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40"/>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4" d="100"/>
          <a:sy n="84" d="100"/>
        </p:scale>
        <p:origin x="150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1" name="PlaceHolder 1"/>
          <p:cNvSpPr>
            <a:spLocks noGrp="1"/>
          </p:cNvSpPr>
          <p:nvPr>
            <p:ph type="body"/>
          </p:nvPr>
        </p:nvSpPr>
        <p:spPr>
          <a:xfrm>
            <a:off x="756000" y="5078520"/>
            <a:ext cx="6047640" cy="4811040"/>
          </a:xfrm>
          <a:prstGeom prst="rect">
            <a:avLst/>
          </a:prstGeom>
        </p:spPr>
        <p:txBody>
          <a:bodyPr lIns="0" tIns="0" rIns="0" bIns="0"/>
          <a:lstStyle/>
          <a:p>
            <a:r>
              <a:rPr lang="es-UY" sz="2000">
                <a:latin typeface="Arial"/>
              </a:rPr>
              <a:t>Pulse para editar el formato de las notas</a:t>
            </a:r>
            <a:endParaRPr/>
          </a:p>
        </p:txBody>
      </p:sp>
      <p:sp>
        <p:nvSpPr>
          <p:cNvPr id="112" name="PlaceHolder 2"/>
          <p:cNvSpPr>
            <a:spLocks noGrp="1"/>
          </p:cNvSpPr>
          <p:nvPr>
            <p:ph type="hdr"/>
          </p:nvPr>
        </p:nvSpPr>
        <p:spPr>
          <a:xfrm>
            <a:off x="0" y="0"/>
            <a:ext cx="3280680" cy="534240"/>
          </a:xfrm>
          <a:prstGeom prst="rect">
            <a:avLst/>
          </a:prstGeom>
        </p:spPr>
        <p:txBody>
          <a:bodyPr lIns="0" tIns="0" rIns="0" bIns="0"/>
          <a:lstStyle/>
          <a:p>
            <a:r>
              <a:rPr lang="es-UY" sz="1400">
                <a:latin typeface="Times New Roman"/>
              </a:rPr>
              <a:t>&lt;encabezamiento&gt;</a:t>
            </a:r>
            <a:endParaRPr/>
          </a:p>
        </p:txBody>
      </p:sp>
      <p:sp>
        <p:nvSpPr>
          <p:cNvPr id="113" name="PlaceHolder 3"/>
          <p:cNvSpPr>
            <a:spLocks noGrp="1"/>
          </p:cNvSpPr>
          <p:nvPr>
            <p:ph type="dt"/>
          </p:nvPr>
        </p:nvSpPr>
        <p:spPr>
          <a:xfrm>
            <a:off x="4278960" y="0"/>
            <a:ext cx="3280680" cy="534240"/>
          </a:xfrm>
          <a:prstGeom prst="rect">
            <a:avLst/>
          </a:prstGeom>
        </p:spPr>
        <p:txBody>
          <a:bodyPr lIns="0" tIns="0" rIns="0" bIns="0"/>
          <a:lstStyle/>
          <a:p>
            <a:pPr algn="r"/>
            <a:r>
              <a:rPr lang="es-UY" sz="1400">
                <a:latin typeface="Times New Roman"/>
              </a:rPr>
              <a:t>&lt;fecha/hora&gt;</a:t>
            </a:r>
            <a:endParaRPr/>
          </a:p>
        </p:txBody>
      </p:sp>
      <p:sp>
        <p:nvSpPr>
          <p:cNvPr id="114" name="PlaceHolder 4"/>
          <p:cNvSpPr>
            <a:spLocks noGrp="1"/>
          </p:cNvSpPr>
          <p:nvPr>
            <p:ph type="ftr"/>
          </p:nvPr>
        </p:nvSpPr>
        <p:spPr>
          <a:xfrm>
            <a:off x="0" y="10157400"/>
            <a:ext cx="3280680" cy="534240"/>
          </a:xfrm>
          <a:prstGeom prst="rect">
            <a:avLst/>
          </a:prstGeom>
        </p:spPr>
        <p:txBody>
          <a:bodyPr lIns="0" tIns="0" rIns="0" bIns="0" anchor="b"/>
          <a:lstStyle/>
          <a:p>
            <a:r>
              <a:rPr lang="es-UY" sz="1400">
                <a:latin typeface="Times New Roman"/>
              </a:rPr>
              <a:t>&lt;pie de página&gt;</a:t>
            </a:r>
            <a:endParaRPr/>
          </a:p>
        </p:txBody>
      </p:sp>
      <p:sp>
        <p:nvSpPr>
          <p:cNvPr id="115" name="PlaceHolder 5"/>
          <p:cNvSpPr>
            <a:spLocks noGrp="1"/>
          </p:cNvSpPr>
          <p:nvPr>
            <p:ph type="sldNum"/>
          </p:nvPr>
        </p:nvSpPr>
        <p:spPr>
          <a:xfrm>
            <a:off x="4278960" y="10157400"/>
            <a:ext cx="3280680" cy="534240"/>
          </a:xfrm>
          <a:prstGeom prst="rect">
            <a:avLst/>
          </a:prstGeom>
        </p:spPr>
        <p:txBody>
          <a:bodyPr lIns="0" tIns="0" rIns="0" bIns="0" anchor="b"/>
          <a:lstStyle/>
          <a:p>
            <a:pPr algn="r"/>
            <a:fld id="{7FA04DD4-05D8-417F-AD5F-BEAE633CB554}" type="slidenum">
              <a:rPr lang="es-UY" sz="1400">
                <a:latin typeface="Times New Roman"/>
              </a:rPr>
              <a:t>‹Nº›</a:t>
            </a:fld>
            <a:endParaRPr/>
          </a:p>
        </p:txBody>
      </p:sp>
    </p:spTree>
    <p:extLst>
      <p:ext uri="{BB962C8B-B14F-4D97-AF65-F5344CB8AC3E}">
        <p14:creationId xmlns:p14="http://schemas.microsoft.com/office/powerpoint/2010/main" val="3020895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PlaceHolder 1"/>
          <p:cNvSpPr>
            <a:spLocks noGrp="1"/>
          </p:cNvSpPr>
          <p:nvPr>
            <p:ph type="body"/>
          </p:nvPr>
        </p:nvSpPr>
        <p:spPr>
          <a:xfrm>
            <a:off x="685800" y="4343400"/>
            <a:ext cx="5485680" cy="4114080"/>
          </a:xfrm>
          <a:prstGeom prst="rect">
            <a:avLst/>
          </a:prstGeom>
        </p:spPr>
        <p:txBody>
          <a:bodyPr lIns="0" tIns="0" rIns="0" bIns="0"/>
          <a:lstStyle/>
          <a:p>
            <a:endParaRPr/>
          </a:p>
        </p:txBody>
      </p:sp>
      <p:sp>
        <p:nvSpPr>
          <p:cNvPr id="371" name="CustomShape 2"/>
          <p:cNvSpPr/>
          <p:nvPr/>
        </p:nvSpPr>
        <p:spPr>
          <a:xfrm>
            <a:off x="3884760" y="8685360"/>
            <a:ext cx="2971080" cy="456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01816D4-6EED-45CC-9BCE-D4C2D386439B}" type="slidenum">
              <a:rPr lang="es-UY" sz="1200" strike="noStrike">
                <a:solidFill>
                  <a:srgbClr val="000000"/>
                </a:solidFill>
                <a:latin typeface="+mn-lt"/>
                <a:ea typeface="+mn-ea"/>
              </a:rPr>
              <a:t>22</a:t>
            </a:fld>
            <a:endParaRPr/>
          </a:p>
        </p:txBody>
      </p:sp>
    </p:spTree>
    <p:extLst>
      <p:ext uri="{BB962C8B-B14F-4D97-AF65-F5344CB8AC3E}">
        <p14:creationId xmlns:p14="http://schemas.microsoft.com/office/powerpoint/2010/main" val="3509840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4680"/>
            <a:ext cx="8228880" cy="529632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3"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4"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9"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30"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32"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33"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34" name="Imagen 33"/>
          <p:cNvPicPr/>
          <p:nvPr/>
        </p:nvPicPr>
        <p:blipFill>
          <a:blip r:embed="rId2"/>
          <a:stretch/>
        </p:blipFill>
        <p:spPr>
          <a:xfrm>
            <a:off x="2079000" y="1604520"/>
            <a:ext cx="4984920" cy="3977280"/>
          </a:xfrm>
          <a:prstGeom prst="rect">
            <a:avLst/>
          </a:prstGeom>
          <a:ln>
            <a:noFill/>
          </a:ln>
        </p:spPr>
      </p:pic>
      <p:pic>
        <p:nvPicPr>
          <p:cNvPr id="35" name="Imagen 34"/>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3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41"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43"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44"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457200" y="274680"/>
            <a:ext cx="8228880" cy="529632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49"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50"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52"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53"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4"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8"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60"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61"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63"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64"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65"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66"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69"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70" name="Imagen 69"/>
          <p:cNvPicPr/>
          <p:nvPr/>
        </p:nvPicPr>
        <p:blipFill>
          <a:blip r:embed="rId2"/>
          <a:stretch/>
        </p:blipFill>
        <p:spPr>
          <a:xfrm>
            <a:off x="2079000" y="1604520"/>
            <a:ext cx="4984920" cy="3977280"/>
          </a:xfrm>
          <a:prstGeom prst="rect">
            <a:avLst/>
          </a:prstGeom>
          <a:ln>
            <a:noFill/>
          </a:ln>
        </p:spPr>
      </p:pic>
      <p:pic>
        <p:nvPicPr>
          <p:cNvPr id="71" name="Imagen 70"/>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7"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78"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80"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82"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83"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5" name="PlaceHolder 1"/>
          <p:cNvSpPr>
            <a:spLocks noGrp="1"/>
          </p:cNvSpPr>
          <p:nvPr>
            <p:ph type="subTitle"/>
          </p:nvPr>
        </p:nvSpPr>
        <p:spPr>
          <a:xfrm>
            <a:off x="457200" y="274680"/>
            <a:ext cx="8228880" cy="529632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87"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88"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89"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91"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92"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93"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95"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96"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97"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99"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100"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102"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03"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04"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105"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74680"/>
            <a:ext cx="8228880" cy="1142280"/>
          </a:xfrm>
          <a:prstGeom prst="rect">
            <a:avLst/>
          </a:prstGeom>
        </p:spPr>
        <p:txBody>
          <a:bodyPr lIns="0" tIns="0" rIns="0" bIns="0" anchor="ctr"/>
          <a:lstStyle/>
          <a:p>
            <a:pPr algn="ctr"/>
            <a:endParaRPr/>
          </a:p>
        </p:txBody>
      </p:sp>
      <p:sp>
        <p:nvSpPr>
          <p:cNvPr id="107"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108"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109" name="Imagen 108"/>
          <p:cNvPicPr/>
          <p:nvPr/>
        </p:nvPicPr>
        <p:blipFill>
          <a:blip r:embed="rId2"/>
          <a:stretch/>
        </p:blipFill>
        <p:spPr>
          <a:xfrm>
            <a:off x="2079000" y="1604520"/>
            <a:ext cx="4984920" cy="3977280"/>
          </a:xfrm>
          <a:prstGeom prst="rect">
            <a:avLst/>
          </a:prstGeom>
          <a:ln>
            <a:noFill/>
          </a:ln>
        </p:spPr>
      </p:pic>
      <p:pic>
        <p:nvPicPr>
          <p:cNvPr id="110" name="Imagen 109"/>
          <p:cNvPicPr/>
          <p:nvPr/>
        </p:nvPicPr>
        <p:blipFill>
          <a:blip r:embed="rId2"/>
          <a:stretch/>
        </p:blipFill>
        <p:spPr>
          <a:xfrm>
            <a:off x="207900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4680"/>
            <a:ext cx="8228880" cy="1142280"/>
          </a:xfrm>
          <a:prstGeom prst="rect">
            <a:avLst/>
          </a:prstGeom>
        </p:spPr>
        <p:txBody>
          <a:bodyPr lIns="0" tIns="0" rIns="0" bIns="0" anchor="ctr"/>
          <a:lstStyle/>
          <a:p>
            <a:r>
              <a:rPr lang="es-UY">
                <a:latin typeface="Arial"/>
              </a:rPr>
              <a:t>Pulse para editar el formato del texto de título</a:t>
            </a:r>
            <a:endParaRPr/>
          </a:p>
        </p:txBody>
      </p:sp>
      <p:sp>
        <p:nvSpPr>
          <p:cNvPr id="3"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UY" sz="3200">
                <a:latin typeface="Arial"/>
              </a:rPr>
              <a:t>Pulse para editar el formato de esquema del texto</a:t>
            </a:r>
            <a:endParaRPr/>
          </a:p>
          <a:p>
            <a:pPr lvl="1">
              <a:buSzPct val="75000"/>
              <a:buFont typeface="StarSymbol"/>
              <a:buChar char=""/>
            </a:pPr>
            <a:r>
              <a:rPr lang="es-UY" sz="2800">
                <a:latin typeface="Arial"/>
              </a:rPr>
              <a:t>Segundo nivel del esquema</a:t>
            </a:r>
            <a:endParaRPr/>
          </a:p>
          <a:p>
            <a:pPr lvl="2">
              <a:buSzPct val="45000"/>
              <a:buFont typeface="StarSymbol"/>
              <a:buChar char=""/>
            </a:pPr>
            <a:r>
              <a:rPr lang="es-UY" sz="2400">
                <a:latin typeface="Arial"/>
              </a:rPr>
              <a:t>Tercer nivel del esquema</a:t>
            </a:r>
            <a:endParaRPr/>
          </a:p>
          <a:p>
            <a:pPr lvl="3">
              <a:buSzPct val="75000"/>
              <a:buFont typeface="StarSymbol"/>
              <a:buChar char=""/>
            </a:pPr>
            <a:r>
              <a:rPr lang="es-UY" sz="2000">
                <a:latin typeface="Arial"/>
              </a:rPr>
              <a:t>Cuarto nivel del esquema</a:t>
            </a:r>
            <a:endParaRPr/>
          </a:p>
          <a:p>
            <a:pPr lvl="4">
              <a:buSzPct val="45000"/>
              <a:buFont typeface="StarSymbol"/>
              <a:buChar char=""/>
            </a:pPr>
            <a:r>
              <a:rPr lang="es-UY" sz="2000">
                <a:latin typeface="Arial"/>
              </a:rPr>
              <a:t>Quinto nivel del esquema</a:t>
            </a:r>
            <a:endParaRPr/>
          </a:p>
          <a:p>
            <a:pPr lvl="5">
              <a:buSzPct val="45000"/>
              <a:buFont typeface="StarSymbol"/>
              <a:buChar char=""/>
            </a:pPr>
            <a:r>
              <a:rPr lang="es-UY" sz="2000">
                <a:latin typeface="Arial"/>
              </a:rPr>
              <a:t>Sexto nivel del esquema</a:t>
            </a:r>
            <a:endParaRPr/>
          </a:p>
          <a:p>
            <a:pPr lvl="6">
              <a:buSzPct val="45000"/>
              <a:buFont typeface="StarSymbol"/>
              <a:buChar char=""/>
            </a:pPr>
            <a:r>
              <a:rPr lang="es-UY" sz="2000">
                <a:latin typeface="Arial"/>
              </a:rPr>
              <a:t>Séptimo nivel del esquema</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UY" sz="4400">
                <a:latin typeface="Arial"/>
              </a:rPr>
              <a:t>Pulse para editar el formato del texto de título</a:t>
            </a:r>
            <a:endParaRPr/>
          </a:p>
        </p:txBody>
      </p:sp>
      <p:sp>
        <p:nvSpPr>
          <p:cNvPr id="37"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UY" sz="3200">
                <a:latin typeface="Arial"/>
              </a:rPr>
              <a:t>Pulse para editar el formato de esquema del texto</a:t>
            </a:r>
            <a:endParaRPr/>
          </a:p>
          <a:p>
            <a:pPr lvl="1">
              <a:buSzPct val="75000"/>
              <a:buFont typeface="StarSymbol"/>
              <a:buChar char=""/>
            </a:pPr>
            <a:r>
              <a:rPr lang="es-UY" sz="2800">
                <a:latin typeface="Arial"/>
              </a:rPr>
              <a:t>Segundo nivel del esquema</a:t>
            </a:r>
            <a:endParaRPr/>
          </a:p>
          <a:p>
            <a:pPr lvl="2">
              <a:buSzPct val="45000"/>
              <a:buFont typeface="StarSymbol"/>
              <a:buChar char=""/>
            </a:pPr>
            <a:r>
              <a:rPr lang="es-UY" sz="2400">
                <a:latin typeface="Arial"/>
              </a:rPr>
              <a:t>Tercer nivel del esquema</a:t>
            </a:r>
            <a:endParaRPr/>
          </a:p>
          <a:p>
            <a:pPr lvl="3">
              <a:buSzPct val="75000"/>
              <a:buFont typeface="StarSymbol"/>
              <a:buChar char=""/>
            </a:pPr>
            <a:r>
              <a:rPr lang="es-UY" sz="2000">
                <a:latin typeface="Arial"/>
              </a:rPr>
              <a:t>Cuarto nivel del esquema</a:t>
            </a:r>
            <a:endParaRPr/>
          </a:p>
          <a:p>
            <a:pPr lvl="4">
              <a:buSzPct val="45000"/>
              <a:buFont typeface="StarSymbol"/>
              <a:buChar char=""/>
            </a:pPr>
            <a:r>
              <a:rPr lang="es-UY" sz="2000">
                <a:latin typeface="Arial"/>
              </a:rPr>
              <a:t>Quinto nivel del esquema</a:t>
            </a:r>
            <a:endParaRPr/>
          </a:p>
          <a:p>
            <a:pPr lvl="5">
              <a:buSzPct val="45000"/>
              <a:buFont typeface="StarSymbol"/>
              <a:buChar char=""/>
            </a:pPr>
            <a:r>
              <a:rPr lang="es-UY" sz="2000">
                <a:latin typeface="Arial"/>
              </a:rPr>
              <a:t>Sexto nivel del esquema</a:t>
            </a:r>
            <a:endParaRPr/>
          </a:p>
          <a:p>
            <a:pPr lvl="6">
              <a:buSzPct val="45000"/>
              <a:buFont typeface="StarSymbol"/>
              <a:buChar char=""/>
            </a:pPr>
            <a:r>
              <a:rPr lang="es-UY" sz="2000">
                <a:latin typeface="Arial"/>
              </a:rPr>
              <a:t>Séptimo nivel del esquema</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UY" sz="4400">
                <a:latin typeface="Arial"/>
              </a:rPr>
              <a:t>Pulse para editar el formato del texto de título</a:t>
            </a:r>
            <a:endParaRPr/>
          </a:p>
        </p:txBody>
      </p:sp>
      <p:sp>
        <p:nvSpPr>
          <p:cNvPr id="73"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UY" sz="3200">
                <a:latin typeface="Arial"/>
              </a:rPr>
              <a:t>Pulse para editar el formato de esquema del texto</a:t>
            </a:r>
            <a:endParaRPr/>
          </a:p>
          <a:p>
            <a:pPr lvl="1">
              <a:buSzPct val="75000"/>
              <a:buFont typeface="StarSymbol"/>
              <a:buChar char=""/>
            </a:pPr>
            <a:r>
              <a:rPr lang="es-UY" sz="2800">
                <a:latin typeface="Arial"/>
              </a:rPr>
              <a:t>Segundo nivel del esquema</a:t>
            </a:r>
            <a:endParaRPr/>
          </a:p>
          <a:p>
            <a:pPr lvl="2">
              <a:buSzPct val="45000"/>
              <a:buFont typeface="StarSymbol"/>
              <a:buChar char=""/>
            </a:pPr>
            <a:r>
              <a:rPr lang="es-UY" sz="2400">
                <a:latin typeface="Arial"/>
              </a:rPr>
              <a:t>Tercer nivel del esquema</a:t>
            </a:r>
            <a:endParaRPr/>
          </a:p>
          <a:p>
            <a:pPr lvl="3">
              <a:buSzPct val="75000"/>
              <a:buFont typeface="StarSymbol"/>
              <a:buChar char=""/>
            </a:pPr>
            <a:r>
              <a:rPr lang="es-UY" sz="2000">
                <a:latin typeface="Arial"/>
              </a:rPr>
              <a:t>Cuarto nivel del esquema</a:t>
            </a:r>
            <a:endParaRPr/>
          </a:p>
          <a:p>
            <a:pPr lvl="4">
              <a:buSzPct val="45000"/>
              <a:buFont typeface="StarSymbol"/>
              <a:buChar char=""/>
            </a:pPr>
            <a:r>
              <a:rPr lang="es-UY" sz="2000">
                <a:latin typeface="Arial"/>
              </a:rPr>
              <a:t>Quinto nivel del esquema</a:t>
            </a:r>
            <a:endParaRPr/>
          </a:p>
          <a:p>
            <a:pPr lvl="5">
              <a:buSzPct val="45000"/>
              <a:buFont typeface="StarSymbol"/>
              <a:buChar char=""/>
            </a:pPr>
            <a:r>
              <a:rPr lang="es-UY" sz="2000">
                <a:latin typeface="Arial"/>
              </a:rPr>
              <a:t>Sexto nivel del esquema</a:t>
            </a:r>
            <a:endParaRPr/>
          </a:p>
          <a:p>
            <a:pPr lvl="6">
              <a:buSzPct val="45000"/>
              <a:buFont typeface="StarSymbol"/>
              <a:buChar char=""/>
            </a:pPr>
            <a:r>
              <a:rPr lang="es-UY" sz="2000">
                <a:latin typeface="Arial"/>
              </a:rPr>
              <a:t>Séptimo nivel del esquema</a:t>
            </a:r>
            <a:endParaRPr/>
          </a:p>
        </p:txBody>
      </p:sp>
      <p:sp>
        <p:nvSpPr>
          <p:cNvPr id="74" name="PlaceHolder 3"/>
          <p:cNvSpPr>
            <a:spLocks noGrp="1"/>
          </p:cNvSpPr>
          <p:nvPr>
            <p:ph type="dt"/>
          </p:nvPr>
        </p:nvSpPr>
        <p:spPr>
          <a:xfrm>
            <a:off x="457200" y="6247440"/>
            <a:ext cx="2130120" cy="472680"/>
          </a:xfrm>
          <a:prstGeom prst="rect">
            <a:avLst/>
          </a:prstGeom>
        </p:spPr>
        <p:txBody>
          <a:bodyPr lIns="0" tIns="0" rIns="0" bIns="0"/>
          <a:lstStyle/>
          <a:p>
            <a:r>
              <a:rPr lang="es-UY" sz="1400">
                <a:latin typeface="Times New Roman"/>
              </a:rPr>
              <a:t>&lt;fecha/hora&gt;</a:t>
            </a:r>
            <a:endParaRPr/>
          </a:p>
        </p:txBody>
      </p:sp>
      <p:sp>
        <p:nvSpPr>
          <p:cNvPr id="75" name="PlaceHolder 4"/>
          <p:cNvSpPr>
            <a:spLocks noGrp="1"/>
          </p:cNvSpPr>
          <p:nvPr>
            <p:ph type="ftr"/>
          </p:nvPr>
        </p:nvSpPr>
        <p:spPr>
          <a:xfrm>
            <a:off x="3126960" y="6247440"/>
            <a:ext cx="2898000" cy="472680"/>
          </a:xfrm>
          <a:prstGeom prst="rect">
            <a:avLst/>
          </a:prstGeom>
        </p:spPr>
        <p:txBody>
          <a:bodyPr lIns="0" tIns="0" rIns="0" bIns="0"/>
          <a:lstStyle/>
          <a:p>
            <a:pPr algn="ctr"/>
            <a:r>
              <a:rPr lang="es-UY" sz="1400">
                <a:latin typeface="Times New Roman"/>
              </a:rPr>
              <a:t>&lt;pie de página&gt;</a:t>
            </a:r>
            <a:endParaRPr/>
          </a:p>
        </p:txBody>
      </p:sp>
      <p:sp>
        <p:nvSpPr>
          <p:cNvPr id="76" name="PlaceHolder 5"/>
          <p:cNvSpPr>
            <a:spLocks noGrp="1"/>
          </p:cNvSpPr>
          <p:nvPr>
            <p:ph type="sldNum"/>
          </p:nvPr>
        </p:nvSpPr>
        <p:spPr>
          <a:xfrm>
            <a:off x="6555960" y="6247440"/>
            <a:ext cx="2130120" cy="472680"/>
          </a:xfrm>
          <a:prstGeom prst="rect">
            <a:avLst/>
          </a:prstGeom>
        </p:spPr>
        <p:txBody>
          <a:bodyPr lIns="0" tIns="0" rIns="0" bIns="0"/>
          <a:lstStyle/>
          <a:p>
            <a:pPr algn="r"/>
            <a:fld id="{E1C7C3C0-F001-4F40-ACFB-4380A8F66063}" type="slidenum">
              <a:rPr lang="es-UY" sz="1400">
                <a:latin typeface="Times New Roman"/>
              </a:rPr>
              <a:t>‹Nº›</a:t>
            </a:fld>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25.xml"/><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3"/>
          <p:cNvPicPr/>
          <p:nvPr/>
        </p:nvPicPr>
        <p:blipFill>
          <a:blip r:embed="rId2"/>
          <a:srcRect r="295278" b="-750157"/>
          <a:stretch/>
        </p:blipFill>
        <p:spPr>
          <a:xfrm>
            <a:off x="0" y="1071720"/>
            <a:ext cx="9143280" cy="5785560"/>
          </a:xfrm>
          <a:prstGeom prst="rect">
            <a:avLst/>
          </a:prstGeom>
          <a:ln w="9360">
            <a:noFill/>
          </a:ln>
        </p:spPr>
      </p:pic>
      <p:sp>
        <p:nvSpPr>
          <p:cNvPr id="117" name="CustomShape 1"/>
          <p:cNvSpPr/>
          <p:nvPr/>
        </p:nvSpPr>
        <p:spPr>
          <a:xfrm>
            <a:off x="0" y="2500200"/>
            <a:ext cx="9143280" cy="1857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UY" sz="2400" strike="noStrike">
                <a:solidFill>
                  <a:srgbClr val="00B0F0"/>
                </a:solidFill>
                <a:latin typeface="Arial"/>
                <a:ea typeface="DejaVu Sans"/>
              </a:rPr>
              <a:t>Seminario internacional</a:t>
            </a:r>
            <a:endParaRPr/>
          </a:p>
          <a:p>
            <a:pPr algn="ctr">
              <a:lnSpc>
                <a:spcPct val="100000"/>
              </a:lnSpc>
            </a:pPr>
            <a:r>
              <a:rPr lang="es-UY" sz="2400" b="1" strike="noStrike">
                <a:solidFill>
                  <a:srgbClr val="00B0F0"/>
                </a:solidFill>
                <a:latin typeface="Arial"/>
                <a:ea typeface="DejaVu Sans"/>
              </a:rPr>
              <a:t>Capitales latinoamericanas:</a:t>
            </a:r>
            <a:endParaRPr/>
          </a:p>
          <a:p>
            <a:pPr algn="ctr">
              <a:lnSpc>
                <a:spcPct val="100000"/>
              </a:lnSpc>
            </a:pPr>
            <a:r>
              <a:rPr lang="es-UY" sz="2400" b="1" strike="noStrike">
                <a:solidFill>
                  <a:srgbClr val="00B0F0"/>
                </a:solidFill>
                <a:latin typeface="Arial"/>
                <a:ea typeface="DejaVu Sans"/>
              </a:rPr>
              <a:t>Autonomía y Desarrollo</a:t>
            </a:r>
            <a:endParaRPr/>
          </a:p>
          <a:p>
            <a:pPr algn="ctr">
              <a:lnSpc>
                <a:spcPct val="100000"/>
              </a:lnSpc>
            </a:pPr>
            <a:r>
              <a:rPr lang="es-UY" sz="2400" strike="noStrike">
                <a:solidFill>
                  <a:srgbClr val="00B0F0"/>
                </a:solidFill>
                <a:latin typeface="Arial"/>
                <a:ea typeface="DejaVu Sans"/>
              </a:rPr>
              <a:t>Ecuador, Quito</a:t>
            </a:r>
            <a:endParaRPr/>
          </a:p>
          <a:p>
            <a:pPr algn="ctr">
              <a:lnSpc>
                <a:spcPct val="100000"/>
              </a:lnSpc>
            </a:pPr>
            <a:r>
              <a:rPr lang="es-UY" sz="2000" b="1" strike="noStrike">
                <a:solidFill>
                  <a:srgbClr val="000000"/>
                </a:solidFill>
                <a:latin typeface="Bahnschrift Light"/>
                <a:ea typeface="DejaVu Sans"/>
              </a:rPr>
              <a:t>MONTEVIDEO: Departamento, capital, metrópolis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CustomShape 1"/>
          <p:cNvSpPr/>
          <p:nvPr/>
        </p:nvSpPr>
        <p:spPr>
          <a:xfrm>
            <a:off x="1080000" y="1694160"/>
            <a:ext cx="7714440" cy="3557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400" strike="noStrike">
                <a:solidFill>
                  <a:srgbClr val="000000"/>
                </a:solidFill>
                <a:latin typeface="Arial"/>
                <a:ea typeface="DejaVu Sans"/>
              </a:rPr>
              <a:t>1</a:t>
            </a:r>
            <a:r>
              <a:rPr lang="es-UY" sz="1200" strike="noStrike">
                <a:solidFill>
                  <a:srgbClr val="000000"/>
                </a:solidFill>
                <a:latin typeface="Arial"/>
                <a:ea typeface="DejaVu Sans"/>
              </a:rPr>
              <a:t>.</a:t>
            </a:r>
            <a:r>
              <a:rPr lang="es-UY" sz="1400" strike="noStrike">
                <a:solidFill>
                  <a:srgbClr val="000000"/>
                </a:solidFill>
                <a:latin typeface="Arial"/>
                <a:ea typeface="DejaVu Sans"/>
              </a:rPr>
              <a:t> Introducción: Breve perspectiva histórica.</a:t>
            </a:r>
            <a:endParaRPr/>
          </a:p>
          <a:p>
            <a:pPr>
              <a:lnSpc>
                <a:spcPct val="100000"/>
              </a:lnSpc>
            </a:pPr>
            <a:endParaRPr/>
          </a:p>
          <a:p>
            <a:pPr>
              <a:lnSpc>
                <a:spcPct val="100000"/>
              </a:lnSpc>
            </a:pPr>
            <a:r>
              <a:rPr lang="es-UY" sz="1400" strike="noStrike">
                <a:solidFill>
                  <a:srgbClr val="000000"/>
                </a:solidFill>
                <a:latin typeface="Arial"/>
                <a:ea typeface="DejaVu Sans"/>
              </a:rPr>
              <a:t>2. Una década de avances: 1990-2000</a:t>
            </a:r>
            <a:endParaRPr/>
          </a:p>
          <a:p>
            <a:pPr>
              <a:lnSpc>
                <a:spcPct val="100000"/>
              </a:lnSpc>
            </a:pPr>
            <a:endParaRPr/>
          </a:p>
          <a:p>
            <a:pPr>
              <a:lnSpc>
                <a:spcPct val="100000"/>
              </a:lnSpc>
            </a:pPr>
            <a:r>
              <a:rPr lang="es-UY" sz="1400" strike="noStrike">
                <a:solidFill>
                  <a:srgbClr val="000000"/>
                </a:solidFill>
                <a:latin typeface="Arial"/>
                <a:ea typeface="DejaVu Sans"/>
              </a:rPr>
              <a:t>	Montevideo. Departamento, capital y metrópoli.</a:t>
            </a:r>
            <a:endParaRPr/>
          </a:p>
          <a:p>
            <a:pPr>
              <a:lnSpc>
                <a:spcPct val="100000"/>
              </a:lnSpc>
            </a:pPr>
            <a:r>
              <a:rPr lang="es-UY" sz="1400" strike="noStrike">
                <a:solidFill>
                  <a:srgbClr val="000000"/>
                </a:solidFill>
                <a:latin typeface="Arial"/>
                <a:ea typeface="DejaVu Sans"/>
              </a:rPr>
              <a:t>	La izquierda al frente de Montevideo. La propuesta descentralizadora.</a:t>
            </a:r>
            <a:endParaRPr/>
          </a:p>
          <a:p>
            <a:pPr>
              <a:lnSpc>
                <a:spcPct val="100000"/>
              </a:lnSpc>
            </a:pPr>
            <a:r>
              <a:rPr lang="es-UY" sz="1400" strike="noStrike">
                <a:solidFill>
                  <a:srgbClr val="000000"/>
                </a:solidFill>
                <a:latin typeface="Arial"/>
                <a:ea typeface="DejaVu Sans"/>
              </a:rPr>
              <a:t>	Estructura orgánica descentralizada y su funcionamiento.</a:t>
            </a:r>
            <a:endParaRPr/>
          </a:p>
          <a:p>
            <a:pPr>
              <a:lnSpc>
                <a:spcPct val="100000"/>
              </a:lnSpc>
            </a:pPr>
            <a:r>
              <a:rPr lang="es-UY" sz="1400" strike="noStrike">
                <a:solidFill>
                  <a:srgbClr val="000000"/>
                </a:solidFill>
                <a:latin typeface="Arial"/>
                <a:ea typeface="DejaVu Sans"/>
              </a:rPr>
              <a:t>	Presupuesto Participativo -primera fase-</a:t>
            </a:r>
            <a:endParaRPr/>
          </a:p>
          <a:p>
            <a:pPr>
              <a:lnSpc>
                <a:spcPct val="100000"/>
              </a:lnSpc>
            </a:pPr>
            <a:r>
              <a:rPr lang="es-UY" sz="1400" strike="noStrike">
                <a:solidFill>
                  <a:srgbClr val="000000"/>
                </a:solidFill>
                <a:latin typeface="Arial"/>
                <a:ea typeface="DejaVu Sans"/>
              </a:rPr>
              <a:t>	La izquierda al frente de Montevideo. La propuesta innovadora.</a:t>
            </a:r>
            <a:endParaRPr/>
          </a:p>
          <a:p>
            <a:pPr>
              <a:lnSpc>
                <a:spcPct val="100000"/>
              </a:lnSpc>
            </a:pPr>
            <a:endParaRPr/>
          </a:p>
          <a:p>
            <a:pPr>
              <a:lnSpc>
                <a:spcPct val="100000"/>
              </a:lnSpc>
            </a:pPr>
            <a:r>
              <a:rPr lang="es-UY" sz="1400" strike="noStrike">
                <a:solidFill>
                  <a:srgbClr val="000000"/>
                </a:solidFill>
                <a:latin typeface="Arial"/>
                <a:ea typeface="DejaVu Sans"/>
              </a:rPr>
              <a:t>3. Una década de consolidación: 2000-2010</a:t>
            </a:r>
            <a:endParaRPr/>
          </a:p>
          <a:p>
            <a:pPr>
              <a:lnSpc>
                <a:spcPct val="100000"/>
              </a:lnSpc>
            </a:pPr>
            <a:endParaRPr/>
          </a:p>
          <a:p>
            <a:pPr>
              <a:lnSpc>
                <a:spcPct val="100000"/>
              </a:lnSpc>
            </a:pPr>
            <a:r>
              <a:rPr lang="es-UY" sz="1400" strike="noStrike">
                <a:solidFill>
                  <a:srgbClr val="000000"/>
                </a:solidFill>
                <a:latin typeface="Arial"/>
                <a:ea typeface="DejaVu Sans"/>
              </a:rPr>
              <a:t>	Control social a través del presupuesto</a:t>
            </a:r>
            <a:endParaRPr/>
          </a:p>
          <a:p>
            <a:pPr>
              <a:lnSpc>
                <a:spcPct val="100000"/>
              </a:lnSpc>
            </a:pPr>
            <a:r>
              <a:rPr lang="es-UY" sz="1400" strike="noStrike">
                <a:solidFill>
                  <a:srgbClr val="000000"/>
                </a:solidFill>
                <a:latin typeface="Arial"/>
                <a:ea typeface="DejaVu Sans"/>
              </a:rPr>
              <a:t>	Presupuesto Participativo -segunda fase-</a:t>
            </a:r>
            <a:endParaRPr/>
          </a:p>
          <a:p>
            <a:pPr>
              <a:lnSpc>
                <a:spcPct val="100000"/>
              </a:lnSpc>
            </a:pPr>
            <a:endParaRPr/>
          </a:p>
          <a:p>
            <a:pPr>
              <a:lnSpc>
                <a:spcPct val="100000"/>
              </a:lnSpc>
            </a:pPr>
            <a:endParaRPr/>
          </a:p>
          <a:p>
            <a:pPr>
              <a:lnSpc>
                <a:spcPct val="100000"/>
              </a:lnSpc>
            </a:pPr>
            <a:r>
              <a:rPr lang="es-UY" sz="1400" strike="noStrike">
                <a:solidFill>
                  <a:srgbClr val="000000"/>
                </a:solidFill>
                <a:latin typeface="Arial"/>
                <a:ea typeface="DejaVu Sans"/>
              </a:rPr>
              <a:t>4. Se profundiza la descentralización: 2010-2019</a:t>
            </a:r>
            <a:endParaRPr/>
          </a:p>
          <a:p>
            <a:pPr>
              <a:lnSpc>
                <a:spcPct val="100000"/>
              </a:lnSpc>
            </a:pPr>
            <a:endParaRPr/>
          </a:p>
          <a:p>
            <a:pPr>
              <a:lnSpc>
                <a:spcPct val="100000"/>
              </a:lnSpc>
            </a:pPr>
            <a:r>
              <a:rPr lang="es-UY" sz="1400" strike="noStrike">
                <a:solidFill>
                  <a:srgbClr val="000000"/>
                </a:solidFill>
                <a:latin typeface="Arial"/>
                <a:ea typeface="DejaVu Sans"/>
              </a:rPr>
              <a:t>5. A modo de aprendizaje</a:t>
            </a:r>
            <a:endParaRPr/>
          </a:p>
        </p:txBody>
      </p:sp>
      <p:sp>
        <p:nvSpPr>
          <p:cNvPr id="119" name="CustomShape 2"/>
          <p:cNvSpPr/>
          <p:nvPr/>
        </p:nvSpPr>
        <p:spPr>
          <a:xfrm>
            <a:off x="1130040" y="1183320"/>
            <a:ext cx="557136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strike="noStrike">
                <a:solidFill>
                  <a:srgbClr val="000000"/>
                </a:solidFill>
                <a:latin typeface="Arial"/>
                <a:ea typeface="DejaVu Sans"/>
              </a:rPr>
              <a:t>INDICE</a:t>
            </a:r>
            <a:endParaRPr/>
          </a:p>
        </p:txBody>
      </p:sp>
      <p:pic>
        <p:nvPicPr>
          <p:cNvPr id="120" name="Picture 2"/>
          <p:cNvPicPr/>
          <p:nvPr/>
        </p:nvPicPr>
        <p:blipFill>
          <a:blip r:embed="rId2"/>
          <a:stretch/>
        </p:blipFill>
        <p:spPr>
          <a:xfrm>
            <a:off x="8363160" y="500040"/>
            <a:ext cx="280080" cy="428040"/>
          </a:xfrm>
          <a:prstGeom prst="rect">
            <a:avLst/>
          </a:prstGeom>
          <a:ln w="9360">
            <a:noFill/>
          </a:ln>
        </p:spPr>
      </p:pic>
      <p:sp>
        <p:nvSpPr>
          <p:cNvPr id="121" name="Line 3"/>
          <p:cNvSpPr/>
          <p:nvPr/>
        </p:nvSpPr>
        <p:spPr>
          <a:xfrm>
            <a:off x="571320" y="6286320"/>
            <a:ext cx="8001000" cy="1440"/>
          </a:xfrm>
          <a:prstGeom prst="line">
            <a:avLst/>
          </a:prstGeom>
          <a:ln w="28440">
            <a:solidFill>
              <a:srgbClr val="00B0F0"/>
            </a:solidFill>
            <a:round/>
          </a:ln>
        </p:spPr>
      </p:sp>
      <p:sp>
        <p:nvSpPr>
          <p:cNvPr id="122" name="CustomShape 4"/>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23" name="CustomShape 5"/>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24" name="CustomShape 6"/>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icture 2"/>
          <p:cNvPicPr/>
          <p:nvPr/>
        </p:nvPicPr>
        <p:blipFill>
          <a:blip r:embed="rId2"/>
          <a:stretch/>
        </p:blipFill>
        <p:spPr>
          <a:xfrm>
            <a:off x="8363160" y="500040"/>
            <a:ext cx="280080" cy="428040"/>
          </a:xfrm>
          <a:prstGeom prst="rect">
            <a:avLst/>
          </a:prstGeom>
          <a:ln w="9360">
            <a:noFill/>
          </a:ln>
        </p:spPr>
      </p:pic>
      <p:sp>
        <p:nvSpPr>
          <p:cNvPr id="126"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1. INTRODUCCIÓN: BREVE PERSPECTIVA HISTÓRICA</a:t>
            </a:r>
            <a:endParaRPr/>
          </a:p>
        </p:txBody>
      </p:sp>
      <p:pic>
        <p:nvPicPr>
          <p:cNvPr id="127" name="Picture 2"/>
          <p:cNvPicPr/>
          <p:nvPr/>
        </p:nvPicPr>
        <p:blipFill>
          <a:blip r:embed="rId3"/>
          <a:stretch/>
        </p:blipFill>
        <p:spPr>
          <a:xfrm>
            <a:off x="1714320" y="1285920"/>
            <a:ext cx="5716080" cy="4285440"/>
          </a:xfrm>
          <a:prstGeom prst="rect">
            <a:avLst/>
          </a:prstGeom>
          <a:ln w="9360">
            <a:noFill/>
          </a:ln>
        </p:spPr>
      </p:pic>
      <p:sp>
        <p:nvSpPr>
          <p:cNvPr id="128" name="Line 2"/>
          <p:cNvSpPr/>
          <p:nvPr/>
        </p:nvSpPr>
        <p:spPr>
          <a:xfrm>
            <a:off x="571320" y="6286320"/>
            <a:ext cx="8001000" cy="1440"/>
          </a:xfrm>
          <a:prstGeom prst="line">
            <a:avLst/>
          </a:prstGeom>
          <a:ln w="28440">
            <a:solidFill>
              <a:srgbClr val="00B0F0"/>
            </a:solidFill>
            <a:round/>
          </a:ln>
        </p:spPr>
      </p:sp>
      <p:sp>
        <p:nvSpPr>
          <p:cNvPr id="129"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30"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31"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Picture 2"/>
          <p:cNvPicPr/>
          <p:nvPr/>
        </p:nvPicPr>
        <p:blipFill>
          <a:blip r:embed="rId2"/>
          <a:stretch/>
        </p:blipFill>
        <p:spPr>
          <a:xfrm>
            <a:off x="8363160" y="500040"/>
            <a:ext cx="280080" cy="428040"/>
          </a:xfrm>
          <a:prstGeom prst="rect">
            <a:avLst/>
          </a:prstGeom>
          <a:ln w="9360">
            <a:noFill/>
          </a:ln>
        </p:spPr>
      </p:pic>
      <p:sp>
        <p:nvSpPr>
          <p:cNvPr id="133"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1. INTRODUCCIÓN: BREVE PERSPECTIVA HISTÓRICA</a:t>
            </a:r>
            <a:endParaRPr/>
          </a:p>
        </p:txBody>
      </p:sp>
      <p:sp>
        <p:nvSpPr>
          <p:cNvPr id="134" name="Line 2"/>
          <p:cNvSpPr/>
          <p:nvPr/>
        </p:nvSpPr>
        <p:spPr>
          <a:xfrm>
            <a:off x="571320" y="6286320"/>
            <a:ext cx="8001000" cy="1440"/>
          </a:xfrm>
          <a:prstGeom prst="line">
            <a:avLst/>
          </a:prstGeom>
          <a:ln w="28440">
            <a:solidFill>
              <a:srgbClr val="00B0F0"/>
            </a:solidFill>
            <a:round/>
          </a:ln>
        </p:spPr>
      </p:sp>
      <p:sp>
        <p:nvSpPr>
          <p:cNvPr id="135"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36"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37"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138" name="CustomShape 6"/>
          <p:cNvSpPr/>
          <p:nvPr/>
        </p:nvSpPr>
        <p:spPr>
          <a:xfrm>
            <a:off x="921600" y="936000"/>
            <a:ext cx="7214400" cy="3739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Hasta hace 10 años su Constitución no preveía más que un único nivel de descentralización territorial inferior al nacional: los departamentos.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Solo estaban previstos órganos políticos para las localidades llamadas </a:t>
            </a:r>
            <a:r>
              <a:rPr lang="es-UY" sz="1400" b="1" strike="noStrike">
                <a:solidFill>
                  <a:srgbClr val="000000"/>
                </a:solidFill>
                <a:latin typeface="Arial"/>
                <a:ea typeface="DejaVu Sans"/>
              </a:rPr>
              <a:t>Juntas Locales</a:t>
            </a:r>
            <a:r>
              <a:rPr lang="es-UY" sz="1400" strike="noStrike">
                <a:solidFill>
                  <a:srgbClr val="000000"/>
                </a:solidFill>
                <a:latin typeface="Arial"/>
                <a:ea typeface="DejaVu Sans"/>
              </a:rPr>
              <a:t>, no era uniforme su desarrollo en todo el territorio nacional ya que no eran obligatorias.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Por ley nacional en el año 2009, los municipios  configuran un </a:t>
            </a:r>
            <a:r>
              <a:rPr lang="es-UY" sz="1400" b="1" strike="noStrike">
                <a:solidFill>
                  <a:srgbClr val="000000"/>
                </a:solidFill>
                <a:latin typeface="Arial"/>
                <a:ea typeface="DejaVu Sans"/>
              </a:rPr>
              <a:t>tercer nivel de Gobierno y de Administración</a:t>
            </a:r>
            <a:r>
              <a:rPr lang="es-UY" sz="1400" strike="noStrike">
                <a:solidFill>
                  <a:srgbClr val="000000"/>
                </a:solidFill>
                <a:latin typeface="Arial"/>
                <a:ea typeface="DejaVu Sans"/>
              </a:rPr>
              <a:t>. Verificándose tres niveles de gobierno: nacional, departamental y local. </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Esta descentralización consiste en un desplazamiento de competencias.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Todo aquello que concierna al gobierno de cada departamento le compete en principio al Gobierno Departamental respectivo. Dos limitaciones: los servicios de seguridad pública y todo lo que brinden  entes autónomos o servicios descentralizados. </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Acordar, entre sí y con el Poder Ejecutivo, así como los Entes Autónomos y los Servicios Descentralizados, la organización y la prestación de servicios y actividades propias o comunes.</a:t>
            </a:r>
            <a:endParaRPr/>
          </a:p>
          <a:p>
            <a:pPr>
              <a:lnSpc>
                <a:spcPct val="100000"/>
              </a:lnSpc>
            </a:pPr>
            <a:endParaRPr/>
          </a:p>
          <a:p>
            <a:pPr>
              <a:lnSpc>
                <a:spcPct val="100000"/>
              </a:lnSpc>
            </a:pPr>
            <a:r>
              <a:rPr lang="es-UY" sz="1400" strike="noStrike">
                <a:solidFill>
                  <a:srgbClr val="000000"/>
                </a:solidFill>
                <a:latin typeface="Arial"/>
                <a:ea typeface="DejaVu Sans"/>
              </a:rPr>
              <a:t>La Constitución prevé un Congreso de Intendentes, con el fin de coordinar las políticas de los Gobiernos Departamentales.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icture 2"/>
          <p:cNvPicPr/>
          <p:nvPr/>
        </p:nvPicPr>
        <p:blipFill>
          <a:blip r:embed="rId2"/>
          <a:stretch/>
        </p:blipFill>
        <p:spPr>
          <a:xfrm>
            <a:off x="8363160" y="500040"/>
            <a:ext cx="280080" cy="428040"/>
          </a:xfrm>
          <a:prstGeom prst="rect">
            <a:avLst/>
          </a:prstGeom>
          <a:ln w="9360">
            <a:noFill/>
          </a:ln>
        </p:spPr>
      </p:pic>
      <p:sp>
        <p:nvSpPr>
          <p:cNvPr id="140" name="Line 1"/>
          <p:cNvSpPr/>
          <p:nvPr/>
        </p:nvSpPr>
        <p:spPr>
          <a:xfrm>
            <a:off x="571320" y="6286320"/>
            <a:ext cx="8001000" cy="1440"/>
          </a:xfrm>
          <a:prstGeom prst="line">
            <a:avLst/>
          </a:prstGeom>
          <a:ln w="28440">
            <a:solidFill>
              <a:srgbClr val="00B0F0"/>
            </a:solidFill>
            <a:round/>
          </a:ln>
        </p:spPr>
      </p:sp>
      <p:sp>
        <p:nvSpPr>
          <p:cNvPr id="141"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42"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43"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144"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2. UNA DÉCADA DE AVANCES</a:t>
            </a:r>
            <a:endParaRPr/>
          </a:p>
        </p:txBody>
      </p:sp>
      <p:sp>
        <p:nvSpPr>
          <p:cNvPr id="145" name="CustomShape 6"/>
          <p:cNvSpPr/>
          <p:nvPr/>
        </p:nvSpPr>
        <p:spPr>
          <a:xfrm>
            <a:off x="1000080" y="1529280"/>
            <a:ext cx="7214400" cy="155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200" strike="noStrike">
                <a:solidFill>
                  <a:srgbClr val="000000"/>
                </a:solidFill>
                <a:latin typeface="Arial"/>
                <a:ea typeface="DejaVu Sans"/>
              </a:rPr>
              <a:t> </a:t>
            </a:r>
            <a:r>
              <a:rPr lang="es-UY" sz="1400" strike="noStrike">
                <a:solidFill>
                  <a:srgbClr val="000000"/>
                </a:solidFill>
                <a:latin typeface="Arial"/>
                <a:ea typeface="DejaVu Sans"/>
              </a:rPr>
              <a:t>Uruguay sufre una Dictadura Militar.</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Los movimientos sociales vecinales y barriales alcanzaron un desarrollo interesante e inédito.</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Junto al elevado grado de politización y partidización la población uruguaya posee, promedialmente, un alto nivel cultural y educativo, siendo la base social del proceso descentralizador.</a:t>
            </a:r>
            <a:endParaRPr/>
          </a:p>
          <a:p>
            <a:pPr>
              <a:lnSpc>
                <a:spcPct val="100000"/>
              </a:lnSpc>
            </a:pPr>
            <a:endParaRPr/>
          </a:p>
          <a:p>
            <a:pPr>
              <a:lnSpc>
                <a:spcPct val="100000"/>
              </a:lnSpc>
            </a:pPr>
            <a:endParaRPr/>
          </a:p>
        </p:txBody>
      </p:sp>
      <p:pic>
        <p:nvPicPr>
          <p:cNvPr id="146" name="Picture 2"/>
          <p:cNvPicPr/>
          <p:nvPr/>
        </p:nvPicPr>
        <p:blipFill>
          <a:blip r:embed="rId3"/>
          <a:stretch/>
        </p:blipFill>
        <p:spPr>
          <a:xfrm>
            <a:off x="658080" y="3477960"/>
            <a:ext cx="3949920" cy="2714040"/>
          </a:xfrm>
          <a:prstGeom prst="rect">
            <a:avLst/>
          </a:prstGeom>
          <a:ln w="9360">
            <a:noFill/>
          </a:ln>
        </p:spPr>
      </p:pic>
      <p:pic>
        <p:nvPicPr>
          <p:cNvPr id="147" name="Picture 3"/>
          <p:cNvPicPr/>
          <p:nvPr/>
        </p:nvPicPr>
        <p:blipFill>
          <a:blip r:embed="rId4"/>
          <a:stretch/>
        </p:blipFill>
        <p:spPr>
          <a:xfrm>
            <a:off x="4608000" y="3477960"/>
            <a:ext cx="3960720" cy="271404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2"/>
          <p:cNvPicPr/>
          <p:nvPr/>
        </p:nvPicPr>
        <p:blipFill>
          <a:blip r:embed="rId2"/>
          <a:stretch/>
        </p:blipFill>
        <p:spPr>
          <a:xfrm>
            <a:off x="8363160" y="500040"/>
            <a:ext cx="280080" cy="428040"/>
          </a:xfrm>
          <a:prstGeom prst="rect">
            <a:avLst/>
          </a:prstGeom>
          <a:ln w="9360">
            <a:noFill/>
          </a:ln>
        </p:spPr>
      </p:pic>
      <p:sp>
        <p:nvSpPr>
          <p:cNvPr id="149" name="Line 1"/>
          <p:cNvSpPr/>
          <p:nvPr/>
        </p:nvSpPr>
        <p:spPr>
          <a:xfrm>
            <a:off x="571320" y="6286320"/>
            <a:ext cx="8001000" cy="1440"/>
          </a:xfrm>
          <a:prstGeom prst="line">
            <a:avLst/>
          </a:prstGeom>
          <a:ln w="28440">
            <a:solidFill>
              <a:srgbClr val="00B0F0"/>
            </a:solidFill>
            <a:round/>
          </a:ln>
        </p:spPr>
      </p:sp>
      <p:sp>
        <p:nvSpPr>
          <p:cNvPr id="150"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51"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52"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153"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Montevideo. Departamento, capital y metrópoli.</a:t>
            </a:r>
            <a:endParaRPr/>
          </a:p>
        </p:txBody>
      </p:sp>
      <p:pic>
        <p:nvPicPr>
          <p:cNvPr id="154" name="Picture 2"/>
          <p:cNvPicPr/>
          <p:nvPr/>
        </p:nvPicPr>
        <p:blipFill>
          <a:blip r:embed="rId3"/>
          <a:stretch/>
        </p:blipFill>
        <p:spPr>
          <a:xfrm>
            <a:off x="1714320" y="1285920"/>
            <a:ext cx="5714280" cy="428976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Picture 2"/>
          <p:cNvPicPr/>
          <p:nvPr/>
        </p:nvPicPr>
        <p:blipFill>
          <a:blip r:embed="rId2"/>
          <a:stretch/>
        </p:blipFill>
        <p:spPr>
          <a:xfrm>
            <a:off x="8363160" y="500040"/>
            <a:ext cx="280080" cy="428040"/>
          </a:xfrm>
          <a:prstGeom prst="rect">
            <a:avLst/>
          </a:prstGeom>
          <a:ln w="9360">
            <a:noFill/>
          </a:ln>
        </p:spPr>
      </p:pic>
      <p:sp>
        <p:nvSpPr>
          <p:cNvPr id="156" name="Line 1"/>
          <p:cNvSpPr/>
          <p:nvPr/>
        </p:nvSpPr>
        <p:spPr>
          <a:xfrm>
            <a:off x="571320" y="6286320"/>
            <a:ext cx="8001000" cy="1440"/>
          </a:xfrm>
          <a:prstGeom prst="line">
            <a:avLst/>
          </a:prstGeom>
          <a:ln w="28440">
            <a:solidFill>
              <a:srgbClr val="00B0F0"/>
            </a:solidFill>
            <a:round/>
          </a:ln>
        </p:spPr>
      </p:sp>
      <p:sp>
        <p:nvSpPr>
          <p:cNvPr id="157"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58"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59"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160"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Montevideo. Departamento, capital y metrópolis</a:t>
            </a:r>
            <a:endParaRPr/>
          </a:p>
        </p:txBody>
      </p:sp>
      <p:sp>
        <p:nvSpPr>
          <p:cNvPr id="161" name="CustomShape 6"/>
          <p:cNvSpPr/>
          <p:nvPr/>
        </p:nvSpPr>
        <p:spPr>
          <a:xfrm>
            <a:off x="993600" y="1080000"/>
            <a:ext cx="7214400" cy="1732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El departamento de Montevideo es la más pequeña de las diecinueve divisiones político-administrativas del Uruguay. </a:t>
            </a:r>
            <a:endParaRPr/>
          </a:p>
          <a:p>
            <a:pPr>
              <a:lnSpc>
                <a:spcPct val="100000"/>
              </a:lnSpc>
              <a:buFont typeface="Arial"/>
              <a:buChar char="•"/>
            </a:pPr>
            <a:endParaRPr/>
          </a:p>
          <a:p>
            <a:pPr>
              <a:lnSpc>
                <a:spcPct val="100000"/>
              </a:lnSpc>
              <a:buFont typeface="Arial"/>
              <a:buChar char="•"/>
            </a:pPr>
            <a:r>
              <a:rPr lang="es-UY" sz="1400" strike="noStrike">
                <a:solidFill>
                  <a:srgbClr val="000000"/>
                </a:solidFill>
                <a:latin typeface="Arial"/>
                <a:ea typeface="DejaVu Sans"/>
              </a:rPr>
              <a:t>Concentra, sin embargo, la mitad de la población nacional, el 50% de las unidades industriales, y la mayor parte de las actividades terciarias, actividades culturales, sociales etc.</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ciudad de Montevideo ejerce una influencia que supera sus propios límites jurisdiccionales, extendiéndose directamente hacia la llamada “área metropolitana”.</a:t>
            </a:r>
            <a:endParaRPr/>
          </a:p>
          <a:p>
            <a:pPr>
              <a:lnSpc>
                <a:spcPct val="100000"/>
              </a:lnSpc>
            </a:pPr>
            <a:endParaRPr/>
          </a:p>
          <a:p>
            <a:pPr>
              <a:lnSpc>
                <a:spcPct val="100000"/>
              </a:lnSpc>
            </a:pPr>
            <a:endParaRPr/>
          </a:p>
          <a:p>
            <a:pPr>
              <a:lnSpc>
                <a:spcPct val="100000"/>
              </a:lnSpc>
            </a:pPr>
            <a:endParaRPr/>
          </a:p>
        </p:txBody>
      </p:sp>
      <p:pic>
        <p:nvPicPr>
          <p:cNvPr id="162" name="Picture 4"/>
          <p:cNvPicPr/>
          <p:nvPr/>
        </p:nvPicPr>
        <p:blipFill>
          <a:blip r:embed="rId3"/>
          <a:stretch/>
        </p:blipFill>
        <p:spPr>
          <a:xfrm>
            <a:off x="1976040" y="3236040"/>
            <a:ext cx="5007960" cy="30502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Picture 2"/>
          <p:cNvPicPr/>
          <p:nvPr/>
        </p:nvPicPr>
        <p:blipFill>
          <a:blip r:embed="rId2"/>
          <a:stretch/>
        </p:blipFill>
        <p:spPr>
          <a:xfrm>
            <a:off x="8363160" y="500040"/>
            <a:ext cx="280080" cy="428040"/>
          </a:xfrm>
          <a:prstGeom prst="rect">
            <a:avLst/>
          </a:prstGeom>
          <a:ln w="9360">
            <a:noFill/>
          </a:ln>
        </p:spPr>
      </p:pic>
      <p:sp>
        <p:nvSpPr>
          <p:cNvPr id="164"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Montevideo. Departamento, capital y metrópolis</a:t>
            </a:r>
            <a:endParaRPr/>
          </a:p>
        </p:txBody>
      </p:sp>
      <p:sp>
        <p:nvSpPr>
          <p:cNvPr id="165" name="Line 2"/>
          <p:cNvSpPr/>
          <p:nvPr/>
        </p:nvSpPr>
        <p:spPr>
          <a:xfrm>
            <a:off x="571320" y="6286320"/>
            <a:ext cx="8001000" cy="1440"/>
          </a:xfrm>
          <a:prstGeom prst="line">
            <a:avLst/>
          </a:prstGeom>
          <a:ln w="28440">
            <a:solidFill>
              <a:srgbClr val="00B0F0"/>
            </a:solidFill>
            <a:round/>
          </a:ln>
        </p:spPr>
      </p:sp>
      <p:sp>
        <p:nvSpPr>
          <p:cNvPr id="166"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67"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68"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pic>
        <p:nvPicPr>
          <p:cNvPr id="169" name="Imagen 168"/>
          <p:cNvPicPr/>
          <p:nvPr/>
        </p:nvPicPr>
        <p:blipFill>
          <a:blip r:embed="rId3"/>
          <a:stretch/>
        </p:blipFill>
        <p:spPr>
          <a:xfrm>
            <a:off x="3240000" y="1080000"/>
            <a:ext cx="4103640" cy="5039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2"/>
          <p:cNvPicPr/>
          <p:nvPr/>
        </p:nvPicPr>
        <p:blipFill>
          <a:blip r:embed="rId2"/>
          <a:stretch/>
        </p:blipFill>
        <p:spPr>
          <a:xfrm>
            <a:off x="8363160" y="500040"/>
            <a:ext cx="280080" cy="428040"/>
          </a:xfrm>
          <a:prstGeom prst="rect">
            <a:avLst/>
          </a:prstGeom>
          <a:ln w="9360">
            <a:noFill/>
          </a:ln>
        </p:spPr>
      </p:pic>
      <p:sp>
        <p:nvSpPr>
          <p:cNvPr id="171"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 Montevideo. Departamento, capital y metrópolis</a:t>
            </a:r>
            <a:endParaRPr/>
          </a:p>
        </p:txBody>
      </p:sp>
      <p:sp>
        <p:nvSpPr>
          <p:cNvPr id="172" name="Line 2"/>
          <p:cNvSpPr/>
          <p:nvPr/>
        </p:nvSpPr>
        <p:spPr>
          <a:xfrm>
            <a:off x="571320" y="6286320"/>
            <a:ext cx="8001000" cy="1440"/>
          </a:xfrm>
          <a:prstGeom prst="line">
            <a:avLst/>
          </a:prstGeom>
          <a:ln w="28440">
            <a:solidFill>
              <a:srgbClr val="00B0F0"/>
            </a:solidFill>
            <a:round/>
          </a:ln>
        </p:spPr>
      </p:sp>
      <p:sp>
        <p:nvSpPr>
          <p:cNvPr id="173"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74"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75"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pic>
        <p:nvPicPr>
          <p:cNvPr id="176" name="Imagen 175"/>
          <p:cNvPicPr/>
          <p:nvPr/>
        </p:nvPicPr>
        <p:blipFill>
          <a:blip r:embed="rId3"/>
          <a:stretch/>
        </p:blipFill>
        <p:spPr>
          <a:xfrm>
            <a:off x="3273480" y="864000"/>
            <a:ext cx="4574160" cy="52308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2"/>
          <p:cNvPicPr/>
          <p:nvPr/>
        </p:nvPicPr>
        <p:blipFill>
          <a:blip r:embed="rId2"/>
          <a:stretch/>
        </p:blipFill>
        <p:spPr>
          <a:xfrm>
            <a:off x="8363160" y="500040"/>
            <a:ext cx="280080" cy="428040"/>
          </a:xfrm>
          <a:prstGeom prst="rect">
            <a:avLst/>
          </a:prstGeom>
          <a:ln w="9360">
            <a:noFill/>
          </a:ln>
        </p:spPr>
      </p:pic>
      <p:sp>
        <p:nvSpPr>
          <p:cNvPr id="178"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Montevideo. Departamento, capital y metrópolis</a:t>
            </a:r>
            <a:endParaRPr/>
          </a:p>
        </p:txBody>
      </p:sp>
      <p:sp>
        <p:nvSpPr>
          <p:cNvPr id="179" name="Line 2"/>
          <p:cNvSpPr/>
          <p:nvPr/>
        </p:nvSpPr>
        <p:spPr>
          <a:xfrm>
            <a:off x="571320" y="6286320"/>
            <a:ext cx="8001000" cy="1440"/>
          </a:xfrm>
          <a:prstGeom prst="line">
            <a:avLst/>
          </a:prstGeom>
          <a:ln w="28440">
            <a:solidFill>
              <a:srgbClr val="00B0F0"/>
            </a:solidFill>
            <a:round/>
          </a:ln>
        </p:spPr>
      </p:sp>
      <p:sp>
        <p:nvSpPr>
          <p:cNvPr id="180"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81"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82"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pic>
        <p:nvPicPr>
          <p:cNvPr id="183" name="Imagen 182"/>
          <p:cNvPicPr/>
          <p:nvPr/>
        </p:nvPicPr>
        <p:blipFill>
          <a:blip r:embed="rId3"/>
          <a:stretch/>
        </p:blipFill>
        <p:spPr>
          <a:xfrm>
            <a:off x="864000" y="936000"/>
            <a:ext cx="7487640" cy="5183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Picture 2"/>
          <p:cNvPicPr/>
          <p:nvPr/>
        </p:nvPicPr>
        <p:blipFill>
          <a:blip r:embed="rId2"/>
          <a:stretch/>
        </p:blipFill>
        <p:spPr>
          <a:xfrm>
            <a:off x="8363160" y="500040"/>
            <a:ext cx="280080" cy="428040"/>
          </a:xfrm>
          <a:prstGeom prst="rect">
            <a:avLst/>
          </a:prstGeom>
          <a:ln w="9360">
            <a:noFill/>
          </a:ln>
        </p:spPr>
      </p:pic>
      <p:sp>
        <p:nvSpPr>
          <p:cNvPr id="185" name="CustomShape 1"/>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Montevideo. Departamento, capital y metrópolis</a:t>
            </a:r>
            <a:endParaRPr/>
          </a:p>
        </p:txBody>
      </p:sp>
      <p:sp>
        <p:nvSpPr>
          <p:cNvPr id="186" name="Line 2"/>
          <p:cNvSpPr/>
          <p:nvPr/>
        </p:nvSpPr>
        <p:spPr>
          <a:xfrm>
            <a:off x="571320" y="6286320"/>
            <a:ext cx="8001000" cy="1440"/>
          </a:xfrm>
          <a:prstGeom prst="line">
            <a:avLst/>
          </a:prstGeom>
          <a:ln w="28440">
            <a:solidFill>
              <a:srgbClr val="00B0F0"/>
            </a:solidFill>
            <a:round/>
          </a:ln>
        </p:spPr>
      </p:sp>
      <p:sp>
        <p:nvSpPr>
          <p:cNvPr id="187" name="CustomShape 3"/>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88" name="CustomShape 4"/>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89" name="CustomShape 5"/>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pic>
        <p:nvPicPr>
          <p:cNvPr id="190" name="Imagen 189"/>
          <p:cNvPicPr/>
          <p:nvPr/>
        </p:nvPicPr>
        <p:blipFill>
          <a:blip r:embed="rId3"/>
          <a:stretch/>
        </p:blipFill>
        <p:spPr>
          <a:xfrm>
            <a:off x="537480" y="986040"/>
            <a:ext cx="8095680" cy="4885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2"/>
          <p:cNvPicPr/>
          <p:nvPr/>
        </p:nvPicPr>
        <p:blipFill>
          <a:blip r:embed="rId2"/>
          <a:stretch/>
        </p:blipFill>
        <p:spPr>
          <a:xfrm>
            <a:off x="8363160" y="500040"/>
            <a:ext cx="280080" cy="428040"/>
          </a:xfrm>
          <a:prstGeom prst="rect">
            <a:avLst/>
          </a:prstGeom>
          <a:ln w="9360">
            <a:noFill/>
          </a:ln>
        </p:spPr>
      </p:pic>
      <p:sp>
        <p:nvSpPr>
          <p:cNvPr id="192" name="Line 1"/>
          <p:cNvSpPr/>
          <p:nvPr/>
        </p:nvSpPr>
        <p:spPr>
          <a:xfrm>
            <a:off x="571320" y="6286320"/>
            <a:ext cx="8001000" cy="1440"/>
          </a:xfrm>
          <a:prstGeom prst="line">
            <a:avLst/>
          </a:prstGeom>
          <a:ln w="28440">
            <a:solidFill>
              <a:srgbClr val="00B0F0"/>
            </a:solidFill>
            <a:round/>
          </a:ln>
        </p:spPr>
      </p:sp>
      <p:sp>
        <p:nvSpPr>
          <p:cNvPr id="193"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194"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195"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196" name="CustomShape 5"/>
          <p:cNvSpPr/>
          <p:nvPr/>
        </p:nvSpPr>
        <p:spPr>
          <a:xfrm>
            <a:off x="1000080" y="571320"/>
            <a:ext cx="635724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La izquierda al frente de Montevideo. La propuesta descentralizadora.</a:t>
            </a:r>
            <a:endParaRPr/>
          </a:p>
        </p:txBody>
      </p:sp>
      <p:pic>
        <p:nvPicPr>
          <p:cNvPr id="197" name="Picture 2"/>
          <p:cNvPicPr/>
          <p:nvPr/>
        </p:nvPicPr>
        <p:blipFill>
          <a:blip r:embed="rId3"/>
          <a:stretch/>
        </p:blipFill>
        <p:spPr>
          <a:xfrm>
            <a:off x="1357200" y="1285920"/>
            <a:ext cx="6417720" cy="428544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Picture 2"/>
          <p:cNvPicPr/>
          <p:nvPr/>
        </p:nvPicPr>
        <p:blipFill>
          <a:blip r:embed="rId2"/>
          <a:stretch/>
        </p:blipFill>
        <p:spPr>
          <a:xfrm>
            <a:off x="8363160" y="500040"/>
            <a:ext cx="280080" cy="428040"/>
          </a:xfrm>
          <a:prstGeom prst="rect">
            <a:avLst/>
          </a:prstGeom>
          <a:ln w="9360">
            <a:noFill/>
          </a:ln>
        </p:spPr>
      </p:pic>
      <p:sp>
        <p:nvSpPr>
          <p:cNvPr id="199" name="Line 1"/>
          <p:cNvSpPr/>
          <p:nvPr/>
        </p:nvSpPr>
        <p:spPr>
          <a:xfrm>
            <a:off x="571320" y="6286320"/>
            <a:ext cx="8001000" cy="1440"/>
          </a:xfrm>
          <a:prstGeom prst="line">
            <a:avLst/>
          </a:prstGeom>
          <a:ln w="28440">
            <a:solidFill>
              <a:srgbClr val="00B0F0"/>
            </a:solidFill>
            <a:round/>
          </a:ln>
        </p:spPr>
      </p:sp>
      <p:sp>
        <p:nvSpPr>
          <p:cNvPr id="200"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01"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02"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03" name="CustomShape 5"/>
          <p:cNvSpPr/>
          <p:nvPr/>
        </p:nvSpPr>
        <p:spPr>
          <a:xfrm>
            <a:off x="1000080" y="571320"/>
            <a:ext cx="571428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La izquierda al frente de Montevideo. La propuesta descentralizadora.</a:t>
            </a:r>
            <a:endParaRPr/>
          </a:p>
        </p:txBody>
      </p:sp>
      <p:sp>
        <p:nvSpPr>
          <p:cNvPr id="204" name="CustomShape 6"/>
          <p:cNvSpPr/>
          <p:nvPr/>
        </p:nvSpPr>
        <p:spPr>
          <a:xfrm>
            <a:off x="1000080" y="1565280"/>
            <a:ext cx="7357320" cy="4104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El actor que impulsa el proceso de Descentralización es el </a:t>
            </a:r>
            <a:r>
              <a:rPr lang="es-UY" sz="1400" b="1" strike="noStrike">
                <a:solidFill>
                  <a:srgbClr val="000000"/>
                </a:solidFill>
                <a:latin typeface="Arial"/>
                <a:ea typeface="DejaVu Sans"/>
              </a:rPr>
              <a:t>Gobierno del Departamento </a:t>
            </a:r>
            <a:r>
              <a:rPr lang="es-UY" sz="1400" strike="noStrike">
                <a:solidFill>
                  <a:srgbClr val="000000"/>
                </a:solidFill>
                <a:latin typeface="Arial"/>
                <a:ea typeface="DejaVu Sans"/>
              </a:rPr>
              <a:t>de Montevideo.</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No existían antecedentes de intentos de desconcentración o descentralización en Montevideo hasta la llegada del gobierno frenteamplista.</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Los fundamentos y finalidades del proyecto de descentralización territorial  consistían en el logro de una democratización de la gestión y del gobierno a través de la  participación social.</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Era necesario acercar la gestión comunal al ciudadano, comenzar a compartir el gobierno con los ciudadanos.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decisión política  fue regionalizar y dividir funcional y administrativamente el departamento en 18 zonas que comprenden los 64 barrios del área urbana, suburbana y rural .  </a:t>
            </a:r>
            <a:endParaRPr/>
          </a:p>
          <a:p>
            <a:pPr>
              <a:lnSpc>
                <a:spcPct val="100000"/>
              </a:lnSpc>
            </a:pPr>
            <a:r>
              <a:rPr lang="es-UY" sz="1400" strike="noStrike">
                <a:solidFill>
                  <a:srgbClr val="000000"/>
                </a:solidFill>
                <a:latin typeface="Arial"/>
                <a:ea typeface="DejaVu Sans"/>
              </a:rPr>
              <a:t>En cada una de ellas se instaló un </a:t>
            </a:r>
            <a:r>
              <a:rPr lang="es-UY" sz="1400" b="1" strike="noStrike">
                <a:solidFill>
                  <a:srgbClr val="000000"/>
                </a:solidFill>
                <a:latin typeface="Arial"/>
                <a:ea typeface="DejaVu Sans"/>
              </a:rPr>
              <a:t>Centro Comunal Zonal (CCZ).</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Se comprobó la necesidad de contar con un consenso político-partidario que garantizara legitimidad y continuidad al proceso.</a:t>
            </a:r>
            <a:endParaRPr/>
          </a:p>
          <a:p>
            <a:pPr>
              <a:lnSpc>
                <a:spcPct val="100000"/>
              </a:lnSpc>
            </a:pPr>
            <a:endParaRPr/>
          </a:p>
          <a:p>
            <a:pPr>
              <a:lnSpc>
                <a:spcPct val="100000"/>
              </a:lnSpc>
              <a:buFont typeface="Arial"/>
              <a:buChar char="•"/>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Picture 2"/>
          <p:cNvPicPr/>
          <p:nvPr/>
        </p:nvPicPr>
        <p:blipFill>
          <a:blip r:embed="rId2"/>
          <a:stretch/>
        </p:blipFill>
        <p:spPr>
          <a:xfrm>
            <a:off x="8363160" y="500040"/>
            <a:ext cx="280080" cy="428040"/>
          </a:xfrm>
          <a:prstGeom prst="rect">
            <a:avLst/>
          </a:prstGeom>
          <a:ln w="9360">
            <a:noFill/>
          </a:ln>
        </p:spPr>
      </p:pic>
      <p:sp>
        <p:nvSpPr>
          <p:cNvPr id="206" name="Line 1"/>
          <p:cNvSpPr/>
          <p:nvPr/>
        </p:nvSpPr>
        <p:spPr>
          <a:xfrm>
            <a:off x="571320" y="6286320"/>
            <a:ext cx="8001000" cy="1440"/>
          </a:xfrm>
          <a:prstGeom prst="line">
            <a:avLst/>
          </a:prstGeom>
          <a:ln w="28440">
            <a:solidFill>
              <a:srgbClr val="00B0F0"/>
            </a:solidFill>
            <a:round/>
          </a:ln>
        </p:spPr>
      </p:sp>
      <p:sp>
        <p:nvSpPr>
          <p:cNvPr id="207"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08"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09"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10"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Estructura orgánica descentralizada y su funcionamiento.</a:t>
            </a:r>
            <a:endParaRPr/>
          </a:p>
        </p:txBody>
      </p:sp>
      <p:sp>
        <p:nvSpPr>
          <p:cNvPr id="211" name="CustomShape 6"/>
          <p:cNvSpPr/>
          <p:nvPr/>
        </p:nvSpPr>
        <p:spPr>
          <a:xfrm>
            <a:off x="1000080" y="1529280"/>
            <a:ext cx="7357320" cy="820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a:p>
          <a:p>
            <a:pPr>
              <a:lnSpc>
                <a:spcPct val="100000"/>
              </a:lnSpc>
            </a:pPr>
            <a:endParaRPr/>
          </a:p>
          <a:p>
            <a:pPr>
              <a:lnSpc>
                <a:spcPct val="100000"/>
              </a:lnSpc>
            </a:pPr>
            <a:endParaRPr/>
          </a:p>
          <a:p>
            <a:pPr>
              <a:lnSpc>
                <a:spcPct val="100000"/>
              </a:lnSpc>
            </a:pPr>
            <a:endParaRPr/>
          </a:p>
        </p:txBody>
      </p:sp>
      <p:pic>
        <p:nvPicPr>
          <p:cNvPr id="212" name="Imagen 211"/>
          <p:cNvPicPr/>
          <p:nvPr/>
        </p:nvPicPr>
        <p:blipFill>
          <a:blip r:embed="rId3"/>
          <a:stretch/>
        </p:blipFill>
        <p:spPr>
          <a:xfrm>
            <a:off x="13680" y="1271160"/>
            <a:ext cx="9143280" cy="4995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icture 2"/>
          <p:cNvPicPr/>
          <p:nvPr/>
        </p:nvPicPr>
        <p:blipFill>
          <a:blip r:embed="rId2"/>
          <a:stretch/>
        </p:blipFill>
        <p:spPr>
          <a:xfrm>
            <a:off x="8363160" y="500040"/>
            <a:ext cx="280080" cy="428040"/>
          </a:xfrm>
          <a:prstGeom prst="rect">
            <a:avLst/>
          </a:prstGeom>
          <a:ln w="9360">
            <a:noFill/>
          </a:ln>
        </p:spPr>
      </p:pic>
      <p:sp>
        <p:nvSpPr>
          <p:cNvPr id="214" name="Line 1"/>
          <p:cNvSpPr/>
          <p:nvPr/>
        </p:nvSpPr>
        <p:spPr>
          <a:xfrm>
            <a:off x="571320" y="6286320"/>
            <a:ext cx="8001000" cy="1440"/>
          </a:xfrm>
          <a:prstGeom prst="line">
            <a:avLst/>
          </a:prstGeom>
          <a:ln w="28440">
            <a:solidFill>
              <a:srgbClr val="00B0F0"/>
            </a:solidFill>
            <a:round/>
          </a:ln>
        </p:spPr>
      </p:sp>
      <p:sp>
        <p:nvSpPr>
          <p:cNvPr id="215"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16"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17"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18"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Estructura orgánica descentralizada y su funcionamiento.</a:t>
            </a:r>
            <a:endParaRPr/>
          </a:p>
        </p:txBody>
      </p:sp>
      <p:sp>
        <p:nvSpPr>
          <p:cNvPr id="219" name="CustomShape 6"/>
          <p:cNvSpPr/>
          <p:nvPr/>
        </p:nvSpPr>
        <p:spPr>
          <a:xfrm>
            <a:off x="1000080" y="1529280"/>
            <a:ext cx="7357320" cy="264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400" i="1" strike="noStrike">
                <a:solidFill>
                  <a:srgbClr val="000000"/>
                </a:solidFill>
                <a:latin typeface="Arial"/>
                <a:ea typeface="DejaVu Sans"/>
              </a:rPr>
              <a:t>En julio de 1993</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7 zonas dentro de la planta urbana y once zonas fuera de la misma</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11 Juntas Locales fuera de la planta urbana del Departamento y siete Comisiones Delegadas dentro de la planta. Con  la reforma de la Constitución de 1997 se transforman en Juntas Locales.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18 Concejos Vecinales y se dan pautas generales para su funcionamiento.</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Se eleva proyecto de ley al Parlamento Nacional para que se declare autónomas y electivas las Juntas Locales creadas.</a:t>
            </a: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Picture 2"/>
          <p:cNvPicPr/>
          <p:nvPr/>
        </p:nvPicPr>
        <p:blipFill>
          <a:blip r:embed="rId2"/>
          <a:stretch/>
        </p:blipFill>
        <p:spPr>
          <a:xfrm>
            <a:off x="8363160" y="500040"/>
            <a:ext cx="280080" cy="428040"/>
          </a:xfrm>
          <a:prstGeom prst="rect">
            <a:avLst/>
          </a:prstGeom>
          <a:ln w="9360">
            <a:noFill/>
          </a:ln>
        </p:spPr>
      </p:pic>
      <p:sp>
        <p:nvSpPr>
          <p:cNvPr id="221" name="Line 1"/>
          <p:cNvSpPr/>
          <p:nvPr/>
        </p:nvSpPr>
        <p:spPr>
          <a:xfrm>
            <a:off x="571320" y="6286320"/>
            <a:ext cx="8001000" cy="1440"/>
          </a:xfrm>
          <a:prstGeom prst="line">
            <a:avLst/>
          </a:prstGeom>
          <a:ln w="28440">
            <a:solidFill>
              <a:srgbClr val="00B0F0"/>
            </a:solidFill>
            <a:round/>
          </a:ln>
        </p:spPr>
      </p:sp>
      <p:sp>
        <p:nvSpPr>
          <p:cNvPr id="222"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23"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24"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25"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Estructura orgánica descentralizada y su funcionamiento.</a:t>
            </a:r>
            <a:endParaRPr/>
          </a:p>
        </p:txBody>
      </p:sp>
      <p:sp>
        <p:nvSpPr>
          <p:cNvPr id="226" name="CustomShape 6"/>
          <p:cNvSpPr/>
          <p:nvPr/>
        </p:nvSpPr>
        <p:spPr>
          <a:xfrm>
            <a:off x="1000080" y="1529280"/>
            <a:ext cx="7357320" cy="3375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La política descentralizadora impulsada, no se desarrolla en un solo plano, sino que es multidimensional y compleja. Los tres planos que contempla son el administrativo, el político y el social.</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Sus correlatos orgánicos: </a:t>
            </a:r>
            <a:r>
              <a:rPr lang="es-UY" sz="1400" b="1" strike="noStrike">
                <a:solidFill>
                  <a:srgbClr val="000000"/>
                </a:solidFill>
                <a:latin typeface="Arial"/>
                <a:ea typeface="DejaVu Sans"/>
              </a:rPr>
              <a:t>Centro Comunal</a:t>
            </a:r>
            <a:r>
              <a:rPr lang="es-UY" sz="1400" strike="noStrike">
                <a:solidFill>
                  <a:srgbClr val="000000"/>
                </a:solidFill>
                <a:latin typeface="Arial"/>
                <a:ea typeface="DejaVu Sans"/>
              </a:rPr>
              <a:t>,</a:t>
            </a:r>
            <a:r>
              <a:rPr lang="es-UY" sz="1400" b="1" strike="noStrike">
                <a:solidFill>
                  <a:srgbClr val="000000"/>
                </a:solidFill>
                <a:latin typeface="Arial"/>
                <a:ea typeface="DejaVu Sans"/>
              </a:rPr>
              <a:t> Junta Local </a:t>
            </a:r>
            <a:r>
              <a:rPr lang="es-UY" sz="1400" strike="noStrike">
                <a:solidFill>
                  <a:srgbClr val="000000"/>
                </a:solidFill>
                <a:latin typeface="Arial"/>
                <a:ea typeface="DejaVu Sans"/>
              </a:rPr>
              <a:t>y</a:t>
            </a:r>
            <a:r>
              <a:rPr lang="es-UY" sz="1400" b="1" strike="noStrike">
                <a:solidFill>
                  <a:srgbClr val="000000"/>
                </a:solidFill>
                <a:latin typeface="Arial"/>
                <a:ea typeface="DejaVu Sans"/>
              </a:rPr>
              <a:t> Concejo Vecinal</a:t>
            </a:r>
            <a:r>
              <a:rPr lang="es-UY" sz="1400" strike="noStrike">
                <a:solidFill>
                  <a:srgbClr val="000000"/>
                </a:solidFill>
                <a:latin typeface="Arial"/>
                <a:ea typeface="DejaVu Sans"/>
              </a:rPr>
              <a:t>, respectivamente, actúan de forma interrelacionada, con cometidos diferenciados aunque complementarios, dentro de un mismo flujo descentralizador.</a:t>
            </a:r>
            <a:endParaRPr/>
          </a:p>
          <a:p>
            <a:pPr>
              <a:lnSpc>
                <a:spcPct val="100000"/>
              </a:lnSpc>
            </a:pPr>
            <a:endParaRPr/>
          </a:p>
          <a:p>
            <a:pPr>
              <a:lnSpc>
                <a:spcPct val="100000"/>
              </a:lnSpc>
            </a:pPr>
            <a:endParaRPr/>
          </a:p>
          <a:p>
            <a:pPr>
              <a:lnSpc>
                <a:spcPct val="100000"/>
              </a:lnSpc>
              <a:buFont typeface="Calibri"/>
              <a:buAutoNum type="arabicPeriod"/>
            </a:pPr>
            <a:r>
              <a:rPr lang="es-UY" sz="1400" strike="noStrike">
                <a:solidFill>
                  <a:srgbClr val="000000"/>
                </a:solidFill>
                <a:latin typeface="Arial"/>
                <a:ea typeface="DejaVu Sans"/>
              </a:rPr>
              <a:t>El </a:t>
            </a:r>
            <a:r>
              <a:rPr lang="es-UY" sz="1400" b="1" strike="noStrike">
                <a:solidFill>
                  <a:srgbClr val="000000"/>
                </a:solidFill>
                <a:latin typeface="Arial"/>
                <a:ea typeface="DejaVu Sans"/>
              </a:rPr>
              <a:t>plano administrativo </a:t>
            </a:r>
            <a:r>
              <a:rPr lang="es-UY" sz="1400" strike="noStrike">
                <a:solidFill>
                  <a:srgbClr val="000000"/>
                </a:solidFill>
                <a:latin typeface="Arial"/>
                <a:ea typeface="DejaVu Sans"/>
              </a:rPr>
              <a:t>se basa en el Centro Comunal Zonal, que pasa a ser la oficina administrativa del órgano político Junta Local. </a:t>
            </a:r>
            <a:endParaRPr/>
          </a:p>
          <a:p>
            <a:pPr>
              <a:lnSpc>
                <a:spcPct val="100000"/>
              </a:lnSpc>
            </a:pPr>
            <a:endParaRPr/>
          </a:p>
          <a:p>
            <a:pPr>
              <a:lnSpc>
                <a:spcPct val="100000"/>
              </a:lnSpc>
              <a:buFont typeface="Calibri"/>
              <a:buAutoNum type="arabicPeriod"/>
            </a:pPr>
            <a:r>
              <a:rPr lang="es-UY" sz="1400" strike="noStrike">
                <a:solidFill>
                  <a:srgbClr val="000000"/>
                </a:solidFill>
                <a:latin typeface="Arial"/>
                <a:ea typeface="DejaVu Sans"/>
              </a:rPr>
              <a:t>En el </a:t>
            </a:r>
            <a:r>
              <a:rPr lang="es-UY" sz="1400" b="1" strike="noStrike">
                <a:solidFill>
                  <a:srgbClr val="000000"/>
                </a:solidFill>
                <a:latin typeface="Arial"/>
                <a:ea typeface="DejaVu Sans"/>
              </a:rPr>
              <a:t>plano político</a:t>
            </a:r>
            <a:r>
              <a:rPr lang="es-UY" sz="1400" strike="noStrike">
                <a:solidFill>
                  <a:srgbClr val="000000"/>
                </a:solidFill>
                <a:latin typeface="Arial"/>
                <a:ea typeface="DejaVu Sans"/>
              </a:rPr>
              <a:t>, el traslado efectivo de potestades del gobierno departamental hacia las Juntas Locales.</a:t>
            </a:r>
            <a:endParaRPr/>
          </a:p>
          <a:p>
            <a:pPr>
              <a:lnSpc>
                <a:spcPct val="100000"/>
              </a:lnSpc>
            </a:pPr>
            <a:endParaRPr/>
          </a:p>
          <a:p>
            <a:pPr>
              <a:lnSpc>
                <a:spcPct val="100000"/>
              </a:lnSpc>
              <a:buFont typeface="Calibri"/>
              <a:buAutoNum type="arabicPeriod"/>
            </a:pPr>
            <a:r>
              <a:rPr lang="es-UY" sz="1400" strike="noStrike">
                <a:solidFill>
                  <a:srgbClr val="000000"/>
                </a:solidFill>
                <a:latin typeface="Arial"/>
                <a:ea typeface="DejaVu Sans"/>
              </a:rPr>
              <a:t>El </a:t>
            </a:r>
            <a:r>
              <a:rPr lang="es-UY" sz="1400" b="1" strike="noStrike">
                <a:solidFill>
                  <a:srgbClr val="000000"/>
                </a:solidFill>
                <a:latin typeface="Arial"/>
                <a:ea typeface="DejaVu Sans"/>
              </a:rPr>
              <a:t>plano social </a:t>
            </a:r>
            <a:r>
              <a:rPr lang="es-UY" sz="1400" strike="noStrike">
                <a:solidFill>
                  <a:srgbClr val="000000"/>
                </a:solidFill>
                <a:latin typeface="Arial"/>
                <a:ea typeface="DejaVu Sans"/>
              </a:rPr>
              <a:t>se refleja en los Concejos Vecinales, representativos de los intereses barriales.</a:t>
            </a: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Line 1"/>
          <p:cNvSpPr/>
          <p:nvPr/>
        </p:nvSpPr>
        <p:spPr>
          <a:xfrm>
            <a:off x="571320" y="6286320"/>
            <a:ext cx="8001000" cy="1440"/>
          </a:xfrm>
          <a:prstGeom prst="line">
            <a:avLst/>
          </a:prstGeom>
          <a:ln w="28440">
            <a:solidFill>
              <a:srgbClr val="00B0F0"/>
            </a:solidFill>
            <a:round/>
          </a:ln>
        </p:spPr>
      </p:sp>
      <p:sp>
        <p:nvSpPr>
          <p:cNvPr id="228"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29"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30"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31"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Estructura orgánica descentralizada y su funcionamiento.</a:t>
            </a:r>
            <a:endParaRPr/>
          </a:p>
        </p:txBody>
      </p:sp>
      <p:sp>
        <p:nvSpPr>
          <p:cNvPr id="232" name="CustomShape 6"/>
          <p:cNvSpPr/>
          <p:nvPr/>
        </p:nvSpPr>
        <p:spPr>
          <a:xfrm>
            <a:off x="994680" y="1011600"/>
            <a:ext cx="7357320" cy="3740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Regulados por una norma-marco, que sólo asegura unas competencias mínimas que pueden ampliarse y la forma democrática y representativa de los mecanismos electivos que llevan a su integración.</a:t>
            </a:r>
            <a:endParaRPr/>
          </a:p>
          <a:p>
            <a:pPr>
              <a:lnSpc>
                <a:spcPct val="100000"/>
              </a:lnSpc>
              <a:buFont typeface="Arial"/>
              <a:buChar char="•"/>
            </a:pPr>
            <a:endParaRPr/>
          </a:p>
          <a:p>
            <a:pPr>
              <a:lnSpc>
                <a:spcPct val="100000"/>
              </a:lnSpc>
              <a:buFont typeface="Arial"/>
              <a:buChar char="•"/>
            </a:pPr>
            <a:r>
              <a:rPr lang="es-UY" sz="1400" strike="noStrike">
                <a:solidFill>
                  <a:srgbClr val="000000"/>
                </a:solidFill>
                <a:latin typeface="Arial"/>
                <a:ea typeface="DejaVu Sans"/>
              </a:rPr>
              <a:t> Son órganos consultivos y asesores con importantes cometidos de iniciativa y propuesta, planificación, asesoramiento, evaluación y control de la gestión municipal. Su trabajo se desarrolla al lado del órgano político</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finalidad de su creación fue la participación de la ciudadanía en la toma de decisiones. Los integrantes lo hacen en calidad de vecinos o representantes.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Resulta esencial en el contexto ya explicitado de un país politizado y partidizado, distinguir y focalizar adecuadamente, a través de los mecanismos idóneos, la legitimación social de la legitimación política.</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El grado de participación de los vecinos en la elección de sus concejales, tuvo una curva ascendente en esta década para verificar un estancamiento en los años posteriores, lo que lleva a la búsqueda constante de entender los motivos y encontrar nuevas formas de participación.</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El proceso integral de descentralización es dinámico, perfectible y requiere de permanentes adaptaciones.</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Picture 2"/>
          <p:cNvPicPr/>
          <p:nvPr/>
        </p:nvPicPr>
        <p:blipFill>
          <a:blip r:embed="rId2"/>
          <a:stretch/>
        </p:blipFill>
        <p:spPr>
          <a:xfrm>
            <a:off x="8363160" y="500040"/>
            <a:ext cx="280080" cy="428040"/>
          </a:xfrm>
          <a:prstGeom prst="rect">
            <a:avLst/>
          </a:prstGeom>
          <a:ln w="9360">
            <a:noFill/>
          </a:ln>
        </p:spPr>
      </p:pic>
      <p:sp>
        <p:nvSpPr>
          <p:cNvPr id="234" name="Line 1"/>
          <p:cNvSpPr/>
          <p:nvPr/>
        </p:nvSpPr>
        <p:spPr>
          <a:xfrm>
            <a:off x="571320" y="6286320"/>
            <a:ext cx="8001000" cy="1440"/>
          </a:xfrm>
          <a:prstGeom prst="line">
            <a:avLst/>
          </a:prstGeom>
          <a:ln w="28440">
            <a:solidFill>
              <a:srgbClr val="00B0F0"/>
            </a:solidFill>
            <a:round/>
          </a:ln>
        </p:spPr>
      </p:sp>
      <p:sp>
        <p:nvSpPr>
          <p:cNvPr id="235"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36"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37"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38"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Estructura orgánica descentralizada y su funcionamiento.</a:t>
            </a:r>
            <a:endParaRPr/>
          </a:p>
        </p:txBody>
      </p:sp>
      <p:pic>
        <p:nvPicPr>
          <p:cNvPr id="239" name="Picture 4"/>
          <p:cNvPicPr/>
          <p:nvPr/>
        </p:nvPicPr>
        <p:blipFill>
          <a:blip r:embed="rId3"/>
          <a:stretch/>
        </p:blipFill>
        <p:spPr>
          <a:xfrm>
            <a:off x="1000080" y="1071720"/>
            <a:ext cx="3435840" cy="4857120"/>
          </a:xfrm>
          <a:prstGeom prst="rect">
            <a:avLst/>
          </a:prstGeom>
          <a:ln>
            <a:noFill/>
          </a:ln>
        </p:spPr>
      </p:pic>
      <p:pic>
        <p:nvPicPr>
          <p:cNvPr id="240" name="Picture 5"/>
          <p:cNvPicPr/>
          <p:nvPr/>
        </p:nvPicPr>
        <p:blipFill>
          <a:blip r:embed="rId4"/>
          <a:stretch/>
        </p:blipFill>
        <p:spPr>
          <a:xfrm>
            <a:off x="4494600" y="1071720"/>
            <a:ext cx="3648600" cy="2428200"/>
          </a:xfrm>
          <a:prstGeom prst="rect">
            <a:avLst/>
          </a:prstGeom>
          <a:ln w="9360">
            <a:noFill/>
          </a:ln>
        </p:spPr>
      </p:pic>
      <p:pic>
        <p:nvPicPr>
          <p:cNvPr id="241" name="Picture 6"/>
          <p:cNvPicPr/>
          <p:nvPr/>
        </p:nvPicPr>
        <p:blipFill>
          <a:blip r:embed="rId5"/>
          <a:srcRect b="13711"/>
          <a:stretch/>
        </p:blipFill>
        <p:spPr>
          <a:xfrm>
            <a:off x="4500720" y="3571920"/>
            <a:ext cx="3642480" cy="2356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Picture 2"/>
          <p:cNvPicPr/>
          <p:nvPr/>
        </p:nvPicPr>
        <p:blipFill>
          <a:blip r:embed="rId2"/>
          <a:stretch/>
        </p:blipFill>
        <p:spPr>
          <a:xfrm>
            <a:off x="8363160" y="500040"/>
            <a:ext cx="280080" cy="428040"/>
          </a:xfrm>
          <a:prstGeom prst="rect">
            <a:avLst/>
          </a:prstGeom>
          <a:ln w="9360">
            <a:noFill/>
          </a:ln>
        </p:spPr>
      </p:pic>
      <p:sp>
        <p:nvSpPr>
          <p:cNvPr id="243" name="Line 1"/>
          <p:cNvSpPr/>
          <p:nvPr/>
        </p:nvSpPr>
        <p:spPr>
          <a:xfrm>
            <a:off x="571320" y="6286320"/>
            <a:ext cx="8001000" cy="1440"/>
          </a:xfrm>
          <a:prstGeom prst="line">
            <a:avLst/>
          </a:prstGeom>
          <a:ln w="28440">
            <a:solidFill>
              <a:srgbClr val="00B0F0"/>
            </a:solidFill>
            <a:round/>
          </a:ln>
        </p:spPr>
      </p:sp>
      <p:sp>
        <p:nvSpPr>
          <p:cNvPr id="244"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45"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46"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47"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Presupuesto Participativo -primera fase-</a:t>
            </a:r>
            <a:endParaRPr/>
          </a:p>
        </p:txBody>
      </p:sp>
      <p:pic>
        <p:nvPicPr>
          <p:cNvPr id="248" name="Picture 2"/>
          <p:cNvPicPr/>
          <p:nvPr/>
        </p:nvPicPr>
        <p:blipFill>
          <a:blip r:embed="rId3"/>
          <a:stretch/>
        </p:blipFill>
        <p:spPr>
          <a:xfrm>
            <a:off x="1000080" y="1000080"/>
            <a:ext cx="7148880" cy="507600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Picture 2"/>
          <p:cNvPicPr/>
          <p:nvPr/>
        </p:nvPicPr>
        <p:blipFill>
          <a:blip r:embed="rId2"/>
          <a:stretch/>
        </p:blipFill>
        <p:spPr>
          <a:xfrm>
            <a:off x="8363160" y="500040"/>
            <a:ext cx="280080" cy="428040"/>
          </a:xfrm>
          <a:prstGeom prst="rect">
            <a:avLst/>
          </a:prstGeom>
          <a:ln w="9360">
            <a:noFill/>
          </a:ln>
        </p:spPr>
      </p:pic>
      <p:sp>
        <p:nvSpPr>
          <p:cNvPr id="250" name="Line 1"/>
          <p:cNvSpPr/>
          <p:nvPr/>
        </p:nvSpPr>
        <p:spPr>
          <a:xfrm>
            <a:off x="571320" y="6286320"/>
            <a:ext cx="8001000" cy="1440"/>
          </a:xfrm>
          <a:prstGeom prst="line">
            <a:avLst/>
          </a:prstGeom>
          <a:ln w="28440">
            <a:solidFill>
              <a:srgbClr val="00B0F0"/>
            </a:solidFill>
            <a:round/>
          </a:ln>
        </p:spPr>
      </p:sp>
      <p:sp>
        <p:nvSpPr>
          <p:cNvPr id="251"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52"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53"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54"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Presupuesto Participativo -primera fase-</a:t>
            </a:r>
            <a:endParaRPr/>
          </a:p>
        </p:txBody>
      </p:sp>
      <p:sp>
        <p:nvSpPr>
          <p:cNvPr id="255" name="CustomShape 6"/>
          <p:cNvSpPr/>
          <p:nvPr/>
        </p:nvSpPr>
        <p:spPr>
          <a:xfrm>
            <a:off x="994680" y="1289520"/>
            <a:ext cx="7357320" cy="4470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strike="noStrike">
                <a:solidFill>
                  <a:srgbClr val="000000"/>
                </a:solidFill>
                <a:latin typeface="Arial"/>
                <a:ea typeface="DejaVu Sans"/>
              </a:rPr>
              <a:t> El presupuesto participativo es el proyecto vertebrador, que apunta al objetivo estratégico de la distribución efectiva del poder.</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Una “discriminación positiva” desde las zonas privilegiadas y con buena infraestructura hacia las zonas con menores recursos y baja infraestructura.</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instalación de una metodología operativa formalizada resultaría imprescindible. Debía perfeccionarse y sofisticarse como consecuencia de su consolidación y de la legitimación que le brindaran sus actores y cumplimiento de los objetivos.</a:t>
            </a:r>
            <a:endParaRPr/>
          </a:p>
          <a:p>
            <a:pPr>
              <a:lnSpc>
                <a:spcPct val="100000"/>
              </a:lnSpc>
            </a:pPr>
            <a:r>
              <a:rPr lang="es-UY" sz="1400" b="1" strike="noStrike">
                <a:solidFill>
                  <a:srgbClr val="000000"/>
                </a:solidFill>
                <a:latin typeface="Arial"/>
                <a:ea typeface="DejaVu Sans"/>
              </a:rPr>
              <a:t> </a:t>
            </a:r>
            <a:endParaRPr/>
          </a:p>
          <a:p>
            <a:pPr>
              <a:lnSpc>
                <a:spcPct val="100000"/>
              </a:lnSpc>
              <a:buFont typeface="Arial"/>
              <a:buChar char="•"/>
            </a:pPr>
            <a:r>
              <a:rPr lang="es-UY" sz="1400" b="1" strike="noStrike">
                <a:solidFill>
                  <a:srgbClr val="000000"/>
                </a:solidFill>
                <a:latin typeface="Arial"/>
                <a:ea typeface="DejaVu Sans"/>
              </a:rPr>
              <a:t> </a:t>
            </a:r>
            <a:r>
              <a:rPr lang="es-UY" sz="1400" strike="noStrike">
                <a:solidFill>
                  <a:srgbClr val="000000"/>
                </a:solidFill>
                <a:latin typeface="Arial"/>
                <a:ea typeface="DejaVu Sans"/>
              </a:rPr>
              <a:t> El Intendente de Montevideo efectúa un llamado abierto a los vecinos del departamento para  asambleas zonales. Y los órganos de gobierno local reciben insumos determinantes para el trabajo zonal.</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Priorización zonal de acuerdo a la dinámica operativa.</a:t>
            </a:r>
            <a:endParaRPr/>
          </a:p>
          <a:p>
            <a:pPr>
              <a:lnSpc>
                <a:spcPct val="100000"/>
              </a:lnSpc>
            </a:pPr>
            <a:r>
              <a:rPr lang="es-UY" sz="1400" strike="noStrike">
                <a:solidFill>
                  <a:srgbClr val="000000"/>
                </a:solidFill>
                <a:latin typeface="Arial"/>
                <a:ea typeface="DejaVu Sans"/>
              </a:rPr>
              <a:t>     Se  sintetiza el  producto en el documento llamado Propuestas de Ejes de Gestión Zonal.</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La rueda de asambleas públicas y abiertas por las 18 zonas en las que se recogen las Propuestas de Ejes de Gestión Zonal.</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Picture 2"/>
          <p:cNvPicPr/>
          <p:nvPr/>
        </p:nvPicPr>
        <p:blipFill>
          <a:blip r:embed="rId2"/>
          <a:stretch/>
        </p:blipFill>
        <p:spPr>
          <a:xfrm>
            <a:off x="8363160" y="500040"/>
            <a:ext cx="280080" cy="428040"/>
          </a:xfrm>
          <a:prstGeom prst="rect">
            <a:avLst/>
          </a:prstGeom>
          <a:ln w="9360">
            <a:noFill/>
          </a:ln>
        </p:spPr>
      </p:pic>
      <p:sp>
        <p:nvSpPr>
          <p:cNvPr id="257" name="Line 1"/>
          <p:cNvSpPr/>
          <p:nvPr/>
        </p:nvSpPr>
        <p:spPr>
          <a:xfrm>
            <a:off x="571320" y="6286320"/>
            <a:ext cx="8001000" cy="1440"/>
          </a:xfrm>
          <a:prstGeom prst="line">
            <a:avLst/>
          </a:prstGeom>
          <a:ln w="28440">
            <a:solidFill>
              <a:srgbClr val="00B0F0"/>
            </a:solidFill>
            <a:round/>
          </a:ln>
        </p:spPr>
      </p:sp>
      <p:sp>
        <p:nvSpPr>
          <p:cNvPr id="258"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59"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60"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61"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Presupuesto Participativo -primera fase-</a:t>
            </a:r>
            <a:endParaRPr/>
          </a:p>
        </p:txBody>
      </p:sp>
      <p:sp>
        <p:nvSpPr>
          <p:cNvPr id="262" name="CustomShape 6"/>
          <p:cNvSpPr/>
          <p:nvPr/>
        </p:nvSpPr>
        <p:spPr>
          <a:xfrm>
            <a:off x="1000080" y="1529280"/>
            <a:ext cx="7357320" cy="264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b="1" strike="noStrike">
                <a:solidFill>
                  <a:srgbClr val="000000"/>
                </a:solidFill>
                <a:latin typeface="Arial"/>
                <a:ea typeface="DejaVu Sans"/>
              </a:rPr>
              <a:t> </a:t>
            </a:r>
            <a:r>
              <a:rPr lang="es-UY" sz="1400" strike="noStrike">
                <a:solidFill>
                  <a:srgbClr val="000000"/>
                </a:solidFill>
                <a:latin typeface="Arial"/>
                <a:ea typeface="DejaVu Sans"/>
              </a:rPr>
              <a:t>Elaboración por parte de las unidades ejecutoras centrales de dos insumos importantes en el proceso: las Respuestas a los ejes de gestión zonales, y los Recursos para obras y servicios locales.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En nuevas Asambleas Zonales se estudian y ajustan las propuestas iniciales y las respuestas se plasman en el documento:  Decisiones Locales para el año.</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Breve etapa de negociación y acuerdos finales</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Se formalizan por escrito los Compromisos de Gestión, se divulgan central y zonalmente</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 name="Picture 2"/>
          <p:cNvPicPr/>
          <p:nvPr/>
        </p:nvPicPr>
        <p:blipFill>
          <a:blip r:embed="rId3"/>
          <a:stretch/>
        </p:blipFill>
        <p:spPr>
          <a:xfrm>
            <a:off x="8363160" y="500040"/>
            <a:ext cx="280080" cy="428040"/>
          </a:xfrm>
          <a:prstGeom prst="rect">
            <a:avLst/>
          </a:prstGeom>
          <a:ln w="9360">
            <a:noFill/>
          </a:ln>
        </p:spPr>
      </p:pic>
      <p:sp>
        <p:nvSpPr>
          <p:cNvPr id="264" name="Line 1"/>
          <p:cNvSpPr/>
          <p:nvPr/>
        </p:nvSpPr>
        <p:spPr>
          <a:xfrm>
            <a:off x="571320" y="6286320"/>
            <a:ext cx="8001000" cy="1440"/>
          </a:xfrm>
          <a:prstGeom prst="line">
            <a:avLst/>
          </a:prstGeom>
          <a:ln w="28440">
            <a:solidFill>
              <a:srgbClr val="00B0F0"/>
            </a:solidFill>
            <a:round/>
          </a:ln>
        </p:spPr>
      </p:sp>
      <p:sp>
        <p:nvSpPr>
          <p:cNvPr id="265"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66"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67"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68"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La izquierda al frente de Montevideo. La propuesta innovadora.</a:t>
            </a:r>
            <a:endParaRPr/>
          </a:p>
        </p:txBody>
      </p:sp>
      <p:pic>
        <p:nvPicPr>
          <p:cNvPr id="269" name="Picture 4"/>
          <p:cNvPicPr/>
          <p:nvPr/>
        </p:nvPicPr>
        <p:blipFill>
          <a:blip r:embed="rId4"/>
          <a:srcRect l="-157111"/>
          <a:stretch/>
        </p:blipFill>
        <p:spPr>
          <a:xfrm>
            <a:off x="642960" y="1643040"/>
            <a:ext cx="5071320" cy="3929040"/>
          </a:xfrm>
          <a:prstGeom prst="rect">
            <a:avLst/>
          </a:prstGeom>
          <a:ln w="9360">
            <a:noFill/>
          </a:ln>
        </p:spPr>
      </p:pic>
      <p:pic>
        <p:nvPicPr>
          <p:cNvPr id="270" name="Picture 5"/>
          <p:cNvPicPr/>
          <p:nvPr/>
        </p:nvPicPr>
        <p:blipFill>
          <a:blip r:embed="rId5"/>
          <a:stretch/>
        </p:blipFill>
        <p:spPr>
          <a:xfrm>
            <a:off x="5786280" y="1643040"/>
            <a:ext cx="2785320" cy="1856520"/>
          </a:xfrm>
          <a:prstGeom prst="rect">
            <a:avLst/>
          </a:prstGeom>
          <a:ln w="9360">
            <a:noFill/>
          </a:ln>
        </p:spPr>
      </p:pic>
      <p:pic>
        <p:nvPicPr>
          <p:cNvPr id="271" name="Picture 6"/>
          <p:cNvPicPr/>
          <p:nvPr/>
        </p:nvPicPr>
        <p:blipFill>
          <a:blip r:embed="rId6"/>
          <a:stretch/>
        </p:blipFill>
        <p:spPr>
          <a:xfrm>
            <a:off x="5786280" y="3533760"/>
            <a:ext cx="2785320" cy="207684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Picture 2"/>
          <p:cNvPicPr/>
          <p:nvPr/>
        </p:nvPicPr>
        <p:blipFill>
          <a:blip r:embed="rId2"/>
          <a:stretch/>
        </p:blipFill>
        <p:spPr>
          <a:xfrm>
            <a:off x="8363160" y="500040"/>
            <a:ext cx="280080" cy="428040"/>
          </a:xfrm>
          <a:prstGeom prst="rect">
            <a:avLst/>
          </a:prstGeom>
          <a:ln w="9360">
            <a:noFill/>
          </a:ln>
        </p:spPr>
      </p:pic>
      <p:sp>
        <p:nvSpPr>
          <p:cNvPr id="273" name="Line 1"/>
          <p:cNvSpPr/>
          <p:nvPr/>
        </p:nvSpPr>
        <p:spPr>
          <a:xfrm>
            <a:off x="571320" y="6286320"/>
            <a:ext cx="8001000" cy="1440"/>
          </a:xfrm>
          <a:prstGeom prst="line">
            <a:avLst/>
          </a:prstGeom>
          <a:ln w="28440">
            <a:solidFill>
              <a:srgbClr val="00B0F0"/>
            </a:solidFill>
            <a:round/>
          </a:ln>
        </p:spPr>
      </p:sp>
      <p:sp>
        <p:nvSpPr>
          <p:cNvPr id="274"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75"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76"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77"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La izquierda al frente de Montevideo. La propuesta innovadora.</a:t>
            </a:r>
            <a:endParaRPr/>
          </a:p>
        </p:txBody>
      </p:sp>
      <p:sp>
        <p:nvSpPr>
          <p:cNvPr id="278" name="CustomShape 6"/>
          <p:cNvSpPr/>
          <p:nvPr/>
        </p:nvSpPr>
        <p:spPr>
          <a:xfrm>
            <a:off x="1000080" y="1529280"/>
            <a:ext cx="7214400" cy="4287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b="1" strike="noStrike">
                <a:solidFill>
                  <a:srgbClr val="000000"/>
                </a:solidFill>
                <a:latin typeface="Arial"/>
                <a:ea typeface="DejaVu Sans"/>
              </a:rPr>
              <a:t> Las experiencias de reciclaje y rehabilitación urbana</a:t>
            </a:r>
            <a:r>
              <a:rPr lang="es-UY" sz="1400" strike="noStrike">
                <a:solidFill>
                  <a:srgbClr val="000000"/>
                </a:solidFill>
                <a:latin typeface="Arial"/>
                <a:ea typeface="DejaVu Sans"/>
              </a:rPr>
              <a:t>: Se propone realizar una serie de “operaciones piloto” de vivienda, cuyo objetivo es efectuar experiencias de reciclaje de vivienda por ayuda mutua y autogestión, en áreas centrales de la ciudad.</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 La cartera de tierras: </a:t>
            </a:r>
            <a:r>
              <a:rPr lang="es-UY" sz="1400" strike="noStrike">
                <a:solidFill>
                  <a:srgbClr val="000000"/>
                </a:solidFill>
                <a:latin typeface="Arial"/>
                <a:ea typeface="DejaVu Sans"/>
              </a:rPr>
              <a:t>Compra de fincas y/o predios en las áreas centrales de la ciudad. El objetivo de esto fue promover el asentamiento de grupos o familias de bajos recursos en estas áreas por medio de la refuncionalización de una serie de construcciones aptas para albergar mayor cantidad de población.</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 Las Oficinas de Rehabilitación: </a:t>
            </a:r>
            <a:r>
              <a:rPr lang="es-UY" sz="1400" strike="noStrike">
                <a:solidFill>
                  <a:srgbClr val="000000"/>
                </a:solidFill>
                <a:latin typeface="Arial"/>
                <a:ea typeface="DejaVu Sans"/>
              </a:rPr>
              <a:t>Consiste en ayudas económicas a los particulares, tanto sean propietarios o inquilinos, para refacción de la vivienda y un subsidio para refacción de la fachada. Apunta a la recuperación física de la ciudad construida, mejorando la calidad de vida de sus pobladores, pero al mismo tiempo a la recuperación del entorno del que forma parte.</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a:t>
            </a:r>
            <a:r>
              <a:rPr lang="es-UY" sz="1400" b="1" strike="noStrike">
                <a:solidFill>
                  <a:srgbClr val="000000"/>
                </a:solidFill>
                <a:latin typeface="Arial"/>
                <a:ea typeface="DejaVu Sans"/>
              </a:rPr>
              <a:t>El Plan de ordenamiento territorial: </a:t>
            </a:r>
            <a:r>
              <a:rPr lang="es-UY" sz="1400" strike="noStrike">
                <a:solidFill>
                  <a:srgbClr val="000000"/>
                </a:solidFill>
                <a:latin typeface="Arial"/>
                <a:ea typeface="DejaVu Sans"/>
              </a:rPr>
              <a:t>Se crean una serie de instrumentos de ordenamiento territorial para Montevideo.</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 El abordaje de la problemática metropolitana</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Picture 2"/>
          <p:cNvPicPr/>
          <p:nvPr/>
        </p:nvPicPr>
        <p:blipFill>
          <a:blip r:embed="rId2"/>
          <a:stretch/>
        </p:blipFill>
        <p:spPr>
          <a:xfrm>
            <a:off x="8363160" y="500040"/>
            <a:ext cx="280080" cy="428040"/>
          </a:xfrm>
          <a:prstGeom prst="rect">
            <a:avLst/>
          </a:prstGeom>
          <a:ln w="9360">
            <a:noFill/>
          </a:ln>
        </p:spPr>
      </p:pic>
      <p:sp>
        <p:nvSpPr>
          <p:cNvPr id="280" name="Line 1"/>
          <p:cNvSpPr/>
          <p:nvPr/>
        </p:nvSpPr>
        <p:spPr>
          <a:xfrm>
            <a:off x="571320" y="6286320"/>
            <a:ext cx="8001000" cy="1440"/>
          </a:xfrm>
          <a:prstGeom prst="line">
            <a:avLst/>
          </a:prstGeom>
          <a:ln w="28440">
            <a:solidFill>
              <a:srgbClr val="00B0F0"/>
            </a:solidFill>
            <a:round/>
          </a:ln>
        </p:spPr>
      </p:sp>
      <p:sp>
        <p:nvSpPr>
          <p:cNvPr id="281"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82"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83"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84"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3. UNA DÉCADA DE CONSOLIDACIÓN: 2000-2010</a:t>
            </a:r>
            <a:endParaRPr/>
          </a:p>
        </p:txBody>
      </p:sp>
      <p:pic>
        <p:nvPicPr>
          <p:cNvPr id="285" name="Picture 2"/>
          <p:cNvPicPr/>
          <p:nvPr/>
        </p:nvPicPr>
        <p:blipFill>
          <a:blip r:embed="rId3"/>
          <a:stretch/>
        </p:blipFill>
        <p:spPr>
          <a:xfrm>
            <a:off x="857160" y="3357720"/>
            <a:ext cx="3661200" cy="2442600"/>
          </a:xfrm>
          <a:prstGeom prst="rect">
            <a:avLst/>
          </a:prstGeom>
          <a:ln w="9360">
            <a:noFill/>
          </a:ln>
        </p:spPr>
      </p:pic>
      <p:pic>
        <p:nvPicPr>
          <p:cNvPr id="286" name="Picture 4"/>
          <p:cNvPicPr/>
          <p:nvPr/>
        </p:nvPicPr>
        <p:blipFill>
          <a:blip r:embed="rId4"/>
          <a:stretch/>
        </p:blipFill>
        <p:spPr>
          <a:xfrm>
            <a:off x="4555080" y="3357720"/>
            <a:ext cx="3668040" cy="2447280"/>
          </a:xfrm>
          <a:prstGeom prst="rect">
            <a:avLst/>
          </a:prstGeom>
          <a:ln w="9360">
            <a:noFill/>
          </a:ln>
        </p:spPr>
      </p:pic>
      <p:pic>
        <p:nvPicPr>
          <p:cNvPr id="287" name="Picture 5"/>
          <p:cNvPicPr/>
          <p:nvPr/>
        </p:nvPicPr>
        <p:blipFill>
          <a:blip r:embed="rId5"/>
          <a:stretch/>
        </p:blipFill>
        <p:spPr>
          <a:xfrm>
            <a:off x="4572000" y="1071720"/>
            <a:ext cx="3642480" cy="2249280"/>
          </a:xfrm>
          <a:prstGeom prst="rect">
            <a:avLst/>
          </a:prstGeom>
          <a:ln w="9360">
            <a:noFill/>
          </a:ln>
        </p:spPr>
      </p:pic>
      <p:pic>
        <p:nvPicPr>
          <p:cNvPr id="288" name="Picture 6"/>
          <p:cNvPicPr/>
          <p:nvPr/>
        </p:nvPicPr>
        <p:blipFill>
          <a:blip r:embed="rId6"/>
          <a:stretch/>
        </p:blipFill>
        <p:spPr>
          <a:xfrm>
            <a:off x="3286080" y="1149840"/>
            <a:ext cx="1204200" cy="214020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Picture 2"/>
          <p:cNvPicPr/>
          <p:nvPr/>
        </p:nvPicPr>
        <p:blipFill>
          <a:blip r:embed="rId2"/>
          <a:stretch/>
        </p:blipFill>
        <p:spPr>
          <a:xfrm>
            <a:off x="8363160" y="500040"/>
            <a:ext cx="280080" cy="428040"/>
          </a:xfrm>
          <a:prstGeom prst="rect">
            <a:avLst/>
          </a:prstGeom>
          <a:ln w="9360">
            <a:noFill/>
          </a:ln>
        </p:spPr>
      </p:pic>
      <p:sp>
        <p:nvSpPr>
          <p:cNvPr id="290" name="Line 1"/>
          <p:cNvSpPr/>
          <p:nvPr/>
        </p:nvSpPr>
        <p:spPr>
          <a:xfrm>
            <a:off x="571320" y="6286320"/>
            <a:ext cx="8001000" cy="1440"/>
          </a:xfrm>
          <a:prstGeom prst="line">
            <a:avLst/>
          </a:prstGeom>
          <a:ln w="28440">
            <a:solidFill>
              <a:srgbClr val="00B0F0"/>
            </a:solidFill>
            <a:round/>
          </a:ln>
        </p:spPr>
      </p:sp>
      <p:sp>
        <p:nvSpPr>
          <p:cNvPr id="291"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92"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293"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294"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3. UNA DÉCADA DE CONSOLIDACIÓN: 2000-2010</a:t>
            </a:r>
            <a:endParaRPr/>
          </a:p>
        </p:txBody>
      </p:sp>
      <p:sp>
        <p:nvSpPr>
          <p:cNvPr id="295" name="CustomShape 6"/>
          <p:cNvSpPr/>
          <p:nvPr/>
        </p:nvSpPr>
        <p:spPr>
          <a:xfrm>
            <a:off x="1000080" y="1529280"/>
            <a:ext cx="7214400" cy="2827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200" b="1" strike="noStrike">
                <a:solidFill>
                  <a:srgbClr val="000000"/>
                </a:solidFill>
                <a:latin typeface="Arial"/>
                <a:ea typeface="DejaVu Sans"/>
              </a:rPr>
              <a:t> </a:t>
            </a:r>
            <a:r>
              <a:rPr lang="es-UY" sz="1400" strike="noStrike">
                <a:solidFill>
                  <a:srgbClr val="000000"/>
                </a:solidFill>
                <a:latin typeface="Arial"/>
                <a:ea typeface="DejaVu Sans"/>
              </a:rPr>
              <a:t>Su evolución puede constatarse comparando la naturaleza del producto zonal elaborado en cada instancia de priorización, tanto en los presupuestos quinquenales (1990-1995) como en los ejercicios anuales. Transcurso gradual hacia una lógica de propuesta y planificación.</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No es suficiente si no se provoca la educación. Todos los actores se someten a aprendizaje.</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El proceso de descentralización y la operativa del Presupuesto Participativo exige la transformación de la lógica de gestión tradicional sectorial o vertical por la lógica territorial u horizontal.</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readaptación orgánica de la estructura central es un desafío permanente.</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Picture 2"/>
          <p:cNvPicPr/>
          <p:nvPr/>
        </p:nvPicPr>
        <p:blipFill>
          <a:blip r:embed="rId2"/>
          <a:stretch/>
        </p:blipFill>
        <p:spPr>
          <a:xfrm>
            <a:off x="8363160" y="500040"/>
            <a:ext cx="280080" cy="428040"/>
          </a:xfrm>
          <a:prstGeom prst="rect">
            <a:avLst/>
          </a:prstGeom>
          <a:ln w="9360">
            <a:noFill/>
          </a:ln>
        </p:spPr>
      </p:pic>
      <p:sp>
        <p:nvSpPr>
          <p:cNvPr id="297" name="Line 1"/>
          <p:cNvSpPr/>
          <p:nvPr/>
        </p:nvSpPr>
        <p:spPr>
          <a:xfrm>
            <a:off x="571320" y="6286320"/>
            <a:ext cx="8001000" cy="1440"/>
          </a:xfrm>
          <a:prstGeom prst="line">
            <a:avLst/>
          </a:prstGeom>
          <a:ln w="28440">
            <a:solidFill>
              <a:srgbClr val="00B0F0"/>
            </a:solidFill>
            <a:round/>
          </a:ln>
        </p:spPr>
      </p:sp>
      <p:sp>
        <p:nvSpPr>
          <p:cNvPr id="298"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299"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00"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01"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Control social a través del presupuesto</a:t>
            </a:r>
            <a:endParaRPr/>
          </a:p>
        </p:txBody>
      </p:sp>
      <p:pic>
        <p:nvPicPr>
          <p:cNvPr id="302" name="Picture 3"/>
          <p:cNvPicPr/>
          <p:nvPr/>
        </p:nvPicPr>
        <p:blipFill>
          <a:blip r:embed="rId3"/>
          <a:stretch/>
        </p:blipFill>
        <p:spPr>
          <a:xfrm>
            <a:off x="992880" y="1285920"/>
            <a:ext cx="3221280" cy="2147040"/>
          </a:xfrm>
          <a:prstGeom prst="rect">
            <a:avLst/>
          </a:prstGeom>
          <a:ln w="9360">
            <a:noFill/>
          </a:ln>
        </p:spPr>
      </p:pic>
      <p:pic>
        <p:nvPicPr>
          <p:cNvPr id="303" name="Picture 4"/>
          <p:cNvPicPr/>
          <p:nvPr/>
        </p:nvPicPr>
        <p:blipFill>
          <a:blip r:embed="rId4"/>
          <a:stretch/>
        </p:blipFill>
        <p:spPr>
          <a:xfrm>
            <a:off x="1000080" y="3500280"/>
            <a:ext cx="3214080" cy="214596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Picture 2"/>
          <p:cNvPicPr/>
          <p:nvPr/>
        </p:nvPicPr>
        <p:blipFill>
          <a:blip r:embed="rId2"/>
          <a:stretch/>
        </p:blipFill>
        <p:spPr>
          <a:xfrm>
            <a:off x="8363160" y="500040"/>
            <a:ext cx="280080" cy="428040"/>
          </a:xfrm>
          <a:prstGeom prst="rect">
            <a:avLst/>
          </a:prstGeom>
          <a:ln w="9360">
            <a:noFill/>
          </a:ln>
        </p:spPr>
      </p:pic>
      <p:sp>
        <p:nvSpPr>
          <p:cNvPr id="305" name="Line 1"/>
          <p:cNvSpPr/>
          <p:nvPr/>
        </p:nvSpPr>
        <p:spPr>
          <a:xfrm>
            <a:off x="571320" y="6286320"/>
            <a:ext cx="8001000" cy="1440"/>
          </a:xfrm>
          <a:prstGeom prst="line">
            <a:avLst/>
          </a:prstGeom>
          <a:ln w="28440">
            <a:solidFill>
              <a:srgbClr val="00B0F0"/>
            </a:solidFill>
            <a:round/>
          </a:ln>
        </p:spPr>
      </p:sp>
      <p:sp>
        <p:nvSpPr>
          <p:cNvPr id="306"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07"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08"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09"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Control social a través del presupuesto</a:t>
            </a:r>
            <a:endParaRPr/>
          </a:p>
        </p:txBody>
      </p:sp>
      <p:sp>
        <p:nvSpPr>
          <p:cNvPr id="310" name="CustomShape 6"/>
          <p:cNvSpPr/>
          <p:nvPr/>
        </p:nvSpPr>
        <p:spPr>
          <a:xfrm>
            <a:off x="1000080" y="1529280"/>
            <a:ext cx="7214400" cy="4105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400" b="1" strike="noStrike">
                <a:solidFill>
                  <a:srgbClr val="000000"/>
                </a:solidFill>
                <a:latin typeface="Arial"/>
                <a:ea typeface="DejaVu Sans"/>
              </a:rPr>
              <a:t> </a:t>
            </a:r>
            <a:r>
              <a:rPr lang="es-UY" sz="1400" strike="noStrike">
                <a:solidFill>
                  <a:srgbClr val="000000"/>
                </a:solidFill>
                <a:latin typeface="Arial"/>
                <a:ea typeface="DejaVu Sans"/>
              </a:rPr>
              <a:t>Las rendiciones de cuentas, la elaboración de las prioridades y el buen manejo de la Planilla de Monitoreo son elementos clave para el control social del cumplimiento de los compromisos de gestión. Implica seguimiento y control directo-paso a paso-, de la gestión por parte de la comunidad. </a:t>
            </a: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La potencia de la herramienta de control es el factor democratizador del proceso. </a:t>
            </a:r>
            <a:endParaRPr/>
          </a:p>
          <a:p>
            <a:pPr>
              <a:lnSpc>
                <a:spcPct val="100000"/>
              </a:lnSpc>
              <a:buFont typeface="Arial"/>
              <a:buChar char="•"/>
            </a:pPr>
            <a:r>
              <a:rPr lang="es-UY" sz="1400" strike="noStrike">
                <a:solidFill>
                  <a:srgbClr val="000000"/>
                </a:solidFill>
                <a:latin typeface="Arial"/>
                <a:ea typeface="DejaVu Sans"/>
              </a:rPr>
              <a:t>Su perfeccionamiento permanente es una de las metas de todos los actores involucrados.</a:t>
            </a:r>
            <a:endParaRPr/>
          </a:p>
          <a:p>
            <a:pPr>
              <a:lnSpc>
                <a:spcPct val="100000"/>
              </a:lnSpc>
            </a:pPr>
            <a:endParaRPr/>
          </a:p>
          <a:p>
            <a:pPr>
              <a:lnSpc>
                <a:spcPct val="100000"/>
              </a:lnSpc>
            </a:pPr>
            <a:r>
              <a:rPr lang="es-UY" sz="1400" strike="noStrike">
                <a:solidFill>
                  <a:srgbClr val="000000"/>
                </a:solidFill>
                <a:latin typeface="Arial"/>
                <a:ea typeface="DejaVu Sans"/>
              </a:rPr>
              <a:t> </a:t>
            </a:r>
            <a:endParaRPr/>
          </a:p>
          <a:p>
            <a:pPr>
              <a:lnSpc>
                <a:spcPct val="100000"/>
              </a:lnSpc>
              <a:buFont typeface="Arial"/>
              <a:buChar char="•"/>
            </a:pPr>
            <a:r>
              <a:rPr lang="es-UY" sz="1400" strike="noStrike">
                <a:solidFill>
                  <a:srgbClr val="000000"/>
                </a:solidFill>
                <a:latin typeface="Arial"/>
                <a:ea typeface="DejaVu Sans"/>
              </a:rPr>
              <a:t> Cada obra o servicio jerarquizado por los vecinos y efectivamente ejecutado vale más desde la filosofía inspiradora del proceso de descentralización.</a:t>
            </a:r>
            <a:endParaRPr/>
          </a:p>
          <a:p>
            <a:pPr>
              <a:lnSpc>
                <a:spcPct val="100000"/>
              </a:lnSpc>
            </a:pPr>
            <a:r>
              <a:rPr lang="es-UY" sz="1400" strike="noStrike">
                <a:solidFill>
                  <a:srgbClr val="000000"/>
                </a:solidFill>
                <a:latin typeface="Arial"/>
                <a:ea typeface="DejaVu Sans"/>
              </a:rPr>
              <a:t> </a:t>
            </a:r>
            <a:endParaRPr/>
          </a:p>
          <a:p>
            <a:pPr>
              <a:lnSpc>
                <a:spcPct val="100000"/>
              </a:lnSpc>
              <a:buFont typeface="Arial"/>
              <a:buChar char="•"/>
            </a:pPr>
            <a:r>
              <a:rPr lang="es-UY" sz="1400" strike="noStrike">
                <a:solidFill>
                  <a:srgbClr val="000000"/>
                </a:solidFill>
                <a:latin typeface="Arial"/>
                <a:ea typeface="DejaVu Sans"/>
              </a:rPr>
              <a:t> En las </a:t>
            </a:r>
            <a:r>
              <a:rPr lang="es-UY" sz="1400" b="1" strike="noStrike">
                <a:solidFill>
                  <a:srgbClr val="000000"/>
                </a:solidFill>
                <a:latin typeface="Arial"/>
                <a:ea typeface="DejaVu Sans"/>
              </a:rPr>
              <a:t>Asambleas Zonales </a:t>
            </a:r>
            <a:r>
              <a:rPr lang="es-UY" sz="1400" strike="noStrike">
                <a:solidFill>
                  <a:srgbClr val="000000"/>
                </a:solidFill>
                <a:latin typeface="Arial"/>
                <a:ea typeface="DejaVu Sans"/>
              </a:rPr>
              <a:t>asistimos a microexperiencias de concertación de actores diversos. </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La tensión central-local y las lógicas políticas, técnico-profesionales junto con las sociales y vecinales se entrecruzan, complementan y enriquecen</a:t>
            </a:r>
            <a:r>
              <a:rPr lang="es-UY" sz="1400" strike="noStrike">
                <a:solidFill>
                  <a:srgbClr val="000000"/>
                </a:solidFill>
                <a:latin typeface="Arial"/>
                <a:ea typeface="DejaVu Sans"/>
              </a:rPr>
              <a:t>.</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Picture 2"/>
          <p:cNvPicPr/>
          <p:nvPr/>
        </p:nvPicPr>
        <p:blipFill>
          <a:blip r:embed="rId2"/>
          <a:stretch/>
        </p:blipFill>
        <p:spPr>
          <a:xfrm>
            <a:off x="8363160" y="500040"/>
            <a:ext cx="280080" cy="428040"/>
          </a:xfrm>
          <a:prstGeom prst="rect">
            <a:avLst/>
          </a:prstGeom>
          <a:ln w="9360">
            <a:noFill/>
          </a:ln>
        </p:spPr>
      </p:pic>
      <p:sp>
        <p:nvSpPr>
          <p:cNvPr id="312" name="Line 1"/>
          <p:cNvSpPr/>
          <p:nvPr/>
        </p:nvSpPr>
        <p:spPr>
          <a:xfrm>
            <a:off x="571320" y="6286320"/>
            <a:ext cx="8001000" cy="1440"/>
          </a:xfrm>
          <a:prstGeom prst="line">
            <a:avLst/>
          </a:prstGeom>
          <a:ln w="28440">
            <a:solidFill>
              <a:srgbClr val="00B0F0"/>
            </a:solidFill>
            <a:round/>
          </a:ln>
        </p:spPr>
      </p:sp>
      <p:sp>
        <p:nvSpPr>
          <p:cNvPr id="313"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14"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15"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16"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Presupuesto Participativo -segunda fase-</a:t>
            </a:r>
            <a:endParaRPr/>
          </a:p>
        </p:txBody>
      </p:sp>
      <p:pic>
        <p:nvPicPr>
          <p:cNvPr id="317" name="Picture 2"/>
          <p:cNvPicPr/>
          <p:nvPr/>
        </p:nvPicPr>
        <p:blipFill>
          <a:blip r:embed="rId3"/>
          <a:stretch/>
        </p:blipFill>
        <p:spPr>
          <a:xfrm>
            <a:off x="4348800" y="1928880"/>
            <a:ext cx="4175640" cy="2785320"/>
          </a:xfrm>
          <a:prstGeom prst="rect">
            <a:avLst/>
          </a:prstGeom>
          <a:ln w="9360">
            <a:noFill/>
          </a:ln>
        </p:spPr>
      </p:pic>
      <p:pic>
        <p:nvPicPr>
          <p:cNvPr id="318" name="Picture 3"/>
          <p:cNvPicPr/>
          <p:nvPr/>
        </p:nvPicPr>
        <p:blipFill>
          <a:blip r:embed="rId4"/>
          <a:srcRect r="2385720"/>
          <a:stretch/>
        </p:blipFill>
        <p:spPr>
          <a:xfrm>
            <a:off x="627480" y="1928880"/>
            <a:ext cx="3657960" cy="278532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 name="Picture 2"/>
          <p:cNvPicPr/>
          <p:nvPr/>
        </p:nvPicPr>
        <p:blipFill>
          <a:blip r:embed="rId2"/>
          <a:stretch/>
        </p:blipFill>
        <p:spPr>
          <a:xfrm>
            <a:off x="8363160" y="500040"/>
            <a:ext cx="280080" cy="428040"/>
          </a:xfrm>
          <a:prstGeom prst="rect">
            <a:avLst/>
          </a:prstGeom>
          <a:ln w="9360">
            <a:noFill/>
          </a:ln>
        </p:spPr>
      </p:pic>
      <p:sp>
        <p:nvSpPr>
          <p:cNvPr id="320" name="Line 1"/>
          <p:cNvSpPr/>
          <p:nvPr/>
        </p:nvSpPr>
        <p:spPr>
          <a:xfrm>
            <a:off x="571320" y="6286320"/>
            <a:ext cx="8001000" cy="1440"/>
          </a:xfrm>
          <a:prstGeom prst="line">
            <a:avLst/>
          </a:prstGeom>
          <a:ln w="28440">
            <a:solidFill>
              <a:srgbClr val="00B0F0"/>
            </a:solidFill>
            <a:round/>
          </a:ln>
        </p:spPr>
      </p:sp>
      <p:sp>
        <p:nvSpPr>
          <p:cNvPr id="321"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22"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23"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24"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Presupuesto Participativo -segunda fase-</a:t>
            </a:r>
            <a:endParaRPr/>
          </a:p>
        </p:txBody>
      </p:sp>
      <p:sp>
        <p:nvSpPr>
          <p:cNvPr id="325" name="CustomShape 6"/>
          <p:cNvSpPr/>
          <p:nvPr/>
        </p:nvSpPr>
        <p:spPr>
          <a:xfrm>
            <a:off x="936000" y="936000"/>
            <a:ext cx="7214400" cy="5383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200" b="1" strike="noStrike">
                <a:solidFill>
                  <a:srgbClr val="000000"/>
                </a:solidFill>
                <a:latin typeface="Arial"/>
                <a:ea typeface="DejaVu Sans"/>
              </a:rPr>
              <a:t> </a:t>
            </a:r>
            <a:r>
              <a:rPr lang="es-UY" sz="1400" b="1" strike="noStrike">
                <a:solidFill>
                  <a:srgbClr val="000000"/>
                </a:solidFill>
                <a:latin typeface="Arial"/>
                <a:ea typeface="DejaVu Sans"/>
              </a:rPr>
              <a:t>2005 </a:t>
            </a:r>
            <a:endParaRPr/>
          </a:p>
          <a:p>
            <a:pPr>
              <a:lnSpc>
                <a:spcPct val="100000"/>
              </a:lnSpc>
            </a:pPr>
            <a:r>
              <a:rPr lang="es-UY" sz="1400" strike="noStrike">
                <a:solidFill>
                  <a:srgbClr val="000000"/>
                </a:solidFill>
                <a:latin typeface="Arial"/>
                <a:ea typeface="DejaVu Sans"/>
              </a:rPr>
              <a:t>-	Se realiza el Foro Ciudadano, para renovar el Presupuesto Participativo</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 2006</a:t>
            </a:r>
            <a:endParaRPr/>
          </a:p>
          <a:p>
            <a:pPr>
              <a:lnSpc>
                <a:spcPct val="100000"/>
              </a:lnSpc>
            </a:pPr>
            <a:r>
              <a:rPr lang="es-UY" sz="1400" strike="noStrike">
                <a:solidFill>
                  <a:srgbClr val="000000"/>
                </a:solidFill>
                <a:latin typeface="Arial"/>
                <a:ea typeface="DejaVu Sans"/>
              </a:rPr>
              <a:t>-      Se implementan nuevas reglas de funcionamiento.</a:t>
            </a:r>
            <a:endParaRPr/>
          </a:p>
          <a:p>
            <a:pPr>
              <a:lnSpc>
                <a:spcPct val="100000"/>
              </a:lnSpc>
              <a:buFont typeface="Arial"/>
              <a:buChar char="-"/>
            </a:pPr>
            <a:r>
              <a:rPr lang="es-UY" sz="1400" strike="noStrike">
                <a:solidFill>
                  <a:srgbClr val="000000"/>
                </a:solidFill>
                <a:latin typeface="Arial"/>
                <a:ea typeface="DejaVu Sans"/>
              </a:rPr>
              <a:t>      Las reglas nuevas fortalecen la participación universal y directa en la presentación de propuestas y en la decisión final la que se adopta por votación secreta.  </a:t>
            </a:r>
            <a:endParaRPr/>
          </a:p>
          <a:p>
            <a:pPr>
              <a:lnSpc>
                <a:spcPct val="100000"/>
              </a:lnSpc>
              <a:buFont typeface="Arial"/>
              <a:buChar char="-"/>
            </a:pPr>
            <a:r>
              <a:rPr lang="es-UY" sz="1400" strike="noStrike">
                <a:solidFill>
                  <a:srgbClr val="000000"/>
                </a:solidFill>
                <a:latin typeface="Arial"/>
                <a:ea typeface="DejaVu Sans"/>
              </a:rPr>
              <a:t>      Así se inicia el proceso de recolección de propuestas que pasan luego por una serie de verificaciones técnicas. </a:t>
            </a:r>
            <a:endParaRPr/>
          </a:p>
          <a:p>
            <a:pPr>
              <a:lnSpc>
                <a:spcPct val="100000"/>
              </a:lnSpc>
            </a:pPr>
            <a:endParaRPr/>
          </a:p>
          <a:p>
            <a:pPr>
              <a:lnSpc>
                <a:spcPct val="100000"/>
              </a:lnSpc>
            </a:pPr>
            <a:endParaRPr/>
          </a:p>
          <a:p>
            <a:pPr>
              <a:lnSpc>
                <a:spcPct val="100000"/>
              </a:lnSpc>
              <a:buFont typeface="Arial"/>
              <a:buChar char="•"/>
            </a:pPr>
            <a:r>
              <a:rPr lang="es-UY" sz="1400" strike="noStrike">
                <a:solidFill>
                  <a:srgbClr val="000000"/>
                </a:solidFill>
                <a:latin typeface="Arial"/>
                <a:ea typeface="DejaVu Sans"/>
              </a:rPr>
              <a:t> </a:t>
            </a:r>
            <a:r>
              <a:rPr lang="es-UY" sz="1400" b="1" strike="noStrike">
                <a:solidFill>
                  <a:srgbClr val="000000"/>
                </a:solidFill>
                <a:latin typeface="Arial"/>
                <a:ea typeface="DejaVu Sans"/>
              </a:rPr>
              <a:t>Alto grado de cumplimiento de los programas comprometidos con la ciudadanía:</a:t>
            </a:r>
            <a:endParaRPr/>
          </a:p>
          <a:p>
            <a:pPr>
              <a:lnSpc>
                <a:spcPct val="100000"/>
              </a:lnSpc>
            </a:pPr>
            <a:r>
              <a:rPr lang="es-UY" sz="1400" b="1" strike="noStrike">
                <a:solidFill>
                  <a:srgbClr val="000000"/>
                </a:solidFill>
                <a:latin typeface="Arial"/>
                <a:ea typeface="DejaVu Sans"/>
              </a:rPr>
              <a:t> </a:t>
            </a:r>
            <a:endParaRPr/>
          </a:p>
          <a:p>
            <a:pPr>
              <a:lnSpc>
                <a:spcPct val="100000"/>
              </a:lnSpc>
            </a:pPr>
            <a:r>
              <a:rPr lang="es-UY" sz="1400" strike="noStrike">
                <a:solidFill>
                  <a:srgbClr val="000000"/>
                </a:solidFill>
                <a:latin typeface="Arial"/>
                <a:ea typeface="DejaVu Sans"/>
              </a:rPr>
              <a:t>-	Más calles pavimentadas para la periferia de la capital. </a:t>
            </a:r>
            <a:endParaRPr/>
          </a:p>
          <a:p>
            <a:pPr>
              <a:lnSpc>
                <a:spcPct val="100000"/>
              </a:lnSpc>
            </a:pPr>
            <a:r>
              <a:rPr lang="es-UY" sz="1400" strike="noStrike">
                <a:solidFill>
                  <a:srgbClr val="000000"/>
                </a:solidFill>
                <a:latin typeface="Arial"/>
                <a:ea typeface="DejaVu Sans"/>
              </a:rPr>
              <a:t>-	Saneamiento . </a:t>
            </a:r>
            <a:endParaRPr/>
          </a:p>
          <a:p>
            <a:pPr>
              <a:lnSpc>
                <a:spcPct val="100000"/>
              </a:lnSpc>
            </a:pPr>
            <a:r>
              <a:rPr lang="es-UY" sz="1400" strike="noStrike">
                <a:solidFill>
                  <a:srgbClr val="000000"/>
                </a:solidFill>
                <a:latin typeface="Arial"/>
                <a:ea typeface="DejaVu Sans"/>
              </a:rPr>
              <a:t>-	Una distribución justa de la inversión social.  </a:t>
            </a:r>
            <a:endParaRPr/>
          </a:p>
          <a:p>
            <a:pPr>
              <a:lnSpc>
                <a:spcPct val="100000"/>
              </a:lnSpc>
            </a:pPr>
            <a:r>
              <a:rPr lang="es-UY" sz="1400" strike="noStrike">
                <a:solidFill>
                  <a:srgbClr val="000000"/>
                </a:solidFill>
                <a:latin typeface="Arial"/>
                <a:ea typeface="DejaVu Sans"/>
              </a:rPr>
              <a:t>-	Priorizadas las zonas con mayores carencias, con políticas sociales.</a:t>
            </a:r>
            <a:endParaRPr/>
          </a:p>
          <a:p>
            <a:pPr>
              <a:lnSpc>
                <a:spcPct val="100000"/>
              </a:lnSpc>
            </a:pPr>
            <a:r>
              <a:rPr lang="es-UY" sz="1400" strike="noStrike">
                <a:solidFill>
                  <a:srgbClr val="000000"/>
                </a:solidFill>
                <a:latin typeface="Arial"/>
                <a:ea typeface="DejaVu Sans"/>
              </a:rPr>
              <a:t>-	Se amplía y mejora de la cobertura de infraestructuras y reequilibrio territorial.</a:t>
            </a:r>
            <a:endParaRPr/>
          </a:p>
          <a:p>
            <a:pPr>
              <a:lnSpc>
                <a:spcPct val="100000"/>
              </a:lnSpc>
            </a:pPr>
            <a:r>
              <a:rPr lang="es-UY" sz="1400" strike="noStrike">
                <a:solidFill>
                  <a:srgbClr val="000000"/>
                </a:solidFill>
                <a:latin typeface="Arial"/>
                <a:ea typeface="DejaVu Sans"/>
              </a:rPr>
              <a:t>-	Gestión descentralizada de las políticas culturales.</a:t>
            </a: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Picture 2"/>
          <p:cNvPicPr/>
          <p:nvPr/>
        </p:nvPicPr>
        <p:blipFill>
          <a:blip r:embed="rId2"/>
          <a:stretch/>
        </p:blipFill>
        <p:spPr>
          <a:xfrm>
            <a:off x="8363160" y="500040"/>
            <a:ext cx="280080" cy="428040"/>
          </a:xfrm>
          <a:prstGeom prst="rect">
            <a:avLst/>
          </a:prstGeom>
          <a:ln w="9360">
            <a:noFill/>
          </a:ln>
        </p:spPr>
      </p:pic>
      <p:sp>
        <p:nvSpPr>
          <p:cNvPr id="327" name="Line 1"/>
          <p:cNvSpPr/>
          <p:nvPr/>
        </p:nvSpPr>
        <p:spPr>
          <a:xfrm>
            <a:off x="571320" y="6286320"/>
            <a:ext cx="8001000" cy="1440"/>
          </a:xfrm>
          <a:prstGeom prst="line">
            <a:avLst/>
          </a:prstGeom>
          <a:ln w="28440">
            <a:solidFill>
              <a:srgbClr val="00B0F0"/>
            </a:solidFill>
            <a:round/>
          </a:ln>
        </p:spPr>
      </p:sp>
      <p:sp>
        <p:nvSpPr>
          <p:cNvPr id="328"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29"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30"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31"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4. SE PROFUNDIZA LA DESCENTRALIZACIÓN: 2010-2019</a:t>
            </a:r>
            <a:endParaRPr/>
          </a:p>
        </p:txBody>
      </p:sp>
      <p:pic>
        <p:nvPicPr>
          <p:cNvPr id="332" name="Picture 2"/>
          <p:cNvPicPr/>
          <p:nvPr/>
        </p:nvPicPr>
        <p:blipFill>
          <a:blip r:embed="rId3"/>
          <a:stretch/>
        </p:blipFill>
        <p:spPr>
          <a:xfrm>
            <a:off x="1285920" y="1285920"/>
            <a:ext cx="6555600" cy="435708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 name="Picture 2"/>
          <p:cNvPicPr/>
          <p:nvPr/>
        </p:nvPicPr>
        <p:blipFill>
          <a:blip r:embed="rId2"/>
          <a:stretch/>
        </p:blipFill>
        <p:spPr>
          <a:xfrm>
            <a:off x="8363160" y="500040"/>
            <a:ext cx="280080" cy="428040"/>
          </a:xfrm>
          <a:prstGeom prst="rect">
            <a:avLst/>
          </a:prstGeom>
          <a:ln w="9360">
            <a:noFill/>
          </a:ln>
        </p:spPr>
      </p:pic>
      <p:sp>
        <p:nvSpPr>
          <p:cNvPr id="334" name="Line 1"/>
          <p:cNvSpPr/>
          <p:nvPr/>
        </p:nvSpPr>
        <p:spPr>
          <a:xfrm>
            <a:off x="571320" y="6286320"/>
            <a:ext cx="8001000" cy="1440"/>
          </a:xfrm>
          <a:prstGeom prst="line">
            <a:avLst/>
          </a:prstGeom>
          <a:ln w="28440">
            <a:solidFill>
              <a:srgbClr val="00B0F0"/>
            </a:solidFill>
            <a:round/>
          </a:ln>
        </p:spPr>
      </p:sp>
      <p:sp>
        <p:nvSpPr>
          <p:cNvPr id="335"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36"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37"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38"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4. SE PROFUNDIZA LA DESCENTRALIZACIÓN: 2010-2019</a:t>
            </a:r>
            <a:endParaRPr/>
          </a:p>
        </p:txBody>
      </p:sp>
      <p:sp>
        <p:nvSpPr>
          <p:cNvPr id="339" name="CustomShape 6"/>
          <p:cNvSpPr/>
          <p:nvPr/>
        </p:nvSpPr>
        <p:spPr>
          <a:xfrm>
            <a:off x="936000" y="1368000"/>
            <a:ext cx="7214400" cy="428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r>
              <a:rPr lang="es-UY" sz="1200" b="1" strike="noStrike">
                <a:solidFill>
                  <a:srgbClr val="000000"/>
                </a:solidFill>
                <a:latin typeface="Arial"/>
                <a:ea typeface="DejaVu Sans"/>
              </a:rPr>
              <a:t> </a:t>
            </a:r>
            <a:r>
              <a:rPr lang="es-UY" sz="1400" b="1" strike="noStrike">
                <a:solidFill>
                  <a:srgbClr val="000000"/>
                </a:solidFill>
                <a:latin typeface="Arial"/>
                <a:ea typeface="DejaVu Sans"/>
              </a:rPr>
              <a:t>2009</a:t>
            </a:r>
            <a:endParaRPr/>
          </a:p>
          <a:p>
            <a:pPr>
              <a:lnSpc>
                <a:spcPct val="100000"/>
              </a:lnSpc>
              <a:buFont typeface="Arial"/>
              <a:buChar char="•"/>
            </a:pPr>
            <a:endParaRPr/>
          </a:p>
          <a:p>
            <a:pPr>
              <a:lnSpc>
                <a:spcPct val="100000"/>
              </a:lnSpc>
              <a:buFont typeface="Arial"/>
              <a:buChar char="•"/>
            </a:pPr>
            <a:r>
              <a:rPr lang="es-UY" sz="1400" strike="noStrike">
                <a:solidFill>
                  <a:srgbClr val="000000"/>
                </a:solidFill>
                <a:latin typeface="Arial"/>
                <a:ea typeface="DejaVu Sans"/>
              </a:rPr>
              <a:t>Se aprueba la Ley Nacional de Descentralización y Participación Ciudadana.</a:t>
            </a:r>
            <a:endParaRPr/>
          </a:p>
          <a:p>
            <a:pPr>
              <a:lnSpc>
                <a:spcPct val="100000"/>
              </a:lnSpc>
            </a:pPr>
            <a:r>
              <a:rPr lang="es-UY" sz="1400" strike="noStrike">
                <a:solidFill>
                  <a:srgbClr val="000000"/>
                </a:solidFill>
                <a:latin typeface="Arial"/>
                <a:ea typeface="DejaVu Sans"/>
              </a:rPr>
              <a:t>     Se crean los Municipios en Montevideo, .</a:t>
            </a:r>
            <a:endParaRPr/>
          </a:p>
          <a:p>
            <a:pPr>
              <a:lnSpc>
                <a:spcPct val="100000"/>
              </a:lnSpc>
            </a:pPr>
            <a:endParaRPr/>
          </a:p>
          <a:p>
            <a:pPr>
              <a:lnSpc>
                <a:spcPct val="100000"/>
              </a:lnSpc>
            </a:pPr>
            <a:endParaRPr/>
          </a:p>
          <a:p>
            <a:pPr>
              <a:lnSpc>
                <a:spcPct val="100000"/>
              </a:lnSpc>
            </a:pPr>
            <a:endParaRPr/>
          </a:p>
          <a:p>
            <a:pPr>
              <a:lnSpc>
                <a:spcPct val="100000"/>
              </a:lnSpc>
            </a:pPr>
            <a:r>
              <a:rPr lang="es-UY" sz="1400" strike="noStrike">
                <a:solidFill>
                  <a:srgbClr val="000000"/>
                </a:solidFill>
                <a:latin typeface="Arial"/>
                <a:ea typeface="DejaVu Sans"/>
              </a:rPr>
              <a:t>Se especifica la </a:t>
            </a:r>
            <a:r>
              <a:rPr lang="es-UY" sz="1400" b="1" strike="noStrike">
                <a:solidFill>
                  <a:srgbClr val="000000"/>
                </a:solidFill>
                <a:latin typeface="Arial"/>
                <a:ea typeface="DejaVu Sans"/>
              </a:rPr>
              <a:t>“materia municipal”</a:t>
            </a:r>
            <a:r>
              <a:rPr lang="es-UY" sz="1400" strike="noStrike">
                <a:solidFill>
                  <a:srgbClr val="000000"/>
                </a:solidFill>
                <a:latin typeface="Arial"/>
                <a:ea typeface="DejaVu Sans"/>
              </a:rPr>
              <a:t> a través de los siguientes Principios:</a:t>
            </a:r>
            <a:endParaRPr/>
          </a:p>
          <a:p>
            <a:pPr>
              <a:lnSpc>
                <a:spcPct val="100000"/>
              </a:lnSpc>
            </a:pPr>
            <a:endParaRPr/>
          </a:p>
          <a:p>
            <a:pPr>
              <a:lnSpc>
                <a:spcPct val="100000"/>
              </a:lnSpc>
            </a:pPr>
            <a:r>
              <a:rPr lang="es-UY" sz="1400" strike="noStrike">
                <a:solidFill>
                  <a:srgbClr val="000000"/>
                </a:solidFill>
                <a:latin typeface="Arial"/>
                <a:ea typeface="DejaVu Sans"/>
              </a:rPr>
              <a:t>Preservación de Unidad Departamental Territorial y Política</a:t>
            </a:r>
            <a:endParaRPr/>
          </a:p>
          <a:p>
            <a:pPr>
              <a:lnSpc>
                <a:spcPct val="100000"/>
              </a:lnSpc>
            </a:pPr>
            <a:r>
              <a:rPr lang="es-UY" sz="1400" strike="noStrike">
                <a:solidFill>
                  <a:srgbClr val="000000"/>
                </a:solidFill>
                <a:latin typeface="Arial"/>
                <a:ea typeface="DejaVu Sans"/>
              </a:rPr>
              <a:t>Prestación Servicios Estatales</a:t>
            </a:r>
            <a:endParaRPr/>
          </a:p>
          <a:p>
            <a:pPr>
              <a:lnSpc>
                <a:spcPct val="100000"/>
              </a:lnSpc>
            </a:pPr>
            <a:r>
              <a:rPr lang="es-UY" sz="1400" strike="noStrike">
                <a:solidFill>
                  <a:srgbClr val="000000"/>
                </a:solidFill>
                <a:latin typeface="Arial"/>
                <a:ea typeface="DejaVu Sans"/>
              </a:rPr>
              <a:t>Participación ciudadana</a:t>
            </a:r>
            <a:endParaRPr/>
          </a:p>
          <a:p>
            <a:pPr>
              <a:lnSpc>
                <a:spcPct val="100000"/>
              </a:lnSpc>
            </a:pPr>
            <a:r>
              <a:rPr lang="es-UY" sz="1400" strike="noStrike">
                <a:solidFill>
                  <a:srgbClr val="000000"/>
                </a:solidFill>
                <a:latin typeface="Arial"/>
                <a:ea typeface="DejaVu Sans"/>
              </a:rPr>
              <a:t>Electividad Representación Proporcional Integral</a:t>
            </a:r>
            <a:endParaRPr/>
          </a:p>
          <a:p>
            <a:pPr>
              <a:lnSpc>
                <a:spcPct val="100000"/>
              </a:lnSpc>
            </a:pPr>
            <a:r>
              <a:rPr lang="es-UY" sz="1400" strike="noStrike">
                <a:solidFill>
                  <a:srgbClr val="000000"/>
                </a:solidFill>
                <a:latin typeface="Arial"/>
                <a:ea typeface="DejaVu Sans"/>
              </a:rPr>
              <a:t>Cooperación entre Municipios</a:t>
            </a:r>
            <a:endParaRPr/>
          </a:p>
          <a:p>
            <a:pPr>
              <a:lnSpc>
                <a:spcPct val="100000"/>
              </a:lnSpc>
            </a:pPr>
            <a:r>
              <a:rPr lang="es-UY" sz="1400" strike="noStrike">
                <a:solidFill>
                  <a:srgbClr val="000000"/>
                </a:solidFill>
                <a:latin typeface="Arial"/>
                <a:ea typeface="DejaVu Sans"/>
              </a:rPr>
              <a:t>Gradualidad</a:t>
            </a: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Picture 2"/>
          <p:cNvPicPr/>
          <p:nvPr/>
        </p:nvPicPr>
        <p:blipFill>
          <a:blip r:embed="rId2"/>
          <a:stretch/>
        </p:blipFill>
        <p:spPr>
          <a:xfrm>
            <a:off x="8363160" y="500040"/>
            <a:ext cx="280080" cy="428040"/>
          </a:xfrm>
          <a:prstGeom prst="rect">
            <a:avLst/>
          </a:prstGeom>
          <a:ln w="9360">
            <a:noFill/>
          </a:ln>
        </p:spPr>
      </p:pic>
      <p:sp>
        <p:nvSpPr>
          <p:cNvPr id="341" name="Line 1"/>
          <p:cNvSpPr/>
          <p:nvPr/>
        </p:nvSpPr>
        <p:spPr>
          <a:xfrm>
            <a:off x="571320" y="6286320"/>
            <a:ext cx="8001000" cy="1440"/>
          </a:xfrm>
          <a:prstGeom prst="line">
            <a:avLst/>
          </a:prstGeom>
          <a:ln w="28440">
            <a:solidFill>
              <a:srgbClr val="00B0F0"/>
            </a:solidFill>
            <a:round/>
          </a:ln>
        </p:spPr>
      </p:sp>
      <p:sp>
        <p:nvSpPr>
          <p:cNvPr id="342"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43"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44"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45"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4. SE PROFUNDIZA LA DESCENTRALIZACIÓN: 2010-2019</a:t>
            </a:r>
            <a:endParaRPr/>
          </a:p>
        </p:txBody>
      </p:sp>
      <p:sp>
        <p:nvSpPr>
          <p:cNvPr id="346" name="CustomShape 6"/>
          <p:cNvSpPr/>
          <p:nvPr/>
        </p:nvSpPr>
        <p:spPr>
          <a:xfrm>
            <a:off x="936000" y="864000"/>
            <a:ext cx="7214400" cy="428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buFont typeface="Arial"/>
              <a:buChar char="•"/>
            </a:pPr>
            <a:endParaRPr/>
          </a:p>
          <a:p>
            <a:pPr>
              <a:lnSpc>
                <a:spcPct val="100000"/>
              </a:lnSpc>
            </a:pP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2010</a:t>
            </a:r>
            <a:endParaRPr/>
          </a:p>
          <a:p>
            <a:pPr>
              <a:lnSpc>
                <a:spcPct val="100000"/>
              </a:lnSpc>
            </a:pPr>
            <a:r>
              <a:rPr lang="es-UY" sz="1400" strike="noStrike">
                <a:solidFill>
                  <a:srgbClr val="000000"/>
                </a:solidFill>
                <a:latin typeface="Arial"/>
                <a:ea typeface="DejaVu Sans"/>
              </a:rPr>
              <a:t>     Las Juntas Locales pasan a ser Municipios a partir de la elección de autoridades.</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2011</a:t>
            </a:r>
            <a:endParaRPr/>
          </a:p>
          <a:p>
            <a:pPr>
              <a:lnSpc>
                <a:spcPct val="100000"/>
              </a:lnSpc>
              <a:buFont typeface="Arial"/>
              <a:buChar char="•"/>
            </a:pPr>
            <a:r>
              <a:rPr lang="es-UY" sz="1400" strike="noStrike">
                <a:solidFill>
                  <a:srgbClr val="000000"/>
                </a:solidFill>
                <a:latin typeface="Arial"/>
                <a:ea typeface="DejaVu Sans"/>
              </a:rPr>
              <a:t>Se reinicia el Presupuesto Participativo en forma conjunta con los municipios.</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2014</a:t>
            </a:r>
            <a:endParaRPr/>
          </a:p>
          <a:p>
            <a:pPr>
              <a:lnSpc>
                <a:spcPct val="100000"/>
              </a:lnSpc>
            </a:pPr>
            <a:r>
              <a:rPr lang="es-UY" sz="1400" strike="noStrike">
                <a:solidFill>
                  <a:srgbClr val="000000"/>
                </a:solidFill>
                <a:latin typeface="Arial"/>
                <a:ea typeface="DejaVu Sans"/>
              </a:rPr>
              <a:t>    Promulgación una nueva de Ley Nacional de Descentralización y Participación   Ciudadana que procura determinar con más claridad las competencia departamentales y municipales.</a:t>
            </a:r>
            <a:endParaRPr/>
          </a:p>
          <a:p>
            <a:pPr>
              <a:lnSpc>
                <a:spcPct val="100000"/>
              </a:lnSpc>
            </a:pPr>
            <a:endParaRPr/>
          </a:p>
          <a:p>
            <a:pPr>
              <a:lnSpc>
                <a:spcPct val="100000"/>
              </a:lnSpc>
              <a:buFont typeface="Arial"/>
              <a:buChar char="•"/>
            </a:pPr>
            <a:r>
              <a:rPr lang="es-UY" sz="1400" b="1" strike="noStrike">
                <a:solidFill>
                  <a:srgbClr val="000000"/>
                </a:solidFill>
                <a:latin typeface="Arial"/>
                <a:ea typeface="DejaVu Sans"/>
              </a:rPr>
              <a:t>Actualidad</a:t>
            </a:r>
            <a:endParaRPr/>
          </a:p>
          <a:p>
            <a:pPr>
              <a:lnSpc>
                <a:spcPct val="100000"/>
              </a:lnSpc>
            </a:pPr>
            <a:r>
              <a:rPr lang="es-UY" sz="1400" strike="noStrike">
                <a:solidFill>
                  <a:srgbClr val="000000"/>
                </a:solidFill>
                <a:latin typeface="Arial"/>
                <a:ea typeface="DejaVu Sans"/>
              </a:rPr>
              <a:t>-	Alivianar el segundo nivel de Gobierno, jerarquizando la función de los Ediles.</a:t>
            </a:r>
            <a:endParaRPr/>
          </a:p>
          <a:p>
            <a:pPr>
              <a:lnSpc>
                <a:spcPct val="100000"/>
              </a:lnSpc>
            </a:pPr>
            <a:r>
              <a:rPr lang="es-UY" sz="1400" strike="noStrike">
                <a:solidFill>
                  <a:srgbClr val="000000"/>
                </a:solidFill>
                <a:latin typeface="Arial"/>
                <a:ea typeface="DejaVu Sans"/>
              </a:rPr>
              <a:t>-	Se crea el Congreso Nacional de Ediles.</a:t>
            </a:r>
            <a:endParaRPr/>
          </a:p>
          <a:p>
            <a:pPr>
              <a:lnSpc>
                <a:spcPct val="100000"/>
              </a:lnSpc>
            </a:pPr>
            <a:r>
              <a:rPr lang="es-UY" sz="1400" strike="noStrike">
                <a:solidFill>
                  <a:srgbClr val="000000"/>
                </a:solidFill>
                <a:latin typeface="Arial"/>
                <a:ea typeface="DejaVu Sans"/>
              </a:rPr>
              <a:t>-	Población de más de mil habitantes constituirá o integrará un Municipio y en cada uno habrá una autoridad local.</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Picture 2"/>
          <p:cNvPicPr/>
          <p:nvPr/>
        </p:nvPicPr>
        <p:blipFill>
          <a:blip r:embed="rId2"/>
          <a:stretch/>
        </p:blipFill>
        <p:spPr>
          <a:xfrm>
            <a:off x="8363160" y="500040"/>
            <a:ext cx="280080" cy="428040"/>
          </a:xfrm>
          <a:prstGeom prst="rect">
            <a:avLst/>
          </a:prstGeom>
          <a:ln w="9360">
            <a:noFill/>
          </a:ln>
        </p:spPr>
      </p:pic>
      <p:sp>
        <p:nvSpPr>
          <p:cNvPr id="348" name="Line 1"/>
          <p:cNvSpPr/>
          <p:nvPr/>
        </p:nvSpPr>
        <p:spPr>
          <a:xfrm>
            <a:off x="571320" y="6286320"/>
            <a:ext cx="8001000" cy="1440"/>
          </a:xfrm>
          <a:prstGeom prst="line">
            <a:avLst/>
          </a:prstGeom>
          <a:ln w="28440">
            <a:solidFill>
              <a:srgbClr val="00B0F0"/>
            </a:solidFill>
            <a:round/>
          </a:ln>
        </p:spPr>
      </p:sp>
      <p:sp>
        <p:nvSpPr>
          <p:cNvPr id="349"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50"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51"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52"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5. A MODO DE APRENDIZAJE</a:t>
            </a:r>
            <a:endParaRPr/>
          </a:p>
        </p:txBody>
      </p:sp>
      <p:pic>
        <p:nvPicPr>
          <p:cNvPr id="353" name="Picture 2"/>
          <p:cNvPicPr/>
          <p:nvPr/>
        </p:nvPicPr>
        <p:blipFill>
          <a:blip r:embed="rId3"/>
          <a:stretch/>
        </p:blipFill>
        <p:spPr>
          <a:xfrm>
            <a:off x="1214280" y="1285920"/>
            <a:ext cx="6640200" cy="4428360"/>
          </a:xfrm>
          <a:prstGeom prst="rect">
            <a:avLst/>
          </a:prstGeom>
          <a:ln w="936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Picture 2"/>
          <p:cNvPicPr/>
          <p:nvPr/>
        </p:nvPicPr>
        <p:blipFill>
          <a:blip r:embed="rId2"/>
          <a:stretch/>
        </p:blipFill>
        <p:spPr>
          <a:xfrm>
            <a:off x="8363160" y="500040"/>
            <a:ext cx="280080" cy="428040"/>
          </a:xfrm>
          <a:prstGeom prst="rect">
            <a:avLst/>
          </a:prstGeom>
          <a:ln w="9360">
            <a:noFill/>
          </a:ln>
        </p:spPr>
      </p:pic>
      <p:sp>
        <p:nvSpPr>
          <p:cNvPr id="355" name="Line 1"/>
          <p:cNvSpPr/>
          <p:nvPr/>
        </p:nvSpPr>
        <p:spPr>
          <a:xfrm>
            <a:off x="571320" y="6286320"/>
            <a:ext cx="8001000" cy="1440"/>
          </a:xfrm>
          <a:prstGeom prst="line">
            <a:avLst/>
          </a:prstGeom>
          <a:ln w="28440">
            <a:solidFill>
              <a:srgbClr val="00B0F0"/>
            </a:solidFill>
            <a:round/>
          </a:ln>
        </p:spPr>
      </p:sp>
      <p:sp>
        <p:nvSpPr>
          <p:cNvPr id="356"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57"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58"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59"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5. A MODO DE APRENDIZAJE</a:t>
            </a:r>
            <a:endParaRPr/>
          </a:p>
        </p:txBody>
      </p:sp>
      <p:sp>
        <p:nvSpPr>
          <p:cNvPr id="360" name="CustomShape 6"/>
          <p:cNvSpPr/>
          <p:nvPr/>
        </p:nvSpPr>
        <p:spPr>
          <a:xfrm>
            <a:off x="993600" y="1008000"/>
            <a:ext cx="7214400" cy="3740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400" strike="noStrike">
                <a:solidFill>
                  <a:srgbClr val="000000"/>
                </a:solidFill>
                <a:latin typeface="Arial"/>
                <a:ea typeface="DejaVu Sans"/>
              </a:rPr>
              <a:t>Experiencias, desarrolladas en Montevideo, se transformaron en normas departamentales y posteriormente en leyes nacionales:</a:t>
            </a:r>
            <a:endParaRPr/>
          </a:p>
          <a:p>
            <a:pPr>
              <a:lnSpc>
                <a:spcPct val="100000"/>
              </a:lnSpc>
            </a:pPr>
            <a:endParaRPr/>
          </a:p>
          <a:p>
            <a:pPr>
              <a:lnSpc>
                <a:spcPct val="100000"/>
              </a:lnSpc>
              <a:buFont typeface="StarSymbol"/>
              <a:buAutoNum type="arabicPeriod"/>
            </a:pPr>
            <a:r>
              <a:rPr lang="es-UY" sz="1400" strike="noStrike">
                <a:solidFill>
                  <a:srgbClr val="000000"/>
                </a:solidFill>
                <a:latin typeface="Arial"/>
                <a:ea typeface="DejaVu Sans"/>
              </a:rPr>
              <a:t>En 1990, se promulga el decreto departamental sobre cartera de tierras</a:t>
            </a:r>
            <a:endParaRPr/>
          </a:p>
          <a:p>
            <a:pPr>
              <a:lnSpc>
                <a:spcPct val="100000"/>
              </a:lnSpc>
              <a:buFont typeface="StarSymbol"/>
              <a:buAutoNum type="arabicPeriod"/>
            </a:pPr>
            <a:endParaRPr/>
          </a:p>
          <a:p>
            <a:pPr>
              <a:lnSpc>
                <a:spcPct val="100000"/>
              </a:lnSpc>
              <a:buFont typeface="StarSymbol"/>
              <a:buAutoNum type="arabicPeriod"/>
            </a:pPr>
            <a:r>
              <a:rPr lang="es-UY" sz="1400" strike="noStrike">
                <a:solidFill>
                  <a:srgbClr val="000000"/>
                </a:solidFill>
                <a:latin typeface="Arial"/>
                <a:ea typeface="DejaVu Sans"/>
              </a:rPr>
              <a:t>Algunas actuaciones a nivel metropolitano pautaron posteriormente normas nacionales que habilitan convenios, planes y estrategias interdepartamentales e intersectoriales.</a:t>
            </a:r>
            <a:endParaRPr/>
          </a:p>
          <a:p>
            <a:pPr>
              <a:lnSpc>
                <a:spcPct val="100000"/>
              </a:lnSpc>
              <a:buFont typeface="StarSymbol"/>
              <a:buAutoNum type="arabicPeriod"/>
            </a:pPr>
            <a:endParaRPr/>
          </a:p>
          <a:p>
            <a:pPr>
              <a:buFont typeface="StarSymbol"/>
              <a:buAutoNum type="arabicPeriod"/>
            </a:pPr>
            <a:r>
              <a:rPr lang="es-UY" sz="1400">
                <a:solidFill>
                  <a:srgbClr val="000000"/>
                </a:solidFill>
                <a:latin typeface="Arial"/>
                <a:ea typeface="DejaVu Sans"/>
              </a:rPr>
              <a:t>La</a:t>
            </a:r>
            <a:r>
              <a:rPr lang="es-UY" sz="1400" strike="noStrike">
                <a:solidFill>
                  <a:srgbClr val="000000"/>
                </a:solidFill>
                <a:latin typeface="Arial"/>
                <a:ea typeface="DejaVu Sans"/>
              </a:rPr>
              <a:t> política de profundización de la descentralización, fue un eje político inspirado en la convicción de devolver poder al habitante y con el paso del tiempo, las iniciativas sociales pudieron tomar forma de instrumento legal, general y obligatorio, en forma de ley, departamental o nacional. La descentralización se colocó en la norma de mayor “valor y fuerza” legal del país. </a:t>
            </a:r>
            <a:endParaRPr/>
          </a:p>
          <a:p>
            <a:pPr>
              <a:buFont typeface="StarSymbol"/>
              <a:buAutoNum type="arabicPeriod"/>
            </a:pPr>
            <a:endParaRPr/>
          </a:p>
          <a:p>
            <a:pPr>
              <a:buFont typeface="StarSymbol"/>
              <a:buAutoNum type="arabicPeriod"/>
            </a:pPr>
            <a:r>
              <a:rPr lang="es-UY" sz="1400" strike="noStrike">
                <a:solidFill>
                  <a:srgbClr val="000000"/>
                </a:solidFill>
                <a:latin typeface="Arial"/>
                <a:ea typeface="DejaVu Sans"/>
              </a:rPr>
              <a:t>Ley de Ordenamiento Territorial.</a:t>
            </a:r>
            <a:endParaRPr/>
          </a:p>
          <a:p>
            <a:pPr>
              <a:buFont typeface="StarSymbol"/>
              <a:buAutoNum type="arabicPeriod"/>
            </a:pPr>
            <a:endParaRPr/>
          </a:p>
          <a:p>
            <a:pPr>
              <a:lnSpc>
                <a:spcPct val="100000"/>
              </a:lnSpc>
              <a:buFont typeface="StarSymbol"/>
              <a:buAutoNum type="arabicPeriod"/>
            </a:pPr>
            <a:r>
              <a:rPr lang="es-UY" sz="1400" strike="noStrike">
                <a:solidFill>
                  <a:srgbClr val="000000"/>
                </a:solidFill>
                <a:latin typeface="Arial"/>
                <a:ea typeface="DejaVu Sans"/>
              </a:rPr>
              <a:t>Financiamientos a cooperativas de reciclaje.</a:t>
            </a:r>
            <a:endParaRPr/>
          </a:p>
          <a:p>
            <a:pPr>
              <a:lnSpc>
                <a:spcPct val="100000"/>
              </a:lnSpc>
              <a:buFont typeface="StarSymbol"/>
              <a:buAutoNum type="arabicPeriod"/>
            </a:pPr>
            <a:endParaRPr/>
          </a:p>
          <a:p>
            <a:pPr>
              <a:lnSpc>
                <a:spcPct val="100000"/>
              </a:lnSpc>
              <a:buFont typeface="StarSymbol"/>
              <a:buAutoNum type="arabicPeriod"/>
            </a:pPr>
            <a:r>
              <a:rPr lang="es-UY" sz="1400" strike="noStrike">
                <a:solidFill>
                  <a:srgbClr val="000000"/>
                </a:solidFill>
                <a:latin typeface="Arial"/>
                <a:ea typeface="DejaVu Sans"/>
              </a:rPr>
              <a:t>Ayudas a la rehabilitación a nivel nacional.</a:t>
            </a:r>
            <a:endParaRPr/>
          </a:p>
          <a:p>
            <a:pPr>
              <a:lnSpc>
                <a:spcPct val="100000"/>
              </a:lnSpc>
              <a:buFont typeface="StarSymbol"/>
              <a:buAutoNum type="arabicPeriod"/>
            </a:pP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Picture 2"/>
          <p:cNvPicPr/>
          <p:nvPr/>
        </p:nvPicPr>
        <p:blipFill>
          <a:blip r:embed="rId2"/>
          <a:stretch/>
        </p:blipFill>
        <p:spPr>
          <a:xfrm>
            <a:off x="8363160" y="500040"/>
            <a:ext cx="280080" cy="428040"/>
          </a:xfrm>
          <a:prstGeom prst="rect">
            <a:avLst/>
          </a:prstGeom>
          <a:ln w="9360">
            <a:noFill/>
          </a:ln>
        </p:spPr>
      </p:pic>
      <p:sp>
        <p:nvSpPr>
          <p:cNvPr id="362" name="Line 1"/>
          <p:cNvSpPr/>
          <p:nvPr/>
        </p:nvSpPr>
        <p:spPr>
          <a:xfrm>
            <a:off x="571320" y="6286320"/>
            <a:ext cx="8001000" cy="1440"/>
          </a:xfrm>
          <a:prstGeom prst="line">
            <a:avLst/>
          </a:prstGeom>
          <a:ln w="28440">
            <a:solidFill>
              <a:srgbClr val="00B0F0"/>
            </a:solidFill>
            <a:round/>
          </a:ln>
        </p:spPr>
      </p:sp>
      <p:sp>
        <p:nvSpPr>
          <p:cNvPr id="363" name="CustomShape 2"/>
          <p:cNvSpPr/>
          <p:nvPr/>
        </p:nvSpPr>
        <p:spPr>
          <a:xfrm>
            <a:off x="571320" y="6286680"/>
            <a:ext cx="257112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Seminario internacional</a:t>
            </a:r>
            <a:endParaRPr/>
          </a:p>
          <a:p>
            <a:pPr>
              <a:lnSpc>
                <a:spcPct val="100000"/>
              </a:lnSpc>
            </a:pPr>
            <a:r>
              <a:rPr lang="es-UY" sz="1000" strike="noStrike">
                <a:solidFill>
                  <a:srgbClr val="404040"/>
                </a:solidFill>
                <a:latin typeface="Arial"/>
                <a:ea typeface="DejaVu Sans"/>
              </a:rPr>
              <a:t>Hemiciclo de Flacso Ecuador, Quito</a:t>
            </a:r>
            <a:endParaRPr/>
          </a:p>
        </p:txBody>
      </p:sp>
      <p:sp>
        <p:nvSpPr>
          <p:cNvPr id="364" name="CustomShape 3"/>
          <p:cNvSpPr/>
          <p:nvPr/>
        </p:nvSpPr>
        <p:spPr>
          <a:xfrm>
            <a:off x="3929040" y="6286680"/>
            <a:ext cx="2142360" cy="394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000" strike="noStrike">
                <a:solidFill>
                  <a:srgbClr val="404040"/>
                </a:solidFill>
                <a:latin typeface="Arial"/>
                <a:ea typeface="DejaVu Sans"/>
              </a:rPr>
              <a:t>Capitales latinoamericanas:</a:t>
            </a:r>
            <a:endParaRPr/>
          </a:p>
          <a:p>
            <a:pPr>
              <a:lnSpc>
                <a:spcPct val="100000"/>
              </a:lnSpc>
            </a:pPr>
            <a:r>
              <a:rPr lang="es-UY" sz="1000" strike="noStrike">
                <a:solidFill>
                  <a:srgbClr val="404040"/>
                </a:solidFill>
                <a:latin typeface="Arial"/>
                <a:ea typeface="DejaVu Sans"/>
              </a:rPr>
              <a:t>Autonomía y Desarrollo</a:t>
            </a:r>
            <a:endParaRPr/>
          </a:p>
        </p:txBody>
      </p:sp>
      <p:sp>
        <p:nvSpPr>
          <p:cNvPr id="365" name="CustomShape 4"/>
          <p:cNvSpPr/>
          <p:nvPr/>
        </p:nvSpPr>
        <p:spPr>
          <a:xfrm>
            <a:off x="7000920" y="6286680"/>
            <a:ext cx="1571040" cy="227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r">
              <a:lnSpc>
                <a:spcPct val="100000"/>
              </a:lnSpc>
            </a:pPr>
            <a:r>
              <a:rPr lang="es-UY" sz="900" strike="noStrike">
                <a:solidFill>
                  <a:srgbClr val="000000"/>
                </a:solidFill>
                <a:latin typeface="Arial"/>
                <a:ea typeface="DejaVu Sans"/>
              </a:rPr>
              <a:t>22-23 de agosto de 2019</a:t>
            </a:r>
            <a:endParaRPr/>
          </a:p>
        </p:txBody>
      </p:sp>
      <p:sp>
        <p:nvSpPr>
          <p:cNvPr id="366" name="CustomShape 5"/>
          <p:cNvSpPr/>
          <p:nvPr/>
        </p:nvSpPr>
        <p:spPr>
          <a:xfrm>
            <a:off x="1000080" y="571320"/>
            <a:ext cx="5071320" cy="272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200" b="1" strike="noStrike">
                <a:solidFill>
                  <a:srgbClr val="00B0F0"/>
                </a:solidFill>
                <a:latin typeface="Arial"/>
                <a:ea typeface="DejaVu Sans"/>
              </a:rPr>
              <a:t>5. A MODO DE APRENDIZAJE</a:t>
            </a:r>
            <a:endParaRPr/>
          </a:p>
        </p:txBody>
      </p:sp>
      <p:sp>
        <p:nvSpPr>
          <p:cNvPr id="367" name="CustomShape 6"/>
          <p:cNvSpPr/>
          <p:nvPr/>
        </p:nvSpPr>
        <p:spPr>
          <a:xfrm>
            <a:off x="1000080" y="1529280"/>
            <a:ext cx="7214400" cy="3375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UY" sz="1400" strike="noStrike">
                <a:solidFill>
                  <a:srgbClr val="000000"/>
                </a:solidFill>
                <a:latin typeface="Arial"/>
                <a:ea typeface="DejaVu Sans"/>
              </a:rPr>
              <a:t>Usualmente, la ley va detrás de los fenómenos sociales, trata de interpretarlos,  -en el mejor de los casos-, contenerlos, ordenarlos - cuando no suprimirlos -.</a:t>
            </a:r>
            <a:endParaRPr/>
          </a:p>
          <a:p>
            <a:pPr>
              <a:lnSpc>
                <a:spcPct val="100000"/>
              </a:lnSpc>
            </a:pPr>
            <a:r>
              <a:rPr lang="es-UY" sz="1400" strike="noStrike">
                <a:solidFill>
                  <a:srgbClr val="000000"/>
                </a:solidFill>
                <a:latin typeface="Arial"/>
                <a:ea typeface="DejaVu Sans"/>
              </a:rPr>
              <a:t>El jurista Boaventura de Sousa Santos ha escrito que así como los mapas sirven para orientarnos en la realidad, estos no son la entera realidad; la ley sirve para orientar situaciones sociales, pero siempre la realidad es otra, diferente, habitualmente más amplia y compleja.</a:t>
            </a:r>
            <a:endParaRPr/>
          </a:p>
          <a:p>
            <a:pPr>
              <a:lnSpc>
                <a:spcPct val="100000"/>
              </a:lnSpc>
            </a:pPr>
            <a:endParaRPr/>
          </a:p>
          <a:p>
            <a:pPr>
              <a:lnSpc>
                <a:spcPct val="100000"/>
              </a:lnSpc>
            </a:pPr>
            <a:endParaRPr/>
          </a:p>
          <a:p>
            <a:pPr>
              <a:lnSpc>
                <a:spcPct val="100000"/>
              </a:lnSpc>
            </a:pPr>
            <a:r>
              <a:rPr lang="es-UY" sz="1400" strike="noStrike">
                <a:solidFill>
                  <a:srgbClr val="000000"/>
                </a:solidFill>
                <a:latin typeface="Arial"/>
                <a:ea typeface="DejaVu Sans"/>
              </a:rPr>
              <a:t>Si bien es cierto que la operatividad en la realidad se encuentra contenida dentro de los lineamientos obligatorios que expresan las leyes, también lo es, que en ese amplio continente existen extensas zonas en movimiento, lábiles, que van cambiando. A veces, cuando llegan a los límites, el continente crece, se agranda, o se reduce.</a:t>
            </a:r>
            <a:endParaRPr/>
          </a:p>
          <a:p>
            <a:pPr>
              <a:lnSpc>
                <a:spcPct val="100000"/>
              </a:lnSpc>
            </a:pPr>
            <a:r>
              <a:rPr lang="es-UY" sz="1400" strike="noStrike">
                <a:solidFill>
                  <a:srgbClr val="000000"/>
                </a:solidFill>
                <a:latin typeface="Arial"/>
                <a:ea typeface="DejaVu Sans"/>
              </a:rPr>
              <a:t>La ley es la manifestación concreta que rige la realidad con carácter obligatorio y que es la resultante de las fuerzas socio-culturales y económicas de una sociedad en un momento dado</a:t>
            </a:r>
            <a:endParaRPr/>
          </a:p>
          <a:p>
            <a:pPr>
              <a:lnSpc>
                <a:spcPct val="100000"/>
              </a:lnSpc>
            </a:pPr>
            <a:r>
              <a:rPr lang="es-UY" sz="1400" strike="noStrike">
                <a:solidFill>
                  <a:srgbClr val="000000"/>
                </a:solidFill>
                <a:latin typeface="Arial"/>
                <a:ea typeface="DejaVu Sans"/>
              </a:rPr>
              <a:t>En la actividad comunitaria local de la reciente historia de Montevideo, se evidencian constantes movimientos y estrategias en busca del mejoramiento de vida de los habitantes. .</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Picture 3"/>
          <p:cNvPicPr/>
          <p:nvPr/>
        </p:nvPicPr>
        <p:blipFill>
          <a:blip r:embed="rId2"/>
          <a:srcRect r="295278" b="-750157"/>
          <a:stretch/>
        </p:blipFill>
        <p:spPr>
          <a:xfrm>
            <a:off x="0" y="1071720"/>
            <a:ext cx="9143280" cy="5785560"/>
          </a:xfrm>
          <a:prstGeom prst="rect">
            <a:avLst/>
          </a:prstGeom>
          <a:ln w="9360">
            <a:noFill/>
          </a:ln>
        </p:spPr>
      </p:pic>
      <p:sp>
        <p:nvSpPr>
          <p:cNvPr id="369" name="CustomShape 1"/>
          <p:cNvSpPr/>
          <p:nvPr/>
        </p:nvSpPr>
        <p:spPr>
          <a:xfrm>
            <a:off x="0" y="2500200"/>
            <a:ext cx="9143280" cy="1857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es-UY" sz="2400" strike="noStrike">
                <a:solidFill>
                  <a:srgbClr val="00B0F0"/>
                </a:solidFill>
                <a:latin typeface="Arial"/>
                <a:ea typeface="DejaVu Sans"/>
              </a:rPr>
              <a:t>Seminario internacional</a:t>
            </a:r>
            <a:endParaRPr/>
          </a:p>
          <a:p>
            <a:pPr algn="ctr">
              <a:lnSpc>
                <a:spcPct val="100000"/>
              </a:lnSpc>
            </a:pPr>
            <a:r>
              <a:rPr lang="es-UY" sz="2400" b="1" strike="noStrike">
                <a:solidFill>
                  <a:srgbClr val="00B0F0"/>
                </a:solidFill>
                <a:latin typeface="Arial"/>
                <a:ea typeface="DejaVu Sans"/>
              </a:rPr>
              <a:t>Capitales latinoamericanas:</a:t>
            </a:r>
            <a:endParaRPr/>
          </a:p>
          <a:p>
            <a:pPr algn="ctr">
              <a:lnSpc>
                <a:spcPct val="100000"/>
              </a:lnSpc>
            </a:pPr>
            <a:r>
              <a:rPr lang="es-UY" sz="2400" b="1" strike="noStrike">
                <a:solidFill>
                  <a:srgbClr val="00B0F0"/>
                </a:solidFill>
                <a:latin typeface="Arial"/>
                <a:ea typeface="DejaVu Sans"/>
              </a:rPr>
              <a:t>Autonomía y Desarrollo</a:t>
            </a:r>
            <a:endParaRPr/>
          </a:p>
          <a:p>
            <a:pPr algn="ctr">
              <a:lnSpc>
                <a:spcPct val="100000"/>
              </a:lnSpc>
            </a:pPr>
            <a:r>
              <a:rPr lang="es-UY" sz="2400" strike="noStrike">
                <a:solidFill>
                  <a:srgbClr val="00B0F0"/>
                </a:solidFill>
                <a:latin typeface="Arial"/>
                <a:ea typeface="DejaVu Sans"/>
              </a:rPr>
              <a:t>Ecuador, Quito</a:t>
            </a:r>
            <a:endParaRPr/>
          </a:p>
          <a:p>
            <a:pPr algn="ctr">
              <a:lnSpc>
                <a:spcPct val="100000"/>
              </a:lnSpc>
            </a:pPr>
            <a:r>
              <a:rPr lang="es-UY" sz="2000" b="1" strike="noStrike">
                <a:solidFill>
                  <a:srgbClr val="000000"/>
                </a:solidFill>
                <a:latin typeface="Bahnschrift Light"/>
                <a:ea typeface="DejaVu Sans"/>
              </a:rPr>
              <a:t>MONTEVIDEO: Departamento, capital, metrópolis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2503</Words>
  <Application>Microsoft Office PowerPoint</Application>
  <PresentationFormat>Presentación en pantalla (4:3)</PresentationFormat>
  <Paragraphs>437</Paragraphs>
  <Slides>36</Slides>
  <Notes>1</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36</vt:i4>
      </vt:variant>
    </vt:vector>
  </HeadingPairs>
  <TitlesOfParts>
    <vt:vector size="45" baseType="lpstr">
      <vt:lpstr>Arial</vt:lpstr>
      <vt:lpstr>Bahnschrift Light</vt:lpstr>
      <vt:lpstr>Calibri</vt:lpstr>
      <vt:lpstr>DejaVu Sans</vt:lpstr>
      <vt:lpstr>StarSymbol</vt:lpstr>
      <vt:lpstr>Times New Roman</vt:lpstr>
      <vt:lpstr>Office Theme</vt:lpstr>
      <vt:lpstr>Office Theme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Jaime Erazo</dc:creator>
  <cp:lastModifiedBy>Jaime Erazo</cp:lastModifiedBy>
  <cp:revision>1</cp:revision>
  <dcterms:modified xsi:type="dcterms:W3CDTF">2019-08-26T21:58:28Z</dcterms:modified>
</cp:coreProperties>
</file>