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 id="2147483720" r:id="rId2"/>
    <p:sldMasterId id="2147483732" r:id="rId3"/>
    <p:sldMasterId id="2147483785" r:id="rId4"/>
  </p:sldMasterIdLst>
  <p:notesMasterIdLst>
    <p:notesMasterId r:id="rId45"/>
  </p:notesMasterIdLst>
  <p:sldIdLst>
    <p:sldId id="432" r:id="rId5"/>
    <p:sldId id="600" r:id="rId6"/>
    <p:sldId id="622" r:id="rId7"/>
    <p:sldId id="419" r:id="rId8"/>
    <p:sldId id="434" r:id="rId9"/>
    <p:sldId id="522" r:id="rId10"/>
    <p:sldId id="435" r:id="rId11"/>
    <p:sldId id="613" r:id="rId12"/>
    <p:sldId id="614" r:id="rId13"/>
    <p:sldId id="615" r:id="rId14"/>
    <p:sldId id="621" r:id="rId15"/>
    <p:sldId id="525" r:id="rId16"/>
    <p:sldId id="602" r:id="rId17"/>
    <p:sldId id="604" r:id="rId18"/>
    <p:sldId id="607" r:id="rId19"/>
    <p:sldId id="608" r:id="rId20"/>
    <p:sldId id="609" r:id="rId21"/>
    <p:sldId id="611" r:id="rId22"/>
    <p:sldId id="612" r:id="rId23"/>
    <p:sldId id="603" r:id="rId24"/>
    <p:sldId id="482" r:id="rId25"/>
    <p:sldId id="543" r:id="rId26"/>
    <p:sldId id="643" r:id="rId27"/>
    <p:sldId id="656" r:id="rId28"/>
    <p:sldId id="645" r:id="rId29"/>
    <p:sldId id="646" r:id="rId30"/>
    <p:sldId id="649" r:id="rId31"/>
    <p:sldId id="648" r:id="rId32"/>
    <p:sldId id="650" r:id="rId33"/>
    <p:sldId id="651" r:id="rId34"/>
    <p:sldId id="661" r:id="rId35"/>
    <p:sldId id="662" r:id="rId36"/>
    <p:sldId id="664" r:id="rId37"/>
    <p:sldId id="663" r:id="rId38"/>
    <p:sldId id="665" r:id="rId39"/>
    <p:sldId id="666" r:id="rId40"/>
    <p:sldId id="667" r:id="rId41"/>
    <p:sldId id="657" r:id="rId42"/>
    <p:sldId id="658" r:id="rId43"/>
    <p:sldId id="660" r:id="rId44"/>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2FF"/>
    <a:srgbClr val="1474DE"/>
    <a:srgbClr val="7393C7"/>
    <a:srgbClr val="5151E9"/>
    <a:srgbClr val="A1CBE7"/>
    <a:srgbClr val="A8CDE0"/>
    <a:srgbClr val="89CCFF"/>
    <a:srgbClr val="D298FF"/>
    <a:srgbClr val="9364A0"/>
    <a:srgbClr val="EFC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7241" autoAdjust="0"/>
    <p:restoredTop sz="95081" autoAdjust="0"/>
  </p:normalViewPr>
  <p:slideViewPr>
    <p:cSldViewPr>
      <p:cViewPr varScale="1">
        <p:scale>
          <a:sx n="89" d="100"/>
          <a:sy n="89" d="100"/>
        </p:scale>
        <p:origin x="1744" y="16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p:scale>
          <a:sx n="50" d="100"/>
          <a:sy n="50" d="100"/>
        </p:scale>
        <p:origin x="2501" y="4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2C6C7F-9A26-934F-A7AB-083124E93572}" type="doc">
      <dgm:prSet loTypeId="urn:microsoft.com/office/officeart/2005/8/layout/default#2" loCatId="" qsTypeId="urn:microsoft.com/office/officeart/2005/8/quickstyle/simple4" qsCatId="simple" csTypeId="urn:microsoft.com/office/officeart/2005/8/colors/colorful5" csCatId="colorful" phldr="1"/>
      <dgm:spPr/>
      <dgm:t>
        <a:bodyPr/>
        <a:lstStyle/>
        <a:p>
          <a:endParaRPr lang="es-ES"/>
        </a:p>
      </dgm:t>
    </dgm:pt>
    <dgm:pt modelId="{E3976823-1775-DE42-853D-8C1BE82271F8}">
      <dgm:prSet phldrT="[Texto]"/>
      <dgm:spPr/>
      <dgm:t>
        <a:bodyPr/>
        <a:lstStyle/>
        <a:p>
          <a:r>
            <a:rPr lang="es-ES" dirty="0"/>
            <a:t>Núcleo central de una metrópoli</a:t>
          </a:r>
        </a:p>
      </dgm:t>
    </dgm:pt>
    <dgm:pt modelId="{68280850-F214-D144-BE2A-DE788DA17B5A}" type="parTrans" cxnId="{6AF47DBC-E43D-494A-B298-DCB4EB61290C}">
      <dgm:prSet/>
      <dgm:spPr/>
      <dgm:t>
        <a:bodyPr/>
        <a:lstStyle/>
        <a:p>
          <a:endParaRPr lang="es-ES"/>
        </a:p>
      </dgm:t>
    </dgm:pt>
    <dgm:pt modelId="{50B1D73F-3352-A04C-A7D1-C3B2F4103473}" type="sibTrans" cxnId="{6AF47DBC-E43D-494A-B298-DCB4EB61290C}">
      <dgm:prSet/>
      <dgm:spPr/>
      <dgm:t>
        <a:bodyPr/>
        <a:lstStyle/>
        <a:p>
          <a:endParaRPr lang="es-ES"/>
        </a:p>
      </dgm:t>
    </dgm:pt>
    <dgm:pt modelId="{446EA55B-2BFD-AB49-87A7-ED240CC65259}">
      <dgm:prSet phldrT="[Texto]"/>
      <dgm:spPr/>
      <dgm:t>
        <a:bodyPr/>
        <a:lstStyle/>
        <a:p>
          <a:r>
            <a:rPr lang="es-ES" dirty="0"/>
            <a:t>Megalópolis del mundo</a:t>
          </a:r>
        </a:p>
      </dgm:t>
    </dgm:pt>
    <dgm:pt modelId="{7302FDEA-198F-984E-9FAA-0C2F8162A420}" type="parTrans" cxnId="{F880AAD4-9263-0D43-B8FE-B7294CF12337}">
      <dgm:prSet/>
      <dgm:spPr/>
      <dgm:t>
        <a:bodyPr/>
        <a:lstStyle/>
        <a:p>
          <a:endParaRPr lang="es-ES"/>
        </a:p>
      </dgm:t>
    </dgm:pt>
    <dgm:pt modelId="{64EDF189-CB5A-504E-B23E-0A433405CEDB}" type="sibTrans" cxnId="{F880AAD4-9263-0D43-B8FE-B7294CF12337}">
      <dgm:prSet/>
      <dgm:spPr/>
      <dgm:t>
        <a:bodyPr/>
        <a:lstStyle/>
        <a:p>
          <a:endParaRPr lang="es-ES"/>
        </a:p>
      </dgm:t>
    </dgm:pt>
    <dgm:pt modelId="{656EDA39-7B07-A041-8267-BF68AF55775D}">
      <dgm:prSet phldrT="[Texto]"/>
      <dgm:spPr/>
      <dgm:t>
        <a:bodyPr/>
        <a:lstStyle/>
        <a:p>
          <a:r>
            <a:rPr lang="es-ES" dirty="0"/>
            <a:t>Espacio de articulación de la economía nacional con la internacional</a:t>
          </a:r>
        </a:p>
      </dgm:t>
    </dgm:pt>
    <dgm:pt modelId="{768ACB4A-306D-7843-8480-CF0C71C50FBC}" type="parTrans" cxnId="{D3C521AA-4AB8-E348-BAA4-5A4CC8535722}">
      <dgm:prSet/>
      <dgm:spPr/>
      <dgm:t>
        <a:bodyPr/>
        <a:lstStyle/>
        <a:p>
          <a:endParaRPr lang="es-ES"/>
        </a:p>
      </dgm:t>
    </dgm:pt>
    <dgm:pt modelId="{39318835-38EC-7A49-88A7-F80423AE8CB4}" type="sibTrans" cxnId="{D3C521AA-4AB8-E348-BAA4-5A4CC8535722}">
      <dgm:prSet/>
      <dgm:spPr/>
      <dgm:t>
        <a:bodyPr/>
        <a:lstStyle/>
        <a:p>
          <a:endParaRPr lang="es-ES"/>
        </a:p>
      </dgm:t>
    </dgm:pt>
    <dgm:pt modelId="{09EC3F5D-FD60-E64A-906B-19AB14B252C3}">
      <dgm:prSet phldrT="[Texto]"/>
      <dgm:spPr/>
      <dgm:t>
        <a:bodyPr/>
        <a:lstStyle/>
        <a:p>
          <a:r>
            <a:rPr lang="es-ES" dirty="0"/>
            <a:t>Centro de la vida política nacional</a:t>
          </a:r>
        </a:p>
      </dgm:t>
    </dgm:pt>
    <dgm:pt modelId="{C8060883-3CB3-214F-978C-11FD695EEDB4}" type="parTrans" cxnId="{45021158-9C5C-7F46-8866-66B81993F843}">
      <dgm:prSet/>
      <dgm:spPr/>
      <dgm:t>
        <a:bodyPr/>
        <a:lstStyle/>
        <a:p>
          <a:endParaRPr lang="es-ES"/>
        </a:p>
      </dgm:t>
    </dgm:pt>
    <dgm:pt modelId="{AC68619D-6904-6144-9412-B7D866DCA9B6}" type="sibTrans" cxnId="{45021158-9C5C-7F46-8866-66B81993F843}">
      <dgm:prSet/>
      <dgm:spPr/>
      <dgm:t>
        <a:bodyPr/>
        <a:lstStyle/>
        <a:p>
          <a:endParaRPr lang="es-ES"/>
        </a:p>
      </dgm:t>
    </dgm:pt>
    <dgm:pt modelId="{7B579B41-08F8-7E43-BC2E-D273DB3ACA1A}">
      <dgm:prSet phldrT="[Texto]"/>
      <dgm:spPr/>
      <dgm:t>
        <a:bodyPr/>
        <a:lstStyle/>
        <a:p>
          <a:r>
            <a:rPr lang="es-ES" dirty="0"/>
            <a:t>Principal escenario de la vida cultural y social</a:t>
          </a:r>
        </a:p>
        <a:p>
          <a:r>
            <a:rPr lang="es-ES" dirty="0"/>
            <a:t>Ciudad del conocimiento</a:t>
          </a:r>
        </a:p>
      </dgm:t>
    </dgm:pt>
    <dgm:pt modelId="{EA68F8D2-998D-AC48-8DF9-56B66775205B}" type="parTrans" cxnId="{532B4FA6-85D0-6742-911B-6F9D6A460CD0}">
      <dgm:prSet/>
      <dgm:spPr/>
      <dgm:t>
        <a:bodyPr/>
        <a:lstStyle/>
        <a:p>
          <a:endParaRPr lang="es-ES"/>
        </a:p>
      </dgm:t>
    </dgm:pt>
    <dgm:pt modelId="{BAE7CFEE-984F-A341-B84A-562004EDEFFD}" type="sibTrans" cxnId="{532B4FA6-85D0-6742-911B-6F9D6A460CD0}">
      <dgm:prSet/>
      <dgm:spPr/>
      <dgm:t>
        <a:bodyPr/>
        <a:lstStyle/>
        <a:p>
          <a:endParaRPr lang="es-ES"/>
        </a:p>
      </dgm:t>
    </dgm:pt>
    <dgm:pt modelId="{31CA7ED0-0FC6-4B45-B684-DA309D829A62}">
      <dgm:prSet phldrT="[Texto]"/>
      <dgm:spPr/>
      <dgm:t>
        <a:bodyPr/>
        <a:lstStyle/>
        <a:p>
          <a:r>
            <a:rPr lang="es-ES" dirty="0"/>
            <a:t>Patrimonio histórico y arquitectónico</a:t>
          </a:r>
        </a:p>
        <a:p>
          <a:endParaRPr lang="es-ES" dirty="0"/>
        </a:p>
      </dgm:t>
    </dgm:pt>
    <dgm:pt modelId="{872C91EA-84EE-C047-94EA-39D10BFCE17F}" type="parTrans" cxnId="{2D03802E-1059-A543-BD20-A5608B7F1637}">
      <dgm:prSet/>
      <dgm:spPr/>
      <dgm:t>
        <a:bodyPr/>
        <a:lstStyle/>
        <a:p>
          <a:endParaRPr lang="es-ES"/>
        </a:p>
      </dgm:t>
    </dgm:pt>
    <dgm:pt modelId="{B8C32457-5FF9-7E4A-A182-31E59D2AD4EF}" type="sibTrans" cxnId="{2D03802E-1059-A543-BD20-A5608B7F1637}">
      <dgm:prSet/>
      <dgm:spPr/>
      <dgm:t>
        <a:bodyPr/>
        <a:lstStyle/>
        <a:p>
          <a:endParaRPr lang="es-ES"/>
        </a:p>
      </dgm:t>
    </dgm:pt>
    <dgm:pt modelId="{DED588CC-E63F-1E4D-AF0E-F8B6DBC9BF6D}">
      <dgm:prSet phldrT="[Texto]" custT="1"/>
      <dgm:spPr/>
      <dgm:t>
        <a:bodyPr/>
        <a:lstStyle/>
        <a:p>
          <a:r>
            <a:rPr lang="es-ES" sz="3200" i="1" dirty="0"/>
            <a:t>Capital de la república</a:t>
          </a:r>
        </a:p>
      </dgm:t>
    </dgm:pt>
    <dgm:pt modelId="{5C746AD4-7246-0C4F-837B-6BB47633FBC8}" type="parTrans" cxnId="{FDDFDCFE-BDFB-DD42-AAC3-38529E1D4800}">
      <dgm:prSet/>
      <dgm:spPr/>
      <dgm:t>
        <a:bodyPr/>
        <a:lstStyle/>
        <a:p>
          <a:endParaRPr lang="es-ES"/>
        </a:p>
      </dgm:t>
    </dgm:pt>
    <dgm:pt modelId="{246BFC63-361D-2C4D-BE07-956797A69A73}" type="sibTrans" cxnId="{FDDFDCFE-BDFB-DD42-AAC3-38529E1D4800}">
      <dgm:prSet/>
      <dgm:spPr/>
      <dgm:t>
        <a:bodyPr/>
        <a:lstStyle/>
        <a:p>
          <a:endParaRPr lang="es-ES"/>
        </a:p>
      </dgm:t>
    </dgm:pt>
    <dgm:pt modelId="{DC3C2D0B-C11D-F345-81DD-3498A81B2E4A}" type="pres">
      <dgm:prSet presAssocID="{3F2C6C7F-9A26-934F-A7AB-083124E93572}" presName="diagram" presStyleCnt="0">
        <dgm:presLayoutVars>
          <dgm:dir/>
          <dgm:resizeHandles val="exact"/>
        </dgm:presLayoutVars>
      </dgm:prSet>
      <dgm:spPr/>
      <dgm:t>
        <a:bodyPr/>
        <a:lstStyle/>
        <a:p>
          <a:endParaRPr lang="es-ES_tradnl"/>
        </a:p>
      </dgm:t>
    </dgm:pt>
    <dgm:pt modelId="{C762DAA0-176A-CF4C-9BED-29D5CC5BE9E2}" type="pres">
      <dgm:prSet presAssocID="{E3976823-1775-DE42-853D-8C1BE82271F8}" presName="node" presStyleLbl="node1" presStyleIdx="0" presStyleCnt="7">
        <dgm:presLayoutVars>
          <dgm:bulletEnabled val="1"/>
        </dgm:presLayoutVars>
      </dgm:prSet>
      <dgm:spPr/>
      <dgm:t>
        <a:bodyPr/>
        <a:lstStyle/>
        <a:p>
          <a:endParaRPr lang="es-ES_tradnl"/>
        </a:p>
      </dgm:t>
    </dgm:pt>
    <dgm:pt modelId="{0AD7409C-1C56-B54B-9B48-54A880991869}" type="pres">
      <dgm:prSet presAssocID="{50B1D73F-3352-A04C-A7D1-C3B2F4103473}" presName="sibTrans" presStyleCnt="0"/>
      <dgm:spPr/>
    </dgm:pt>
    <dgm:pt modelId="{07E12DF0-A3F6-8A4A-93CF-7D8A0F4C40D1}" type="pres">
      <dgm:prSet presAssocID="{446EA55B-2BFD-AB49-87A7-ED240CC65259}" presName="node" presStyleLbl="node1" presStyleIdx="1" presStyleCnt="7">
        <dgm:presLayoutVars>
          <dgm:bulletEnabled val="1"/>
        </dgm:presLayoutVars>
      </dgm:prSet>
      <dgm:spPr/>
      <dgm:t>
        <a:bodyPr/>
        <a:lstStyle/>
        <a:p>
          <a:endParaRPr lang="es-ES_tradnl"/>
        </a:p>
      </dgm:t>
    </dgm:pt>
    <dgm:pt modelId="{00A6E68D-F59F-C44D-8EB7-31162F0D10E3}" type="pres">
      <dgm:prSet presAssocID="{64EDF189-CB5A-504E-B23E-0A433405CEDB}" presName="sibTrans" presStyleCnt="0"/>
      <dgm:spPr/>
    </dgm:pt>
    <dgm:pt modelId="{D7AA9063-D6E4-2145-B27F-D212C19A7EF6}" type="pres">
      <dgm:prSet presAssocID="{656EDA39-7B07-A041-8267-BF68AF55775D}" presName="node" presStyleLbl="node1" presStyleIdx="2" presStyleCnt="7">
        <dgm:presLayoutVars>
          <dgm:bulletEnabled val="1"/>
        </dgm:presLayoutVars>
      </dgm:prSet>
      <dgm:spPr/>
      <dgm:t>
        <a:bodyPr/>
        <a:lstStyle/>
        <a:p>
          <a:endParaRPr lang="es-ES_tradnl"/>
        </a:p>
      </dgm:t>
    </dgm:pt>
    <dgm:pt modelId="{6F040C5E-B7CD-E541-A271-A65283DBF3D5}" type="pres">
      <dgm:prSet presAssocID="{39318835-38EC-7A49-88A7-F80423AE8CB4}" presName="sibTrans" presStyleCnt="0"/>
      <dgm:spPr/>
    </dgm:pt>
    <dgm:pt modelId="{72F0DCBC-B40A-4249-8000-46AA66FB294E}" type="pres">
      <dgm:prSet presAssocID="{09EC3F5D-FD60-E64A-906B-19AB14B252C3}" presName="node" presStyleLbl="node1" presStyleIdx="3" presStyleCnt="7">
        <dgm:presLayoutVars>
          <dgm:bulletEnabled val="1"/>
        </dgm:presLayoutVars>
      </dgm:prSet>
      <dgm:spPr/>
      <dgm:t>
        <a:bodyPr/>
        <a:lstStyle/>
        <a:p>
          <a:endParaRPr lang="es-ES_tradnl"/>
        </a:p>
      </dgm:t>
    </dgm:pt>
    <dgm:pt modelId="{E6D385A1-A8CA-1540-9789-7E75EA4E745F}" type="pres">
      <dgm:prSet presAssocID="{AC68619D-6904-6144-9412-B7D866DCA9B6}" presName="sibTrans" presStyleCnt="0"/>
      <dgm:spPr/>
    </dgm:pt>
    <dgm:pt modelId="{228D062A-F175-024D-8AF2-24CD62FC307D}" type="pres">
      <dgm:prSet presAssocID="{7B579B41-08F8-7E43-BC2E-D273DB3ACA1A}" presName="node" presStyleLbl="node1" presStyleIdx="4" presStyleCnt="7">
        <dgm:presLayoutVars>
          <dgm:bulletEnabled val="1"/>
        </dgm:presLayoutVars>
      </dgm:prSet>
      <dgm:spPr/>
      <dgm:t>
        <a:bodyPr/>
        <a:lstStyle/>
        <a:p>
          <a:endParaRPr lang="es-ES_tradnl"/>
        </a:p>
      </dgm:t>
    </dgm:pt>
    <dgm:pt modelId="{8BFA2429-7961-EC4D-99AB-8E2F33CE9E5D}" type="pres">
      <dgm:prSet presAssocID="{BAE7CFEE-984F-A341-B84A-562004EDEFFD}" presName="sibTrans" presStyleCnt="0"/>
      <dgm:spPr/>
    </dgm:pt>
    <dgm:pt modelId="{E51E3210-A185-F54E-970A-D7E38AC6AB31}" type="pres">
      <dgm:prSet presAssocID="{31CA7ED0-0FC6-4B45-B684-DA309D829A62}" presName="node" presStyleLbl="node1" presStyleIdx="5" presStyleCnt="7">
        <dgm:presLayoutVars>
          <dgm:bulletEnabled val="1"/>
        </dgm:presLayoutVars>
      </dgm:prSet>
      <dgm:spPr/>
      <dgm:t>
        <a:bodyPr/>
        <a:lstStyle/>
        <a:p>
          <a:endParaRPr lang="es-ES_tradnl"/>
        </a:p>
      </dgm:t>
    </dgm:pt>
    <dgm:pt modelId="{42F466F4-0DCD-1945-921B-B37131757A22}" type="pres">
      <dgm:prSet presAssocID="{B8C32457-5FF9-7E4A-A182-31E59D2AD4EF}" presName="sibTrans" presStyleCnt="0"/>
      <dgm:spPr/>
    </dgm:pt>
    <dgm:pt modelId="{0B8757B0-61F4-264B-93EE-E36AF42ECA6A}" type="pres">
      <dgm:prSet presAssocID="{DED588CC-E63F-1E4D-AF0E-F8B6DBC9BF6D}" presName="node" presStyleLbl="node1" presStyleIdx="6" presStyleCnt="7">
        <dgm:presLayoutVars>
          <dgm:bulletEnabled val="1"/>
        </dgm:presLayoutVars>
      </dgm:prSet>
      <dgm:spPr/>
      <dgm:t>
        <a:bodyPr/>
        <a:lstStyle/>
        <a:p>
          <a:endParaRPr lang="es-ES_tradnl"/>
        </a:p>
      </dgm:t>
    </dgm:pt>
  </dgm:ptLst>
  <dgm:cxnLst>
    <dgm:cxn modelId="{2D03802E-1059-A543-BD20-A5608B7F1637}" srcId="{3F2C6C7F-9A26-934F-A7AB-083124E93572}" destId="{31CA7ED0-0FC6-4B45-B684-DA309D829A62}" srcOrd="5" destOrd="0" parTransId="{872C91EA-84EE-C047-94EA-39D10BFCE17F}" sibTransId="{B8C32457-5FF9-7E4A-A182-31E59D2AD4EF}"/>
    <dgm:cxn modelId="{ECF0F1FE-3C89-814F-A223-6B9188D32663}" type="presOf" srcId="{DED588CC-E63F-1E4D-AF0E-F8B6DBC9BF6D}" destId="{0B8757B0-61F4-264B-93EE-E36AF42ECA6A}" srcOrd="0" destOrd="0" presId="urn:microsoft.com/office/officeart/2005/8/layout/default#2"/>
    <dgm:cxn modelId="{321C842A-CAFD-E943-B35F-55545249BFB1}" type="presOf" srcId="{E3976823-1775-DE42-853D-8C1BE82271F8}" destId="{C762DAA0-176A-CF4C-9BED-29D5CC5BE9E2}" srcOrd="0" destOrd="0" presId="urn:microsoft.com/office/officeart/2005/8/layout/default#2"/>
    <dgm:cxn modelId="{FDDFDCFE-BDFB-DD42-AAC3-38529E1D4800}" srcId="{3F2C6C7F-9A26-934F-A7AB-083124E93572}" destId="{DED588CC-E63F-1E4D-AF0E-F8B6DBC9BF6D}" srcOrd="6" destOrd="0" parTransId="{5C746AD4-7246-0C4F-837B-6BB47633FBC8}" sibTransId="{246BFC63-361D-2C4D-BE07-956797A69A73}"/>
    <dgm:cxn modelId="{641BDE26-C02B-1F44-969F-760463614854}" type="presOf" srcId="{09EC3F5D-FD60-E64A-906B-19AB14B252C3}" destId="{72F0DCBC-B40A-4249-8000-46AA66FB294E}" srcOrd="0" destOrd="0" presId="urn:microsoft.com/office/officeart/2005/8/layout/default#2"/>
    <dgm:cxn modelId="{9B8DCCF4-2771-CB4E-952B-39019B8DBEE3}" type="presOf" srcId="{656EDA39-7B07-A041-8267-BF68AF55775D}" destId="{D7AA9063-D6E4-2145-B27F-D212C19A7EF6}" srcOrd="0" destOrd="0" presId="urn:microsoft.com/office/officeart/2005/8/layout/default#2"/>
    <dgm:cxn modelId="{D3C521AA-4AB8-E348-BAA4-5A4CC8535722}" srcId="{3F2C6C7F-9A26-934F-A7AB-083124E93572}" destId="{656EDA39-7B07-A041-8267-BF68AF55775D}" srcOrd="2" destOrd="0" parTransId="{768ACB4A-306D-7843-8480-CF0C71C50FBC}" sibTransId="{39318835-38EC-7A49-88A7-F80423AE8CB4}"/>
    <dgm:cxn modelId="{6AF47DBC-E43D-494A-B298-DCB4EB61290C}" srcId="{3F2C6C7F-9A26-934F-A7AB-083124E93572}" destId="{E3976823-1775-DE42-853D-8C1BE82271F8}" srcOrd="0" destOrd="0" parTransId="{68280850-F214-D144-BE2A-DE788DA17B5A}" sibTransId="{50B1D73F-3352-A04C-A7D1-C3B2F4103473}"/>
    <dgm:cxn modelId="{45021158-9C5C-7F46-8866-66B81993F843}" srcId="{3F2C6C7F-9A26-934F-A7AB-083124E93572}" destId="{09EC3F5D-FD60-E64A-906B-19AB14B252C3}" srcOrd="3" destOrd="0" parTransId="{C8060883-3CB3-214F-978C-11FD695EEDB4}" sibTransId="{AC68619D-6904-6144-9412-B7D866DCA9B6}"/>
    <dgm:cxn modelId="{0BE78FD0-2C78-264E-8406-4D5922A17203}" type="presOf" srcId="{446EA55B-2BFD-AB49-87A7-ED240CC65259}" destId="{07E12DF0-A3F6-8A4A-93CF-7D8A0F4C40D1}" srcOrd="0" destOrd="0" presId="urn:microsoft.com/office/officeart/2005/8/layout/default#2"/>
    <dgm:cxn modelId="{532B4FA6-85D0-6742-911B-6F9D6A460CD0}" srcId="{3F2C6C7F-9A26-934F-A7AB-083124E93572}" destId="{7B579B41-08F8-7E43-BC2E-D273DB3ACA1A}" srcOrd="4" destOrd="0" parTransId="{EA68F8D2-998D-AC48-8DF9-56B66775205B}" sibTransId="{BAE7CFEE-984F-A341-B84A-562004EDEFFD}"/>
    <dgm:cxn modelId="{F880AAD4-9263-0D43-B8FE-B7294CF12337}" srcId="{3F2C6C7F-9A26-934F-A7AB-083124E93572}" destId="{446EA55B-2BFD-AB49-87A7-ED240CC65259}" srcOrd="1" destOrd="0" parTransId="{7302FDEA-198F-984E-9FAA-0C2F8162A420}" sibTransId="{64EDF189-CB5A-504E-B23E-0A433405CEDB}"/>
    <dgm:cxn modelId="{8835818C-9683-7E40-A340-20FA8E5EBE0B}" type="presOf" srcId="{3F2C6C7F-9A26-934F-A7AB-083124E93572}" destId="{DC3C2D0B-C11D-F345-81DD-3498A81B2E4A}" srcOrd="0" destOrd="0" presId="urn:microsoft.com/office/officeart/2005/8/layout/default#2"/>
    <dgm:cxn modelId="{FEAEE1BE-2478-8E4D-ADE4-F96E6EA74ABB}" type="presOf" srcId="{31CA7ED0-0FC6-4B45-B684-DA309D829A62}" destId="{E51E3210-A185-F54E-970A-D7E38AC6AB31}" srcOrd="0" destOrd="0" presId="urn:microsoft.com/office/officeart/2005/8/layout/default#2"/>
    <dgm:cxn modelId="{1F0EBF0D-08D3-C54B-9395-B327CCDC1043}" type="presOf" srcId="{7B579B41-08F8-7E43-BC2E-D273DB3ACA1A}" destId="{228D062A-F175-024D-8AF2-24CD62FC307D}" srcOrd="0" destOrd="0" presId="urn:microsoft.com/office/officeart/2005/8/layout/default#2"/>
    <dgm:cxn modelId="{145C665E-C578-4141-8F17-8BB422F749EC}" type="presParOf" srcId="{DC3C2D0B-C11D-F345-81DD-3498A81B2E4A}" destId="{C762DAA0-176A-CF4C-9BED-29D5CC5BE9E2}" srcOrd="0" destOrd="0" presId="urn:microsoft.com/office/officeart/2005/8/layout/default#2"/>
    <dgm:cxn modelId="{90B7CDBF-35A7-F745-8DB7-2B3181CA86A8}" type="presParOf" srcId="{DC3C2D0B-C11D-F345-81DD-3498A81B2E4A}" destId="{0AD7409C-1C56-B54B-9B48-54A880991869}" srcOrd="1" destOrd="0" presId="urn:microsoft.com/office/officeart/2005/8/layout/default#2"/>
    <dgm:cxn modelId="{6AEE921E-6E08-8942-A813-CBF0524DF27B}" type="presParOf" srcId="{DC3C2D0B-C11D-F345-81DD-3498A81B2E4A}" destId="{07E12DF0-A3F6-8A4A-93CF-7D8A0F4C40D1}" srcOrd="2" destOrd="0" presId="urn:microsoft.com/office/officeart/2005/8/layout/default#2"/>
    <dgm:cxn modelId="{2EDF2E79-EC28-B646-B108-D17EBC7A405D}" type="presParOf" srcId="{DC3C2D0B-C11D-F345-81DD-3498A81B2E4A}" destId="{00A6E68D-F59F-C44D-8EB7-31162F0D10E3}" srcOrd="3" destOrd="0" presId="urn:microsoft.com/office/officeart/2005/8/layout/default#2"/>
    <dgm:cxn modelId="{5912FA3B-462A-7048-B563-C933E9923440}" type="presParOf" srcId="{DC3C2D0B-C11D-F345-81DD-3498A81B2E4A}" destId="{D7AA9063-D6E4-2145-B27F-D212C19A7EF6}" srcOrd="4" destOrd="0" presId="urn:microsoft.com/office/officeart/2005/8/layout/default#2"/>
    <dgm:cxn modelId="{F8165C68-F9C6-134A-B088-959A79E4E4E6}" type="presParOf" srcId="{DC3C2D0B-C11D-F345-81DD-3498A81B2E4A}" destId="{6F040C5E-B7CD-E541-A271-A65283DBF3D5}" srcOrd="5" destOrd="0" presId="urn:microsoft.com/office/officeart/2005/8/layout/default#2"/>
    <dgm:cxn modelId="{6F25D79B-805C-7B4F-A0E9-1D267EF8C459}" type="presParOf" srcId="{DC3C2D0B-C11D-F345-81DD-3498A81B2E4A}" destId="{72F0DCBC-B40A-4249-8000-46AA66FB294E}" srcOrd="6" destOrd="0" presId="urn:microsoft.com/office/officeart/2005/8/layout/default#2"/>
    <dgm:cxn modelId="{ADC77094-F4B5-5149-BD6D-9AC1C50FDF42}" type="presParOf" srcId="{DC3C2D0B-C11D-F345-81DD-3498A81B2E4A}" destId="{E6D385A1-A8CA-1540-9789-7E75EA4E745F}" srcOrd="7" destOrd="0" presId="urn:microsoft.com/office/officeart/2005/8/layout/default#2"/>
    <dgm:cxn modelId="{2B5A3C18-33BB-F542-AE8A-6665AD80861C}" type="presParOf" srcId="{DC3C2D0B-C11D-F345-81DD-3498A81B2E4A}" destId="{228D062A-F175-024D-8AF2-24CD62FC307D}" srcOrd="8" destOrd="0" presId="urn:microsoft.com/office/officeart/2005/8/layout/default#2"/>
    <dgm:cxn modelId="{0B8D4EE4-63E0-D747-8992-3D3D4C717C32}" type="presParOf" srcId="{DC3C2D0B-C11D-F345-81DD-3498A81B2E4A}" destId="{8BFA2429-7961-EC4D-99AB-8E2F33CE9E5D}" srcOrd="9" destOrd="0" presId="urn:microsoft.com/office/officeart/2005/8/layout/default#2"/>
    <dgm:cxn modelId="{B0719176-1823-A147-BDFC-F1E92015FC1A}" type="presParOf" srcId="{DC3C2D0B-C11D-F345-81DD-3498A81B2E4A}" destId="{E51E3210-A185-F54E-970A-D7E38AC6AB31}" srcOrd="10" destOrd="0" presId="urn:microsoft.com/office/officeart/2005/8/layout/default#2"/>
    <dgm:cxn modelId="{BFBFD1CA-1DBB-F94B-B19C-C09BC13EC6DB}" type="presParOf" srcId="{DC3C2D0B-C11D-F345-81DD-3498A81B2E4A}" destId="{42F466F4-0DCD-1945-921B-B37131757A22}" srcOrd="11" destOrd="0" presId="urn:microsoft.com/office/officeart/2005/8/layout/default#2"/>
    <dgm:cxn modelId="{E59DF91F-FB33-674C-9366-FA4F35AB6F14}" type="presParOf" srcId="{DC3C2D0B-C11D-F345-81DD-3498A81B2E4A}" destId="{0B8757B0-61F4-264B-93EE-E36AF42ECA6A}" srcOrd="12" destOrd="0" presId="urn:microsoft.com/office/officeart/2005/8/layout/defaul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CE64BC-C674-496B-9CBD-AC356F97BDC2}" type="doc">
      <dgm:prSet loTypeId="urn:microsoft.com/office/officeart/2005/8/layout/radial4" loCatId="relationship" qsTypeId="urn:microsoft.com/office/officeart/2005/8/quickstyle/simple2" qsCatId="simple" csTypeId="urn:microsoft.com/office/officeart/2005/8/colors/accent3_1" csCatId="accent3" phldr="1"/>
      <dgm:spPr/>
      <dgm:t>
        <a:bodyPr/>
        <a:lstStyle/>
        <a:p>
          <a:endParaRPr lang="es-MX"/>
        </a:p>
      </dgm:t>
    </dgm:pt>
    <dgm:pt modelId="{24635C83-C2A2-4AE8-A61C-B0E80DB947C8}">
      <dgm:prSet phldrT="[Texto]" custT="1"/>
      <dgm:spPr>
        <a:ln w="28575"/>
      </dgm:spPr>
      <dgm:t>
        <a:bodyPr/>
        <a:lstStyle/>
        <a:p>
          <a:r>
            <a:rPr lang="es-MX" sz="1800" b="1" dirty="0">
              <a:effectLst/>
              <a:latin typeface="Candara" panose="020E0502030303020204" pitchFamily="34" charset="0"/>
              <a:cs typeface="Arial" panose="020B0604020202020204" pitchFamily="34" charset="0"/>
            </a:rPr>
            <a:t>Creaci</a:t>
          </a:r>
          <a:r>
            <a:rPr lang="es-ES_tradnl" sz="1800" b="1" dirty="0" err="1">
              <a:effectLst/>
              <a:latin typeface="Candara" panose="020E0502030303020204" pitchFamily="34" charset="0"/>
              <a:cs typeface="Arial" panose="020B0604020202020204" pitchFamily="34" charset="0"/>
            </a:rPr>
            <a:t>ón</a:t>
          </a:r>
          <a:r>
            <a:rPr lang="es-ES_tradnl" sz="1800" b="1" dirty="0">
              <a:effectLst/>
              <a:latin typeface="Candara" panose="020E0502030303020204" pitchFamily="34" charset="0"/>
              <a:cs typeface="Arial" panose="020B0604020202020204" pitchFamily="34" charset="0"/>
            </a:rPr>
            <a:t> de:</a:t>
          </a:r>
        </a:p>
        <a:p>
          <a:r>
            <a:rPr lang="es-ES_tradnl" sz="1800" b="1" dirty="0">
              <a:effectLst/>
              <a:latin typeface="Candara" panose="020E0502030303020204" pitchFamily="34" charset="0"/>
              <a:cs typeface="Arial" panose="020B0604020202020204" pitchFamily="34" charset="0"/>
            </a:rPr>
            <a:t> Grupo Redactor</a:t>
          </a:r>
          <a:r>
            <a:rPr lang="es-ES_tradnl" sz="1800" b="1" baseline="0" dirty="0">
              <a:effectLst/>
              <a:latin typeface="Candara" panose="020E0502030303020204" pitchFamily="34" charset="0"/>
              <a:cs typeface="Arial" panose="020B0604020202020204" pitchFamily="34" charset="0"/>
            </a:rPr>
            <a:t> y Grupo Asesor </a:t>
          </a:r>
        </a:p>
      </dgm:t>
    </dgm:pt>
    <dgm:pt modelId="{A60ACCBF-6894-492D-8E44-D425F4D629FD}" type="parTrans" cxnId="{44266DF3-BEFE-4042-BC5B-FAE34D9F7D28}">
      <dgm:prSet/>
      <dgm:spPr/>
      <dgm:t>
        <a:bodyPr/>
        <a:lstStyle/>
        <a:p>
          <a:endParaRPr lang="es-MX"/>
        </a:p>
      </dgm:t>
    </dgm:pt>
    <dgm:pt modelId="{8F52D415-64AC-4C01-A61A-92D697124521}" type="sibTrans" cxnId="{44266DF3-BEFE-4042-BC5B-FAE34D9F7D28}">
      <dgm:prSet/>
      <dgm:spPr/>
      <dgm:t>
        <a:bodyPr/>
        <a:lstStyle/>
        <a:p>
          <a:endParaRPr lang="es-MX"/>
        </a:p>
      </dgm:t>
    </dgm:pt>
    <dgm:pt modelId="{EE9861DF-1A69-4724-A827-B57107B5DE0E}">
      <dgm:prSet phldrT="[Texto]" custT="1"/>
      <dgm:spPr>
        <a:ln w="28575"/>
      </dgm:spPr>
      <dgm:t>
        <a:bodyPr/>
        <a:lstStyle/>
        <a:p>
          <a:r>
            <a:rPr lang="es-ES_tradnl" sz="1800" b="1" dirty="0">
              <a:ln w="0"/>
              <a:effectLst>
                <a:outerShdw blurRad="38100" dist="25400" dir="5400000" algn="ctr" rotWithShape="0">
                  <a:srgbClr val="6E747A">
                    <a:alpha val="43000"/>
                  </a:srgbClr>
                </a:outerShdw>
              </a:effectLst>
              <a:latin typeface="Candara" panose="020E0502030303020204" pitchFamily="34" charset="0"/>
              <a:ea typeface="MS Mincho"/>
              <a:cs typeface="Arial" panose="020B0604020202020204" pitchFamily="34" charset="0"/>
            </a:rPr>
            <a:t>Proyectos integrales de Constitución </a:t>
          </a:r>
          <a:endParaRPr lang="es-MX" sz="1800" b="1" dirty="0">
            <a:ln w="0"/>
            <a:effectLst>
              <a:outerShdw blurRad="38100" dist="25400" dir="5400000" algn="ctr" rotWithShape="0">
                <a:srgbClr val="6E747A">
                  <a:alpha val="43000"/>
                </a:srgbClr>
              </a:outerShdw>
            </a:effectLst>
            <a:latin typeface="Candara" panose="020E0502030303020204" pitchFamily="34" charset="0"/>
            <a:ea typeface="MS Mincho"/>
            <a:cs typeface="Arial" panose="020B0604020202020204" pitchFamily="34" charset="0"/>
          </a:endParaRPr>
        </a:p>
      </dgm:t>
    </dgm:pt>
    <dgm:pt modelId="{94A6E095-5D11-4511-B003-BD55792E0975}" type="parTrans" cxnId="{9625ADC9-A036-4981-B9E7-AB47C71278DF}">
      <dgm:prSet/>
      <dgm:spPr>
        <a:gradFill flip="none" rotWithShape="0">
          <a:gsLst>
            <a:gs pos="0">
              <a:srgbClr val="C8126D">
                <a:shade val="30000"/>
                <a:satMod val="115000"/>
              </a:srgbClr>
            </a:gs>
            <a:gs pos="50000">
              <a:srgbClr val="C8126D">
                <a:shade val="67500"/>
                <a:satMod val="115000"/>
              </a:srgbClr>
            </a:gs>
            <a:gs pos="100000">
              <a:srgbClr val="C8126D">
                <a:shade val="100000"/>
                <a:satMod val="115000"/>
              </a:srgbClr>
            </a:gs>
          </a:gsLst>
          <a:lin ang="5400000" scaled="1"/>
          <a:tileRect/>
        </a:gradFill>
      </dgm:spPr>
      <dgm:t>
        <a:bodyPr/>
        <a:lstStyle/>
        <a:p>
          <a:endParaRPr lang="es-MX"/>
        </a:p>
      </dgm:t>
    </dgm:pt>
    <dgm:pt modelId="{4A629C0F-BD27-4662-91DB-FC298D1DE8E6}" type="sibTrans" cxnId="{9625ADC9-A036-4981-B9E7-AB47C71278DF}">
      <dgm:prSet/>
      <dgm:spPr/>
      <dgm:t>
        <a:bodyPr/>
        <a:lstStyle/>
        <a:p>
          <a:endParaRPr lang="es-MX"/>
        </a:p>
      </dgm:t>
    </dgm:pt>
    <dgm:pt modelId="{6F361AED-722F-4F6C-982C-71CDB8A223A4}">
      <dgm:prSet phldrT="[Texto]" custT="1"/>
      <dgm:spPr>
        <a:ln w="28575"/>
      </dgm:spPr>
      <dgm:t>
        <a:bodyPr/>
        <a:lstStyle/>
        <a:p>
          <a:r>
            <a:rPr lang="es-MX" sz="1800" b="1" dirty="0">
              <a:ln w="0"/>
              <a:effectLst>
                <a:outerShdw blurRad="38100" dist="25400" dir="5400000" algn="ctr" rotWithShape="0">
                  <a:srgbClr val="6E747A">
                    <a:alpha val="43000"/>
                  </a:srgbClr>
                </a:outerShdw>
              </a:effectLst>
              <a:latin typeface="Candara" panose="020E0502030303020204" pitchFamily="34" charset="0"/>
              <a:ea typeface="MS Mincho"/>
              <a:cs typeface="Arial" panose="020B0604020202020204" pitchFamily="34" charset="0"/>
            </a:rPr>
            <a:t>Plataforma virtual</a:t>
          </a:r>
        </a:p>
      </dgm:t>
    </dgm:pt>
    <dgm:pt modelId="{83AED723-5ADB-4CEA-A584-5D9C0BC5642C}" type="parTrans" cxnId="{12670F27-619A-4071-A53D-D244CE015F48}">
      <dgm:prSet/>
      <dgm:spPr>
        <a:gradFill flip="none" rotWithShape="0">
          <a:gsLst>
            <a:gs pos="0">
              <a:srgbClr val="C8126D">
                <a:shade val="30000"/>
                <a:satMod val="115000"/>
              </a:srgbClr>
            </a:gs>
            <a:gs pos="50000">
              <a:srgbClr val="C8126D">
                <a:shade val="67500"/>
                <a:satMod val="115000"/>
              </a:srgbClr>
            </a:gs>
            <a:gs pos="100000">
              <a:srgbClr val="C8126D">
                <a:shade val="100000"/>
                <a:satMod val="115000"/>
              </a:srgbClr>
            </a:gs>
          </a:gsLst>
          <a:lin ang="5400000" scaled="1"/>
          <a:tileRect/>
        </a:gradFill>
      </dgm:spPr>
      <dgm:t>
        <a:bodyPr/>
        <a:lstStyle/>
        <a:p>
          <a:endParaRPr lang="es-MX"/>
        </a:p>
      </dgm:t>
    </dgm:pt>
    <dgm:pt modelId="{C4DC17F1-738B-4BB3-8E7B-262398FD9E4C}" type="sibTrans" cxnId="{12670F27-619A-4071-A53D-D244CE015F48}">
      <dgm:prSet/>
      <dgm:spPr/>
      <dgm:t>
        <a:bodyPr/>
        <a:lstStyle/>
        <a:p>
          <a:endParaRPr lang="es-MX"/>
        </a:p>
      </dgm:t>
    </dgm:pt>
    <dgm:pt modelId="{09501EDA-D9F8-4354-91AC-4613A3FAEB56}">
      <dgm:prSet phldrT="[Texto]" custT="1"/>
      <dgm:spPr>
        <a:ln w="28575"/>
      </dgm:spPr>
      <dgm:t>
        <a:bodyPr/>
        <a:lstStyle/>
        <a:p>
          <a:r>
            <a:rPr lang="es-MX" sz="1800" b="1" dirty="0">
              <a:ln w="0"/>
              <a:effectLst>
                <a:outerShdw blurRad="38100" dist="25400" dir="5400000" algn="ctr" rotWithShape="0">
                  <a:srgbClr val="6E747A">
                    <a:alpha val="43000"/>
                  </a:srgbClr>
                </a:outerShdw>
              </a:effectLst>
              <a:latin typeface="Candara" panose="020E0502030303020204" pitchFamily="34" charset="0"/>
              <a:ea typeface="MS Mincho"/>
              <a:cs typeface="Arial" panose="020B0604020202020204" pitchFamily="34" charset="0"/>
            </a:rPr>
            <a:t>Documentos con reflexiones e iniciativas</a:t>
          </a:r>
        </a:p>
      </dgm:t>
    </dgm:pt>
    <dgm:pt modelId="{E6E6087A-43E9-4D5C-AFEE-87BFE985E204}" type="parTrans" cxnId="{540E38EF-12B4-4BD3-9EA4-6AEB8FC7A13E}">
      <dgm:prSet/>
      <dgm:spPr>
        <a:gradFill flip="none" rotWithShape="0">
          <a:gsLst>
            <a:gs pos="0">
              <a:srgbClr val="C8126D">
                <a:shade val="30000"/>
                <a:satMod val="115000"/>
              </a:srgbClr>
            </a:gs>
            <a:gs pos="50000">
              <a:srgbClr val="C8126D">
                <a:shade val="67500"/>
                <a:satMod val="115000"/>
              </a:srgbClr>
            </a:gs>
            <a:gs pos="100000">
              <a:srgbClr val="C8126D">
                <a:shade val="100000"/>
                <a:satMod val="115000"/>
              </a:srgbClr>
            </a:gs>
          </a:gsLst>
          <a:lin ang="5400000" scaled="1"/>
          <a:tileRect/>
        </a:gradFill>
      </dgm:spPr>
      <dgm:t>
        <a:bodyPr/>
        <a:lstStyle/>
        <a:p>
          <a:endParaRPr lang="es-MX"/>
        </a:p>
      </dgm:t>
    </dgm:pt>
    <dgm:pt modelId="{037038F3-360E-45FE-B991-EA81379CB126}" type="sibTrans" cxnId="{540E38EF-12B4-4BD3-9EA4-6AEB8FC7A13E}">
      <dgm:prSet/>
      <dgm:spPr/>
      <dgm:t>
        <a:bodyPr/>
        <a:lstStyle/>
        <a:p>
          <a:endParaRPr lang="es-MX"/>
        </a:p>
      </dgm:t>
    </dgm:pt>
    <dgm:pt modelId="{420369C0-65C3-428F-9CA1-C1C23F79CC94}">
      <dgm:prSet phldrT="[Texto]" custT="1"/>
      <dgm:spPr/>
      <dgm:t>
        <a:bodyPr/>
        <a:lstStyle/>
        <a:p>
          <a:endParaRPr lang="es-MX" sz="1800" b="1" dirty="0">
            <a:ln w="0"/>
            <a:effectLst>
              <a:outerShdw blurRad="38100" dist="25400" dir="5400000" algn="ctr" rotWithShape="0">
                <a:srgbClr val="6E747A">
                  <a:alpha val="43000"/>
                </a:srgbClr>
              </a:outerShdw>
            </a:effectLst>
            <a:latin typeface="Arial" panose="020B0604020202020204" pitchFamily="34" charset="0"/>
            <a:ea typeface="MS Mincho"/>
            <a:cs typeface="Arial" panose="020B0604020202020204" pitchFamily="34" charset="0"/>
          </a:endParaRPr>
        </a:p>
      </dgm:t>
    </dgm:pt>
    <dgm:pt modelId="{865CA3DD-817D-43D0-8E17-8C8032746277}" type="parTrans" cxnId="{8B1CB6E9-1DC0-4D2A-AC4E-5C518CBABC0F}">
      <dgm:prSet/>
      <dgm:spPr/>
      <dgm:t>
        <a:bodyPr/>
        <a:lstStyle/>
        <a:p>
          <a:endParaRPr lang="es-MX"/>
        </a:p>
      </dgm:t>
    </dgm:pt>
    <dgm:pt modelId="{16621FB7-5212-4ACC-A971-E4CD849DA865}" type="sibTrans" cxnId="{8B1CB6E9-1DC0-4D2A-AC4E-5C518CBABC0F}">
      <dgm:prSet/>
      <dgm:spPr/>
      <dgm:t>
        <a:bodyPr/>
        <a:lstStyle/>
        <a:p>
          <a:endParaRPr lang="es-MX"/>
        </a:p>
      </dgm:t>
    </dgm:pt>
    <dgm:pt modelId="{9B49B281-E44A-4402-BCA2-3A8E767F798D}" type="pres">
      <dgm:prSet presAssocID="{B1CE64BC-C674-496B-9CBD-AC356F97BDC2}" presName="cycle" presStyleCnt="0">
        <dgm:presLayoutVars>
          <dgm:chMax val="1"/>
          <dgm:dir/>
          <dgm:animLvl val="ctr"/>
          <dgm:resizeHandles val="exact"/>
        </dgm:presLayoutVars>
      </dgm:prSet>
      <dgm:spPr/>
      <dgm:t>
        <a:bodyPr/>
        <a:lstStyle/>
        <a:p>
          <a:endParaRPr lang="es-ES_tradnl"/>
        </a:p>
      </dgm:t>
    </dgm:pt>
    <dgm:pt modelId="{B309E3A2-35B3-4DF5-8F23-DF1F1D7E4D8E}" type="pres">
      <dgm:prSet presAssocID="{24635C83-C2A2-4AE8-A61C-B0E80DB947C8}" presName="centerShape" presStyleLbl="node0" presStyleIdx="0" presStyleCnt="1" custScaleX="179845" custScaleY="104665" custLinFactNeighborX="1642" custLinFactNeighborY="277"/>
      <dgm:spPr/>
      <dgm:t>
        <a:bodyPr/>
        <a:lstStyle/>
        <a:p>
          <a:endParaRPr lang="es-ES_tradnl"/>
        </a:p>
      </dgm:t>
    </dgm:pt>
    <dgm:pt modelId="{47BF9FB2-6903-4125-9E19-CA34CCC4C4C5}" type="pres">
      <dgm:prSet presAssocID="{94A6E095-5D11-4511-B003-BD55792E0975}" presName="parTrans" presStyleLbl="bgSibTrans2D1" presStyleIdx="0" presStyleCnt="3" custAng="338048" custScaleX="67467" custScaleY="106986" custLinFactNeighborX="21512" custLinFactNeighborY="58312"/>
      <dgm:spPr/>
      <dgm:t>
        <a:bodyPr/>
        <a:lstStyle/>
        <a:p>
          <a:endParaRPr lang="es-ES_tradnl"/>
        </a:p>
      </dgm:t>
    </dgm:pt>
    <dgm:pt modelId="{D514D94A-296A-485E-B567-84B758A3CF4E}" type="pres">
      <dgm:prSet presAssocID="{EE9861DF-1A69-4724-A827-B57107B5DE0E}" presName="node" presStyleLbl="node1" presStyleIdx="0" presStyleCnt="3" custScaleX="91898" custScaleY="108408" custRadScaleRad="113990" custRadScaleInc="4659">
        <dgm:presLayoutVars>
          <dgm:bulletEnabled val="1"/>
        </dgm:presLayoutVars>
      </dgm:prSet>
      <dgm:spPr/>
      <dgm:t>
        <a:bodyPr/>
        <a:lstStyle/>
        <a:p>
          <a:endParaRPr lang="es-ES_tradnl"/>
        </a:p>
      </dgm:t>
    </dgm:pt>
    <dgm:pt modelId="{80679D59-8D9F-440E-B135-48DD2E019351}" type="pres">
      <dgm:prSet presAssocID="{83AED723-5ADB-4CEA-A584-5D9C0BC5642C}" presName="parTrans" presStyleLbl="bgSibTrans2D1" presStyleIdx="1" presStyleCnt="3" custScaleY="147744"/>
      <dgm:spPr/>
      <dgm:t>
        <a:bodyPr/>
        <a:lstStyle/>
        <a:p>
          <a:endParaRPr lang="es-ES_tradnl"/>
        </a:p>
      </dgm:t>
    </dgm:pt>
    <dgm:pt modelId="{DA91FA99-D70D-47B7-BB75-093BB7780CE1}" type="pres">
      <dgm:prSet presAssocID="{6F361AED-722F-4F6C-982C-71CDB8A223A4}" presName="node" presStyleLbl="node1" presStyleIdx="1" presStyleCnt="3" custScaleX="136580" custScaleY="57990">
        <dgm:presLayoutVars>
          <dgm:bulletEnabled val="1"/>
        </dgm:presLayoutVars>
      </dgm:prSet>
      <dgm:spPr/>
      <dgm:t>
        <a:bodyPr/>
        <a:lstStyle/>
        <a:p>
          <a:endParaRPr lang="es-ES_tradnl"/>
        </a:p>
      </dgm:t>
    </dgm:pt>
    <dgm:pt modelId="{FF176B82-67D7-485C-B559-0821408E9ED0}" type="pres">
      <dgm:prSet presAssocID="{E6E6087A-43E9-4D5C-AFEE-87BFE985E204}" presName="parTrans" presStyleLbl="bgSibTrans2D1" presStyleIdx="2" presStyleCnt="3" custScaleX="49296" custScaleY="92467" custLinFactNeighborX="-17796" custLinFactNeighborY="73283"/>
      <dgm:spPr/>
      <dgm:t>
        <a:bodyPr/>
        <a:lstStyle/>
        <a:p>
          <a:endParaRPr lang="es-ES_tradnl"/>
        </a:p>
      </dgm:t>
    </dgm:pt>
    <dgm:pt modelId="{BB25845A-55B7-402F-A3D1-22C5858A4560}" type="pres">
      <dgm:prSet presAssocID="{09501EDA-D9F8-4354-91AC-4613A3FAEB56}" presName="node" presStyleLbl="node1" presStyleIdx="2" presStyleCnt="3" custScaleX="99420" custScaleY="110336" custRadScaleRad="115778" custRadScaleInc="-2986">
        <dgm:presLayoutVars>
          <dgm:bulletEnabled val="1"/>
        </dgm:presLayoutVars>
      </dgm:prSet>
      <dgm:spPr/>
      <dgm:t>
        <a:bodyPr/>
        <a:lstStyle/>
        <a:p>
          <a:endParaRPr lang="es-ES_tradnl"/>
        </a:p>
      </dgm:t>
    </dgm:pt>
  </dgm:ptLst>
  <dgm:cxnLst>
    <dgm:cxn modelId="{2A1A5BB5-E4C3-B747-B1D2-2264A1F06931}" type="presOf" srcId="{83AED723-5ADB-4CEA-A584-5D9C0BC5642C}" destId="{80679D59-8D9F-440E-B135-48DD2E019351}" srcOrd="0" destOrd="0" presId="urn:microsoft.com/office/officeart/2005/8/layout/radial4"/>
    <dgm:cxn modelId="{540E38EF-12B4-4BD3-9EA4-6AEB8FC7A13E}" srcId="{24635C83-C2A2-4AE8-A61C-B0E80DB947C8}" destId="{09501EDA-D9F8-4354-91AC-4613A3FAEB56}" srcOrd="2" destOrd="0" parTransId="{E6E6087A-43E9-4D5C-AFEE-87BFE985E204}" sibTransId="{037038F3-360E-45FE-B991-EA81379CB126}"/>
    <dgm:cxn modelId="{12670F27-619A-4071-A53D-D244CE015F48}" srcId="{24635C83-C2A2-4AE8-A61C-B0E80DB947C8}" destId="{6F361AED-722F-4F6C-982C-71CDB8A223A4}" srcOrd="1" destOrd="0" parTransId="{83AED723-5ADB-4CEA-A584-5D9C0BC5642C}" sibTransId="{C4DC17F1-738B-4BB3-8E7B-262398FD9E4C}"/>
    <dgm:cxn modelId="{9FEC65C8-93BC-964F-BDE5-DC22A4127702}" type="presOf" srcId="{6F361AED-722F-4F6C-982C-71CDB8A223A4}" destId="{DA91FA99-D70D-47B7-BB75-093BB7780CE1}" srcOrd="0" destOrd="0" presId="urn:microsoft.com/office/officeart/2005/8/layout/radial4"/>
    <dgm:cxn modelId="{CE0A5039-0A20-B44D-BDA4-79C125EF8A24}" type="presOf" srcId="{94A6E095-5D11-4511-B003-BD55792E0975}" destId="{47BF9FB2-6903-4125-9E19-CA34CCC4C4C5}" srcOrd="0" destOrd="0" presId="urn:microsoft.com/office/officeart/2005/8/layout/radial4"/>
    <dgm:cxn modelId="{4C7B0F78-AF97-0D44-97D0-2EBAC5557D81}" type="presOf" srcId="{24635C83-C2A2-4AE8-A61C-B0E80DB947C8}" destId="{B309E3A2-35B3-4DF5-8F23-DF1F1D7E4D8E}" srcOrd="0" destOrd="0" presId="urn:microsoft.com/office/officeart/2005/8/layout/radial4"/>
    <dgm:cxn modelId="{8B1CB6E9-1DC0-4D2A-AC4E-5C518CBABC0F}" srcId="{B1CE64BC-C674-496B-9CBD-AC356F97BDC2}" destId="{420369C0-65C3-428F-9CA1-C1C23F79CC94}" srcOrd="1" destOrd="0" parTransId="{865CA3DD-817D-43D0-8E17-8C8032746277}" sibTransId="{16621FB7-5212-4ACC-A971-E4CD849DA865}"/>
    <dgm:cxn modelId="{ADF89022-C514-774F-979B-812D36AD5244}" type="presOf" srcId="{E6E6087A-43E9-4D5C-AFEE-87BFE985E204}" destId="{FF176B82-67D7-485C-B559-0821408E9ED0}" srcOrd="0" destOrd="0" presId="urn:microsoft.com/office/officeart/2005/8/layout/radial4"/>
    <dgm:cxn modelId="{F772D56B-ADDA-6943-91A2-34AC13B4F621}" type="presOf" srcId="{EE9861DF-1A69-4724-A827-B57107B5DE0E}" destId="{D514D94A-296A-485E-B567-84B758A3CF4E}" srcOrd="0" destOrd="0" presId="urn:microsoft.com/office/officeart/2005/8/layout/radial4"/>
    <dgm:cxn modelId="{A1116C1F-3217-5F4D-A0C1-350CC9001396}" type="presOf" srcId="{B1CE64BC-C674-496B-9CBD-AC356F97BDC2}" destId="{9B49B281-E44A-4402-BCA2-3A8E767F798D}" srcOrd="0" destOrd="0" presId="urn:microsoft.com/office/officeart/2005/8/layout/radial4"/>
    <dgm:cxn modelId="{9625ADC9-A036-4981-B9E7-AB47C71278DF}" srcId="{24635C83-C2A2-4AE8-A61C-B0E80DB947C8}" destId="{EE9861DF-1A69-4724-A827-B57107B5DE0E}" srcOrd="0" destOrd="0" parTransId="{94A6E095-5D11-4511-B003-BD55792E0975}" sibTransId="{4A629C0F-BD27-4662-91DB-FC298D1DE8E6}"/>
    <dgm:cxn modelId="{44266DF3-BEFE-4042-BC5B-FAE34D9F7D28}" srcId="{B1CE64BC-C674-496B-9CBD-AC356F97BDC2}" destId="{24635C83-C2A2-4AE8-A61C-B0E80DB947C8}" srcOrd="0" destOrd="0" parTransId="{A60ACCBF-6894-492D-8E44-D425F4D629FD}" sibTransId="{8F52D415-64AC-4C01-A61A-92D697124521}"/>
    <dgm:cxn modelId="{1AB041C0-D698-EC49-AFBD-3F72F24D00B1}" type="presOf" srcId="{09501EDA-D9F8-4354-91AC-4613A3FAEB56}" destId="{BB25845A-55B7-402F-A3D1-22C5858A4560}" srcOrd="0" destOrd="0" presId="urn:microsoft.com/office/officeart/2005/8/layout/radial4"/>
    <dgm:cxn modelId="{88191668-58AB-0F48-A65D-3A7D2B8ADBF6}" type="presParOf" srcId="{9B49B281-E44A-4402-BCA2-3A8E767F798D}" destId="{B309E3A2-35B3-4DF5-8F23-DF1F1D7E4D8E}" srcOrd="0" destOrd="0" presId="urn:microsoft.com/office/officeart/2005/8/layout/radial4"/>
    <dgm:cxn modelId="{738B4A47-F886-B14F-B937-7DDAAEF08436}" type="presParOf" srcId="{9B49B281-E44A-4402-BCA2-3A8E767F798D}" destId="{47BF9FB2-6903-4125-9E19-CA34CCC4C4C5}" srcOrd="1" destOrd="0" presId="urn:microsoft.com/office/officeart/2005/8/layout/radial4"/>
    <dgm:cxn modelId="{746E68A4-9F76-1C4C-A35A-5116F843EB0A}" type="presParOf" srcId="{9B49B281-E44A-4402-BCA2-3A8E767F798D}" destId="{D514D94A-296A-485E-B567-84B758A3CF4E}" srcOrd="2" destOrd="0" presId="urn:microsoft.com/office/officeart/2005/8/layout/radial4"/>
    <dgm:cxn modelId="{C847FA56-166D-CD4C-93F7-57AE09FBAFB2}" type="presParOf" srcId="{9B49B281-E44A-4402-BCA2-3A8E767F798D}" destId="{80679D59-8D9F-440E-B135-48DD2E019351}" srcOrd="3" destOrd="0" presId="urn:microsoft.com/office/officeart/2005/8/layout/radial4"/>
    <dgm:cxn modelId="{8A0046A7-18DC-E745-839B-6F3DDBC9CD8F}" type="presParOf" srcId="{9B49B281-E44A-4402-BCA2-3A8E767F798D}" destId="{DA91FA99-D70D-47B7-BB75-093BB7780CE1}" srcOrd="4" destOrd="0" presId="urn:microsoft.com/office/officeart/2005/8/layout/radial4"/>
    <dgm:cxn modelId="{0431B832-B631-A445-B526-14D5EC259DD1}" type="presParOf" srcId="{9B49B281-E44A-4402-BCA2-3A8E767F798D}" destId="{FF176B82-67D7-485C-B559-0821408E9ED0}" srcOrd="5" destOrd="0" presId="urn:microsoft.com/office/officeart/2005/8/layout/radial4"/>
    <dgm:cxn modelId="{3D9EBD08-762A-EA48-BEC0-42A36DD0BD4E}" type="presParOf" srcId="{9B49B281-E44A-4402-BCA2-3A8E767F798D}" destId="{BB25845A-55B7-402F-A3D1-22C5858A456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7954F74-F65E-4724-B5D8-3CE354766B4C}" type="doc">
      <dgm:prSet loTypeId="urn:microsoft.com/office/officeart/2005/8/layout/cycle6" loCatId="relationship" qsTypeId="urn:microsoft.com/office/officeart/2005/8/quickstyle/simple5" qsCatId="simple" csTypeId="urn:microsoft.com/office/officeart/2005/8/colors/accent1_4" csCatId="accent1" phldr="1"/>
      <dgm:spPr/>
      <dgm:t>
        <a:bodyPr/>
        <a:lstStyle/>
        <a:p>
          <a:endParaRPr lang="es-MX"/>
        </a:p>
      </dgm:t>
    </dgm:pt>
    <dgm:pt modelId="{AF50D28E-F895-48E7-9DF8-1DE11AE8E9EF}">
      <dgm:prSet phldrT="[Texto]"/>
      <dgm:spPr>
        <a:solidFill>
          <a:schemeClr val="accent5">
            <a:lumMod val="40000"/>
            <a:lumOff val="60000"/>
          </a:schemeClr>
        </a:solidFill>
      </dgm:spPr>
      <dgm:t>
        <a:bodyPr/>
        <a:lstStyle/>
        <a:p>
          <a:r>
            <a:rPr lang="en-US" b="1" dirty="0">
              <a:solidFill>
                <a:schemeClr val="tx1"/>
              </a:solidFill>
              <a:latin typeface="Candara"/>
              <a:cs typeface="Candara"/>
            </a:rPr>
            <a:t>55 </a:t>
          </a:r>
          <a:r>
            <a:rPr lang="en-US" b="1" dirty="0" err="1">
              <a:solidFill>
                <a:schemeClr val="tx1"/>
              </a:solidFill>
              <a:latin typeface="Candara"/>
              <a:cs typeface="Candara"/>
            </a:rPr>
            <a:t>encuentros</a:t>
          </a:r>
          <a:r>
            <a:rPr lang="en-US" b="1" dirty="0">
              <a:solidFill>
                <a:schemeClr val="tx1"/>
              </a:solidFill>
              <a:latin typeface="Candara"/>
              <a:cs typeface="Candara"/>
            </a:rPr>
            <a:t> </a:t>
          </a:r>
          <a:r>
            <a:rPr lang="en-US" b="1" dirty="0" err="1">
              <a:solidFill>
                <a:schemeClr val="tx1"/>
              </a:solidFill>
              <a:latin typeface="Candara"/>
              <a:cs typeface="Candara"/>
            </a:rPr>
            <a:t>ciudadanos</a:t>
          </a:r>
          <a:r>
            <a:rPr lang="en-US" b="1" dirty="0">
              <a:solidFill>
                <a:schemeClr val="tx1"/>
              </a:solidFill>
              <a:latin typeface="Candara"/>
              <a:cs typeface="Candara"/>
            </a:rPr>
            <a:t> </a:t>
          </a:r>
          <a:r>
            <a:rPr lang="en-US" b="1" dirty="0" err="1">
              <a:solidFill>
                <a:schemeClr val="tx1"/>
              </a:solidFill>
              <a:latin typeface="Candara"/>
              <a:cs typeface="Candara"/>
            </a:rPr>
            <a:t>registrados</a:t>
          </a:r>
          <a:endParaRPr lang="es-MX" dirty="0">
            <a:solidFill>
              <a:schemeClr val="tx1"/>
            </a:solidFill>
          </a:endParaRPr>
        </a:p>
      </dgm:t>
    </dgm:pt>
    <dgm:pt modelId="{969500F8-CF34-4674-890D-28ED32B3EC9D}" type="parTrans" cxnId="{837ACBE4-0167-48BF-BC98-E5315FA7C9AA}">
      <dgm:prSet/>
      <dgm:spPr/>
      <dgm:t>
        <a:bodyPr/>
        <a:lstStyle/>
        <a:p>
          <a:endParaRPr lang="es-MX"/>
        </a:p>
      </dgm:t>
    </dgm:pt>
    <dgm:pt modelId="{CC590A01-74D8-4840-AF06-32704317E9A0}" type="sibTrans" cxnId="{837ACBE4-0167-48BF-BC98-E5315FA7C9AA}">
      <dgm:prSet/>
      <dgm:spPr/>
      <dgm:t>
        <a:bodyPr/>
        <a:lstStyle/>
        <a:p>
          <a:endParaRPr lang="es-MX"/>
        </a:p>
      </dgm:t>
    </dgm:pt>
    <dgm:pt modelId="{699F667C-2A76-482B-A503-70569F790B1B}">
      <dgm:prSet phldrT="[Texto]"/>
      <dgm:spPr/>
      <dgm:t>
        <a:bodyPr/>
        <a:lstStyle/>
        <a:p>
          <a:r>
            <a:rPr lang="es-MX" altLang="es-ES_tradnl" b="1" dirty="0">
              <a:solidFill>
                <a:schemeClr val="tx1"/>
              </a:solidFill>
              <a:latin typeface="Candara"/>
              <a:cs typeface="Candara"/>
            </a:rPr>
            <a:t>Más de 80 reuniones </a:t>
          </a:r>
          <a:endParaRPr lang="es-MX" dirty="0">
            <a:solidFill>
              <a:schemeClr val="tx1"/>
            </a:solidFill>
          </a:endParaRPr>
        </a:p>
      </dgm:t>
    </dgm:pt>
    <dgm:pt modelId="{12E7833E-A58A-4DB9-A2F9-1393A3811D05}" type="parTrans" cxnId="{B0721DAE-DC11-4329-BEB1-6A5778EF48A2}">
      <dgm:prSet/>
      <dgm:spPr/>
      <dgm:t>
        <a:bodyPr/>
        <a:lstStyle/>
        <a:p>
          <a:endParaRPr lang="es-MX"/>
        </a:p>
      </dgm:t>
    </dgm:pt>
    <dgm:pt modelId="{54EB85A0-0DF3-483D-A634-81135E015EF6}" type="sibTrans" cxnId="{B0721DAE-DC11-4329-BEB1-6A5778EF48A2}">
      <dgm:prSet/>
      <dgm:spPr/>
      <dgm:t>
        <a:bodyPr/>
        <a:lstStyle/>
        <a:p>
          <a:endParaRPr lang="es-MX"/>
        </a:p>
      </dgm:t>
    </dgm:pt>
    <dgm:pt modelId="{18F33134-FE0C-44C5-8878-9846A412BF87}">
      <dgm:prSet phldrT="[Texto]"/>
      <dgm:spPr/>
      <dgm:t>
        <a:bodyPr/>
        <a:lstStyle/>
        <a:p>
          <a:r>
            <a:rPr lang="es-ES_tradnl" altLang="es-ES_tradnl" b="1" dirty="0">
              <a:solidFill>
                <a:schemeClr val="tx1"/>
              </a:solidFill>
              <a:latin typeface="Candara"/>
              <a:cs typeface="Candara"/>
            </a:rPr>
            <a:t>Más de </a:t>
          </a:r>
          <a:r>
            <a:rPr lang="en-US" b="1" dirty="0">
              <a:solidFill>
                <a:schemeClr val="tx1"/>
              </a:solidFill>
              <a:latin typeface="Candara"/>
              <a:cs typeface="Candara"/>
            </a:rPr>
            <a:t>de 135 horas de </a:t>
          </a:r>
          <a:r>
            <a:rPr lang="en-US" b="1" dirty="0" err="1">
              <a:solidFill>
                <a:schemeClr val="tx1"/>
              </a:solidFill>
              <a:latin typeface="Candara"/>
              <a:cs typeface="Candara"/>
            </a:rPr>
            <a:t>trabajo</a:t>
          </a:r>
          <a:r>
            <a:rPr lang="en-US" b="1" dirty="0">
              <a:solidFill>
                <a:schemeClr val="tx1"/>
              </a:solidFill>
              <a:latin typeface="Candara"/>
              <a:cs typeface="Candara"/>
            </a:rPr>
            <a:t> </a:t>
          </a:r>
          <a:r>
            <a:rPr lang="en-US" b="1" dirty="0" err="1">
              <a:solidFill>
                <a:schemeClr val="tx1"/>
              </a:solidFill>
              <a:latin typeface="Candara"/>
              <a:cs typeface="Candara"/>
            </a:rPr>
            <a:t>colaborativo</a:t>
          </a:r>
          <a:r>
            <a:rPr lang="en-US" b="1" dirty="0">
              <a:solidFill>
                <a:schemeClr val="tx1"/>
              </a:solidFill>
              <a:latin typeface="Candara"/>
              <a:cs typeface="Candara"/>
            </a:rPr>
            <a:t> del </a:t>
          </a:r>
          <a:r>
            <a:rPr lang="en-US" b="1" dirty="0" err="1">
              <a:solidFill>
                <a:schemeClr val="tx1"/>
              </a:solidFill>
              <a:latin typeface="Candara"/>
              <a:cs typeface="Candara"/>
            </a:rPr>
            <a:t>grupo</a:t>
          </a:r>
          <a:r>
            <a:rPr lang="en-US" b="1" dirty="0">
              <a:solidFill>
                <a:schemeClr val="tx1"/>
              </a:solidFill>
              <a:latin typeface="Candara"/>
              <a:cs typeface="Candara"/>
            </a:rPr>
            <a:t> redactor</a:t>
          </a:r>
          <a:endParaRPr lang="es-MX" dirty="0">
            <a:solidFill>
              <a:schemeClr val="tx1"/>
            </a:solidFill>
          </a:endParaRPr>
        </a:p>
      </dgm:t>
    </dgm:pt>
    <dgm:pt modelId="{2CF95797-5C23-4609-B963-55305D3BE42E}" type="parTrans" cxnId="{52CF75C6-68DF-42FD-9412-C07D450D28A0}">
      <dgm:prSet/>
      <dgm:spPr/>
      <dgm:t>
        <a:bodyPr/>
        <a:lstStyle/>
        <a:p>
          <a:endParaRPr lang="es-MX"/>
        </a:p>
      </dgm:t>
    </dgm:pt>
    <dgm:pt modelId="{7334D321-DD82-40B0-9506-4E6D9614FE1C}" type="sibTrans" cxnId="{52CF75C6-68DF-42FD-9412-C07D450D28A0}">
      <dgm:prSet/>
      <dgm:spPr/>
      <dgm:t>
        <a:bodyPr/>
        <a:lstStyle/>
        <a:p>
          <a:endParaRPr lang="es-MX"/>
        </a:p>
      </dgm:t>
    </dgm:pt>
    <dgm:pt modelId="{90F66F63-C819-4392-BE0F-77E7E2239E3B}" type="pres">
      <dgm:prSet presAssocID="{57954F74-F65E-4724-B5D8-3CE354766B4C}" presName="cycle" presStyleCnt="0">
        <dgm:presLayoutVars>
          <dgm:dir/>
          <dgm:resizeHandles val="exact"/>
        </dgm:presLayoutVars>
      </dgm:prSet>
      <dgm:spPr/>
      <dgm:t>
        <a:bodyPr/>
        <a:lstStyle/>
        <a:p>
          <a:endParaRPr lang="es-ES_tradnl"/>
        </a:p>
      </dgm:t>
    </dgm:pt>
    <dgm:pt modelId="{A58C4992-E304-490D-AFE5-816CEC4A0303}" type="pres">
      <dgm:prSet presAssocID="{AF50D28E-F895-48E7-9DF8-1DE11AE8E9EF}" presName="node" presStyleLbl="node1" presStyleIdx="0" presStyleCnt="3">
        <dgm:presLayoutVars>
          <dgm:bulletEnabled val="1"/>
        </dgm:presLayoutVars>
      </dgm:prSet>
      <dgm:spPr/>
      <dgm:t>
        <a:bodyPr/>
        <a:lstStyle/>
        <a:p>
          <a:endParaRPr lang="es-ES_tradnl"/>
        </a:p>
      </dgm:t>
    </dgm:pt>
    <dgm:pt modelId="{6AF73054-1DCC-419D-BA4D-D7B2194A9F34}" type="pres">
      <dgm:prSet presAssocID="{AF50D28E-F895-48E7-9DF8-1DE11AE8E9EF}" presName="spNode" presStyleCnt="0"/>
      <dgm:spPr/>
    </dgm:pt>
    <dgm:pt modelId="{8F584D1F-E4E4-4DD6-8799-E3B95EAAC175}" type="pres">
      <dgm:prSet presAssocID="{CC590A01-74D8-4840-AF06-32704317E9A0}" presName="sibTrans" presStyleLbl="sibTrans1D1" presStyleIdx="0" presStyleCnt="3"/>
      <dgm:spPr/>
      <dgm:t>
        <a:bodyPr/>
        <a:lstStyle/>
        <a:p>
          <a:endParaRPr lang="es-ES_tradnl"/>
        </a:p>
      </dgm:t>
    </dgm:pt>
    <dgm:pt modelId="{BB2AEA6B-182D-4BA4-8E6E-E2F139C7EEAA}" type="pres">
      <dgm:prSet presAssocID="{699F667C-2A76-482B-A503-70569F790B1B}" presName="node" presStyleLbl="node1" presStyleIdx="1" presStyleCnt="3">
        <dgm:presLayoutVars>
          <dgm:bulletEnabled val="1"/>
        </dgm:presLayoutVars>
      </dgm:prSet>
      <dgm:spPr/>
      <dgm:t>
        <a:bodyPr/>
        <a:lstStyle/>
        <a:p>
          <a:endParaRPr lang="es-ES_tradnl"/>
        </a:p>
      </dgm:t>
    </dgm:pt>
    <dgm:pt modelId="{6D786B4C-C586-4980-9124-3F726FA5A6EB}" type="pres">
      <dgm:prSet presAssocID="{699F667C-2A76-482B-A503-70569F790B1B}" presName="spNode" presStyleCnt="0"/>
      <dgm:spPr/>
    </dgm:pt>
    <dgm:pt modelId="{2089E2F4-67FF-4003-88AB-2D9E2A2AE1EC}" type="pres">
      <dgm:prSet presAssocID="{54EB85A0-0DF3-483D-A634-81135E015EF6}" presName="sibTrans" presStyleLbl="sibTrans1D1" presStyleIdx="1" presStyleCnt="3"/>
      <dgm:spPr/>
      <dgm:t>
        <a:bodyPr/>
        <a:lstStyle/>
        <a:p>
          <a:endParaRPr lang="es-ES_tradnl"/>
        </a:p>
      </dgm:t>
    </dgm:pt>
    <dgm:pt modelId="{2F8FD3B9-5B08-4FCC-AF37-6A4C1CF4E593}" type="pres">
      <dgm:prSet presAssocID="{18F33134-FE0C-44C5-8878-9846A412BF87}" presName="node" presStyleLbl="node1" presStyleIdx="2" presStyleCnt="3">
        <dgm:presLayoutVars>
          <dgm:bulletEnabled val="1"/>
        </dgm:presLayoutVars>
      </dgm:prSet>
      <dgm:spPr/>
      <dgm:t>
        <a:bodyPr/>
        <a:lstStyle/>
        <a:p>
          <a:endParaRPr lang="es-ES_tradnl"/>
        </a:p>
      </dgm:t>
    </dgm:pt>
    <dgm:pt modelId="{DCF18333-1214-49DE-8371-51F3D13310E1}" type="pres">
      <dgm:prSet presAssocID="{18F33134-FE0C-44C5-8878-9846A412BF87}" presName="spNode" presStyleCnt="0"/>
      <dgm:spPr/>
    </dgm:pt>
    <dgm:pt modelId="{2C46102C-5D63-4093-BFEC-2E73AD6EC6AE}" type="pres">
      <dgm:prSet presAssocID="{7334D321-DD82-40B0-9506-4E6D9614FE1C}" presName="sibTrans" presStyleLbl="sibTrans1D1" presStyleIdx="2" presStyleCnt="3"/>
      <dgm:spPr/>
      <dgm:t>
        <a:bodyPr/>
        <a:lstStyle/>
        <a:p>
          <a:endParaRPr lang="es-ES_tradnl"/>
        </a:p>
      </dgm:t>
    </dgm:pt>
  </dgm:ptLst>
  <dgm:cxnLst>
    <dgm:cxn modelId="{F14C0504-BBCE-8B45-B29E-AC0164EEC7BC}" type="presOf" srcId="{57954F74-F65E-4724-B5D8-3CE354766B4C}" destId="{90F66F63-C819-4392-BE0F-77E7E2239E3B}" srcOrd="0" destOrd="0" presId="urn:microsoft.com/office/officeart/2005/8/layout/cycle6"/>
    <dgm:cxn modelId="{BCB9583F-6E2C-0042-9F32-52F990E80205}" type="presOf" srcId="{CC590A01-74D8-4840-AF06-32704317E9A0}" destId="{8F584D1F-E4E4-4DD6-8799-E3B95EAAC175}" srcOrd="0" destOrd="0" presId="urn:microsoft.com/office/officeart/2005/8/layout/cycle6"/>
    <dgm:cxn modelId="{86570F2D-A4C8-4240-BFF2-DE1D47F0EBC3}" type="presOf" srcId="{18F33134-FE0C-44C5-8878-9846A412BF87}" destId="{2F8FD3B9-5B08-4FCC-AF37-6A4C1CF4E593}" srcOrd="0" destOrd="0" presId="urn:microsoft.com/office/officeart/2005/8/layout/cycle6"/>
    <dgm:cxn modelId="{7CAAA9D8-0F92-F44E-BF28-6D2FA7633B4B}" type="presOf" srcId="{54EB85A0-0DF3-483D-A634-81135E015EF6}" destId="{2089E2F4-67FF-4003-88AB-2D9E2A2AE1EC}" srcOrd="0" destOrd="0" presId="urn:microsoft.com/office/officeart/2005/8/layout/cycle6"/>
    <dgm:cxn modelId="{AA341725-17C7-F04B-B3E4-1F93B1DBBAC3}" type="presOf" srcId="{AF50D28E-F895-48E7-9DF8-1DE11AE8E9EF}" destId="{A58C4992-E304-490D-AFE5-816CEC4A0303}" srcOrd="0" destOrd="0" presId="urn:microsoft.com/office/officeart/2005/8/layout/cycle6"/>
    <dgm:cxn modelId="{837ACBE4-0167-48BF-BC98-E5315FA7C9AA}" srcId="{57954F74-F65E-4724-B5D8-3CE354766B4C}" destId="{AF50D28E-F895-48E7-9DF8-1DE11AE8E9EF}" srcOrd="0" destOrd="0" parTransId="{969500F8-CF34-4674-890D-28ED32B3EC9D}" sibTransId="{CC590A01-74D8-4840-AF06-32704317E9A0}"/>
    <dgm:cxn modelId="{24D3D0BE-5245-B644-9708-633967F3FB31}" type="presOf" srcId="{699F667C-2A76-482B-A503-70569F790B1B}" destId="{BB2AEA6B-182D-4BA4-8E6E-E2F139C7EEAA}" srcOrd="0" destOrd="0" presId="urn:microsoft.com/office/officeart/2005/8/layout/cycle6"/>
    <dgm:cxn modelId="{52CF75C6-68DF-42FD-9412-C07D450D28A0}" srcId="{57954F74-F65E-4724-B5D8-3CE354766B4C}" destId="{18F33134-FE0C-44C5-8878-9846A412BF87}" srcOrd="2" destOrd="0" parTransId="{2CF95797-5C23-4609-B963-55305D3BE42E}" sibTransId="{7334D321-DD82-40B0-9506-4E6D9614FE1C}"/>
    <dgm:cxn modelId="{B0721DAE-DC11-4329-BEB1-6A5778EF48A2}" srcId="{57954F74-F65E-4724-B5D8-3CE354766B4C}" destId="{699F667C-2A76-482B-A503-70569F790B1B}" srcOrd="1" destOrd="0" parTransId="{12E7833E-A58A-4DB9-A2F9-1393A3811D05}" sibTransId="{54EB85A0-0DF3-483D-A634-81135E015EF6}"/>
    <dgm:cxn modelId="{B6134176-8A76-4A47-8B4D-679293B41644}" type="presOf" srcId="{7334D321-DD82-40B0-9506-4E6D9614FE1C}" destId="{2C46102C-5D63-4093-BFEC-2E73AD6EC6AE}" srcOrd="0" destOrd="0" presId="urn:microsoft.com/office/officeart/2005/8/layout/cycle6"/>
    <dgm:cxn modelId="{633A65BE-9EBE-2440-81DB-DACA6FB89796}" type="presParOf" srcId="{90F66F63-C819-4392-BE0F-77E7E2239E3B}" destId="{A58C4992-E304-490D-AFE5-816CEC4A0303}" srcOrd="0" destOrd="0" presId="urn:microsoft.com/office/officeart/2005/8/layout/cycle6"/>
    <dgm:cxn modelId="{DC491534-F58F-BD4E-BF22-01CDBECF2798}" type="presParOf" srcId="{90F66F63-C819-4392-BE0F-77E7E2239E3B}" destId="{6AF73054-1DCC-419D-BA4D-D7B2194A9F34}" srcOrd="1" destOrd="0" presId="urn:microsoft.com/office/officeart/2005/8/layout/cycle6"/>
    <dgm:cxn modelId="{999C7E3E-BC5F-224F-8F9D-3C3789A8B980}" type="presParOf" srcId="{90F66F63-C819-4392-BE0F-77E7E2239E3B}" destId="{8F584D1F-E4E4-4DD6-8799-E3B95EAAC175}" srcOrd="2" destOrd="0" presId="urn:microsoft.com/office/officeart/2005/8/layout/cycle6"/>
    <dgm:cxn modelId="{0A080727-9A47-3F44-B5A9-AE19B49E6FCF}" type="presParOf" srcId="{90F66F63-C819-4392-BE0F-77E7E2239E3B}" destId="{BB2AEA6B-182D-4BA4-8E6E-E2F139C7EEAA}" srcOrd="3" destOrd="0" presId="urn:microsoft.com/office/officeart/2005/8/layout/cycle6"/>
    <dgm:cxn modelId="{5FD1D6F3-EF6F-BA4C-A83B-31CDCDA42EAB}" type="presParOf" srcId="{90F66F63-C819-4392-BE0F-77E7E2239E3B}" destId="{6D786B4C-C586-4980-9124-3F726FA5A6EB}" srcOrd="4" destOrd="0" presId="urn:microsoft.com/office/officeart/2005/8/layout/cycle6"/>
    <dgm:cxn modelId="{DBA60E22-6CBE-5F4A-994B-D2C0ED9E991D}" type="presParOf" srcId="{90F66F63-C819-4392-BE0F-77E7E2239E3B}" destId="{2089E2F4-67FF-4003-88AB-2D9E2A2AE1EC}" srcOrd="5" destOrd="0" presId="urn:microsoft.com/office/officeart/2005/8/layout/cycle6"/>
    <dgm:cxn modelId="{FD0CFD63-E04A-3148-AAEF-18CA6C58C04B}" type="presParOf" srcId="{90F66F63-C819-4392-BE0F-77E7E2239E3B}" destId="{2F8FD3B9-5B08-4FCC-AF37-6A4C1CF4E593}" srcOrd="6" destOrd="0" presId="urn:microsoft.com/office/officeart/2005/8/layout/cycle6"/>
    <dgm:cxn modelId="{6BC8C38A-C902-7942-9923-FE7D0D444F19}" type="presParOf" srcId="{90F66F63-C819-4392-BE0F-77E7E2239E3B}" destId="{DCF18333-1214-49DE-8371-51F3D13310E1}" srcOrd="7" destOrd="0" presId="urn:microsoft.com/office/officeart/2005/8/layout/cycle6"/>
    <dgm:cxn modelId="{335D8176-1519-F845-9E44-ECB14DE25C46}" type="presParOf" srcId="{90F66F63-C819-4392-BE0F-77E7E2239E3B}" destId="{2C46102C-5D63-4093-BFEC-2E73AD6EC6AE}" srcOrd="8"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E4F422-85C6-46DC-B0AC-954D3336F916}" type="doc">
      <dgm:prSet loTypeId="urn:microsoft.com/office/officeart/2005/8/layout/chevron1" loCatId="process" qsTypeId="urn:microsoft.com/office/officeart/2005/8/quickstyle/simple5" qsCatId="simple" csTypeId="urn:microsoft.com/office/officeart/2005/8/colors/accent1_4" csCatId="accent1" phldr="1"/>
      <dgm:spPr/>
    </dgm:pt>
    <dgm:pt modelId="{C7D18605-CF8D-4890-8B74-18AC440D57FC}">
      <dgm:prSet phldrT="[Texto]" custT="1"/>
      <dgm:spPr/>
      <dgm:t>
        <a:bodyPr/>
        <a:lstStyle/>
        <a:p>
          <a:r>
            <a:rPr lang="es-MX" sz="1700" b="1" spc="150" dirty="0">
              <a:latin typeface="Arial" panose="020B0604020202020204" pitchFamily="34" charset="0"/>
              <a:ea typeface="Times New Roman" panose="02020603050405020304" pitchFamily="18" charset="0"/>
              <a:cs typeface="Times New Roman" panose="02020603050405020304" pitchFamily="18" charset="0"/>
            </a:rPr>
            <a:t>Participan niñas y niños con propuestas para la Constitución de CDMX</a:t>
          </a:r>
        </a:p>
        <a:p>
          <a:r>
            <a:rPr lang="es-MX" sz="1700" b="0" dirty="0">
              <a:latin typeface="Candara" panose="020E0502030303020204" pitchFamily="34" charset="0"/>
            </a:rPr>
            <a:t>Seis estudiantes que fueron seleccionadas para participar en la Conferencia de las Naciones Unidas Hábitat </a:t>
          </a:r>
          <a:r>
            <a:rPr lang="es-MX" sz="1700" b="0" dirty="0" smtClean="0">
              <a:latin typeface="Candara" panose="020E0502030303020204" pitchFamily="34" charset="0"/>
            </a:rPr>
            <a:t>III </a:t>
          </a:r>
          <a:r>
            <a:rPr lang="es-MX" sz="1700" b="0" dirty="0">
              <a:latin typeface="Candara" panose="020E0502030303020204" pitchFamily="34" charset="0"/>
            </a:rPr>
            <a:t>hicieron diversos planteamientos derivados del concurso de ideas denominado "¿Qué Ciudad de México queremos para mañana?", que promovió la Agencia Francesa de Desarrollo. </a:t>
          </a:r>
        </a:p>
      </dgm:t>
    </dgm:pt>
    <dgm:pt modelId="{9F864042-E426-4DC7-95C9-C13E770EF5F7}" type="sibTrans" cxnId="{4C9956CD-562C-4166-88FA-C6DC810532A6}">
      <dgm:prSet/>
      <dgm:spPr/>
      <dgm:t>
        <a:bodyPr/>
        <a:lstStyle/>
        <a:p>
          <a:endParaRPr lang="es-MX" sz="2000"/>
        </a:p>
      </dgm:t>
    </dgm:pt>
    <dgm:pt modelId="{BCCAEDA8-C327-47E6-828A-49ED4D50461F}" type="parTrans" cxnId="{4C9956CD-562C-4166-88FA-C6DC810532A6}">
      <dgm:prSet/>
      <dgm:spPr/>
      <dgm:t>
        <a:bodyPr/>
        <a:lstStyle/>
        <a:p>
          <a:endParaRPr lang="es-MX" sz="2000"/>
        </a:p>
      </dgm:t>
    </dgm:pt>
    <dgm:pt modelId="{74900F58-AB46-4608-90A2-60297A2A3648}" type="pres">
      <dgm:prSet presAssocID="{0AE4F422-85C6-46DC-B0AC-954D3336F916}" presName="Name0" presStyleCnt="0">
        <dgm:presLayoutVars>
          <dgm:dir/>
          <dgm:animLvl val="lvl"/>
          <dgm:resizeHandles val="exact"/>
        </dgm:presLayoutVars>
      </dgm:prSet>
      <dgm:spPr/>
    </dgm:pt>
    <dgm:pt modelId="{F36088F7-E217-434A-853D-C4BAEE6DAB42}" type="pres">
      <dgm:prSet presAssocID="{C7D18605-CF8D-4890-8B74-18AC440D57FC}" presName="parTxOnly" presStyleLbl="node1" presStyleIdx="0" presStyleCnt="1" custScaleY="147092" custLinFactNeighborX="-632" custLinFactNeighborY="471">
        <dgm:presLayoutVars>
          <dgm:chMax val="0"/>
          <dgm:chPref val="0"/>
          <dgm:bulletEnabled val="1"/>
        </dgm:presLayoutVars>
      </dgm:prSet>
      <dgm:spPr/>
      <dgm:t>
        <a:bodyPr/>
        <a:lstStyle/>
        <a:p>
          <a:endParaRPr lang="es-ES_tradnl"/>
        </a:p>
      </dgm:t>
    </dgm:pt>
  </dgm:ptLst>
  <dgm:cxnLst>
    <dgm:cxn modelId="{60243074-0338-4645-A348-D91D799721DD}" type="presOf" srcId="{C7D18605-CF8D-4890-8B74-18AC440D57FC}" destId="{F36088F7-E217-434A-853D-C4BAEE6DAB42}" srcOrd="0" destOrd="0" presId="urn:microsoft.com/office/officeart/2005/8/layout/chevron1"/>
    <dgm:cxn modelId="{4C9956CD-562C-4166-88FA-C6DC810532A6}" srcId="{0AE4F422-85C6-46DC-B0AC-954D3336F916}" destId="{C7D18605-CF8D-4890-8B74-18AC440D57FC}" srcOrd="0" destOrd="0" parTransId="{BCCAEDA8-C327-47E6-828A-49ED4D50461F}" sibTransId="{9F864042-E426-4DC7-95C9-C13E770EF5F7}"/>
    <dgm:cxn modelId="{BE375CC0-5CED-AD4A-BE2C-9A8825D68BCE}" type="presOf" srcId="{0AE4F422-85C6-46DC-B0AC-954D3336F916}" destId="{74900F58-AB46-4608-90A2-60297A2A3648}" srcOrd="0" destOrd="0" presId="urn:microsoft.com/office/officeart/2005/8/layout/chevron1"/>
    <dgm:cxn modelId="{EADA1A27-3A16-344A-9969-D9292492284B}" type="presParOf" srcId="{74900F58-AB46-4608-90A2-60297A2A3648}" destId="{F36088F7-E217-434A-853D-C4BAEE6DAB42}"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500375-E9C4-4B44-8E5F-317342B9291A}" type="doc">
      <dgm:prSet loTypeId="urn:microsoft.com/office/officeart/2005/8/layout/StepDownProcess" loCatId="process" qsTypeId="urn:microsoft.com/office/officeart/2005/8/quickstyle/simple1" qsCatId="simple" csTypeId="urn:microsoft.com/office/officeart/2005/8/colors/accent1_3" csCatId="accent1" phldr="1"/>
      <dgm:spPr/>
      <dgm:t>
        <a:bodyPr/>
        <a:lstStyle/>
        <a:p>
          <a:endParaRPr lang="es-MX"/>
        </a:p>
      </dgm:t>
    </dgm:pt>
    <dgm:pt modelId="{B85E103A-5768-4015-BFD4-E50D911E182B}">
      <dgm:prSet phldrT="[Texto]" custT="1"/>
      <dgm:spPr/>
      <dgm:t>
        <a:bodyPr/>
        <a:lstStyle/>
        <a:p>
          <a:r>
            <a:rPr lang="es-MX" sz="1400" b="1" dirty="0">
              <a:solidFill>
                <a:schemeClr val="tx1"/>
              </a:solidFill>
              <a:latin typeface="Candara" panose="020E0502030303020204" pitchFamily="34" charset="0"/>
            </a:rPr>
            <a:t>Del 13 de diciembre al 6 de enero, se realizó una campaña informativa.</a:t>
          </a:r>
          <a:endParaRPr lang="es-MX" sz="1050" b="1" dirty="0">
            <a:solidFill>
              <a:schemeClr val="tx1"/>
            </a:solidFill>
            <a:latin typeface="Candara" panose="020E0502030303020204" pitchFamily="34" charset="0"/>
          </a:endParaRPr>
        </a:p>
      </dgm:t>
    </dgm:pt>
    <dgm:pt modelId="{C1BBBFD2-CC27-4DDC-A877-8280B5BD597A}" type="parTrans" cxnId="{F1AFEFA7-404D-44E8-B727-A1CC8A985EBB}">
      <dgm:prSet/>
      <dgm:spPr/>
      <dgm:t>
        <a:bodyPr/>
        <a:lstStyle/>
        <a:p>
          <a:endParaRPr lang="es-MX">
            <a:solidFill>
              <a:schemeClr val="tx1"/>
            </a:solidFill>
          </a:endParaRPr>
        </a:p>
      </dgm:t>
    </dgm:pt>
    <dgm:pt modelId="{8B7C7823-26BD-4A11-BA3C-6EE62691116A}" type="sibTrans" cxnId="{F1AFEFA7-404D-44E8-B727-A1CC8A985EBB}">
      <dgm:prSet/>
      <dgm:spPr/>
      <dgm:t>
        <a:bodyPr/>
        <a:lstStyle/>
        <a:p>
          <a:endParaRPr lang="es-MX">
            <a:solidFill>
              <a:schemeClr val="tx1"/>
            </a:solidFill>
          </a:endParaRPr>
        </a:p>
      </dgm:t>
    </dgm:pt>
    <dgm:pt modelId="{29DC82D5-D729-45FE-A8B5-4D72D35CDA7B}">
      <dgm:prSet custT="1"/>
      <dgm:spPr/>
      <dgm:t>
        <a:bodyPr/>
        <a:lstStyle/>
        <a:p>
          <a:r>
            <a:rPr lang="es-MX" sz="1200" b="1" dirty="0">
              <a:solidFill>
                <a:schemeClr val="tx1"/>
              </a:solidFill>
            </a:rPr>
            <a:t>Del 10 al 16 de enero, la Constituyente recibirá las actas de resultados y dialogará con representantes de los pueblos y barrios originarios, para lograr acuerdos respecto a la inclusión de sus propuestas. </a:t>
          </a:r>
        </a:p>
      </dgm:t>
    </dgm:pt>
    <dgm:pt modelId="{2EF59E78-A7AE-46F6-B7AF-21B90D75460C}" type="parTrans" cxnId="{018B7738-90DB-4460-B060-9BBAB3887B52}">
      <dgm:prSet/>
      <dgm:spPr/>
      <dgm:t>
        <a:bodyPr/>
        <a:lstStyle/>
        <a:p>
          <a:endParaRPr lang="es-MX">
            <a:solidFill>
              <a:schemeClr val="tx1"/>
            </a:solidFill>
          </a:endParaRPr>
        </a:p>
      </dgm:t>
    </dgm:pt>
    <dgm:pt modelId="{87269421-94EA-4C0D-A919-F5BC592C00E6}" type="sibTrans" cxnId="{018B7738-90DB-4460-B060-9BBAB3887B52}">
      <dgm:prSet/>
      <dgm:spPr/>
      <dgm:t>
        <a:bodyPr/>
        <a:lstStyle/>
        <a:p>
          <a:endParaRPr lang="es-MX">
            <a:solidFill>
              <a:schemeClr val="tx1"/>
            </a:solidFill>
          </a:endParaRPr>
        </a:p>
      </dgm:t>
    </dgm:pt>
    <dgm:pt modelId="{3AA09F81-9625-4973-8360-6DB5653A462B}">
      <dgm:prSet custT="1"/>
      <dgm:spPr/>
      <dgm:t>
        <a:bodyPr/>
        <a:lstStyle/>
        <a:p>
          <a:r>
            <a:rPr lang="es-MX" sz="1400" b="1" dirty="0">
              <a:solidFill>
                <a:schemeClr val="tx1"/>
              </a:solidFill>
              <a:latin typeface="Candara" panose="020E0502030303020204" pitchFamily="34" charset="0"/>
            </a:rPr>
            <a:t>El dictamen </a:t>
          </a:r>
          <a:r>
            <a:rPr lang="es-MX" sz="1400" b="1" dirty="0" smtClean="0">
              <a:solidFill>
                <a:schemeClr val="tx1"/>
              </a:solidFill>
              <a:latin typeface="Candara" panose="020E0502030303020204" pitchFamily="34" charset="0"/>
            </a:rPr>
            <a:t>fue entregado </a:t>
          </a:r>
          <a:r>
            <a:rPr lang="es-MX" sz="1400" b="1" dirty="0">
              <a:solidFill>
                <a:schemeClr val="tx1"/>
              </a:solidFill>
              <a:latin typeface="Candara" panose="020E0502030303020204" pitchFamily="34" charset="0"/>
            </a:rPr>
            <a:t>al Pleno el 20 de enero. </a:t>
          </a:r>
        </a:p>
      </dgm:t>
    </dgm:pt>
    <dgm:pt modelId="{96B559EB-FA3F-40FD-9026-8D79BED72B6F}" type="parTrans" cxnId="{D5ECDD2B-5C6C-4CE7-9827-B8381DBF9EC4}">
      <dgm:prSet/>
      <dgm:spPr/>
      <dgm:t>
        <a:bodyPr/>
        <a:lstStyle/>
        <a:p>
          <a:endParaRPr lang="es-MX">
            <a:solidFill>
              <a:schemeClr val="tx1"/>
            </a:solidFill>
          </a:endParaRPr>
        </a:p>
      </dgm:t>
    </dgm:pt>
    <dgm:pt modelId="{A1C46470-B037-4876-99BF-A45A83BF8D10}" type="sibTrans" cxnId="{D5ECDD2B-5C6C-4CE7-9827-B8381DBF9EC4}">
      <dgm:prSet/>
      <dgm:spPr/>
      <dgm:t>
        <a:bodyPr/>
        <a:lstStyle/>
        <a:p>
          <a:endParaRPr lang="es-MX">
            <a:solidFill>
              <a:schemeClr val="tx1"/>
            </a:solidFill>
          </a:endParaRPr>
        </a:p>
      </dgm:t>
    </dgm:pt>
    <dgm:pt modelId="{F1CF89AB-240B-4594-9A73-E84EE4883260}">
      <dgm:prSet phldrT="[Texto]" custT="1"/>
      <dgm:spPr/>
      <dgm:t>
        <a:bodyPr/>
        <a:lstStyle/>
        <a:p>
          <a:r>
            <a:rPr lang="es-MX" sz="1400" b="1" dirty="0">
              <a:solidFill>
                <a:schemeClr val="tx1"/>
              </a:solidFill>
              <a:latin typeface="Candara" panose="020E0502030303020204" pitchFamily="34" charset="0"/>
            </a:rPr>
            <a:t>Del 9 al 15 de enero de 2017, las comunidades realizarán asambleas a fin de definir su postura sobre el contenido de la Constitución.  </a:t>
          </a:r>
        </a:p>
      </dgm:t>
    </dgm:pt>
    <dgm:pt modelId="{BAAA0C3A-E746-4D38-BAA2-D10A69CC9C40}" type="parTrans" cxnId="{C053EB40-2A56-42C2-BEBA-25CAA7442402}">
      <dgm:prSet/>
      <dgm:spPr/>
      <dgm:t>
        <a:bodyPr/>
        <a:lstStyle/>
        <a:p>
          <a:endParaRPr lang="es-MX">
            <a:solidFill>
              <a:schemeClr val="tx1"/>
            </a:solidFill>
          </a:endParaRPr>
        </a:p>
      </dgm:t>
    </dgm:pt>
    <dgm:pt modelId="{74257047-EB86-4F74-BEAB-4FCF945E9190}" type="sibTrans" cxnId="{C053EB40-2A56-42C2-BEBA-25CAA7442402}">
      <dgm:prSet/>
      <dgm:spPr/>
      <dgm:t>
        <a:bodyPr/>
        <a:lstStyle/>
        <a:p>
          <a:endParaRPr lang="es-MX">
            <a:solidFill>
              <a:schemeClr val="tx1"/>
            </a:solidFill>
          </a:endParaRPr>
        </a:p>
      </dgm:t>
    </dgm:pt>
    <dgm:pt modelId="{0892733A-2C44-4131-954F-3EC270984886}" type="pres">
      <dgm:prSet presAssocID="{4B500375-E9C4-4B44-8E5F-317342B9291A}" presName="rootnode" presStyleCnt="0">
        <dgm:presLayoutVars>
          <dgm:chMax/>
          <dgm:chPref/>
          <dgm:dir/>
          <dgm:animLvl val="lvl"/>
        </dgm:presLayoutVars>
      </dgm:prSet>
      <dgm:spPr/>
      <dgm:t>
        <a:bodyPr/>
        <a:lstStyle/>
        <a:p>
          <a:endParaRPr lang="es-ES_tradnl"/>
        </a:p>
      </dgm:t>
    </dgm:pt>
    <dgm:pt modelId="{FAE086C6-7284-4A1E-B3D0-BF02D0042D2E}" type="pres">
      <dgm:prSet presAssocID="{B85E103A-5768-4015-BFD4-E50D911E182B}" presName="composite" presStyleCnt="0"/>
      <dgm:spPr/>
    </dgm:pt>
    <dgm:pt modelId="{564997C6-80E1-4734-984B-1BBF480D8764}" type="pres">
      <dgm:prSet presAssocID="{B85E103A-5768-4015-BFD4-E50D911E182B}" presName="bentUpArrow1" presStyleLbl="alignImgPlace1" presStyleIdx="0" presStyleCnt="3"/>
      <dgm:spPr/>
    </dgm:pt>
    <dgm:pt modelId="{589A5DF2-17BE-4ACF-BF94-1D5C4EE1A11B}" type="pres">
      <dgm:prSet presAssocID="{B85E103A-5768-4015-BFD4-E50D911E182B}" presName="ParentText" presStyleLbl="node1" presStyleIdx="0" presStyleCnt="4">
        <dgm:presLayoutVars>
          <dgm:chMax val="1"/>
          <dgm:chPref val="1"/>
          <dgm:bulletEnabled val="1"/>
        </dgm:presLayoutVars>
      </dgm:prSet>
      <dgm:spPr/>
      <dgm:t>
        <a:bodyPr/>
        <a:lstStyle/>
        <a:p>
          <a:endParaRPr lang="es-ES_tradnl"/>
        </a:p>
      </dgm:t>
    </dgm:pt>
    <dgm:pt modelId="{26B76042-6B94-483D-9C24-F05B6F6727C1}" type="pres">
      <dgm:prSet presAssocID="{B85E103A-5768-4015-BFD4-E50D911E182B}" presName="ChildText" presStyleLbl="revTx" presStyleIdx="0" presStyleCnt="3">
        <dgm:presLayoutVars>
          <dgm:chMax val="0"/>
          <dgm:chPref val="0"/>
          <dgm:bulletEnabled val="1"/>
        </dgm:presLayoutVars>
      </dgm:prSet>
      <dgm:spPr/>
    </dgm:pt>
    <dgm:pt modelId="{E0F611DE-ACB1-4498-8BE7-71BDF37F277C}" type="pres">
      <dgm:prSet presAssocID="{8B7C7823-26BD-4A11-BA3C-6EE62691116A}" presName="sibTrans" presStyleCnt="0"/>
      <dgm:spPr/>
    </dgm:pt>
    <dgm:pt modelId="{CE2E7624-B410-4DDC-8CFF-F839101CA8F9}" type="pres">
      <dgm:prSet presAssocID="{F1CF89AB-240B-4594-9A73-E84EE4883260}" presName="composite" presStyleCnt="0"/>
      <dgm:spPr/>
    </dgm:pt>
    <dgm:pt modelId="{79288D0A-1119-4E5F-B899-612D877450B3}" type="pres">
      <dgm:prSet presAssocID="{F1CF89AB-240B-4594-9A73-E84EE4883260}" presName="bentUpArrow1" presStyleLbl="alignImgPlace1" presStyleIdx="1" presStyleCnt="3"/>
      <dgm:spPr/>
    </dgm:pt>
    <dgm:pt modelId="{6FACCF01-F90A-4205-9541-C6F638DE8081}" type="pres">
      <dgm:prSet presAssocID="{F1CF89AB-240B-4594-9A73-E84EE4883260}" presName="ParentText" presStyleLbl="node1" presStyleIdx="1" presStyleCnt="4">
        <dgm:presLayoutVars>
          <dgm:chMax val="1"/>
          <dgm:chPref val="1"/>
          <dgm:bulletEnabled val="1"/>
        </dgm:presLayoutVars>
      </dgm:prSet>
      <dgm:spPr/>
      <dgm:t>
        <a:bodyPr/>
        <a:lstStyle/>
        <a:p>
          <a:endParaRPr lang="es-ES_tradnl"/>
        </a:p>
      </dgm:t>
    </dgm:pt>
    <dgm:pt modelId="{AAF7820F-C2E5-4E9F-AF49-B663A0FDB91E}" type="pres">
      <dgm:prSet presAssocID="{F1CF89AB-240B-4594-9A73-E84EE4883260}" presName="ChildText" presStyleLbl="revTx" presStyleIdx="1" presStyleCnt="3">
        <dgm:presLayoutVars>
          <dgm:chMax val="0"/>
          <dgm:chPref val="0"/>
          <dgm:bulletEnabled val="1"/>
        </dgm:presLayoutVars>
      </dgm:prSet>
      <dgm:spPr/>
    </dgm:pt>
    <dgm:pt modelId="{EC3A1C7E-6501-432B-A60A-09A65B3F984C}" type="pres">
      <dgm:prSet presAssocID="{74257047-EB86-4F74-BEAB-4FCF945E9190}" presName="sibTrans" presStyleCnt="0"/>
      <dgm:spPr/>
    </dgm:pt>
    <dgm:pt modelId="{9B563B44-EE44-42DD-AD86-6BB2B71FDB62}" type="pres">
      <dgm:prSet presAssocID="{29DC82D5-D729-45FE-A8B5-4D72D35CDA7B}" presName="composite" presStyleCnt="0"/>
      <dgm:spPr/>
    </dgm:pt>
    <dgm:pt modelId="{69B884B7-2842-4442-8E36-81A6D2D0F02E}" type="pres">
      <dgm:prSet presAssocID="{29DC82D5-D729-45FE-A8B5-4D72D35CDA7B}" presName="bentUpArrow1" presStyleLbl="alignImgPlace1" presStyleIdx="2" presStyleCnt="3"/>
      <dgm:spPr/>
    </dgm:pt>
    <dgm:pt modelId="{67A0DA17-8C3D-4F27-A8E1-7D893087D3EA}" type="pres">
      <dgm:prSet presAssocID="{29DC82D5-D729-45FE-A8B5-4D72D35CDA7B}" presName="ParentText" presStyleLbl="node1" presStyleIdx="2" presStyleCnt="4" custScaleX="107935">
        <dgm:presLayoutVars>
          <dgm:chMax val="1"/>
          <dgm:chPref val="1"/>
          <dgm:bulletEnabled val="1"/>
        </dgm:presLayoutVars>
      </dgm:prSet>
      <dgm:spPr/>
      <dgm:t>
        <a:bodyPr/>
        <a:lstStyle/>
        <a:p>
          <a:endParaRPr lang="es-ES_tradnl"/>
        </a:p>
      </dgm:t>
    </dgm:pt>
    <dgm:pt modelId="{5AFBEA72-31F9-40D8-AB55-A4EB3A8B7FAD}" type="pres">
      <dgm:prSet presAssocID="{29DC82D5-D729-45FE-A8B5-4D72D35CDA7B}" presName="ChildText" presStyleLbl="revTx" presStyleIdx="2" presStyleCnt="3">
        <dgm:presLayoutVars>
          <dgm:chMax val="0"/>
          <dgm:chPref val="0"/>
          <dgm:bulletEnabled val="1"/>
        </dgm:presLayoutVars>
      </dgm:prSet>
      <dgm:spPr/>
    </dgm:pt>
    <dgm:pt modelId="{3679FD26-769B-4D67-B962-9309E7361DFA}" type="pres">
      <dgm:prSet presAssocID="{87269421-94EA-4C0D-A919-F5BC592C00E6}" presName="sibTrans" presStyleCnt="0"/>
      <dgm:spPr/>
    </dgm:pt>
    <dgm:pt modelId="{7003180C-3E26-4E5A-B849-7BBCE29303FF}" type="pres">
      <dgm:prSet presAssocID="{3AA09F81-9625-4973-8360-6DB5653A462B}" presName="composite" presStyleCnt="0"/>
      <dgm:spPr/>
    </dgm:pt>
    <dgm:pt modelId="{59C1896A-5EB8-4FD7-8CB9-56CF2856B5B1}" type="pres">
      <dgm:prSet presAssocID="{3AA09F81-9625-4973-8360-6DB5653A462B}" presName="ParentText" presStyleLbl="node1" presStyleIdx="3" presStyleCnt="4">
        <dgm:presLayoutVars>
          <dgm:chMax val="1"/>
          <dgm:chPref val="1"/>
          <dgm:bulletEnabled val="1"/>
        </dgm:presLayoutVars>
      </dgm:prSet>
      <dgm:spPr/>
      <dgm:t>
        <a:bodyPr/>
        <a:lstStyle/>
        <a:p>
          <a:endParaRPr lang="es-ES_tradnl"/>
        </a:p>
      </dgm:t>
    </dgm:pt>
  </dgm:ptLst>
  <dgm:cxnLst>
    <dgm:cxn modelId="{02E5EFA5-C2FB-4042-9BCC-107D7E78F2D3}" type="presOf" srcId="{3AA09F81-9625-4973-8360-6DB5653A462B}" destId="{59C1896A-5EB8-4FD7-8CB9-56CF2856B5B1}" srcOrd="0" destOrd="0" presId="urn:microsoft.com/office/officeart/2005/8/layout/StepDownProcess"/>
    <dgm:cxn modelId="{F1AFEFA7-404D-44E8-B727-A1CC8A985EBB}" srcId="{4B500375-E9C4-4B44-8E5F-317342B9291A}" destId="{B85E103A-5768-4015-BFD4-E50D911E182B}" srcOrd="0" destOrd="0" parTransId="{C1BBBFD2-CC27-4DDC-A877-8280B5BD597A}" sibTransId="{8B7C7823-26BD-4A11-BA3C-6EE62691116A}"/>
    <dgm:cxn modelId="{D5ECDD2B-5C6C-4CE7-9827-B8381DBF9EC4}" srcId="{4B500375-E9C4-4B44-8E5F-317342B9291A}" destId="{3AA09F81-9625-4973-8360-6DB5653A462B}" srcOrd="3" destOrd="0" parTransId="{96B559EB-FA3F-40FD-9026-8D79BED72B6F}" sibTransId="{A1C46470-B037-4876-99BF-A45A83BF8D10}"/>
    <dgm:cxn modelId="{C053EB40-2A56-42C2-BEBA-25CAA7442402}" srcId="{4B500375-E9C4-4B44-8E5F-317342B9291A}" destId="{F1CF89AB-240B-4594-9A73-E84EE4883260}" srcOrd="1" destOrd="0" parTransId="{BAAA0C3A-E746-4D38-BAA2-D10A69CC9C40}" sibTransId="{74257047-EB86-4F74-BEAB-4FCF945E9190}"/>
    <dgm:cxn modelId="{018B7738-90DB-4460-B060-9BBAB3887B52}" srcId="{4B500375-E9C4-4B44-8E5F-317342B9291A}" destId="{29DC82D5-D729-45FE-A8B5-4D72D35CDA7B}" srcOrd="2" destOrd="0" parTransId="{2EF59E78-A7AE-46F6-B7AF-21B90D75460C}" sibTransId="{87269421-94EA-4C0D-A919-F5BC592C00E6}"/>
    <dgm:cxn modelId="{52763012-73D9-2349-9C0B-C79EC075E26F}" type="presOf" srcId="{B85E103A-5768-4015-BFD4-E50D911E182B}" destId="{589A5DF2-17BE-4ACF-BF94-1D5C4EE1A11B}" srcOrd="0" destOrd="0" presId="urn:microsoft.com/office/officeart/2005/8/layout/StepDownProcess"/>
    <dgm:cxn modelId="{18F23461-A286-A144-9CE9-83A5468E600A}" type="presOf" srcId="{29DC82D5-D729-45FE-A8B5-4D72D35CDA7B}" destId="{67A0DA17-8C3D-4F27-A8E1-7D893087D3EA}" srcOrd="0" destOrd="0" presId="urn:microsoft.com/office/officeart/2005/8/layout/StepDownProcess"/>
    <dgm:cxn modelId="{AFC7EB91-27A4-0948-ADCC-C942731CE752}" type="presOf" srcId="{4B500375-E9C4-4B44-8E5F-317342B9291A}" destId="{0892733A-2C44-4131-954F-3EC270984886}" srcOrd="0" destOrd="0" presId="urn:microsoft.com/office/officeart/2005/8/layout/StepDownProcess"/>
    <dgm:cxn modelId="{B11494DA-9F93-DD49-AE72-B009622F6D0D}" type="presOf" srcId="{F1CF89AB-240B-4594-9A73-E84EE4883260}" destId="{6FACCF01-F90A-4205-9541-C6F638DE8081}" srcOrd="0" destOrd="0" presId="urn:microsoft.com/office/officeart/2005/8/layout/StepDownProcess"/>
    <dgm:cxn modelId="{DD932A30-58F8-4941-9207-F2E7F024BB7E}" type="presParOf" srcId="{0892733A-2C44-4131-954F-3EC270984886}" destId="{FAE086C6-7284-4A1E-B3D0-BF02D0042D2E}" srcOrd="0" destOrd="0" presId="urn:microsoft.com/office/officeart/2005/8/layout/StepDownProcess"/>
    <dgm:cxn modelId="{239E244F-C9E3-5546-ABF5-900FAF11CCF4}" type="presParOf" srcId="{FAE086C6-7284-4A1E-B3D0-BF02D0042D2E}" destId="{564997C6-80E1-4734-984B-1BBF480D8764}" srcOrd="0" destOrd="0" presId="urn:microsoft.com/office/officeart/2005/8/layout/StepDownProcess"/>
    <dgm:cxn modelId="{096C1A40-5009-3A45-A761-5DCF9A820F5A}" type="presParOf" srcId="{FAE086C6-7284-4A1E-B3D0-BF02D0042D2E}" destId="{589A5DF2-17BE-4ACF-BF94-1D5C4EE1A11B}" srcOrd="1" destOrd="0" presId="urn:microsoft.com/office/officeart/2005/8/layout/StepDownProcess"/>
    <dgm:cxn modelId="{D15F06B1-8DC2-E64E-9C73-4C8117A2A413}" type="presParOf" srcId="{FAE086C6-7284-4A1E-B3D0-BF02D0042D2E}" destId="{26B76042-6B94-483D-9C24-F05B6F6727C1}" srcOrd="2" destOrd="0" presId="urn:microsoft.com/office/officeart/2005/8/layout/StepDownProcess"/>
    <dgm:cxn modelId="{6193B292-0CD8-5C44-9B3A-878F452DACCE}" type="presParOf" srcId="{0892733A-2C44-4131-954F-3EC270984886}" destId="{E0F611DE-ACB1-4498-8BE7-71BDF37F277C}" srcOrd="1" destOrd="0" presId="urn:microsoft.com/office/officeart/2005/8/layout/StepDownProcess"/>
    <dgm:cxn modelId="{5312275B-7384-6641-B7B7-425ED47379B5}" type="presParOf" srcId="{0892733A-2C44-4131-954F-3EC270984886}" destId="{CE2E7624-B410-4DDC-8CFF-F839101CA8F9}" srcOrd="2" destOrd="0" presId="urn:microsoft.com/office/officeart/2005/8/layout/StepDownProcess"/>
    <dgm:cxn modelId="{F1E71571-7AA1-0745-9053-897C4E2B6ECB}" type="presParOf" srcId="{CE2E7624-B410-4DDC-8CFF-F839101CA8F9}" destId="{79288D0A-1119-4E5F-B899-612D877450B3}" srcOrd="0" destOrd="0" presId="urn:microsoft.com/office/officeart/2005/8/layout/StepDownProcess"/>
    <dgm:cxn modelId="{227E0FEC-829F-0145-9DD8-D789F3F09E72}" type="presParOf" srcId="{CE2E7624-B410-4DDC-8CFF-F839101CA8F9}" destId="{6FACCF01-F90A-4205-9541-C6F638DE8081}" srcOrd="1" destOrd="0" presId="urn:microsoft.com/office/officeart/2005/8/layout/StepDownProcess"/>
    <dgm:cxn modelId="{CF4B2F86-8A9F-8A47-B621-474D7BF11D0E}" type="presParOf" srcId="{CE2E7624-B410-4DDC-8CFF-F839101CA8F9}" destId="{AAF7820F-C2E5-4E9F-AF49-B663A0FDB91E}" srcOrd="2" destOrd="0" presId="urn:microsoft.com/office/officeart/2005/8/layout/StepDownProcess"/>
    <dgm:cxn modelId="{76F1AED7-F981-EE4A-8D23-8576BE74CF50}" type="presParOf" srcId="{0892733A-2C44-4131-954F-3EC270984886}" destId="{EC3A1C7E-6501-432B-A60A-09A65B3F984C}" srcOrd="3" destOrd="0" presId="urn:microsoft.com/office/officeart/2005/8/layout/StepDownProcess"/>
    <dgm:cxn modelId="{C86489DC-C3C1-F347-9E3C-8874D0550122}" type="presParOf" srcId="{0892733A-2C44-4131-954F-3EC270984886}" destId="{9B563B44-EE44-42DD-AD86-6BB2B71FDB62}" srcOrd="4" destOrd="0" presId="urn:microsoft.com/office/officeart/2005/8/layout/StepDownProcess"/>
    <dgm:cxn modelId="{653C5A7E-9549-5C4E-978B-DAFF5D8F29D4}" type="presParOf" srcId="{9B563B44-EE44-42DD-AD86-6BB2B71FDB62}" destId="{69B884B7-2842-4442-8E36-81A6D2D0F02E}" srcOrd="0" destOrd="0" presId="urn:microsoft.com/office/officeart/2005/8/layout/StepDownProcess"/>
    <dgm:cxn modelId="{C98480D8-4205-E14D-A5B5-B86D42961CFF}" type="presParOf" srcId="{9B563B44-EE44-42DD-AD86-6BB2B71FDB62}" destId="{67A0DA17-8C3D-4F27-A8E1-7D893087D3EA}" srcOrd="1" destOrd="0" presId="urn:microsoft.com/office/officeart/2005/8/layout/StepDownProcess"/>
    <dgm:cxn modelId="{1BC2B0A0-8529-2F4F-96DE-86D514F98DA5}" type="presParOf" srcId="{9B563B44-EE44-42DD-AD86-6BB2B71FDB62}" destId="{5AFBEA72-31F9-40D8-AB55-A4EB3A8B7FAD}" srcOrd="2" destOrd="0" presId="urn:microsoft.com/office/officeart/2005/8/layout/StepDownProcess"/>
    <dgm:cxn modelId="{BCED08E0-05D5-8840-A138-7636E348CE9A}" type="presParOf" srcId="{0892733A-2C44-4131-954F-3EC270984886}" destId="{3679FD26-769B-4D67-B962-9309E7361DFA}" srcOrd="5" destOrd="0" presId="urn:microsoft.com/office/officeart/2005/8/layout/StepDownProcess"/>
    <dgm:cxn modelId="{6B116196-D9AC-D54B-B0E3-9DD6EF149FF6}" type="presParOf" srcId="{0892733A-2C44-4131-954F-3EC270984886}" destId="{7003180C-3E26-4E5A-B849-7BBCE29303FF}" srcOrd="6" destOrd="0" presId="urn:microsoft.com/office/officeart/2005/8/layout/StepDownProcess"/>
    <dgm:cxn modelId="{CC604557-F641-834C-9EC5-C7F55A25A373}" type="presParOf" srcId="{7003180C-3E26-4E5A-B849-7BBCE29303FF}" destId="{59C1896A-5EB8-4FD7-8CB9-56CF2856B5B1}"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6D0E00F-3452-41AC-A69A-902953AF9275}" type="doc">
      <dgm:prSet loTypeId="urn:microsoft.com/office/officeart/2005/8/layout/process1" loCatId="process" qsTypeId="urn:microsoft.com/office/officeart/2005/8/quickstyle/simple1" qsCatId="simple" csTypeId="urn:microsoft.com/office/officeart/2005/8/colors/accent0_2" csCatId="mainScheme" phldr="1"/>
      <dgm:spPr/>
    </dgm:pt>
    <dgm:pt modelId="{A7D4AB9D-4C8F-4FB7-8431-DC3D6EA8C694}">
      <dgm:prSet phldrT="[Texto]" custT="1"/>
      <dgm:spPr>
        <a:solidFill>
          <a:srgbClr val="DED2FF"/>
        </a:solidFill>
        <a:ln>
          <a:solidFill>
            <a:schemeClr val="bg1"/>
          </a:solidFill>
        </a:ln>
      </dgm:spPr>
      <dgm:t>
        <a:bodyPr/>
        <a:lstStyle/>
        <a:p>
          <a:r>
            <a:rPr lang="es-MX" sz="1400" b="1" dirty="0">
              <a:solidFill>
                <a:schemeClr val="tx1"/>
              </a:solidFill>
            </a:rPr>
            <a:t>La Asamblea Constituyente, el Instituto Electoral Local en conjunto con el Consejo de Pueblos y Barrios Originarios, anunciaron un proceso de consulta para la elaboración de la Constitución Política de la Ciudad de México</a:t>
          </a:r>
          <a:endParaRPr lang="es-MX" sz="1400" dirty="0">
            <a:solidFill>
              <a:schemeClr val="tx1"/>
            </a:solidFill>
          </a:endParaRPr>
        </a:p>
      </dgm:t>
    </dgm:pt>
    <dgm:pt modelId="{22E73B06-1DD6-4CAE-AC64-C6A216814BEB}" type="parTrans" cxnId="{CE87BE30-6972-4B86-AAE8-F22C2D983526}">
      <dgm:prSet/>
      <dgm:spPr/>
      <dgm:t>
        <a:bodyPr/>
        <a:lstStyle/>
        <a:p>
          <a:endParaRPr lang="es-MX" sz="2000"/>
        </a:p>
      </dgm:t>
    </dgm:pt>
    <dgm:pt modelId="{7F103F26-3253-484A-86D9-361ADE72FD32}" type="sibTrans" cxnId="{CE87BE30-6972-4B86-AAE8-F22C2D983526}">
      <dgm:prSet/>
      <dgm:spPr/>
      <dgm:t>
        <a:bodyPr/>
        <a:lstStyle/>
        <a:p>
          <a:endParaRPr lang="es-MX" sz="2000"/>
        </a:p>
      </dgm:t>
    </dgm:pt>
    <dgm:pt modelId="{F7D77A5C-0123-432C-BC24-E79CB9752A19}" type="pres">
      <dgm:prSet presAssocID="{D6D0E00F-3452-41AC-A69A-902953AF9275}" presName="Name0" presStyleCnt="0">
        <dgm:presLayoutVars>
          <dgm:dir/>
          <dgm:resizeHandles val="exact"/>
        </dgm:presLayoutVars>
      </dgm:prSet>
      <dgm:spPr/>
    </dgm:pt>
    <dgm:pt modelId="{99CF5CC2-B34D-47C9-846E-59CA878B5AB5}" type="pres">
      <dgm:prSet presAssocID="{A7D4AB9D-4C8F-4FB7-8431-DC3D6EA8C694}" presName="node" presStyleLbl="node1" presStyleIdx="0" presStyleCnt="1" custLinFactNeighborX="-11975" custLinFactNeighborY="-30898">
        <dgm:presLayoutVars>
          <dgm:bulletEnabled val="1"/>
        </dgm:presLayoutVars>
      </dgm:prSet>
      <dgm:spPr/>
      <dgm:t>
        <a:bodyPr/>
        <a:lstStyle/>
        <a:p>
          <a:endParaRPr lang="es-ES_tradnl"/>
        </a:p>
      </dgm:t>
    </dgm:pt>
  </dgm:ptLst>
  <dgm:cxnLst>
    <dgm:cxn modelId="{CE87BE30-6972-4B86-AAE8-F22C2D983526}" srcId="{D6D0E00F-3452-41AC-A69A-902953AF9275}" destId="{A7D4AB9D-4C8F-4FB7-8431-DC3D6EA8C694}" srcOrd="0" destOrd="0" parTransId="{22E73B06-1DD6-4CAE-AC64-C6A216814BEB}" sibTransId="{7F103F26-3253-484A-86D9-361ADE72FD32}"/>
    <dgm:cxn modelId="{0522FB22-B9C4-864F-A33C-AA7DC52799C6}" type="presOf" srcId="{A7D4AB9D-4C8F-4FB7-8431-DC3D6EA8C694}" destId="{99CF5CC2-B34D-47C9-846E-59CA878B5AB5}" srcOrd="0" destOrd="0" presId="urn:microsoft.com/office/officeart/2005/8/layout/process1"/>
    <dgm:cxn modelId="{F2FD5D3E-81C3-8844-ADD2-EF24F36F05CF}" type="presOf" srcId="{D6D0E00F-3452-41AC-A69A-902953AF9275}" destId="{F7D77A5C-0123-432C-BC24-E79CB9752A19}" srcOrd="0" destOrd="0" presId="urn:microsoft.com/office/officeart/2005/8/layout/process1"/>
    <dgm:cxn modelId="{D54B6A52-428A-1845-ADB7-E7CB1E15420F}" type="presParOf" srcId="{F7D77A5C-0123-432C-BC24-E79CB9752A19}" destId="{99CF5CC2-B34D-47C9-846E-59CA878B5AB5}" srcOrd="0"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A1EBA2-A578-4DB6-B3A8-555B73870112}" type="doc">
      <dgm:prSet loTypeId="urn:microsoft.com/office/officeart/2008/layout/LinedList" loCatId="list" qsTypeId="urn:microsoft.com/office/officeart/2005/8/quickstyle/simple1" qsCatId="simple" csTypeId="urn:microsoft.com/office/officeart/2005/8/colors/accent3_4" csCatId="accent3" phldr="1"/>
      <dgm:spPr/>
      <dgm:t>
        <a:bodyPr/>
        <a:lstStyle/>
        <a:p>
          <a:endParaRPr lang="es-MX"/>
        </a:p>
      </dgm:t>
    </dgm:pt>
    <dgm:pt modelId="{2BFF779C-194C-46A0-B017-E16842AD074F}" type="pres">
      <dgm:prSet presAssocID="{B3A1EBA2-A578-4DB6-B3A8-555B73870112}" presName="vert0" presStyleCnt="0">
        <dgm:presLayoutVars>
          <dgm:dir/>
          <dgm:animOne val="branch"/>
          <dgm:animLvl val="lvl"/>
        </dgm:presLayoutVars>
      </dgm:prSet>
      <dgm:spPr/>
      <dgm:t>
        <a:bodyPr/>
        <a:lstStyle/>
        <a:p>
          <a:endParaRPr lang="es-ES_tradnl"/>
        </a:p>
      </dgm:t>
    </dgm:pt>
  </dgm:ptLst>
  <dgm:cxnLst>
    <dgm:cxn modelId="{FDD3A120-7D1E-D248-8303-B90076826280}" type="presOf" srcId="{B3A1EBA2-A578-4DB6-B3A8-555B73870112}" destId="{2BFF779C-194C-46A0-B017-E16842AD074F}" srcOrd="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A1EBA2-A578-4DB6-B3A8-555B73870112}" type="doc">
      <dgm:prSet loTypeId="urn:microsoft.com/office/officeart/2008/layout/LinedList" loCatId="list" qsTypeId="urn:microsoft.com/office/officeart/2005/8/quickstyle/simple1" qsCatId="simple" csTypeId="urn:microsoft.com/office/officeart/2005/8/colors/accent3_4" csCatId="accent3" phldr="1"/>
      <dgm:spPr/>
      <dgm:t>
        <a:bodyPr/>
        <a:lstStyle/>
        <a:p>
          <a:endParaRPr lang="es-MX"/>
        </a:p>
      </dgm:t>
    </dgm:pt>
    <dgm:pt modelId="{2BFF779C-194C-46A0-B017-E16842AD074F}" type="pres">
      <dgm:prSet presAssocID="{B3A1EBA2-A578-4DB6-B3A8-555B73870112}" presName="vert0" presStyleCnt="0">
        <dgm:presLayoutVars>
          <dgm:dir/>
          <dgm:animOne val="branch"/>
          <dgm:animLvl val="lvl"/>
        </dgm:presLayoutVars>
      </dgm:prSet>
      <dgm:spPr/>
      <dgm:t>
        <a:bodyPr/>
        <a:lstStyle/>
        <a:p>
          <a:endParaRPr lang="es-ES_tradnl"/>
        </a:p>
      </dgm:t>
    </dgm:pt>
  </dgm:ptLst>
  <dgm:cxnLst>
    <dgm:cxn modelId="{71FE8A72-7F9D-504B-A38B-EED532E0AF7B}" type="presOf" srcId="{B3A1EBA2-A578-4DB6-B3A8-555B73870112}" destId="{2BFF779C-194C-46A0-B017-E16842AD074F}" srcOrd="0"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3A1EBA2-A578-4DB6-B3A8-555B73870112}" type="doc">
      <dgm:prSet loTypeId="urn:microsoft.com/office/officeart/2008/layout/LinedList" loCatId="list" qsTypeId="urn:microsoft.com/office/officeart/2005/8/quickstyle/simple1" qsCatId="simple" csTypeId="urn:microsoft.com/office/officeart/2005/8/colors/accent3_4" csCatId="accent3" phldr="1"/>
      <dgm:spPr/>
      <dgm:t>
        <a:bodyPr/>
        <a:lstStyle/>
        <a:p>
          <a:endParaRPr lang="es-MX"/>
        </a:p>
      </dgm:t>
    </dgm:pt>
    <dgm:pt modelId="{88851413-F4EA-4BBD-88BD-5C6BC3DBAC93}">
      <dgm:prSet custT="1"/>
      <dgm:spPr/>
      <dgm:t>
        <a:bodyPr/>
        <a:lstStyle/>
        <a:p>
          <a:pPr rtl="0"/>
          <a:endParaRPr lang="es-MX" sz="2000" b="1" dirty="0">
            <a:solidFill>
              <a:schemeClr val="tx1"/>
            </a:solidFill>
            <a:latin typeface="Candara" panose="020E0502030303020204" pitchFamily="34" charset="0"/>
          </a:endParaRPr>
        </a:p>
        <a:p>
          <a:pPr rtl="0"/>
          <a:endParaRPr lang="es-MX" sz="2000" b="1" dirty="0">
            <a:solidFill>
              <a:schemeClr val="tx1"/>
            </a:solidFill>
            <a:latin typeface="Candara" panose="020E0502030303020204" pitchFamily="34" charset="0"/>
          </a:endParaRPr>
        </a:p>
        <a:p>
          <a:pPr rtl="0"/>
          <a:r>
            <a:rPr lang="es-MX" sz="2000" b="1" dirty="0">
              <a:solidFill>
                <a:schemeClr val="tx1"/>
              </a:solidFill>
              <a:latin typeface="Candara" panose="020E0502030303020204" pitchFamily="34" charset="0"/>
            </a:rPr>
            <a:t>Integrado por:</a:t>
          </a:r>
        </a:p>
      </dgm:t>
    </dgm:pt>
    <dgm:pt modelId="{619F78AC-0A92-4677-AE02-9328F1EBF15B}" type="parTrans" cxnId="{99C2B534-8FF0-4631-894C-D6FCABF53F5D}">
      <dgm:prSet/>
      <dgm:spPr/>
      <dgm:t>
        <a:bodyPr/>
        <a:lstStyle/>
        <a:p>
          <a:endParaRPr lang="es-MX"/>
        </a:p>
      </dgm:t>
    </dgm:pt>
    <dgm:pt modelId="{04008ED7-2AA4-4082-BA6D-DB6946848155}" type="sibTrans" cxnId="{99C2B534-8FF0-4631-894C-D6FCABF53F5D}">
      <dgm:prSet/>
      <dgm:spPr/>
      <dgm:t>
        <a:bodyPr/>
        <a:lstStyle/>
        <a:p>
          <a:endParaRPr lang="es-MX"/>
        </a:p>
      </dgm:t>
    </dgm:pt>
    <dgm:pt modelId="{1FB349EA-21E1-491F-A878-8F82272C5CB4}">
      <dgm:prSet custT="1"/>
      <dgm:spPr/>
      <dgm:t>
        <a:bodyPr/>
        <a:lstStyle/>
        <a:p>
          <a:pPr rtl="0"/>
          <a:endParaRPr lang="es-MX" sz="2000" b="1" dirty="0">
            <a:solidFill>
              <a:schemeClr val="tx1"/>
            </a:solidFill>
            <a:effectLst/>
            <a:latin typeface="Candara" panose="020E0502030303020204" pitchFamily="34" charset="0"/>
            <a:ea typeface="+mn-ea"/>
            <a:cs typeface="+mn-cs"/>
          </a:endParaRPr>
        </a:p>
        <a:p>
          <a:pPr rtl="0"/>
          <a:r>
            <a:rPr lang="es-MX" sz="2000" b="1" dirty="0">
              <a:solidFill>
                <a:schemeClr val="tx1"/>
              </a:solidFill>
              <a:effectLst/>
              <a:latin typeface="Candara" panose="020E0502030303020204" pitchFamily="34" charset="0"/>
              <a:ea typeface="+mn-ea"/>
              <a:cs typeface="+mn-cs"/>
            </a:rPr>
            <a:t>La persona titular de la Jefatura de Gobierno</a:t>
          </a:r>
          <a:r>
            <a:rPr lang="es-MX" sz="2000" dirty="0">
              <a:solidFill>
                <a:schemeClr val="tx1"/>
              </a:solidFill>
              <a:effectLst/>
              <a:latin typeface="Candara" panose="020E0502030303020204" pitchFamily="34" charset="0"/>
              <a:ea typeface="+mn-ea"/>
              <a:cs typeface="+mn-cs"/>
            </a:rPr>
            <a:t>, quien lo presidirá; y</a:t>
          </a:r>
          <a:endParaRPr lang="es-MX" sz="2000" b="1" dirty="0">
            <a:latin typeface="Candara" panose="020E0502030303020204" pitchFamily="34" charset="0"/>
          </a:endParaRPr>
        </a:p>
      </dgm:t>
    </dgm:pt>
    <dgm:pt modelId="{1D2CE149-19EB-4969-90B3-9BF27E58DA88}" type="parTrans" cxnId="{58BA0BCA-B3AB-461F-A5AA-9998CB0E4FE5}">
      <dgm:prSet/>
      <dgm:spPr/>
      <dgm:t>
        <a:bodyPr/>
        <a:lstStyle/>
        <a:p>
          <a:endParaRPr lang="es-MX"/>
        </a:p>
      </dgm:t>
    </dgm:pt>
    <dgm:pt modelId="{B494C9F9-7035-4D30-8230-AFCF0FE27A6D}" type="sibTrans" cxnId="{58BA0BCA-B3AB-461F-A5AA-9998CB0E4FE5}">
      <dgm:prSet/>
      <dgm:spPr/>
      <dgm:t>
        <a:bodyPr/>
        <a:lstStyle/>
        <a:p>
          <a:endParaRPr lang="es-MX"/>
        </a:p>
      </dgm:t>
    </dgm:pt>
    <dgm:pt modelId="{03D7DB40-5394-4B81-A352-DAA3175E6C0B}">
      <dgm:prSet custT="1"/>
      <dgm:spPr/>
      <dgm:t>
        <a:bodyPr/>
        <a:lstStyle/>
        <a:p>
          <a:endParaRPr lang="es-MX" sz="2000" b="1" dirty="0">
            <a:solidFill>
              <a:schemeClr val="tx1"/>
            </a:solidFill>
            <a:effectLst/>
            <a:latin typeface="Candara" panose="020E0502030303020204" pitchFamily="34" charset="0"/>
            <a:ea typeface="+mn-ea"/>
            <a:cs typeface="+mn-cs"/>
          </a:endParaRPr>
        </a:p>
        <a:p>
          <a:endParaRPr lang="es-MX" sz="2000" b="1" dirty="0">
            <a:solidFill>
              <a:schemeClr val="tx1"/>
            </a:solidFill>
            <a:effectLst/>
            <a:latin typeface="Candara" panose="020E0502030303020204" pitchFamily="34" charset="0"/>
            <a:ea typeface="+mn-ea"/>
            <a:cs typeface="+mn-cs"/>
          </a:endParaRPr>
        </a:p>
        <a:p>
          <a:r>
            <a:rPr lang="es-MX" sz="2000" b="1" dirty="0">
              <a:solidFill>
                <a:schemeClr val="tx1"/>
              </a:solidFill>
              <a:effectLst/>
              <a:latin typeface="Candara" panose="020E0502030303020204" pitchFamily="34" charset="0"/>
              <a:ea typeface="+mn-ea"/>
              <a:cs typeface="+mn-cs"/>
            </a:rPr>
            <a:t>Las personas titulares de las Alcaldías</a:t>
          </a:r>
          <a:endParaRPr lang="es-MX" sz="2000" b="1" dirty="0">
            <a:latin typeface="Candara" panose="020E0502030303020204" pitchFamily="34" charset="0"/>
          </a:endParaRPr>
        </a:p>
      </dgm:t>
    </dgm:pt>
    <dgm:pt modelId="{DC67888A-894D-4188-8063-4F81454E9DF3}" type="parTrans" cxnId="{6673DFD0-6818-4F34-AD75-969AA2709208}">
      <dgm:prSet/>
      <dgm:spPr/>
      <dgm:t>
        <a:bodyPr/>
        <a:lstStyle/>
        <a:p>
          <a:endParaRPr lang="es-MX"/>
        </a:p>
      </dgm:t>
    </dgm:pt>
    <dgm:pt modelId="{53942F10-4546-4950-B3C0-BDD69BA3A675}" type="sibTrans" cxnId="{6673DFD0-6818-4F34-AD75-969AA2709208}">
      <dgm:prSet/>
      <dgm:spPr/>
      <dgm:t>
        <a:bodyPr/>
        <a:lstStyle/>
        <a:p>
          <a:endParaRPr lang="es-MX"/>
        </a:p>
      </dgm:t>
    </dgm:pt>
    <dgm:pt modelId="{8B0D634A-70F4-4DAA-9B66-87F95BD44E0F}">
      <dgm:prSet custT="1"/>
      <dgm:spPr/>
      <dgm:t>
        <a:bodyPr/>
        <a:lstStyle/>
        <a:p>
          <a:r>
            <a:rPr lang="es-MX" sz="2000" b="1" dirty="0">
              <a:solidFill>
                <a:schemeClr val="tx1"/>
              </a:solidFill>
              <a:latin typeface="Candara" panose="020E0502030303020204" pitchFamily="34" charset="0"/>
            </a:rPr>
            <a:t>Funciones:</a:t>
          </a:r>
        </a:p>
      </dgm:t>
    </dgm:pt>
    <dgm:pt modelId="{FA31E254-9B78-471B-9B2E-A53FB87C645C}" type="parTrans" cxnId="{6CC00C29-A41A-4C35-823E-B183F0E3D27B}">
      <dgm:prSet/>
      <dgm:spPr/>
      <dgm:t>
        <a:bodyPr/>
        <a:lstStyle/>
        <a:p>
          <a:endParaRPr lang="es-MX"/>
        </a:p>
      </dgm:t>
    </dgm:pt>
    <dgm:pt modelId="{4EBA59D8-3E59-4211-9923-D0967E9FECED}" type="sibTrans" cxnId="{6CC00C29-A41A-4C35-823E-B183F0E3D27B}">
      <dgm:prSet/>
      <dgm:spPr/>
      <dgm:t>
        <a:bodyPr/>
        <a:lstStyle/>
        <a:p>
          <a:endParaRPr lang="es-MX"/>
        </a:p>
      </dgm:t>
    </dgm:pt>
    <dgm:pt modelId="{09EFF07C-2E91-4C97-9C9C-AD002EE78196}">
      <dgm:prSet custT="1"/>
      <dgm:spPr/>
      <dgm:t>
        <a:bodyPr/>
        <a:lstStyle/>
        <a:p>
          <a:r>
            <a:rPr lang="es-MX" sz="2000" b="1" dirty="0">
              <a:solidFill>
                <a:schemeClr val="tx1"/>
              </a:solidFill>
              <a:effectLst/>
              <a:latin typeface="Candara" panose="020E0502030303020204" pitchFamily="34" charset="0"/>
              <a:ea typeface="+mn-ea"/>
              <a:cs typeface="+mn-cs"/>
            </a:rPr>
            <a:t>Establecer acuerdos generales sobre los asuntos de la administración pública que se sometan a su consideración</a:t>
          </a:r>
          <a:endParaRPr lang="es-MX" sz="2000" b="1" dirty="0">
            <a:latin typeface="Candara" panose="020E0502030303020204" pitchFamily="34" charset="0"/>
          </a:endParaRPr>
        </a:p>
      </dgm:t>
    </dgm:pt>
    <dgm:pt modelId="{AF59D1CA-A6EC-4430-8058-DC800E17E0F2}" type="parTrans" cxnId="{AB93ED74-776F-4750-892D-BBE835D5A3C9}">
      <dgm:prSet/>
      <dgm:spPr/>
      <dgm:t>
        <a:bodyPr/>
        <a:lstStyle/>
        <a:p>
          <a:endParaRPr lang="es-MX"/>
        </a:p>
      </dgm:t>
    </dgm:pt>
    <dgm:pt modelId="{B5509531-8766-4BE3-98EE-A00A908421E2}" type="sibTrans" cxnId="{AB93ED74-776F-4750-892D-BBE835D5A3C9}">
      <dgm:prSet/>
      <dgm:spPr/>
      <dgm:t>
        <a:bodyPr/>
        <a:lstStyle/>
        <a:p>
          <a:endParaRPr lang="es-MX"/>
        </a:p>
      </dgm:t>
    </dgm:pt>
    <dgm:pt modelId="{62250343-8D68-41D2-A971-0D21EB68F7C2}">
      <dgm:prSet custT="1"/>
      <dgm:spPr/>
      <dgm:t>
        <a:bodyPr/>
        <a:lstStyle/>
        <a:p>
          <a:r>
            <a:rPr lang="es-MX" sz="2000" b="1" dirty="0">
              <a:solidFill>
                <a:schemeClr val="tx1"/>
              </a:solidFill>
              <a:effectLst/>
              <a:latin typeface="Candara" panose="020E0502030303020204" pitchFamily="34" charset="0"/>
              <a:ea typeface="+mn-ea"/>
              <a:cs typeface="+mn-cs"/>
            </a:rPr>
            <a:t>Proponer políticas, programas y acciones para el desarrollo de infraestructura, servicios y otras actividades de interés para la ciudad</a:t>
          </a:r>
          <a:endParaRPr lang="es-MX" sz="2000" b="1" dirty="0">
            <a:latin typeface="Candara" panose="020E0502030303020204" pitchFamily="34" charset="0"/>
          </a:endParaRPr>
        </a:p>
      </dgm:t>
    </dgm:pt>
    <dgm:pt modelId="{25D810BD-E5D4-41EC-A625-2CED59C393AB}" type="parTrans" cxnId="{9DFACC88-7968-4B85-BF22-975F37D5BC1D}">
      <dgm:prSet/>
      <dgm:spPr/>
      <dgm:t>
        <a:bodyPr/>
        <a:lstStyle/>
        <a:p>
          <a:endParaRPr lang="es-MX"/>
        </a:p>
      </dgm:t>
    </dgm:pt>
    <dgm:pt modelId="{DC9BBB1E-A79A-44C4-8997-7DB9AE47FB16}" type="sibTrans" cxnId="{9DFACC88-7968-4B85-BF22-975F37D5BC1D}">
      <dgm:prSet/>
      <dgm:spPr/>
      <dgm:t>
        <a:bodyPr/>
        <a:lstStyle/>
        <a:p>
          <a:endParaRPr lang="es-MX"/>
        </a:p>
      </dgm:t>
    </dgm:pt>
    <dgm:pt modelId="{2BFF779C-194C-46A0-B017-E16842AD074F}" type="pres">
      <dgm:prSet presAssocID="{B3A1EBA2-A578-4DB6-B3A8-555B73870112}" presName="vert0" presStyleCnt="0">
        <dgm:presLayoutVars>
          <dgm:dir/>
          <dgm:animOne val="branch"/>
          <dgm:animLvl val="lvl"/>
        </dgm:presLayoutVars>
      </dgm:prSet>
      <dgm:spPr/>
      <dgm:t>
        <a:bodyPr/>
        <a:lstStyle/>
        <a:p>
          <a:endParaRPr lang="es-ES_tradnl"/>
        </a:p>
      </dgm:t>
    </dgm:pt>
    <dgm:pt modelId="{F9728D80-2731-4F33-9F1B-DB89EF26B4FF}" type="pres">
      <dgm:prSet presAssocID="{88851413-F4EA-4BBD-88BD-5C6BC3DBAC93}" presName="thickLine" presStyleLbl="alignNode1" presStyleIdx="0" presStyleCnt="2"/>
      <dgm:spPr/>
    </dgm:pt>
    <dgm:pt modelId="{A4CF581E-6581-45A5-A2FE-2AF3A0087C6C}" type="pres">
      <dgm:prSet presAssocID="{88851413-F4EA-4BBD-88BD-5C6BC3DBAC93}" presName="horz1" presStyleCnt="0"/>
      <dgm:spPr/>
    </dgm:pt>
    <dgm:pt modelId="{3740D652-74F6-424B-8E13-84C40CB6C800}" type="pres">
      <dgm:prSet presAssocID="{88851413-F4EA-4BBD-88BD-5C6BC3DBAC93}" presName="tx1" presStyleLbl="revTx" presStyleIdx="0" presStyleCnt="6"/>
      <dgm:spPr/>
      <dgm:t>
        <a:bodyPr/>
        <a:lstStyle/>
        <a:p>
          <a:endParaRPr lang="es-ES_tradnl"/>
        </a:p>
      </dgm:t>
    </dgm:pt>
    <dgm:pt modelId="{D1450F4E-3A51-4AF8-9246-345D079C2068}" type="pres">
      <dgm:prSet presAssocID="{88851413-F4EA-4BBD-88BD-5C6BC3DBAC93}" presName="vert1" presStyleCnt="0"/>
      <dgm:spPr/>
    </dgm:pt>
    <dgm:pt modelId="{0F75B496-E9DD-406C-B3BD-9495E562B33C}" type="pres">
      <dgm:prSet presAssocID="{1FB349EA-21E1-491F-A878-8F82272C5CB4}" presName="vertSpace2a" presStyleCnt="0"/>
      <dgm:spPr/>
    </dgm:pt>
    <dgm:pt modelId="{1911A2C6-4528-4539-BEF0-C69BF7011E73}" type="pres">
      <dgm:prSet presAssocID="{1FB349EA-21E1-491F-A878-8F82272C5CB4}" presName="horz2" presStyleCnt="0"/>
      <dgm:spPr/>
    </dgm:pt>
    <dgm:pt modelId="{2C5C5B9C-9F6E-47C5-973D-4A0DDA0515C5}" type="pres">
      <dgm:prSet presAssocID="{1FB349EA-21E1-491F-A878-8F82272C5CB4}" presName="horzSpace2" presStyleCnt="0"/>
      <dgm:spPr/>
    </dgm:pt>
    <dgm:pt modelId="{83F77B03-0C2B-40CE-A6A3-23519273CB1A}" type="pres">
      <dgm:prSet presAssocID="{1FB349EA-21E1-491F-A878-8F82272C5CB4}" presName="tx2" presStyleLbl="revTx" presStyleIdx="1" presStyleCnt="6" custScaleX="103032" custScaleY="26984"/>
      <dgm:spPr/>
      <dgm:t>
        <a:bodyPr/>
        <a:lstStyle/>
        <a:p>
          <a:endParaRPr lang="es-ES_tradnl"/>
        </a:p>
      </dgm:t>
    </dgm:pt>
    <dgm:pt modelId="{0011EF97-6DC5-4E5F-A6F7-55DFE761F880}" type="pres">
      <dgm:prSet presAssocID="{1FB349EA-21E1-491F-A878-8F82272C5CB4}" presName="vert2" presStyleCnt="0"/>
      <dgm:spPr/>
    </dgm:pt>
    <dgm:pt modelId="{BA792CE0-C9CC-4CE3-B099-7BE28796D627}" type="pres">
      <dgm:prSet presAssocID="{1FB349EA-21E1-491F-A878-8F82272C5CB4}" presName="thinLine2b" presStyleLbl="callout" presStyleIdx="0" presStyleCnt="4"/>
      <dgm:spPr/>
    </dgm:pt>
    <dgm:pt modelId="{5B38D951-27C2-4EAB-BF8E-E0F8FF265305}" type="pres">
      <dgm:prSet presAssocID="{1FB349EA-21E1-491F-A878-8F82272C5CB4}" presName="vertSpace2b" presStyleCnt="0"/>
      <dgm:spPr/>
    </dgm:pt>
    <dgm:pt modelId="{4EE80FDF-A53B-4269-9D59-1A7C4710B33B}" type="pres">
      <dgm:prSet presAssocID="{03D7DB40-5394-4B81-A352-DAA3175E6C0B}" presName="horz2" presStyleCnt="0"/>
      <dgm:spPr/>
    </dgm:pt>
    <dgm:pt modelId="{6714C90A-9D60-4840-8EAD-45217E645E8E}" type="pres">
      <dgm:prSet presAssocID="{03D7DB40-5394-4B81-A352-DAA3175E6C0B}" presName="horzSpace2" presStyleCnt="0"/>
      <dgm:spPr/>
    </dgm:pt>
    <dgm:pt modelId="{24B4A797-F11C-45CA-9AED-8BDEA8826885}" type="pres">
      <dgm:prSet presAssocID="{03D7DB40-5394-4B81-A352-DAA3175E6C0B}" presName="tx2" presStyleLbl="revTx" presStyleIdx="2" presStyleCnt="6"/>
      <dgm:spPr/>
      <dgm:t>
        <a:bodyPr/>
        <a:lstStyle/>
        <a:p>
          <a:endParaRPr lang="es-ES_tradnl"/>
        </a:p>
      </dgm:t>
    </dgm:pt>
    <dgm:pt modelId="{5E2F0444-70C2-4950-832F-EFA27D8F4551}" type="pres">
      <dgm:prSet presAssocID="{03D7DB40-5394-4B81-A352-DAA3175E6C0B}" presName="vert2" presStyleCnt="0"/>
      <dgm:spPr/>
    </dgm:pt>
    <dgm:pt modelId="{61015C28-771A-4405-A131-0AD491FC1E6F}" type="pres">
      <dgm:prSet presAssocID="{03D7DB40-5394-4B81-A352-DAA3175E6C0B}" presName="thinLine2b" presStyleLbl="callout" presStyleIdx="1" presStyleCnt="4"/>
      <dgm:spPr/>
    </dgm:pt>
    <dgm:pt modelId="{0B6278C1-4A0B-4DB0-BD60-72A92595DA5E}" type="pres">
      <dgm:prSet presAssocID="{03D7DB40-5394-4B81-A352-DAA3175E6C0B}" presName="vertSpace2b" presStyleCnt="0"/>
      <dgm:spPr/>
    </dgm:pt>
    <dgm:pt modelId="{4455E776-94D6-466F-A63D-C0BB85267481}" type="pres">
      <dgm:prSet presAssocID="{8B0D634A-70F4-4DAA-9B66-87F95BD44E0F}" presName="thickLine" presStyleLbl="alignNode1" presStyleIdx="1" presStyleCnt="2"/>
      <dgm:spPr/>
    </dgm:pt>
    <dgm:pt modelId="{952CC461-41D1-464C-9B8E-A9626304AECD}" type="pres">
      <dgm:prSet presAssocID="{8B0D634A-70F4-4DAA-9B66-87F95BD44E0F}" presName="horz1" presStyleCnt="0"/>
      <dgm:spPr/>
    </dgm:pt>
    <dgm:pt modelId="{724FF241-D5D3-4A4B-9720-ED98924F4EAC}" type="pres">
      <dgm:prSet presAssocID="{8B0D634A-70F4-4DAA-9B66-87F95BD44E0F}" presName="tx1" presStyleLbl="revTx" presStyleIdx="3" presStyleCnt="6"/>
      <dgm:spPr/>
      <dgm:t>
        <a:bodyPr/>
        <a:lstStyle/>
        <a:p>
          <a:endParaRPr lang="es-ES_tradnl"/>
        </a:p>
      </dgm:t>
    </dgm:pt>
    <dgm:pt modelId="{DFA37805-9F94-40EC-B61B-B1C6A6E5A573}" type="pres">
      <dgm:prSet presAssocID="{8B0D634A-70F4-4DAA-9B66-87F95BD44E0F}" presName="vert1" presStyleCnt="0"/>
      <dgm:spPr/>
    </dgm:pt>
    <dgm:pt modelId="{B737C1A5-B181-429C-BE21-81158088546D}" type="pres">
      <dgm:prSet presAssocID="{09EFF07C-2E91-4C97-9C9C-AD002EE78196}" presName="vertSpace2a" presStyleCnt="0"/>
      <dgm:spPr/>
    </dgm:pt>
    <dgm:pt modelId="{513A8980-F1EE-41C6-87D3-CB406EC13997}" type="pres">
      <dgm:prSet presAssocID="{09EFF07C-2E91-4C97-9C9C-AD002EE78196}" presName="horz2" presStyleCnt="0"/>
      <dgm:spPr/>
    </dgm:pt>
    <dgm:pt modelId="{35F5006B-0886-43FE-9605-4A653B0239C0}" type="pres">
      <dgm:prSet presAssocID="{09EFF07C-2E91-4C97-9C9C-AD002EE78196}" presName="horzSpace2" presStyleCnt="0"/>
      <dgm:spPr/>
    </dgm:pt>
    <dgm:pt modelId="{3CA9436A-2A25-49AA-986E-C0A80294761A}" type="pres">
      <dgm:prSet presAssocID="{09EFF07C-2E91-4C97-9C9C-AD002EE78196}" presName="tx2" presStyleLbl="revTx" presStyleIdx="4" presStyleCnt="6"/>
      <dgm:spPr/>
      <dgm:t>
        <a:bodyPr/>
        <a:lstStyle/>
        <a:p>
          <a:endParaRPr lang="es-ES_tradnl"/>
        </a:p>
      </dgm:t>
    </dgm:pt>
    <dgm:pt modelId="{6070EA28-4BC3-4D09-B341-AA3010DDC17B}" type="pres">
      <dgm:prSet presAssocID="{09EFF07C-2E91-4C97-9C9C-AD002EE78196}" presName="vert2" presStyleCnt="0"/>
      <dgm:spPr/>
    </dgm:pt>
    <dgm:pt modelId="{1729AEBE-D842-4205-B7E9-7E0D6084D8C2}" type="pres">
      <dgm:prSet presAssocID="{09EFF07C-2E91-4C97-9C9C-AD002EE78196}" presName="thinLine2b" presStyleLbl="callout" presStyleIdx="2" presStyleCnt="4"/>
      <dgm:spPr/>
    </dgm:pt>
    <dgm:pt modelId="{43B62DC8-B024-464C-A466-66032983F9E5}" type="pres">
      <dgm:prSet presAssocID="{09EFF07C-2E91-4C97-9C9C-AD002EE78196}" presName="vertSpace2b" presStyleCnt="0"/>
      <dgm:spPr/>
    </dgm:pt>
    <dgm:pt modelId="{FC125E8B-195E-4A08-B9FF-8BDD64ACF38E}" type="pres">
      <dgm:prSet presAssocID="{62250343-8D68-41D2-A971-0D21EB68F7C2}" presName="horz2" presStyleCnt="0"/>
      <dgm:spPr/>
    </dgm:pt>
    <dgm:pt modelId="{2AB7E35E-FB5C-4EDC-83F7-CFDBBAE8C174}" type="pres">
      <dgm:prSet presAssocID="{62250343-8D68-41D2-A971-0D21EB68F7C2}" presName="horzSpace2" presStyleCnt="0"/>
      <dgm:spPr/>
    </dgm:pt>
    <dgm:pt modelId="{E4227427-1FD5-4C2B-9A54-E4E7D9D0BF7C}" type="pres">
      <dgm:prSet presAssocID="{62250343-8D68-41D2-A971-0D21EB68F7C2}" presName="tx2" presStyleLbl="revTx" presStyleIdx="5" presStyleCnt="6"/>
      <dgm:spPr/>
      <dgm:t>
        <a:bodyPr/>
        <a:lstStyle/>
        <a:p>
          <a:endParaRPr lang="es-ES_tradnl"/>
        </a:p>
      </dgm:t>
    </dgm:pt>
    <dgm:pt modelId="{8A8C3529-5145-4E13-A83C-6FB881ED6A9F}" type="pres">
      <dgm:prSet presAssocID="{62250343-8D68-41D2-A971-0D21EB68F7C2}" presName="vert2" presStyleCnt="0"/>
      <dgm:spPr/>
    </dgm:pt>
    <dgm:pt modelId="{3EC10686-426E-499A-BE76-52167592E44D}" type="pres">
      <dgm:prSet presAssocID="{62250343-8D68-41D2-A971-0D21EB68F7C2}" presName="thinLine2b" presStyleLbl="callout" presStyleIdx="3" presStyleCnt="4"/>
      <dgm:spPr/>
    </dgm:pt>
    <dgm:pt modelId="{276B257D-C0EC-455E-899C-19BE91A78202}" type="pres">
      <dgm:prSet presAssocID="{62250343-8D68-41D2-A971-0D21EB68F7C2}" presName="vertSpace2b" presStyleCnt="0"/>
      <dgm:spPr/>
    </dgm:pt>
  </dgm:ptLst>
  <dgm:cxnLst>
    <dgm:cxn modelId="{1892AD80-F3D0-684E-9273-D78A8059BB9F}" type="presOf" srcId="{62250343-8D68-41D2-A971-0D21EB68F7C2}" destId="{E4227427-1FD5-4C2B-9A54-E4E7D9D0BF7C}" srcOrd="0" destOrd="0" presId="urn:microsoft.com/office/officeart/2008/layout/LinedList"/>
    <dgm:cxn modelId="{BC23ADEB-692A-F349-8447-171850459D09}" type="presOf" srcId="{1FB349EA-21E1-491F-A878-8F82272C5CB4}" destId="{83F77B03-0C2B-40CE-A6A3-23519273CB1A}" srcOrd="0" destOrd="0" presId="urn:microsoft.com/office/officeart/2008/layout/LinedList"/>
    <dgm:cxn modelId="{D441D3A1-D165-5A45-98FE-4ECDD42F7EC5}" type="presOf" srcId="{8B0D634A-70F4-4DAA-9B66-87F95BD44E0F}" destId="{724FF241-D5D3-4A4B-9720-ED98924F4EAC}" srcOrd="0" destOrd="0" presId="urn:microsoft.com/office/officeart/2008/layout/LinedList"/>
    <dgm:cxn modelId="{9DFACC88-7968-4B85-BF22-975F37D5BC1D}" srcId="{8B0D634A-70F4-4DAA-9B66-87F95BD44E0F}" destId="{62250343-8D68-41D2-A971-0D21EB68F7C2}" srcOrd="1" destOrd="0" parTransId="{25D810BD-E5D4-41EC-A625-2CED59C393AB}" sibTransId="{DC9BBB1E-A79A-44C4-8997-7DB9AE47FB16}"/>
    <dgm:cxn modelId="{58BA0BCA-B3AB-461F-A5AA-9998CB0E4FE5}" srcId="{88851413-F4EA-4BBD-88BD-5C6BC3DBAC93}" destId="{1FB349EA-21E1-491F-A878-8F82272C5CB4}" srcOrd="0" destOrd="0" parTransId="{1D2CE149-19EB-4969-90B3-9BF27E58DA88}" sibTransId="{B494C9F9-7035-4D30-8230-AFCF0FE27A6D}"/>
    <dgm:cxn modelId="{99C2B534-8FF0-4631-894C-D6FCABF53F5D}" srcId="{B3A1EBA2-A578-4DB6-B3A8-555B73870112}" destId="{88851413-F4EA-4BBD-88BD-5C6BC3DBAC93}" srcOrd="0" destOrd="0" parTransId="{619F78AC-0A92-4677-AE02-9328F1EBF15B}" sibTransId="{04008ED7-2AA4-4082-BA6D-DB6946848155}"/>
    <dgm:cxn modelId="{6CC00C29-A41A-4C35-823E-B183F0E3D27B}" srcId="{B3A1EBA2-A578-4DB6-B3A8-555B73870112}" destId="{8B0D634A-70F4-4DAA-9B66-87F95BD44E0F}" srcOrd="1" destOrd="0" parTransId="{FA31E254-9B78-471B-9B2E-A53FB87C645C}" sibTransId="{4EBA59D8-3E59-4211-9923-D0967E9FECED}"/>
    <dgm:cxn modelId="{6673DFD0-6818-4F34-AD75-969AA2709208}" srcId="{88851413-F4EA-4BBD-88BD-5C6BC3DBAC93}" destId="{03D7DB40-5394-4B81-A352-DAA3175E6C0B}" srcOrd="1" destOrd="0" parTransId="{DC67888A-894D-4188-8063-4F81454E9DF3}" sibTransId="{53942F10-4546-4950-B3C0-BDD69BA3A675}"/>
    <dgm:cxn modelId="{3E3748F5-FC4C-BF4D-A613-8BE18F165129}" type="presOf" srcId="{88851413-F4EA-4BBD-88BD-5C6BC3DBAC93}" destId="{3740D652-74F6-424B-8E13-84C40CB6C800}" srcOrd="0" destOrd="0" presId="urn:microsoft.com/office/officeart/2008/layout/LinedList"/>
    <dgm:cxn modelId="{FC8F7A32-1CBD-5D4B-82BE-04C7AB694F05}" type="presOf" srcId="{09EFF07C-2E91-4C97-9C9C-AD002EE78196}" destId="{3CA9436A-2A25-49AA-986E-C0A80294761A}" srcOrd="0" destOrd="0" presId="urn:microsoft.com/office/officeart/2008/layout/LinedList"/>
    <dgm:cxn modelId="{CDC2AB77-129A-C746-8344-CEB206B736BF}" type="presOf" srcId="{03D7DB40-5394-4B81-A352-DAA3175E6C0B}" destId="{24B4A797-F11C-45CA-9AED-8BDEA8826885}" srcOrd="0" destOrd="0" presId="urn:microsoft.com/office/officeart/2008/layout/LinedList"/>
    <dgm:cxn modelId="{AB93ED74-776F-4750-892D-BBE835D5A3C9}" srcId="{8B0D634A-70F4-4DAA-9B66-87F95BD44E0F}" destId="{09EFF07C-2E91-4C97-9C9C-AD002EE78196}" srcOrd="0" destOrd="0" parTransId="{AF59D1CA-A6EC-4430-8058-DC800E17E0F2}" sibTransId="{B5509531-8766-4BE3-98EE-A00A908421E2}"/>
    <dgm:cxn modelId="{4FBAB523-F47D-F749-87A4-F71A0DB1EFC8}" type="presOf" srcId="{B3A1EBA2-A578-4DB6-B3A8-555B73870112}" destId="{2BFF779C-194C-46A0-B017-E16842AD074F}" srcOrd="0" destOrd="0" presId="urn:microsoft.com/office/officeart/2008/layout/LinedList"/>
    <dgm:cxn modelId="{BB39FFE8-4B8B-F54A-8E24-C593F202F405}" type="presParOf" srcId="{2BFF779C-194C-46A0-B017-E16842AD074F}" destId="{F9728D80-2731-4F33-9F1B-DB89EF26B4FF}" srcOrd="0" destOrd="0" presId="urn:microsoft.com/office/officeart/2008/layout/LinedList"/>
    <dgm:cxn modelId="{A1699310-0912-3945-B7BE-94EDB785E171}" type="presParOf" srcId="{2BFF779C-194C-46A0-B017-E16842AD074F}" destId="{A4CF581E-6581-45A5-A2FE-2AF3A0087C6C}" srcOrd="1" destOrd="0" presId="urn:microsoft.com/office/officeart/2008/layout/LinedList"/>
    <dgm:cxn modelId="{4338375D-DDEF-5D4F-9E2A-ABEB0C4C6B36}" type="presParOf" srcId="{A4CF581E-6581-45A5-A2FE-2AF3A0087C6C}" destId="{3740D652-74F6-424B-8E13-84C40CB6C800}" srcOrd="0" destOrd="0" presId="urn:microsoft.com/office/officeart/2008/layout/LinedList"/>
    <dgm:cxn modelId="{D214A662-AE85-9F4D-AA2C-FC78F754FD70}" type="presParOf" srcId="{A4CF581E-6581-45A5-A2FE-2AF3A0087C6C}" destId="{D1450F4E-3A51-4AF8-9246-345D079C2068}" srcOrd="1" destOrd="0" presId="urn:microsoft.com/office/officeart/2008/layout/LinedList"/>
    <dgm:cxn modelId="{80310960-7ECF-124E-A95C-127964B29FC9}" type="presParOf" srcId="{D1450F4E-3A51-4AF8-9246-345D079C2068}" destId="{0F75B496-E9DD-406C-B3BD-9495E562B33C}" srcOrd="0" destOrd="0" presId="urn:microsoft.com/office/officeart/2008/layout/LinedList"/>
    <dgm:cxn modelId="{D3985213-3E23-8E4D-BDAD-F816F6CD7C40}" type="presParOf" srcId="{D1450F4E-3A51-4AF8-9246-345D079C2068}" destId="{1911A2C6-4528-4539-BEF0-C69BF7011E73}" srcOrd="1" destOrd="0" presId="urn:microsoft.com/office/officeart/2008/layout/LinedList"/>
    <dgm:cxn modelId="{79162FE4-E431-5E49-B7EB-6322936E46AC}" type="presParOf" srcId="{1911A2C6-4528-4539-BEF0-C69BF7011E73}" destId="{2C5C5B9C-9F6E-47C5-973D-4A0DDA0515C5}" srcOrd="0" destOrd="0" presId="urn:microsoft.com/office/officeart/2008/layout/LinedList"/>
    <dgm:cxn modelId="{B0A44178-80E1-0245-93D8-B8EBCEB684F1}" type="presParOf" srcId="{1911A2C6-4528-4539-BEF0-C69BF7011E73}" destId="{83F77B03-0C2B-40CE-A6A3-23519273CB1A}" srcOrd="1" destOrd="0" presId="urn:microsoft.com/office/officeart/2008/layout/LinedList"/>
    <dgm:cxn modelId="{9A428EE0-2360-7240-97C5-AEC56DF44A1D}" type="presParOf" srcId="{1911A2C6-4528-4539-BEF0-C69BF7011E73}" destId="{0011EF97-6DC5-4E5F-A6F7-55DFE761F880}" srcOrd="2" destOrd="0" presId="urn:microsoft.com/office/officeart/2008/layout/LinedList"/>
    <dgm:cxn modelId="{0D623170-47E0-B94E-B7AB-CF02A5B733E8}" type="presParOf" srcId="{D1450F4E-3A51-4AF8-9246-345D079C2068}" destId="{BA792CE0-C9CC-4CE3-B099-7BE28796D627}" srcOrd="2" destOrd="0" presId="urn:microsoft.com/office/officeart/2008/layout/LinedList"/>
    <dgm:cxn modelId="{F48FE83F-555D-8F46-B577-B960BACECA9A}" type="presParOf" srcId="{D1450F4E-3A51-4AF8-9246-345D079C2068}" destId="{5B38D951-27C2-4EAB-BF8E-E0F8FF265305}" srcOrd="3" destOrd="0" presId="urn:microsoft.com/office/officeart/2008/layout/LinedList"/>
    <dgm:cxn modelId="{28D5D8A6-98F6-3D4B-B1D8-7AAB345A2A4C}" type="presParOf" srcId="{D1450F4E-3A51-4AF8-9246-345D079C2068}" destId="{4EE80FDF-A53B-4269-9D59-1A7C4710B33B}" srcOrd="4" destOrd="0" presId="urn:microsoft.com/office/officeart/2008/layout/LinedList"/>
    <dgm:cxn modelId="{047F9FA3-91EE-474F-921B-31DA6D41EB75}" type="presParOf" srcId="{4EE80FDF-A53B-4269-9D59-1A7C4710B33B}" destId="{6714C90A-9D60-4840-8EAD-45217E645E8E}" srcOrd="0" destOrd="0" presId="urn:microsoft.com/office/officeart/2008/layout/LinedList"/>
    <dgm:cxn modelId="{528B57AE-5A8F-2B4A-B28B-8F25B61B87B8}" type="presParOf" srcId="{4EE80FDF-A53B-4269-9D59-1A7C4710B33B}" destId="{24B4A797-F11C-45CA-9AED-8BDEA8826885}" srcOrd="1" destOrd="0" presId="urn:microsoft.com/office/officeart/2008/layout/LinedList"/>
    <dgm:cxn modelId="{8454C01C-8129-9F4E-93A6-39C91CB61803}" type="presParOf" srcId="{4EE80FDF-A53B-4269-9D59-1A7C4710B33B}" destId="{5E2F0444-70C2-4950-832F-EFA27D8F4551}" srcOrd="2" destOrd="0" presId="urn:microsoft.com/office/officeart/2008/layout/LinedList"/>
    <dgm:cxn modelId="{9A237EB8-FAEE-5E40-AC3E-4F9987CE72B9}" type="presParOf" srcId="{D1450F4E-3A51-4AF8-9246-345D079C2068}" destId="{61015C28-771A-4405-A131-0AD491FC1E6F}" srcOrd="5" destOrd="0" presId="urn:microsoft.com/office/officeart/2008/layout/LinedList"/>
    <dgm:cxn modelId="{499BDF96-FA8F-B548-8EA8-A6AA6527C9F6}" type="presParOf" srcId="{D1450F4E-3A51-4AF8-9246-345D079C2068}" destId="{0B6278C1-4A0B-4DB0-BD60-72A92595DA5E}" srcOrd="6" destOrd="0" presId="urn:microsoft.com/office/officeart/2008/layout/LinedList"/>
    <dgm:cxn modelId="{E8E848CB-5390-FF4D-B52C-79AC6FF5CA53}" type="presParOf" srcId="{2BFF779C-194C-46A0-B017-E16842AD074F}" destId="{4455E776-94D6-466F-A63D-C0BB85267481}" srcOrd="2" destOrd="0" presId="urn:microsoft.com/office/officeart/2008/layout/LinedList"/>
    <dgm:cxn modelId="{5AD6680B-7484-E641-8818-CAAE369DE611}" type="presParOf" srcId="{2BFF779C-194C-46A0-B017-E16842AD074F}" destId="{952CC461-41D1-464C-9B8E-A9626304AECD}" srcOrd="3" destOrd="0" presId="urn:microsoft.com/office/officeart/2008/layout/LinedList"/>
    <dgm:cxn modelId="{2922DE6C-F5A6-2840-A43F-9D0BEA65908B}" type="presParOf" srcId="{952CC461-41D1-464C-9B8E-A9626304AECD}" destId="{724FF241-D5D3-4A4B-9720-ED98924F4EAC}" srcOrd="0" destOrd="0" presId="urn:microsoft.com/office/officeart/2008/layout/LinedList"/>
    <dgm:cxn modelId="{C1FBDF2C-13CA-674B-8E70-286E0E59AB55}" type="presParOf" srcId="{952CC461-41D1-464C-9B8E-A9626304AECD}" destId="{DFA37805-9F94-40EC-B61B-B1C6A6E5A573}" srcOrd="1" destOrd="0" presId="urn:microsoft.com/office/officeart/2008/layout/LinedList"/>
    <dgm:cxn modelId="{C35E5792-F533-F84E-89FD-707677E01C6D}" type="presParOf" srcId="{DFA37805-9F94-40EC-B61B-B1C6A6E5A573}" destId="{B737C1A5-B181-429C-BE21-81158088546D}" srcOrd="0" destOrd="0" presId="urn:microsoft.com/office/officeart/2008/layout/LinedList"/>
    <dgm:cxn modelId="{23747A0E-4C46-BF43-991E-3EB69E6F6352}" type="presParOf" srcId="{DFA37805-9F94-40EC-B61B-B1C6A6E5A573}" destId="{513A8980-F1EE-41C6-87D3-CB406EC13997}" srcOrd="1" destOrd="0" presId="urn:microsoft.com/office/officeart/2008/layout/LinedList"/>
    <dgm:cxn modelId="{1E7AD871-78EF-A740-B559-5E1CA77545C1}" type="presParOf" srcId="{513A8980-F1EE-41C6-87D3-CB406EC13997}" destId="{35F5006B-0886-43FE-9605-4A653B0239C0}" srcOrd="0" destOrd="0" presId="urn:microsoft.com/office/officeart/2008/layout/LinedList"/>
    <dgm:cxn modelId="{D125EF4D-CE97-BB46-BFD0-F7E30ACA3849}" type="presParOf" srcId="{513A8980-F1EE-41C6-87D3-CB406EC13997}" destId="{3CA9436A-2A25-49AA-986E-C0A80294761A}" srcOrd="1" destOrd="0" presId="urn:microsoft.com/office/officeart/2008/layout/LinedList"/>
    <dgm:cxn modelId="{8FAE06F3-12B9-764D-B26F-7AAB4E5916AB}" type="presParOf" srcId="{513A8980-F1EE-41C6-87D3-CB406EC13997}" destId="{6070EA28-4BC3-4D09-B341-AA3010DDC17B}" srcOrd="2" destOrd="0" presId="urn:microsoft.com/office/officeart/2008/layout/LinedList"/>
    <dgm:cxn modelId="{5B6FFB28-A7BD-3145-9DA2-C716CC540E0D}" type="presParOf" srcId="{DFA37805-9F94-40EC-B61B-B1C6A6E5A573}" destId="{1729AEBE-D842-4205-B7E9-7E0D6084D8C2}" srcOrd="2" destOrd="0" presId="urn:microsoft.com/office/officeart/2008/layout/LinedList"/>
    <dgm:cxn modelId="{B40F47D8-7ECB-1049-9089-C08D4B679B3E}" type="presParOf" srcId="{DFA37805-9F94-40EC-B61B-B1C6A6E5A573}" destId="{43B62DC8-B024-464C-A466-66032983F9E5}" srcOrd="3" destOrd="0" presId="urn:microsoft.com/office/officeart/2008/layout/LinedList"/>
    <dgm:cxn modelId="{3B7A7BCB-5E0A-9347-ABD3-AB89D854CCBD}" type="presParOf" srcId="{DFA37805-9F94-40EC-B61B-B1C6A6E5A573}" destId="{FC125E8B-195E-4A08-B9FF-8BDD64ACF38E}" srcOrd="4" destOrd="0" presId="urn:microsoft.com/office/officeart/2008/layout/LinedList"/>
    <dgm:cxn modelId="{39FDFD03-DDA8-E04A-BEFE-40FC0D7F52C7}" type="presParOf" srcId="{FC125E8B-195E-4A08-B9FF-8BDD64ACF38E}" destId="{2AB7E35E-FB5C-4EDC-83F7-CFDBBAE8C174}" srcOrd="0" destOrd="0" presId="urn:microsoft.com/office/officeart/2008/layout/LinedList"/>
    <dgm:cxn modelId="{E73772CA-9B28-4B4A-B54D-6E7C2A7AC61D}" type="presParOf" srcId="{FC125E8B-195E-4A08-B9FF-8BDD64ACF38E}" destId="{E4227427-1FD5-4C2B-9A54-E4E7D9D0BF7C}" srcOrd="1" destOrd="0" presId="urn:microsoft.com/office/officeart/2008/layout/LinedList"/>
    <dgm:cxn modelId="{BAF0179F-EE28-1948-997C-02DEC87AD49B}" type="presParOf" srcId="{FC125E8B-195E-4A08-B9FF-8BDD64ACF38E}" destId="{8A8C3529-5145-4E13-A83C-6FB881ED6A9F}" srcOrd="2" destOrd="0" presId="urn:microsoft.com/office/officeart/2008/layout/LinedList"/>
    <dgm:cxn modelId="{576B4D91-9EAB-D84E-A243-2D44C0327D88}" type="presParOf" srcId="{DFA37805-9F94-40EC-B61B-B1C6A6E5A573}" destId="{3EC10686-426E-499A-BE76-52167592E44D}" srcOrd="5" destOrd="0" presId="urn:microsoft.com/office/officeart/2008/layout/LinedList"/>
    <dgm:cxn modelId="{D949CDD8-7103-3748-8246-EF1251AC6F42}" type="presParOf" srcId="{DFA37805-9F94-40EC-B61B-B1C6A6E5A573}" destId="{276B257D-C0EC-455E-899C-19BE91A78202}" srcOrd="6" destOrd="0" presId="urn:microsoft.com/office/officeart/2008/layout/LinedList"/>
  </dgm:cxnLst>
  <dgm:bg>
    <a:solidFill>
      <a:schemeClr val="tx2"/>
    </a:solid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32F62E-99AF-4191-AB64-76CAD0D0590F}"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es-ES"/>
        </a:p>
      </dgm:t>
    </dgm:pt>
    <dgm:pt modelId="{56B56C64-77D3-495A-BB07-51B1E0FC08B6}">
      <dgm:prSet phldrT="[Texto]" custT="1"/>
      <dgm:spPr>
        <a:solidFill>
          <a:schemeClr val="tx2">
            <a:lumMod val="60000"/>
            <a:lumOff val="40000"/>
          </a:schemeClr>
        </a:solidFill>
      </dgm:spPr>
      <dgm:t>
        <a:bodyPr/>
        <a:lstStyle/>
        <a:p>
          <a:r>
            <a:rPr lang="es-MX" sz="1800" b="1" cap="small" baseline="0" dirty="0">
              <a:solidFill>
                <a:schemeClr val="tx1"/>
              </a:solidFill>
              <a:effectLst>
                <a:outerShdw blurRad="38100" dist="38100" dir="2700000" algn="tl">
                  <a:srgbClr val="000000">
                    <a:alpha val="43137"/>
                  </a:srgbClr>
                </a:outerShdw>
              </a:effectLst>
            </a:rPr>
            <a:t>Comisión de ordenamiento metropolitano o de Conurbación</a:t>
          </a:r>
          <a:endParaRPr lang="es-ES" sz="1800" b="1" cap="small" baseline="0" dirty="0">
            <a:solidFill>
              <a:schemeClr val="tx1"/>
            </a:solidFill>
            <a:effectLst>
              <a:outerShdw blurRad="38100" dist="38100" dir="2700000" algn="tl">
                <a:srgbClr val="000000">
                  <a:alpha val="43137"/>
                </a:srgbClr>
              </a:outerShdw>
            </a:effectLst>
          </a:endParaRPr>
        </a:p>
      </dgm:t>
    </dgm:pt>
    <dgm:pt modelId="{84B84078-07CD-4CC7-ABB5-E54D9AE3EFD2}" type="parTrans" cxnId="{0B395BE6-91BA-4A78-B748-DB99521D0311}">
      <dgm:prSet/>
      <dgm:spPr/>
      <dgm:t>
        <a:bodyPr/>
        <a:lstStyle/>
        <a:p>
          <a:endParaRPr lang="es-ES"/>
        </a:p>
      </dgm:t>
    </dgm:pt>
    <dgm:pt modelId="{8C890D0F-DFA6-4EEA-9501-7CBCEDD1D552}" type="sibTrans" cxnId="{0B395BE6-91BA-4A78-B748-DB99521D0311}">
      <dgm:prSet/>
      <dgm:spPr/>
      <dgm:t>
        <a:bodyPr/>
        <a:lstStyle/>
        <a:p>
          <a:endParaRPr lang="es-ES"/>
        </a:p>
      </dgm:t>
    </dgm:pt>
    <dgm:pt modelId="{607E33B1-455A-4A4A-B215-6C3D3167FF96}">
      <dgm:prSet phldrT="[Texto]" custT="1"/>
      <dgm:spPr>
        <a:solidFill>
          <a:schemeClr val="tx2">
            <a:alpha val="90000"/>
          </a:schemeClr>
        </a:solidFill>
      </dgm:spPr>
      <dgm:t>
        <a:bodyPr/>
        <a:lstStyle/>
        <a:p>
          <a:r>
            <a:rPr lang="es-ES" sz="1400" dirty="0"/>
            <a:t>Integrada por la </a:t>
          </a:r>
          <a:r>
            <a:rPr lang="es-ES" sz="1400" b="1" dirty="0"/>
            <a:t>federación, las entidades federativas, los municipios y demarcaciones territoriales </a:t>
          </a:r>
          <a:r>
            <a:rPr lang="es-ES" sz="1400" dirty="0"/>
            <a:t>que participarán en el ámbito de su competencia</a:t>
          </a:r>
        </a:p>
      </dgm:t>
    </dgm:pt>
    <dgm:pt modelId="{12711F4A-4951-44D5-B544-3ADEA3EDDACB}" type="parTrans" cxnId="{AB5CDFF7-34FB-4190-AA30-32474CD655B4}">
      <dgm:prSet/>
      <dgm:spPr/>
      <dgm:t>
        <a:bodyPr/>
        <a:lstStyle/>
        <a:p>
          <a:endParaRPr lang="es-ES"/>
        </a:p>
      </dgm:t>
    </dgm:pt>
    <dgm:pt modelId="{293F3580-A918-43B2-89D7-415658613A83}" type="sibTrans" cxnId="{AB5CDFF7-34FB-4190-AA30-32474CD655B4}">
      <dgm:prSet/>
      <dgm:spPr/>
      <dgm:t>
        <a:bodyPr/>
        <a:lstStyle/>
        <a:p>
          <a:endParaRPr lang="es-ES"/>
        </a:p>
      </dgm:t>
    </dgm:pt>
    <dgm:pt modelId="{766410B0-0AC0-4C80-B8A6-F15A36619B41}">
      <dgm:prSet phldrT="[Texto]" custT="1"/>
      <dgm:spPr>
        <a:solidFill>
          <a:schemeClr val="tx2">
            <a:alpha val="90000"/>
          </a:schemeClr>
        </a:solidFill>
      </dgm:spPr>
      <dgm:t>
        <a:bodyPr/>
        <a:lstStyle/>
        <a:p>
          <a:r>
            <a:rPr lang="es-MX" sz="1400" dirty="0"/>
            <a:t>Coordina la </a:t>
          </a:r>
          <a:r>
            <a:rPr lang="es-MX" sz="1400" b="1" dirty="0"/>
            <a:t>formulación y aprobación</a:t>
          </a:r>
          <a:r>
            <a:rPr lang="es-MX" sz="1400" dirty="0"/>
            <a:t> de los programas metropolitanos, así como </a:t>
          </a:r>
          <a:r>
            <a:rPr lang="es-MX" sz="1400" b="1" dirty="0"/>
            <a:t>su gestión, evaluación y cumplimiento</a:t>
          </a:r>
          <a:endParaRPr lang="es-ES" sz="1400" b="1" dirty="0"/>
        </a:p>
      </dgm:t>
    </dgm:pt>
    <dgm:pt modelId="{AAC27889-D1F6-41A7-93F0-6809D2AA711E}" type="parTrans" cxnId="{F307799C-C0FC-4F3C-9088-69686FDD58C2}">
      <dgm:prSet/>
      <dgm:spPr/>
      <dgm:t>
        <a:bodyPr/>
        <a:lstStyle/>
        <a:p>
          <a:endParaRPr lang="es-ES"/>
        </a:p>
      </dgm:t>
    </dgm:pt>
    <dgm:pt modelId="{39FAD1F2-45D8-4C85-B68F-693C0DF2FC76}" type="sibTrans" cxnId="{F307799C-C0FC-4F3C-9088-69686FDD58C2}">
      <dgm:prSet/>
      <dgm:spPr/>
      <dgm:t>
        <a:bodyPr/>
        <a:lstStyle/>
        <a:p>
          <a:endParaRPr lang="es-ES"/>
        </a:p>
      </dgm:t>
    </dgm:pt>
    <dgm:pt modelId="{CA34158D-C28C-4B40-B0B2-037368140A86}">
      <dgm:prSet phldrT="[Texto]"/>
      <dgm:spPr/>
      <dgm:t>
        <a:bodyPr/>
        <a:lstStyle/>
        <a:p>
          <a:r>
            <a:rPr lang="es-MX" b="1" cap="small" baseline="0" dirty="0">
              <a:solidFill>
                <a:schemeClr val="tx1"/>
              </a:solidFill>
              <a:effectLst>
                <a:outerShdw blurRad="38100" dist="38100" dir="2700000" algn="tl">
                  <a:srgbClr val="000000">
                    <a:alpha val="43137"/>
                  </a:srgbClr>
                </a:outerShdw>
              </a:effectLst>
            </a:rPr>
            <a:t>Consejo consultivo de desarrollo metropolitano</a:t>
          </a:r>
          <a:endParaRPr lang="es-ES" b="1" cap="small" baseline="0" dirty="0">
            <a:solidFill>
              <a:schemeClr val="tx1"/>
            </a:solidFill>
            <a:effectLst>
              <a:outerShdw blurRad="38100" dist="38100" dir="2700000" algn="tl">
                <a:srgbClr val="000000">
                  <a:alpha val="43137"/>
                </a:srgbClr>
              </a:outerShdw>
            </a:effectLst>
          </a:endParaRPr>
        </a:p>
      </dgm:t>
    </dgm:pt>
    <dgm:pt modelId="{07256209-2BED-4F87-ABDC-B622DFDC066C}" type="parTrans" cxnId="{287D2A8B-1431-48E9-A315-7A8D9FFAA3CC}">
      <dgm:prSet/>
      <dgm:spPr/>
      <dgm:t>
        <a:bodyPr/>
        <a:lstStyle/>
        <a:p>
          <a:endParaRPr lang="es-ES"/>
        </a:p>
      </dgm:t>
    </dgm:pt>
    <dgm:pt modelId="{219251D3-AAB1-4D14-BF43-8CB93DD7F820}" type="sibTrans" cxnId="{287D2A8B-1431-48E9-A315-7A8D9FFAA3CC}">
      <dgm:prSet/>
      <dgm:spPr/>
      <dgm:t>
        <a:bodyPr/>
        <a:lstStyle/>
        <a:p>
          <a:endParaRPr lang="es-ES"/>
        </a:p>
      </dgm:t>
    </dgm:pt>
    <dgm:pt modelId="{ECB80D70-6C87-409C-8971-A01EC30FF0E6}">
      <dgm:prSet phldrT="[Texto]" custT="1"/>
      <dgm:spPr>
        <a:solidFill>
          <a:schemeClr val="tx2">
            <a:alpha val="90000"/>
          </a:schemeClr>
        </a:solidFill>
      </dgm:spPr>
      <dgm:t>
        <a:bodyPr/>
        <a:lstStyle/>
        <a:p>
          <a:r>
            <a:rPr lang="es-MX" sz="1350" dirty="0"/>
            <a:t>Procesos de </a:t>
          </a:r>
          <a:r>
            <a:rPr lang="es-MX" sz="1350" b="1" dirty="0"/>
            <a:t>consulta pública e interinstitucional </a:t>
          </a:r>
          <a:r>
            <a:rPr lang="es-MX" sz="1350" dirty="0"/>
            <a:t>en las fases de la formulación, aprobación, ejecución y seguimiento de los programas</a:t>
          </a:r>
          <a:endParaRPr lang="es-ES" sz="1350" dirty="0"/>
        </a:p>
      </dgm:t>
    </dgm:pt>
    <dgm:pt modelId="{414891EE-902F-4C94-A2B0-8E816CEDD2C4}" type="parTrans" cxnId="{C9CA5CC3-B921-4874-8DEA-782B0E3FDE81}">
      <dgm:prSet/>
      <dgm:spPr/>
      <dgm:t>
        <a:bodyPr/>
        <a:lstStyle/>
        <a:p>
          <a:endParaRPr lang="es-ES"/>
        </a:p>
      </dgm:t>
    </dgm:pt>
    <dgm:pt modelId="{EE5335F3-A631-413D-B4E8-C7F5400B1641}" type="sibTrans" cxnId="{C9CA5CC3-B921-4874-8DEA-782B0E3FDE81}">
      <dgm:prSet/>
      <dgm:spPr/>
      <dgm:t>
        <a:bodyPr/>
        <a:lstStyle/>
        <a:p>
          <a:endParaRPr lang="es-ES"/>
        </a:p>
      </dgm:t>
    </dgm:pt>
    <dgm:pt modelId="{8A5CF6BF-186A-463B-8F88-52C30213C22E}">
      <dgm:prSet phldrT="[Texto]" custT="1"/>
      <dgm:spPr>
        <a:solidFill>
          <a:schemeClr val="tx2">
            <a:alpha val="90000"/>
          </a:schemeClr>
        </a:solidFill>
      </dgm:spPr>
      <dgm:t>
        <a:bodyPr/>
        <a:lstStyle/>
        <a:p>
          <a:r>
            <a:rPr lang="es-MX" sz="1350" b="1" dirty="0"/>
            <a:t>Integrado</a:t>
          </a:r>
          <a:r>
            <a:rPr lang="es-MX" sz="1350" dirty="0"/>
            <a:t> con perspectiva de género, por los tres órdenes de gobierno y agrupaciones sociales legalmente constituidas, colegios de profesionistas, instituciones académicas y expertos en la materia, sector que deberá conformar mayoría en el consejo. </a:t>
          </a:r>
          <a:endParaRPr lang="es-ES" sz="1400" dirty="0"/>
        </a:p>
      </dgm:t>
    </dgm:pt>
    <dgm:pt modelId="{4630938E-CB32-457A-BD74-B97CE4EEF2DA}" type="parTrans" cxnId="{1212A293-F252-4ADD-97DB-8E57F4FB68A4}">
      <dgm:prSet/>
      <dgm:spPr/>
      <dgm:t>
        <a:bodyPr/>
        <a:lstStyle/>
        <a:p>
          <a:endParaRPr lang="es-ES"/>
        </a:p>
      </dgm:t>
    </dgm:pt>
    <dgm:pt modelId="{E2FEAF39-94F6-453C-8642-9C7204BF6EE9}" type="sibTrans" cxnId="{1212A293-F252-4ADD-97DB-8E57F4FB68A4}">
      <dgm:prSet/>
      <dgm:spPr/>
      <dgm:t>
        <a:bodyPr/>
        <a:lstStyle/>
        <a:p>
          <a:endParaRPr lang="es-ES"/>
        </a:p>
      </dgm:t>
    </dgm:pt>
    <dgm:pt modelId="{93BD37EC-721A-4744-968A-4B396C0637DD}">
      <dgm:prSet phldrT="[Texto]"/>
      <dgm:spPr>
        <a:solidFill>
          <a:schemeClr val="tx2">
            <a:lumMod val="60000"/>
            <a:lumOff val="40000"/>
          </a:schemeClr>
        </a:solidFill>
      </dgm:spPr>
      <dgm:t>
        <a:bodyPr/>
        <a:lstStyle/>
        <a:p>
          <a:r>
            <a:rPr lang="es-MX" b="1" dirty="0">
              <a:solidFill>
                <a:schemeClr val="tx1"/>
              </a:solidFill>
              <a:effectLst>
                <a:outerShdw blurRad="38100" dist="38100" dir="2700000" algn="tl">
                  <a:srgbClr val="000000">
                    <a:alpha val="43137"/>
                  </a:srgbClr>
                </a:outerShdw>
              </a:effectLst>
            </a:rPr>
            <a:t>Otros</a:t>
          </a:r>
          <a:endParaRPr lang="es-ES" b="1" dirty="0">
            <a:solidFill>
              <a:schemeClr val="tx1"/>
            </a:solidFill>
            <a:effectLst>
              <a:outerShdw blurRad="38100" dist="38100" dir="2700000" algn="tl">
                <a:srgbClr val="000000">
                  <a:alpha val="43137"/>
                </a:srgbClr>
              </a:outerShdw>
            </a:effectLst>
          </a:endParaRPr>
        </a:p>
      </dgm:t>
    </dgm:pt>
    <dgm:pt modelId="{87CF94D4-D20A-45AD-957E-F6CD8FC330D0}" type="parTrans" cxnId="{FFBCF5A2-51CC-49F0-A8C4-6ACF7E37EAA6}">
      <dgm:prSet/>
      <dgm:spPr/>
      <dgm:t>
        <a:bodyPr/>
        <a:lstStyle/>
        <a:p>
          <a:endParaRPr lang="es-ES"/>
        </a:p>
      </dgm:t>
    </dgm:pt>
    <dgm:pt modelId="{67118336-2567-4B02-95A7-EEF3E88BD87B}" type="sibTrans" cxnId="{FFBCF5A2-51CC-49F0-A8C4-6ACF7E37EAA6}">
      <dgm:prSet/>
      <dgm:spPr/>
      <dgm:t>
        <a:bodyPr/>
        <a:lstStyle/>
        <a:p>
          <a:endParaRPr lang="es-ES"/>
        </a:p>
      </dgm:t>
    </dgm:pt>
    <dgm:pt modelId="{9C5A20AC-F242-4561-9F02-8E4D58E64A9B}">
      <dgm:prSet phldrT="[Texto]"/>
      <dgm:spPr>
        <a:solidFill>
          <a:schemeClr val="tx2">
            <a:alpha val="90000"/>
          </a:schemeClr>
        </a:solidFill>
      </dgm:spPr>
      <dgm:t>
        <a:bodyPr/>
        <a:lstStyle/>
        <a:p>
          <a:r>
            <a:rPr lang="es-MX" dirty="0"/>
            <a:t>Instancias que permitan la prestación de servicios públicos comunes</a:t>
          </a:r>
          <a:endParaRPr lang="es-ES" dirty="0"/>
        </a:p>
      </dgm:t>
    </dgm:pt>
    <dgm:pt modelId="{B1CA6942-829F-4335-BE8E-DAD37EFF9B44}" type="parTrans" cxnId="{FE7BB38A-EFE6-4EF3-B84E-E18C9F551C36}">
      <dgm:prSet/>
      <dgm:spPr/>
      <dgm:t>
        <a:bodyPr/>
        <a:lstStyle/>
        <a:p>
          <a:endParaRPr lang="es-ES"/>
        </a:p>
      </dgm:t>
    </dgm:pt>
    <dgm:pt modelId="{ECDBC02A-668B-45CC-8DB7-9E090C8DF8B9}" type="sibTrans" cxnId="{FE7BB38A-EFE6-4EF3-B84E-E18C9F551C36}">
      <dgm:prSet/>
      <dgm:spPr/>
      <dgm:t>
        <a:bodyPr/>
        <a:lstStyle/>
        <a:p>
          <a:endParaRPr lang="es-ES"/>
        </a:p>
      </dgm:t>
    </dgm:pt>
    <dgm:pt modelId="{6FC32CDF-FAB0-48CE-B654-D20C655AE1A2}">
      <dgm:prSet phldrT="[Texto]" custT="1"/>
      <dgm:spPr>
        <a:solidFill>
          <a:schemeClr val="tx2">
            <a:alpha val="90000"/>
          </a:schemeClr>
        </a:solidFill>
      </dgm:spPr>
      <dgm:t>
        <a:bodyPr/>
        <a:lstStyle/>
        <a:p>
          <a:r>
            <a:rPr lang="es-MX" sz="1400" dirty="0"/>
            <a:t>Subcomisiones o consejos integrados por igual número de representantes de los tres órdenes de gobierno</a:t>
          </a:r>
          <a:endParaRPr lang="es-ES" sz="1400" dirty="0"/>
        </a:p>
      </dgm:t>
    </dgm:pt>
    <dgm:pt modelId="{28CA38DC-4CA5-431C-A17E-BB67829E3B8D}" type="parTrans" cxnId="{AF6F1D40-CD87-4A21-A73A-F86837ED85FF}">
      <dgm:prSet/>
      <dgm:spPr/>
      <dgm:t>
        <a:bodyPr/>
        <a:lstStyle/>
        <a:p>
          <a:endParaRPr lang="es-ES"/>
        </a:p>
      </dgm:t>
    </dgm:pt>
    <dgm:pt modelId="{95E840DA-2553-4B06-9B48-FDF0ACD9856F}" type="sibTrans" cxnId="{AF6F1D40-CD87-4A21-A73A-F86837ED85FF}">
      <dgm:prSet/>
      <dgm:spPr/>
      <dgm:t>
        <a:bodyPr/>
        <a:lstStyle/>
        <a:p>
          <a:endParaRPr lang="es-ES"/>
        </a:p>
      </dgm:t>
    </dgm:pt>
    <dgm:pt modelId="{CCAF0728-0227-42AF-85BF-9B42AAEF0EBB}">
      <dgm:prSet/>
      <dgm:spPr>
        <a:solidFill>
          <a:schemeClr val="tx2">
            <a:alpha val="90000"/>
          </a:schemeClr>
        </a:solidFill>
      </dgm:spPr>
      <dgm:t>
        <a:bodyPr/>
        <a:lstStyle/>
        <a:p>
          <a:r>
            <a:rPr lang="es-MX" dirty="0"/>
            <a:t>Mecanismos y fuentes de financiamiento de las acciones metropolitanas contemplando, entre otros, </a:t>
          </a:r>
          <a:r>
            <a:rPr lang="es-MX" b="1" dirty="0"/>
            <a:t>el fondo metropolitano</a:t>
          </a:r>
          <a:r>
            <a:rPr lang="es-MX" dirty="0"/>
            <a:t>.</a:t>
          </a:r>
          <a:endParaRPr lang="es-ES" dirty="0"/>
        </a:p>
      </dgm:t>
    </dgm:pt>
    <dgm:pt modelId="{AC87BA5B-C2CF-4236-B177-D1FBB95020B6}" type="parTrans" cxnId="{711DD755-30D1-4551-B0FE-A8CAFD64B2F2}">
      <dgm:prSet/>
      <dgm:spPr/>
      <dgm:t>
        <a:bodyPr/>
        <a:lstStyle/>
        <a:p>
          <a:endParaRPr lang="es-ES"/>
        </a:p>
      </dgm:t>
    </dgm:pt>
    <dgm:pt modelId="{029A9949-4566-4189-8164-61681CD3D39C}" type="sibTrans" cxnId="{711DD755-30D1-4551-B0FE-A8CAFD64B2F2}">
      <dgm:prSet/>
      <dgm:spPr/>
      <dgm:t>
        <a:bodyPr/>
        <a:lstStyle/>
        <a:p>
          <a:endParaRPr lang="es-ES"/>
        </a:p>
      </dgm:t>
    </dgm:pt>
    <dgm:pt modelId="{D6E3E7BA-73A2-4F44-AF35-1AA0E6326550}" type="pres">
      <dgm:prSet presAssocID="{1032F62E-99AF-4191-AB64-76CAD0D0590F}" presName="Name0" presStyleCnt="0">
        <dgm:presLayoutVars>
          <dgm:dir/>
          <dgm:animLvl val="lvl"/>
          <dgm:resizeHandles val="exact"/>
        </dgm:presLayoutVars>
      </dgm:prSet>
      <dgm:spPr/>
      <dgm:t>
        <a:bodyPr/>
        <a:lstStyle/>
        <a:p>
          <a:endParaRPr lang="es-ES_tradnl"/>
        </a:p>
      </dgm:t>
    </dgm:pt>
    <dgm:pt modelId="{767C83D6-A4AD-48EB-A1B7-D62ADE8935BD}" type="pres">
      <dgm:prSet presAssocID="{56B56C64-77D3-495A-BB07-51B1E0FC08B6}" presName="linNode" presStyleCnt="0"/>
      <dgm:spPr/>
    </dgm:pt>
    <dgm:pt modelId="{C1E65D05-C5BA-4686-923A-86B2BAD4283F}" type="pres">
      <dgm:prSet presAssocID="{56B56C64-77D3-495A-BB07-51B1E0FC08B6}" presName="parentText" presStyleLbl="node1" presStyleIdx="0" presStyleCnt="3" custScaleX="71774">
        <dgm:presLayoutVars>
          <dgm:chMax val="1"/>
          <dgm:bulletEnabled val="1"/>
        </dgm:presLayoutVars>
      </dgm:prSet>
      <dgm:spPr/>
      <dgm:t>
        <a:bodyPr/>
        <a:lstStyle/>
        <a:p>
          <a:endParaRPr lang="es-ES_tradnl"/>
        </a:p>
      </dgm:t>
    </dgm:pt>
    <dgm:pt modelId="{B2FBD302-653D-4B6C-9104-CC18ED623270}" type="pres">
      <dgm:prSet presAssocID="{56B56C64-77D3-495A-BB07-51B1E0FC08B6}" presName="descendantText" presStyleLbl="alignAccFollowNode1" presStyleIdx="0" presStyleCnt="3" custScaleX="115516" custScaleY="102713">
        <dgm:presLayoutVars>
          <dgm:bulletEnabled val="1"/>
        </dgm:presLayoutVars>
      </dgm:prSet>
      <dgm:spPr/>
      <dgm:t>
        <a:bodyPr/>
        <a:lstStyle/>
        <a:p>
          <a:endParaRPr lang="es-ES_tradnl"/>
        </a:p>
      </dgm:t>
    </dgm:pt>
    <dgm:pt modelId="{B6B2361F-68B0-4682-BA33-1CF3EAF996C5}" type="pres">
      <dgm:prSet presAssocID="{8C890D0F-DFA6-4EEA-9501-7CBCEDD1D552}" presName="sp" presStyleCnt="0"/>
      <dgm:spPr/>
    </dgm:pt>
    <dgm:pt modelId="{FAC8DC28-FAEF-4418-8E4E-EFFD7971B952}" type="pres">
      <dgm:prSet presAssocID="{CA34158D-C28C-4B40-B0B2-037368140A86}" presName="linNode" presStyleCnt="0"/>
      <dgm:spPr/>
    </dgm:pt>
    <dgm:pt modelId="{30DB14DF-ECEA-49FF-9C0F-060FF0FF9AC2}" type="pres">
      <dgm:prSet presAssocID="{CA34158D-C28C-4B40-B0B2-037368140A86}" presName="parentText" presStyleLbl="node1" presStyleIdx="1" presStyleCnt="3" custScaleX="71769">
        <dgm:presLayoutVars>
          <dgm:chMax val="1"/>
          <dgm:bulletEnabled val="1"/>
        </dgm:presLayoutVars>
      </dgm:prSet>
      <dgm:spPr/>
      <dgm:t>
        <a:bodyPr/>
        <a:lstStyle/>
        <a:p>
          <a:endParaRPr lang="es-ES_tradnl"/>
        </a:p>
      </dgm:t>
    </dgm:pt>
    <dgm:pt modelId="{DF7B4A94-2D2C-4475-94D4-EC72E7BBC78B}" type="pres">
      <dgm:prSet presAssocID="{CA34158D-C28C-4B40-B0B2-037368140A86}" presName="descendantText" presStyleLbl="alignAccFollowNode1" presStyleIdx="1" presStyleCnt="3" custScaleX="115516" custScaleY="102713">
        <dgm:presLayoutVars>
          <dgm:bulletEnabled val="1"/>
        </dgm:presLayoutVars>
      </dgm:prSet>
      <dgm:spPr/>
      <dgm:t>
        <a:bodyPr/>
        <a:lstStyle/>
        <a:p>
          <a:endParaRPr lang="es-ES_tradnl"/>
        </a:p>
      </dgm:t>
    </dgm:pt>
    <dgm:pt modelId="{465C35D9-353C-446F-801C-09050607C322}" type="pres">
      <dgm:prSet presAssocID="{219251D3-AAB1-4D14-BF43-8CB93DD7F820}" presName="sp" presStyleCnt="0"/>
      <dgm:spPr/>
    </dgm:pt>
    <dgm:pt modelId="{53A9575B-A310-4CAC-A9C5-DC364446E618}" type="pres">
      <dgm:prSet presAssocID="{93BD37EC-721A-4744-968A-4B396C0637DD}" presName="linNode" presStyleCnt="0"/>
      <dgm:spPr/>
    </dgm:pt>
    <dgm:pt modelId="{38B73654-4F46-42B5-9C4E-30BC297FB356}" type="pres">
      <dgm:prSet presAssocID="{93BD37EC-721A-4744-968A-4B396C0637DD}" presName="parentText" presStyleLbl="node1" presStyleIdx="2" presStyleCnt="3" custScaleX="71769">
        <dgm:presLayoutVars>
          <dgm:chMax val="1"/>
          <dgm:bulletEnabled val="1"/>
        </dgm:presLayoutVars>
      </dgm:prSet>
      <dgm:spPr/>
      <dgm:t>
        <a:bodyPr/>
        <a:lstStyle/>
        <a:p>
          <a:endParaRPr lang="es-ES_tradnl"/>
        </a:p>
      </dgm:t>
    </dgm:pt>
    <dgm:pt modelId="{34588586-9FE8-45C8-9E1D-E5859FCA6944}" type="pres">
      <dgm:prSet presAssocID="{93BD37EC-721A-4744-968A-4B396C0637DD}" presName="descendantText" presStyleLbl="alignAccFollowNode1" presStyleIdx="2" presStyleCnt="3" custScaleX="115516" custScaleY="102713">
        <dgm:presLayoutVars>
          <dgm:bulletEnabled val="1"/>
        </dgm:presLayoutVars>
      </dgm:prSet>
      <dgm:spPr/>
      <dgm:t>
        <a:bodyPr/>
        <a:lstStyle/>
        <a:p>
          <a:endParaRPr lang="es-ES_tradnl"/>
        </a:p>
      </dgm:t>
    </dgm:pt>
  </dgm:ptLst>
  <dgm:cxnLst>
    <dgm:cxn modelId="{C9CA5CC3-B921-4874-8DEA-782B0E3FDE81}" srcId="{CA34158D-C28C-4B40-B0B2-037368140A86}" destId="{ECB80D70-6C87-409C-8971-A01EC30FF0E6}" srcOrd="0" destOrd="0" parTransId="{414891EE-902F-4C94-A2B0-8E816CEDD2C4}" sibTransId="{EE5335F3-A631-413D-B4E8-C7F5400B1641}"/>
    <dgm:cxn modelId="{711DD755-30D1-4551-B0FE-A8CAFD64B2F2}" srcId="{93BD37EC-721A-4744-968A-4B396C0637DD}" destId="{CCAF0728-0227-42AF-85BF-9B42AAEF0EBB}" srcOrd="1" destOrd="0" parTransId="{AC87BA5B-C2CF-4236-B177-D1FBB95020B6}" sibTransId="{029A9949-4566-4189-8164-61681CD3D39C}"/>
    <dgm:cxn modelId="{7CCD5741-D36B-F547-BCC5-A64338214DF9}" type="presOf" srcId="{93BD37EC-721A-4744-968A-4B396C0637DD}" destId="{38B73654-4F46-42B5-9C4E-30BC297FB356}" srcOrd="0" destOrd="0" presId="urn:microsoft.com/office/officeart/2005/8/layout/vList5"/>
    <dgm:cxn modelId="{1212A293-F252-4ADD-97DB-8E57F4FB68A4}" srcId="{CA34158D-C28C-4B40-B0B2-037368140A86}" destId="{8A5CF6BF-186A-463B-8F88-52C30213C22E}" srcOrd="1" destOrd="0" parTransId="{4630938E-CB32-457A-BD74-B97CE4EEF2DA}" sibTransId="{E2FEAF39-94F6-453C-8642-9C7204BF6EE9}"/>
    <dgm:cxn modelId="{33DF5082-325B-F743-8878-0C567B96E559}" type="presOf" srcId="{607E33B1-455A-4A4A-B215-6C3D3167FF96}" destId="{B2FBD302-653D-4B6C-9104-CC18ED623270}" srcOrd="0" destOrd="0" presId="urn:microsoft.com/office/officeart/2005/8/layout/vList5"/>
    <dgm:cxn modelId="{6C5DA58A-886D-B147-95EF-5F551065946D}" type="presOf" srcId="{1032F62E-99AF-4191-AB64-76CAD0D0590F}" destId="{D6E3E7BA-73A2-4F44-AF35-1AA0E6326550}" srcOrd="0" destOrd="0" presId="urn:microsoft.com/office/officeart/2005/8/layout/vList5"/>
    <dgm:cxn modelId="{9812BC48-E6A9-6240-8D89-C08AE8FE99A3}" type="presOf" srcId="{8A5CF6BF-186A-463B-8F88-52C30213C22E}" destId="{DF7B4A94-2D2C-4475-94D4-EC72E7BBC78B}" srcOrd="0" destOrd="1" presId="urn:microsoft.com/office/officeart/2005/8/layout/vList5"/>
    <dgm:cxn modelId="{FFBCF5A2-51CC-49F0-A8C4-6ACF7E37EAA6}" srcId="{1032F62E-99AF-4191-AB64-76CAD0D0590F}" destId="{93BD37EC-721A-4744-968A-4B396C0637DD}" srcOrd="2" destOrd="0" parTransId="{87CF94D4-D20A-45AD-957E-F6CD8FC330D0}" sibTransId="{67118336-2567-4B02-95A7-EEF3E88BD87B}"/>
    <dgm:cxn modelId="{AB5CDFF7-34FB-4190-AA30-32474CD655B4}" srcId="{56B56C64-77D3-495A-BB07-51B1E0FC08B6}" destId="{607E33B1-455A-4A4A-B215-6C3D3167FF96}" srcOrd="0" destOrd="0" parTransId="{12711F4A-4951-44D5-B544-3ADEA3EDDACB}" sibTransId="{293F3580-A918-43B2-89D7-415658613A83}"/>
    <dgm:cxn modelId="{287D2A8B-1431-48E9-A315-7A8D9FFAA3CC}" srcId="{1032F62E-99AF-4191-AB64-76CAD0D0590F}" destId="{CA34158D-C28C-4B40-B0B2-037368140A86}" srcOrd="1" destOrd="0" parTransId="{07256209-2BED-4F87-ABDC-B622DFDC066C}" sibTransId="{219251D3-AAB1-4D14-BF43-8CB93DD7F820}"/>
    <dgm:cxn modelId="{48C2657E-75FA-AA4A-9D34-15E4FD80D52E}" type="presOf" srcId="{ECB80D70-6C87-409C-8971-A01EC30FF0E6}" destId="{DF7B4A94-2D2C-4475-94D4-EC72E7BBC78B}" srcOrd="0" destOrd="0" presId="urn:microsoft.com/office/officeart/2005/8/layout/vList5"/>
    <dgm:cxn modelId="{187AA00C-8ADF-2C4B-9287-2CBB50E2B1B0}" type="presOf" srcId="{9C5A20AC-F242-4561-9F02-8E4D58E64A9B}" destId="{34588586-9FE8-45C8-9E1D-E5859FCA6944}" srcOrd="0" destOrd="0" presId="urn:microsoft.com/office/officeart/2005/8/layout/vList5"/>
    <dgm:cxn modelId="{FE7BB38A-EFE6-4EF3-B84E-E18C9F551C36}" srcId="{93BD37EC-721A-4744-968A-4B396C0637DD}" destId="{9C5A20AC-F242-4561-9F02-8E4D58E64A9B}" srcOrd="0" destOrd="0" parTransId="{B1CA6942-829F-4335-BE8E-DAD37EFF9B44}" sibTransId="{ECDBC02A-668B-45CC-8DB7-9E090C8DF8B9}"/>
    <dgm:cxn modelId="{F307799C-C0FC-4F3C-9088-69686FDD58C2}" srcId="{56B56C64-77D3-495A-BB07-51B1E0FC08B6}" destId="{766410B0-0AC0-4C80-B8A6-F15A36619B41}" srcOrd="1" destOrd="0" parTransId="{AAC27889-D1F6-41A7-93F0-6809D2AA711E}" sibTransId="{39FAD1F2-45D8-4C85-B68F-693C0DF2FC76}"/>
    <dgm:cxn modelId="{0B395BE6-91BA-4A78-B748-DB99521D0311}" srcId="{1032F62E-99AF-4191-AB64-76CAD0D0590F}" destId="{56B56C64-77D3-495A-BB07-51B1E0FC08B6}" srcOrd="0" destOrd="0" parTransId="{84B84078-07CD-4CC7-ABB5-E54D9AE3EFD2}" sibTransId="{8C890D0F-DFA6-4EEA-9501-7CBCEDD1D552}"/>
    <dgm:cxn modelId="{CF665A4A-4C10-C042-9658-29DFFAB2CCAE}" type="presOf" srcId="{CA34158D-C28C-4B40-B0B2-037368140A86}" destId="{30DB14DF-ECEA-49FF-9C0F-060FF0FF9AC2}" srcOrd="0" destOrd="0" presId="urn:microsoft.com/office/officeart/2005/8/layout/vList5"/>
    <dgm:cxn modelId="{D5EFC69B-A34E-6C40-945A-C10974DE06AC}" type="presOf" srcId="{CCAF0728-0227-42AF-85BF-9B42AAEF0EBB}" destId="{34588586-9FE8-45C8-9E1D-E5859FCA6944}" srcOrd="0" destOrd="1" presId="urn:microsoft.com/office/officeart/2005/8/layout/vList5"/>
    <dgm:cxn modelId="{AF6F1D40-CD87-4A21-A73A-F86837ED85FF}" srcId="{56B56C64-77D3-495A-BB07-51B1E0FC08B6}" destId="{6FC32CDF-FAB0-48CE-B654-D20C655AE1A2}" srcOrd="2" destOrd="0" parTransId="{28CA38DC-4CA5-431C-A17E-BB67829E3B8D}" sibTransId="{95E840DA-2553-4B06-9B48-FDF0ACD9856F}"/>
    <dgm:cxn modelId="{2492A039-3B10-154F-A188-C79D7E09BD72}" type="presOf" srcId="{766410B0-0AC0-4C80-B8A6-F15A36619B41}" destId="{B2FBD302-653D-4B6C-9104-CC18ED623270}" srcOrd="0" destOrd="1" presId="urn:microsoft.com/office/officeart/2005/8/layout/vList5"/>
    <dgm:cxn modelId="{E774108D-FFDC-7C45-8028-BDB92068CE81}" type="presOf" srcId="{56B56C64-77D3-495A-BB07-51B1E0FC08B6}" destId="{C1E65D05-C5BA-4686-923A-86B2BAD4283F}" srcOrd="0" destOrd="0" presId="urn:microsoft.com/office/officeart/2005/8/layout/vList5"/>
    <dgm:cxn modelId="{25B42326-C962-1F48-AD0C-E5AF572D1D21}" type="presOf" srcId="{6FC32CDF-FAB0-48CE-B654-D20C655AE1A2}" destId="{B2FBD302-653D-4B6C-9104-CC18ED623270}" srcOrd="0" destOrd="2" presId="urn:microsoft.com/office/officeart/2005/8/layout/vList5"/>
    <dgm:cxn modelId="{7519A42B-74CA-DE41-80C4-CCB6B6396694}" type="presParOf" srcId="{D6E3E7BA-73A2-4F44-AF35-1AA0E6326550}" destId="{767C83D6-A4AD-48EB-A1B7-D62ADE8935BD}" srcOrd="0" destOrd="0" presId="urn:microsoft.com/office/officeart/2005/8/layout/vList5"/>
    <dgm:cxn modelId="{BF116C35-CA14-BE42-86DE-94F2952D319F}" type="presParOf" srcId="{767C83D6-A4AD-48EB-A1B7-D62ADE8935BD}" destId="{C1E65D05-C5BA-4686-923A-86B2BAD4283F}" srcOrd="0" destOrd="0" presId="urn:microsoft.com/office/officeart/2005/8/layout/vList5"/>
    <dgm:cxn modelId="{BB1F3699-7478-DA48-BB39-14C35EDDB658}" type="presParOf" srcId="{767C83D6-A4AD-48EB-A1B7-D62ADE8935BD}" destId="{B2FBD302-653D-4B6C-9104-CC18ED623270}" srcOrd="1" destOrd="0" presId="urn:microsoft.com/office/officeart/2005/8/layout/vList5"/>
    <dgm:cxn modelId="{14EF5DA0-28FB-5D40-89D4-D4A3664FAA4E}" type="presParOf" srcId="{D6E3E7BA-73A2-4F44-AF35-1AA0E6326550}" destId="{B6B2361F-68B0-4682-BA33-1CF3EAF996C5}" srcOrd="1" destOrd="0" presId="urn:microsoft.com/office/officeart/2005/8/layout/vList5"/>
    <dgm:cxn modelId="{292871B6-CC92-0146-9EA9-72F51696EBDD}" type="presParOf" srcId="{D6E3E7BA-73A2-4F44-AF35-1AA0E6326550}" destId="{FAC8DC28-FAEF-4418-8E4E-EFFD7971B952}" srcOrd="2" destOrd="0" presId="urn:microsoft.com/office/officeart/2005/8/layout/vList5"/>
    <dgm:cxn modelId="{D7F34583-04DB-A74B-9686-3E7851FCF740}" type="presParOf" srcId="{FAC8DC28-FAEF-4418-8E4E-EFFD7971B952}" destId="{30DB14DF-ECEA-49FF-9C0F-060FF0FF9AC2}" srcOrd="0" destOrd="0" presId="urn:microsoft.com/office/officeart/2005/8/layout/vList5"/>
    <dgm:cxn modelId="{9413DF3E-0D23-1B43-9F26-C7B24B469BE7}" type="presParOf" srcId="{FAC8DC28-FAEF-4418-8E4E-EFFD7971B952}" destId="{DF7B4A94-2D2C-4475-94D4-EC72E7BBC78B}" srcOrd="1" destOrd="0" presId="urn:microsoft.com/office/officeart/2005/8/layout/vList5"/>
    <dgm:cxn modelId="{E8DB2B88-E319-3449-9D76-7E605A92AD5B}" type="presParOf" srcId="{D6E3E7BA-73A2-4F44-AF35-1AA0E6326550}" destId="{465C35D9-353C-446F-801C-09050607C322}" srcOrd="3" destOrd="0" presId="urn:microsoft.com/office/officeart/2005/8/layout/vList5"/>
    <dgm:cxn modelId="{EB737940-DDC9-9C44-98B5-3E67C24E7E70}" type="presParOf" srcId="{D6E3E7BA-73A2-4F44-AF35-1AA0E6326550}" destId="{53A9575B-A310-4CAC-A9C5-DC364446E618}" srcOrd="4" destOrd="0" presId="urn:microsoft.com/office/officeart/2005/8/layout/vList5"/>
    <dgm:cxn modelId="{26A4B83F-45D2-D947-9973-D28878E577E2}" type="presParOf" srcId="{53A9575B-A310-4CAC-A9C5-DC364446E618}" destId="{38B73654-4F46-42B5-9C4E-30BC297FB356}" srcOrd="0" destOrd="0" presId="urn:microsoft.com/office/officeart/2005/8/layout/vList5"/>
    <dgm:cxn modelId="{5444490A-6492-FA4D-8A9D-F4F91E69C3BB}" type="presParOf" srcId="{53A9575B-A310-4CAC-A9C5-DC364446E618}" destId="{34588586-9FE8-45C8-9E1D-E5859FCA694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58" tIns="46580" rIns="93158" bIns="46580" rtlCol="0"/>
          <a:lstStyle>
            <a:lvl1pPr algn="l">
              <a:defRPr sz="1200"/>
            </a:lvl1pPr>
          </a:lstStyle>
          <a:p>
            <a:endParaRPr lang="es-MX"/>
          </a:p>
        </p:txBody>
      </p:sp>
      <p:sp>
        <p:nvSpPr>
          <p:cNvPr id="3" name="2 Marcador de fecha"/>
          <p:cNvSpPr>
            <a:spLocks noGrp="1"/>
          </p:cNvSpPr>
          <p:nvPr>
            <p:ph type="dt" idx="1"/>
          </p:nvPr>
        </p:nvSpPr>
        <p:spPr>
          <a:xfrm>
            <a:off x="3970938" y="0"/>
            <a:ext cx="3037840" cy="464820"/>
          </a:xfrm>
          <a:prstGeom prst="rect">
            <a:avLst/>
          </a:prstGeom>
        </p:spPr>
        <p:txBody>
          <a:bodyPr vert="horz" lIns="93158" tIns="46580" rIns="93158" bIns="46580" rtlCol="0"/>
          <a:lstStyle>
            <a:lvl1pPr algn="r">
              <a:defRPr sz="1200"/>
            </a:lvl1pPr>
          </a:lstStyle>
          <a:p>
            <a:fld id="{ADCF021F-861F-41B5-AF41-E98A0F0F9510}" type="datetimeFigureOut">
              <a:rPr lang="es-MX" smtClean="0"/>
              <a:pPr/>
              <a:t>26/08/2019</a:t>
            </a:fld>
            <a:endParaRPr lang="es-MX"/>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58" tIns="46580" rIns="93158" bIns="46580" rtlCol="0" anchor="ctr"/>
          <a:lstStyle/>
          <a:p>
            <a:endParaRPr lang="es-MX"/>
          </a:p>
        </p:txBody>
      </p:sp>
      <p:sp>
        <p:nvSpPr>
          <p:cNvPr id="5" name="4 Marcador de notas"/>
          <p:cNvSpPr>
            <a:spLocks noGrp="1"/>
          </p:cNvSpPr>
          <p:nvPr>
            <p:ph type="body" sz="quarter" idx="3"/>
          </p:nvPr>
        </p:nvSpPr>
        <p:spPr>
          <a:xfrm>
            <a:off x="701040" y="4415790"/>
            <a:ext cx="5608320" cy="4183380"/>
          </a:xfrm>
          <a:prstGeom prst="rect">
            <a:avLst/>
          </a:prstGeom>
        </p:spPr>
        <p:txBody>
          <a:bodyPr vert="horz" lIns="93158" tIns="46580" rIns="93158" bIns="4658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58" tIns="46580" rIns="93158" bIns="4658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58" tIns="46580" rIns="93158" bIns="46580" rtlCol="0" anchor="b"/>
          <a:lstStyle>
            <a:lvl1pPr algn="r">
              <a:defRPr sz="1200"/>
            </a:lvl1pPr>
          </a:lstStyle>
          <a:p>
            <a:fld id="{3AAF7B98-C8FC-4F5F-AD1F-548F3F102BD4}" type="slidenum">
              <a:rPr lang="es-MX" smtClean="0"/>
              <a:pPr/>
              <a:t>‹Nº›</a:t>
            </a:fld>
            <a:endParaRPr lang="es-MX"/>
          </a:p>
        </p:txBody>
      </p:sp>
    </p:spTree>
    <p:extLst>
      <p:ext uri="{BB962C8B-B14F-4D97-AF65-F5344CB8AC3E}">
        <p14:creationId xmlns:p14="http://schemas.microsoft.com/office/powerpoint/2010/main" val="313623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39825" y="231775"/>
            <a:ext cx="4729163" cy="3546475"/>
          </a:xfrm>
        </p:spPr>
      </p:sp>
      <p:sp>
        <p:nvSpPr>
          <p:cNvPr id="3" name="Marcador de notas 2"/>
          <p:cNvSpPr>
            <a:spLocks noGrp="1"/>
          </p:cNvSpPr>
          <p:nvPr>
            <p:ph type="body" idx="1"/>
          </p:nvPr>
        </p:nvSpPr>
        <p:spPr>
          <a:xfrm>
            <a:off x="494088" y="4010231"/>
            <a:ext cx="6177013" cy="4819735"/>
          </a:xfrm>
          <a:prstGeom prst="rect">
            <a:avLst/>
          </a:prstGeom>
        </p:spPr>
        <p:txBody>
          <a:bodyPr/>
          <a:lstStyle/>
          <a:p>
            <a:r>
              <a:rPr lang="es-MX" baseline="0" dirty="0"/>
              <a:t>AGRADECIMIENTOS</a:t>
            </a:r>
          </a:p>
          <a:p>
            <a:endParaRPr lang="es-MX" baseline="0" dirty="0"/>
          </a:p>
          <a:p>
            <a:r>
              <a:rPr lang="es-MX" b="1" baseline="0" dirty="0"/>
              <a:t>GOBIERNO DEL MUNIICPIO METROPOLITANO DE QUITO</a:t>
            </a:r>
          </a:p>
          <a:p>
            <a:endParaRPr lang="es-MX" b="1" baseline="0" dirty="0"/>
          </a:p>
          <a:p>
            <a:r>
              <a:rPr lang="es-MX" b="1" baseline="0" dirty="0"/>
              <a:t>FLACSO-QUITO </a:t>
            </a:r>
          </a:p>
          <a:p>
            <a:endParaRPr lang="es-MX" b="1" baseline="0" dirty="0"/>
          </a:p>
          <a:p>
            <a:r>
              <a:rPr lang="es-MX" b="1" baseline="0" dirty="0"/>
              <a:t>CEPAL</a:t>
            </a:r>
          </a:p>
          <a:p>
            <a:endParaRPr lang="es-MX" baseline="0" dirty="0"/>
          </a:p>
          <a:p>
            <a:r>
              <a:rPr lang="es-MX" baseline="0" dirty="0"/>
              <a:t>POR </a:t>
            </a:r>
            <a:r>
              <a:rPr lang="es-MX" b="1" baseline="0" dirty="0"/>
              <a:t>INVITARME A PARTICIPAR EN ESTE ESPACIO QUE. NOS PERMITIRÁ CONOCER Y UN COMPARAR LOS MARCOS LEGALES E INSTITUCIONALES DE LOS GOBIERNOS DE LAS CIUDADES CAPITALES DE LA REGIÓN, SIN DUDA </a:t>
            </a:r>
          </a:p>
          <a:p>
            <a:endParaRPr lang="es-MX" b="1" baseline="0" dirty="0"/>
          </a:p>
          <a:p>
            <a:r>
              <a:rPr lang="es-MX" b="1" baseline="0" dirty="0"/>
              <a:t>UN REQUISITO PARA AVANZAR EN LA CONSTRUCCIÓN DE BUENOS GOBIERNOS QUE GARANTICEN UN DESARROLLO SUTENTABLE PARA LAS CIUDADES  Y UNA MEJOR CALIDAD DE VIDA PARA SUS HABITANTES. </a:t>
            </a:r>
          </a:p>
          <a:p>
            <a:endParaRPr lang="es-MX" dirty="0"/>
          </a:p>
        </p:txBody>
      </p:sp>
      <p:sp>
        <p:nvSpPr>
          <p:cNvPr id="4" name="Marcador de número de diapositiva 3"/>
          <p:cNvSpPr>
            <a:spLocks noGrp="1"/>
          </p:cNvSpPr>
          <p:nvPr>
            <p:ph type="sldNum" sz="quarter" idx="10"/>
          </p:nvPr>
        </p:nvSpPr>
        <p:spPr>
          <a:xfrm>
            <a:off x="3970938" y="8829967"/>
            <a:ext cx="3037840" cy="466433"/>
          </a:xfrm>
          <a:prstGeom prst="rect">
            <a:avLst/>
          </a:prstGeom>
        </p:spPr>
        <p:txBody>
          <a:bodyPr/>
          <a:lstStyle/>
          <a:p>
            <a:fld id="{4B49AE70-4872-4D98-A1E0-8DD9BF8110A7}" type="slidenum">
              <a:rPr lang="es-MX" smtClean="0"/>
              <a:pPr/>
              <a:t>1</a:t>
            </a:fld>
            <a:endParaRPr lang="es-MX"/>
          </a:p>
        </p:txBody>
      </p:sp>
    </p:spTree>
    <p:extLst>
      <p:ext uri="{BB962C8B-B14F-4D97-AF65-F5344CB8AC3E}">
        <p14:creationId xmlns:p14="http://schemas.microsoft.com/office/powerpoint/2010/main" val="362684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sz="1400" b="1" baseline="0" dirty="0">
                <a:latin typeface="Arial" panose="020B0604020202020204" pitchFamily="34" charset="0"/>
                <a:cs typeface="Arial" panose="020B0604020202020204" pitchFamily="34" charset="0"/>
              </a:rPr>
              <a:t>TRES  SON LOS EJES DE ANÁLISIS </a:t>
            </a:r>
            <a:r>
              <a:rPr lang="es-MX" sz="1400" baseline="0" dirty="0">
                <a:latin typeface="Arial" panose="020B0604020202020204" pitchFamily="34" charset="0"/>
                <a:cs typeface="Arial" panose="020B0604020202020204" pitchFamily="34" charset="0"/>
              </a:rPr>
              <a:t>EN QUE SE </a:t>
            </a:r>
            <a:r>
              <a:rPr lang="es-MX" sz="1400" b="1" baseline="0" dirty="0">
                <a:latin typeface="Arial" panose="020B0604020202020204" pitchFamily="34" charset="0"/>
                <a:cs typeface="Arial" panose="020B0604020202020204" pitchFamily="34" charset="0"/>
              </a:rPr>
              <a:t>ESTRUCTURA ESTE TRABAJO EN EL QUE EL PRINCIPAL OBJETIVO ES ANALIZAR EL PAPEL QUE CUMPLE LA CIUDAD DE MÉXICO, COMO CIUDAD CAPITAL DE UN SISTEMA POLÍTICO FEDERAL. </a:t>
            </a:r>
          </a:p>
          <a:p>
            <a:endParaRPr lang="es-MX" sz="1400" baseline="0" dirty="0">
              <a:latin typeface="Arial" panose="020B0604020202020204" pitchFamily="34" charset="0"/>
              <a:cs typeface="Arial" panose="020B0604020202020204" pitchFamily="34" charset="0"/>
            </a:endParaRPr>
          </a:p>
          <a:p>
            <a:r>
              <a:rPr lang="es-MX" sz="1400" baseline="0" dirty="0">
                <a:latin typeface="Arial" panose="020B0604020202020204" pitchFamily="34" charset="0"/>
                <a:cs typeface="Arial" panose="020B0604020202020204" pitchFamily="34" charset="0"/>
              </a:rPr>
              <a:t>1.- HAREMOS UNA </a:t>
            </a:r>
            <a:r>
              <a:rPr lang="es-MX" sz="1400" b="1" baseline="0" dirty="0">
                <a:latin typeface="Arial" panose="020B0604020202020204" pitchFamily="34" charset="0"/>
                <a:cs typeface="Arial" panose="020B0604020202020204" pitchFamily="34" charset="0"/>
              </a:rPr>
              <a:t>BREVE REFERENCIA SOBRE EL FEDERALISMO COMO SISTEMA POLÍTICO</a:t>
            </a:r>
            <a:r>
              <a:rPr lang="es-MX" sz="1400" baseline="0" dirty="0">
                <a:latin typeface="Arial" panose="020B0604020202020204" pitchFamily="34" charset="0"/>
                <a:cs typeface="Arial" panose="020B0604020202020204" pitchFamily="34" charset="0"/>
              </a:rPr>
              <a:t>, </a:t>
            </a:r>
            <a:r>
              <a:rPr lang="es-MX" sz="1400" baseline="0" dirty="0" smtClean="0">
                <a:latin typeface="Arial" panose="020B0604020202020204" pitchFamily="34" charset="0"/>
                <a:cs typeface="Arial" panose="020B0604020202020204" pitchFamily="34" charset="0"/>
              </a:rPr>
              <a:t>QUE IMPLCIA UNA DISTRIBUCIÓIN FUNCIONAL Y TERRITOERIAL DEL PODER.. EJEMPLIFICAREMOS </a:t>
            </a:r>
            <a:r>
              <a:rPr lang="es-MX" sz="1400" baseline="0" dirty="0">
                <a:latin typeface="Arial" panose="020B0604020202020204" pitchFamily="34" charset="0"/>
                <a:cs typeface="Arial" panose="020B0604020202020204" pitchFamily="34" charset="0"/>
              </a:rPr>
              <a:t>CONSIDERANDO LAS PRINCIPALES CARACTERÍSTICAS DE QUE ASUME ESTE SISTEMA EN LOS TRES PAÍS DE MAYOR DESARROLLO Y TAMAÑO DE AMÉRICA LATINA: MÉXICO, BRASIL Y ARGENTINA. </a:t>
            </a:r>
          </a:p>
          <a:p>
            <a:endParaRPr lang="es-MX" sz="1400" baseline="0" dirty="0">
              <a:latin typeface="Arial" panose="020B0604020202020204" pitchFamily="34" charset="0"/>
              <a:cs typeface="Arial" panose="020B0604020202020204" pitchFamily="34" charset="0"/>
            </a:endParaRPr>
          </a:p>
          <a:p>
            <a:r>
              <a:rPr lang="es-MX" sz="1400" baseline="0" dirty="0">
                <a:latin typeface="Arial" panose="020B0604020202020204" pitchFamily="34" charset="0"/>
                <a:cs typeface="Arial" panose="020B0604020202020204" pitchFamily="34" charset="0"/>
              </a:rPr>
              <a:t>2.-  ANALIZAREMOS </a:t>
            </a:r>
            <a:r>
              <a:rPr lang="es-MX" sz="1400" b="1" baseline="0" dirty="0">
                <a:latin typeface="Arial" panose="020B0604020202020204" pitchFamily="34" charset="0"/>
                <a:cs typeface="Arial" panose="020B0604020202020204" pitchFamily="34" charset="0"/>
              </a:rPr>
              <a:t>LAS PRINCIPALES CARACTERÍSTICAS DE LA CIUDAD DE MÉXICO, CAPITAL DE LA REPÚBLICA MEXICANA</a:t>
            </a:r>
            <a:r>
              <a:rPr lang="es-MX" sz="1400" baseline="0" dirty="0">
                <a:latin typeface="Arial" panose="020B0604020202020204" pitchFamily="34" charset="0"/>
                <a:cs typeface="Arial" panose="020B0604020202020204" pitchFamily="34" charset="0"/>
              </a:rPr>
              <a:t>, EN TANTO NÚCLEO CENTRAL DE UNA GRAN REGIÓN URBANA METROPOLITANA, UNA DE LAS MEGACITIES DEL MUNDO, LO CUAL INCIDE DECISIVAMENTE EN SU DINÁMICA POBLACIONAL, ECONÓMICA, SOCIAL, POLÍTICA, CULTURAL Y AMBIENTAL. Y NOS  CENTRAREMOS EN LA </a:t>
            </a:r>
            <a:r>
              <a:rPr lang="es-MX" sz="1400" b="1" baseline="0" dirty="0">
                <a:latin typeface="Arial" panose="020B0604020202020204" pitchFamily="34" charset="0"/>
                <a:cs typeface="Arial" panose="020B0604020202020204" pitchFamily="34" charset="0"/>
              </a:rPr>
              <a:t>CUESTIÓN DEL STATUS JURÍDICO </a:t>
            </a:r>
            <a:r>
              <a:rPr lang="es-MX" sz="1400" baseline="0" dirty="0">
                <a:latin typeface="Arial" panose="020B0604020202020204" pitchFamily="34" charset="0"/>
                <a:cs typeface="Arial" panose="020B0604020202020204" pitchFamily="34" charset="0"/>
              </a:rPr>
              <a:t>DE ESTA CAPITAL </a:t>
            </a:r>
          </a:p>
          <a:p>
            <a:endParaRPr lang="es-MX" sz="1400" baseline="0" dirty="0">
              <a:latin typeface="Arial" panose="020B0604020202020204" pitchFamily="34" charset="0"/>
              <a:cs typeface="Arial" panose="020B0604020202020204" pitchFamily="34" charset="0"/>
            </a:endParaRPr>
          </a:p>
          <a:p>
            <a:r>
              <a:rPr lang="es-MX" sz="1400" baseline="0" dirty="0">
                <a:latin typeface="Arial" panose="020B0604020202020204" pitchFamily="34" charset="0"/>
                <a:cs typeface="Arial" panose="020B0604020202020204" pitchFamily="34" charset="0"/>
              </a:rPr>
              <a:t>4.- EXPONDREMOS </a:t>
            </a:r>
            <a:r>
              <a:rPr lang="es-MX" sz="1400" b="1" baseline="0" dirty="0">
                <a:latin typeface="Arial" panose="020B0604020202020204" pitchFamily="34" charset="0"/>
                <a:cs typeface="Arial" panose="020B0604020202020204" pitchFamily="34" charset="0"/>
              </a:rPr>
              <a:t>ALGUNAS CARACTERÍSTICAS DE LA ÚLTIMA REFORMA POLÍTICA REALIZADA EN LA CIUDAD DE MÉXICO QUE </a:t>
            </a:r>
            <a:r>
              <a:rPr lang="es-MX" sz="1400" baseline="0" dirty="0">
                <a:latin typeface="Arial" panose="020B0604020202020204" pitchFamily="34" charset="0"/>
                <a:cs typeface="Arial" panose="020B0604020202020204" pitchFamily="34" charset="0"/>
              </a:rPr>
              <a:t>LE OTORGÓ AL GOBIERNO DE LA CIUDAD PRINCIPALMENTE UNA MAYOR AUTONOMÍA A PARTIR DE UN ORIGINAL Y COMPLEJO PROCESO DE ELABORACIÓN Y APROBACIÓN DE SU </a:t>
            </a:r>
            <a:r>
              <a:rPr lang="es-MX" sz="1400" b="1" baseline="0" dirty="0">
                <a:latin typeface="Arial" panose="020B0604020202020204" pitchFamily="34" charset="0"/>
                <a:cs typeface="Arial" panose="020B0604020202020204" pitchFamily="34" charset="0"/>
              </a:rPr>
              <a:t>CONSTITUCIÓN COMO UNA LEY MÁXIMA SUSTENTADA EN LA CONSTRUCCIÓN DE UN NUEVO PACTO SOCIAL Y POLÍTICO</a:t>
            </a:r>
            <a:r>
              <a:rPr lang="es-MX" baseline="0" dirty="0">
                <a:latin typeface="Arial" panose="020B0604020202020204" pitchFamily="34" charset="0"/>
                <a:cs typeface="Arial" panose="020B0604020202020204" pitchFamily="34" charset="0"/>
              </a:rPr>
              <a:t>.</a:t>
            </a:r>
            <a:endParaRPr lang="es-MX" dirty="0">
              <a:latin typeface="Arial" panose="020B0604020202020204" pitchFamily="34" charset="0"/>
              <a:cs typeface="Arial" panose="020B0604020202020204" pitchFamily="34" charset="0"/>
            </a:endParaRPr>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2</a:t>
            </a:fld>
            <a:endParaRPr lang="es-MX"/>
          </a:p>
        </p:txBody>
      </p:sp>
    </p:spTree>
    <p:extLst>
      <p:ext uri="{BB962C8B-B14F-4D97-AF65-F5344CB8AC3E}">
        <p14:creationId xmlns:p14="http://schemas.microsoft.com/office/powerpoint/2010/main" val="754947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342900" indent="-342900"/>
            <a:r>
              <a:rPr lang="es-MX" dirty="0"/>
              <a:t>EN</a:t>
            </a:r>
            <a:r>
              <a:rPr lang="es-MX" baseline="0" dirty="0"/>
              <a:t> TÉRMINOS GENERALES </a:t>
            </a:r>
            <a:r>
              <a:rPr lang="es-MX" b="1" dirty="0"/>
              <a:t>FEDERALISMO </a:t>
            </a:r>
            <a:r>
              <a:rPr lang="es-MX" b="1" baseline="0" dirty="0"/>
              <a:t>REUNE UN CONJUNTO DE CARACTERÍSTICAS COMUNES Y TAMBIÉN SE ADVIERTEN MUCHAS DIFERENCIAS  ENTRE LOS DISTINTOS FEDERALISMO.</a:t>
            </a:r>
          </a:p>
          <a:p>
            <a:pPr marL="342900" indent="-342900"/>
            <a:endParaRPr lang="es-MX" b="1" baseline="0" dirty="0"/>
          </a:p>
          <a:p>
            <a:pPr marL="342900" indent="-342900"/>
            <a:r>
              <a:rPr lang="es-MX" baseline="0" dirty="0"/>
              <a:t>A) </a:t>
            </a:r>
            <a:r>
              <a:rPr lang="es-MX" b="1" baseline="0" dirty="0"/>
              <a:t>UNA PACTO O UN ARREGLO INSTITUCIONAL </a:t>
            </a:r>
            <a:r>
              <a:rPr lang="es-MX" b="1" dirty="0"/>
              <a:t>ENTRE ÁMBITOS O PODERES SUBANCIONALES </a:t>
            </a:r>
            <a:r>
              <a:rPr lang="es-MX" b="0" dirty="0"/>
              <a:t>, POR LO GENERAL, ESTATALES O PROVINCIALES (NO MUNICIPALES) QUE IMPLICA UNA DISTRIBUCIÓN</a:t>
            </a:r>
            <a:r>
              <a:rPr lang="es-MX" b="0" baseline="0" dirty="0"/>
              <a:t> FUNCIONAL O TERRITORIAL DEL PODER</a:t>
            </a:r>
            <a:r>
              <a:rPr lang="es-MX" b="0" dirty="0"/>
              <a:t>;</a:t>
            </a:r>
            <a:r>
              <a:rPr lang="es-MX" b="0" baseline="0" dirty="0"/>
              <a:t> </a:t>
            </a:r>
          </a:p>
          <a:p>
            <a:pPr marL="342900" indent="-342900"/>
            <a:endParaRPr lang="es-MX" b="0" baseline="0" dirty="0"/>
          </a:p>
          <a:p>
            <a:pPr marL="342900" indent="-342900">
              <a:buAutoNum type="alphaUcParenR" startAt="2"/>
            </a:pPr>
            <a:r>
              <a:rPr lang="es-MX" b="1" baseline="0" dirty="0"/>
              <a:t>EXIGE LA S</a:t>
            </a:r>
            <a:r>
              <a:rPr lang="es-MX" b="1" dirty="0"/>
              <a:t>UBORDINACIÓN DE PODERES Y ENTIDADES A UNA</a:t>
            </a:r>
            <a:r>
              <a:rPr lang="es-MX" b="1" baseline="0" dirty="0"/>
              <a:t> LEY SUPREMA, LA</a:t>
            </a:r>
            <a:r>
              <a:rPr lang="es-MX" b="1" dirty="0"/>
              <a:t> CONSTITUCIÓN</a:t>
            </a:r>
            <a:r>
              <a:rPr lang="es-MX" b="0" dirty="0"/>
              <a:t>, CUYA MODIFICACIÓN SÓLO PUEDE HACERSE CON LA INTERVENCIÓN DE REPRESENTANTES ESPECIALES DE LOS PUEBLOS QUE INTEGRAN EL ESTADO;</a:t>
            </a:r>
          </a:p>
          <a:p>
            <a:pPr marL="342900" indent="-342900">
              <a:buAutoNum type="alphaUcParenR" startAt="2"/>
            </a:pPr>
            <a:endParaRPr lang="es-MX" b="0" baseline="0" dirty="0"/>
          </a:p>
          <a:p>
            <a:pPr marL="342900" indent="-342900">
              <a:buAutoNum type="alphaUcParenR" startAt="2"/>
            </a:pPr>
            <a:r>
              <a:rPr lang="es-MX" b="1" baseline="0" dirty="0"/>
              <a:t>DEFINE LAS</a:t>
            </a:r>
            <a:r>
              <a:rPr lang="es-MX" b="1" dirty="0"/>
              <a:t> COMPETENCIAS EXCLUSIVAS Y CONCURRENTES DE</a:t>
            </a:r>
            <a:r>
              <a:rPr lang="es-MX" b="1" baseline="0" dirty="0"/>
              <a:t> LOS DIFERENTES</a:t>
            </a:r>
            <a:r>
              <a:rPr lang="es-MX" b="1" dirty="0"/>
              <a:t> </a:t>
            </a:r>
            <a:r>
              <a:rPr lang="es-MX" b="0" dirty="0"/>
              <a:t>ÁMBITOS DE GOBIERNO</a:t>
            </a:r>
            <a:r>
              <a:rPr lang="es-MX" b="0" baseline="0" dirty="0"/>
              <a:t> (FEDERAL, ESTATAL O PROVINCIAL Y MUNICIPAL) Y D) UNA CUESTIÓN MUY IMPORTANTE QUE OFRECE G</a:t>
            </a:r>
            <a:r>
              <a:rPr lang="es-MX" b="0" dirty="0"/>
              <a:t>ARANTÍAS DE LA AUTONOMÍA Y EQUILIBRIO ENTRE ÁMBITOS DE GOBIERNO SIN QUE NINGÚN PODER ESTÉ POR ENCIMA DE OTRO</a:t>
            </a:r>
            <a:r>
              <a:rPr lang="es-MX" b="0" baseline="0" dirty="0"/>
              <a:t> (ZICCARDI, </a:t>
            </a:r>
            <a:r>
              <a:rPr lang="es-MX" sz="1200" kern="1200" dirty="0">
                <a:solidFill>
                  <a:schemeClr val="tx1"/>
                </a:solidFill>
                <a:effectLst/>
                <a:latin typeface="+mn-lt"/>
                <a:ea typeface="+mn-ea"/>
                <a:cs typeface="+mn-cs"/>
              </a:rPr>
              <a:t>EN: BACA, ET. AL.,</a:t>
            </a:r>
            <a:r>
              <a:rPr lang="es-MX" sz="1200" kern="1200" baseline="0" dirty="0">
                <a:solidFill>
                  <a:schemeClr val="tx1"/>
                </a:solidFill>
                <a:effectLst/>
                <a:latin typeface="+mn-lt"/>
                <a:ea typeface="+mn-ea"/>
                <a:cs typeface="+mn-cs"/>
              </a:rPr>
              <a:t> 2000). </a:t>
            </a:r>
          </a:p>
          <a:p>
            <a:pPr marL="342900" indent="-342900">
              <a:buAutoNum type="alphaUcParenR" startAt="2"/>
            </a:pPr>
            <a:endParaRPr lang="es-MX" sz="1200" kern="1200" baseline="0" dirty="0">
              <a:solidFill>
                <a:schemeClr val="tx1"/>
              </a:solidFill>
              <a:effectLst/>
              <a:latin typeface="+mn-lt"/>
              <a:ea typeface="+mn-ea"/>
              <a:cs typeface="+mn-cs"/>
            </a:endParaRPr>
          </a:p>
          <a:p>
            <a:pPr marL="342900" indent="-342900">
              <a:buAutoNum type="alphaUcParenR" startAt="2"/>
            </a:pPr>
            <a:r>
              <a:rPr lang="es-MX" sz="1200" kern="1200" baseline="0" dirty="0">
                <a:solidFill>
                  <a:schemeClr val="tx1"/>
                </a:solidFill>
                <a:effectLst/>
                <a:latin typeface="+mn-lt"/>
                <a:ea typeface="+mn-ea"/>
                <a:cs typeface="+mn-cs"/>
              </a:rPr>
              <a:t>TEÓRICAMENTE </a:t>
            </a:r>
            <a:r>
              <a:rPr lang="es-MX" sz="1200" b="1" kern="1200" baseline="0" dirty="0">
                <a:solidFill>
                  <a:schemeClr val="tx1"/>
                </a:solidFill>
                <a:effectLst/>
                <a:latin typeface="+mn-lt"/>
                <a:ea typeface="+mn-ea"/>
                <a:cs typeface="+mn-cs"/>
              </a:rPr>
              <a:t>ES UN SISTEMA POLÍTICO Y UNA FORMA DE GOBIERNO </a:t>
            </a:r>
            <a:r>
              <a:rPr lang="es-MX" sz="1200" kern="1200" baseline="0" dirty="0">
                <a:solidFill>
                  <a:schemeClr val="tx1"/>
                </a:solidFill>
                <a:effectLst/>
                <a:latin typeface="+mn-lt"/>
                <a:ea typeface="+mn-ea"/>
                <a:cs typeface="+mn-cs"/>
              </a:rPr>
              <a:t>QUE RESGUARDA LA </a:t>
            </a:r>
            <a:r>
              <a:rPr lang="es-MX" sz="1200" b="1" kern="1200" baseline="0" dirty="0">
                <a:solidFill>
                  <a:schemeClr val="tx1"/>
                </a:solidFill>
                <a:effectLst/>
                <a:latin typeface="+mn-lt"/>
                <a:ea typeface="+mn-ea"/>
                <a:cs typeface="+mn-cs"/>
              </a:rPr>
              <a:t>AUTONOMÍA</a:t>
            </a:r>
            <a:r>
              <a:rPr lang="es-MX" sz="1200" kern="1200" baseline="0" dirty="0">
                <a:solidFill>
                  <a:schemeClr val="tx1"/>
                </a:solidFill>
                <a:effectLst/>
                <a:latin typeface="+mn-lt"/>
                <a:ea typeface="+mn-ea"/>
                <a:cs typeface="+mn-cs"/>
              </a:rPr>
              <a:t> DE LAS PARTES  QUE SIGNAN EL PACTO Y LA </a:t>
            </a:r>
            <a:r>
              <a:rPr lang="es-MX" sz="1200" b="1" kern="1200" baseline="0" dirty="0">
                <a:solidFill>
                  <a:schemeClr val="tx1"/>
                </a:solidFill>
                <a:effectLst/>
                <a:latin typeface="+mn-lt"/>
                <a:ea typeface="+mn-ea"/>
                <a:cs typeface="+mn-cs"/>
              </a:rPr>
              <a:t>DESCENTRALIZACIÓN </a:t>
            </a:r>
            <a:r>
              <a:rPr lang="es-MX" sz="1200" kern="1200" baseline="0" dirty="0">
                <a:solidFill>
                  <a:schemeClr val="tx1"/>
                </a:solidFill>
                <a:effectLst/>
                <a:latin typeface="+mn-lt"/>
                <a:ea typeface="+mn-ea"/>
                <a:cs typeface="+mn-cs"/>
              </a:rPr>
              <a:t>DE RECURSOS Y PODER </a:t>
            </a:r>
          </a:p>
          <a:p>
            <a:pPr marL="342900" indent="-342900">
              <a:buAutoNum type="alphaUcParenR" startAt="2"/>
            </a:pPr>
            <a:endParaRPr lang="es-MX" sz="1200" kern="1200" baseline="0" dirty="0">
              <a:solidFill>
                <a:schemeClr val="tx1"/>
              </a:solidFill>
              <a:effectLst/>
              <a:latin typeface="+mn-lt"/>
              <a:ea typeface="+mn-ea"/>
              <a:cs typeface="+mn-cs"/>
            </a:endParaRPr>
          </a:p>
          <a:p>
            <a:pPr marL="342900" indent="-342900"/>
            <a:endParaRPr lang="es-MX" b="0" dirty="0"/>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3</a:t>
            </a:fld>
            <a:endParaRPr lang="es-MX"/>
          </a:p>
        </p:txBody>
      </p:sp>
    </p:spTree>
    <p:extLst>
      <p:ext uri="{BB962C8B-B14F-4D97-AF65-F5344CB8AC3E}">
        <p14:creationId xmlns:p14="http://schemas.microsoft.com/office/powerpoint/2010/main" val="2112641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Marcador de imagen de diapositiva"/>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26626"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63613" eaLnBrk="1" hangingPunct="1">
              <a:spcBef>
                <a:spcPct val="0"/>
              </a:spcBef>
            </a:pPr>
            <a:r>
              <a:rPr lang="es-ES" altLang="x-none" b="1" dirty="0"/>
              <a:t>EN AMÉRICA LATINA</a:t>
            </a:r>
            <a:r>
              <a:rPr lang="es-ES" altLang="x-none" b="1" baseline="0" dirty="0"/>
              <a:t> LOS ANTECEDENTES DEL FEDERALISMO EN </a:t>
            </a:r>
            <a:r>
              <a:rPr lang="es-ES" altLang="x-none" b="1" dirty="0"/>
              <a:t>MÉXICO, BRASIL, ARGENTINA, COMO UN SISTEMA DE ORGANIZACIÓN POLÍTICA, SE UBICAN EN EL SIGLO XIX</a:t>
            </a:r>
            <a:r>
              <a:rPr lang="es-ES" altLang="x-none" b="0" dirty="0"/>
              <a:t>, CUANDO SE CONFORMARON LOS ESTADOS NACIONALES, AUNQUE SEGÚN CARMANAGNI (1993) EXISTÍA PREVIAMENTE UNA </a:t>
            </a:r>
            <a:r>
              <a:rPr lang="es-ES" altLang="x-none" b="1" dirty="0"/>
              <a:t>ORIENTACIÓN DE TIPO CONFEDERAL PROVENIENTE DE LA EXPERIENCIA EUROPEA EN LA MATERIA. </a:t>
            </a:r>
          </a:p>
          <a:p>
            <a:pPr defTabSz="963613" eaLnBrk="1" hangingPunct="1">
              <a:spcBef>
                <a:spcPct val="0"/>
              </a:spcBef>
            </a:pPr>
            <a:endParaRPr lang="es-ES" altLang="x-none" b="0" dirty="0"/>
          </a:p>
          <a:p>
            <a:pPr defTabSz="963613" eaLnBrk="1" hangingPunct="1">
              <a:spcBef>
                <a:spcPct val="0"/>
              </a:spcBef>
            </a:pPr>
            <a:r>
              <a:rPr lang="es-ES" altLang="x-none" b="0" dirty="0"/>
              <a:t>ES DECIR, </a:t>
            </a:r>
            <a:r>
              <a:rPr lang="es-ES" altLang="x-none" b="1" dirty="0"/>
              <a:t>EN EL ORIGEN MISMO DEL FEDERALISMO LOS TRES PAÍSES MÁS GRANDES DE AMÉRICA LATINA COMPARTIERON LA INTENCIÓN DE CONSTITUIR UN PODER CENTRAL QUE SUBORDINARA A LOS PODERES REGIONALES Y LOCALES EN PERMANENTE CONFLICTO. </a:t>
            </a:r>
          </a:p>
          <a:p>
            <a:pPr defTabSz="963613" eaLnBrk="1" hangingPunct="1">
              <a:spcBef>
                <a:spcPct val="0"/>
              </a:spcBef>
            </a:pPr>
            <a:endParaRPr lang="es-ES" altLang="x-none" b="0" dirty="0"/>
          </a:p>
          <a:p>
            <a:pPr defTabSz="963613" eaLnBrk="1" hangingPunct="1">
              <a:spcBef>
                <a:spcPct val="0"/>
              </a:spcBef>
            </a:pPr>
            <a:r>
              <a:rPr lang="es-ES" altLang="x-none" b="0" dirty="0"/>
              <a:t>ESTO SIN DUDA </a:t>
            </a:r>
            <a:r>
              <a:rPr lang="es-ES" altLang="x-none" b="1" dirty="0"/>
              <a:t>ESTO SE LOGRÓ, SIN EMBARGO NO SE RESOLVIERON PLENAMENTE LAS RIVALIDADES ENTRE EL PODER CENTRAL Y LAS PROVINCIAS</a:t>
            </a:r>
            <a:r>
              <a:rPr lang="es-ES" altLang="x-none" b="0" dirty="0"/>
              <a:t>, LAS QUE EN GRAN MEDIDA PERSISTEN HASTA LA ACTUALIDAD</a:t>
            </a:r>
            <a:r>
              <a:rPr lang="es-ES" altLang="x-none" b="0" baseline="0" dirty="0"/>
              <a:t> ADQUIRIENDO FORMAS Y CARACTERÍSTICAS DIFERENTES EN CADA PAÍS.</a:t>
            </a:r>
            <a:endParaRPr lang="es-ES" altLang="x-none" b="0" dirty="0"/>
          </a:p>
          <a:p>
            <a:pPr defTabSz="963613" eaLnBrk="1" hangingPunct="1">
              <a:spcBef>
                <a:spcPct val="0"/>
              </a:spcBef>
            </a:pPr>
            <a:endParaRPr lang="es-ES" altLang="x-none" b="0" dirty="0"/>
          </a:p>
          <a:p>
            <a:pPr defTabSz="963613" eaLnBrk="1" hangingPunct="1">
              <a:spcBef>
                <a:spcPct val="0"/>
              </a:spcBef>
            </a:pPr>
            <a:r>
              <a:rPr lang="es-ES" altLang="x-none" b="0" dirty="0"/>
              <a:t>QUEDÁNDONOS</a:t>
            </a:r>
            <a:r>
              <a:rPr lang="es-ES" altLang="x-none" b="0" baseline="0" dirty="0"/>
              <a:t> EN EL ANÁLISIS DE</a:t>
            </a:r>
            <a:r>
              <a:rPr lang="es-ES" altLang="x-none" b="0" dirty="0"/>
              <a:t> LA ESTRUCTURA POLÍTICA ADMINISTRATIVA DE </a:t>
            </a:r>
            <a:r>
              <a:rPr lang="es-ES" altLang="x-none" b="1" dirty="0"/>
              <a:t>ESTOS TRES PAÍSES SE ADVIERTE QUE A PESAR</a:t>
            </a:r>
            <a:r>
              <a:rPr lang="es-ES" altLang="x-none" b="1" baseline="0" dirty="0"/>
              <a:t> DE SUS DIFERENCIAS TERRITORIALES PRINCIPALMENTE EL TAMAÑO DE SU TERRITORIO - </a:t>
            </a:r>
            <a:r>
              <a:rPr lang="es-ES" altLang="x-none" b="1" dirty="0"/>
              <a:t>BRASIL 8.514.876,599 KM</a:t>
            </a:r>
            <a:r>
              <a:rPr lang="es-ES" altLang="x-none" b="1" baseline="30000" dirty="0"/>
              <a:t>2</a:t>
            </a:r>
            <a:r>
              <a:rPr lang="es-ES" altLang="x-none" b="1" baseline="0" dirty="0"/>
              <a:t> ; A</a:t>
            </a:r>
            <a:r>
              <a:rPr lang="es-ES" altLang="x-none" b="1" dirty="0"/>
              <a:t>RGENTINA 3.761.274 KM</a:t>
            </a:r>
            <a:r>
              <a:rPr lang="es-ES" altLang="x-none" b="1" baseline="30000" dirty="0"/>
              <a:t>2 </a:t>
            </a:r>
            <a:r>
              <a:rPr lang="es-ES" altLang="x-none" b="1" baseline="0" dirty="0"/>
              <a:t>;MÉ</a:t>
            </a:r>
            <a:r>
              <a:rPr lang="es-ES" altLang="x-none" b="1" dirty="0"/>
              <a:t>XICO 1.964.375 KM-</a:t>
            </a:r>
            <a:r>
              <a:rPr lang="es-ES" altLang="x-none" b="1" baseline="0" dirty="0"/>
              <a:t>  </a:t>
            </a:r>
          </a:p>
          <a:p>
            <a:pPr defTabSz="963613" eaLnBrk="1" hangingPunct="1">
              <a:spcBef>
                <a:spcPct val="0"/>
              </a:spcBef>
            </a:pPr>
            <a:endParaRPr lang="es-ES" altLang="x-none" b="0" baseline="0" dirty="0"/>
          </a:p>
          <a:p>
            <a:pPr defTabSz="963613" eaLnBrk="1" hangingPunct="1">
              <a:spcBef>
                <a:spcPct val="0"/>
              </a:spcBef>
            </a:pPr>
            <a:r>
              <a:rPr lang="es-ES" altLang="x-none" b="0" baseline="0" dirty="0"/>
              <a:t>EL </a:t>
            </a:r>
            <a:r>
              <a:rPr lang="es-ES" altLang="x-none" b="1" baseline="0" dirty="0"/>
              <a:t>NÚMERO DE </a:t>
            </a:r>
            <a:r>
              <a:rPr lang="es-ES" altLang="x-none" b="1" dirty="0"/>
              <a:t>LOS GOBIERNOS SUBNACIONALES (ESTATALES O PROVINCIALES)</a:t>
            </a:r>
            <a:r>
              <a:rPr lang="es-ES" altLang="x-none" b="1" baseline="0" dirty="0"/>
              <a:t> ES </a:t>
            </a:r>
            <a:r>
              <a:rPr lang="es-ES" altLang="x-none" b="1" dirty="0"/>
              <a:t>BASTANTE SIMILAR</a:t>
            </a:r>
            <a:r>
              <a:rPr lang="es-ES" altLang="x-none" b="0" baseline="0" dirty="0"/>
              <a:t>:  </a:t>
            </a:r>
            <a:r>
              <a:rPr lang="es-ES" altLang="x-none" b="1" dirty="0"/>
              <a:t>26 ESTADOS EN BRASIL, 23 PROVINCIAS EN LA ARGENTINA Y 31 ESTADOS EN MÉXICO.</a:t>
            </a:r>
            <a:r>
              <a:rPr lang="es-ES" altLang="x-none" b="1" baseline="0" dirty="0"/>
              <a:t> </a:t>
            </a:r>
          </a:p>
          <a:p>
            <a:pPr defTabSz="963613" eaLnBrk="1" hangingPunct="1">
              <a:spcBef>
                <a:spcPct val="0"/>
              </a:spcBef>
            </a:pPr>
            <a:endParaRPr lang="es-ES" altLang="x-none" b="0" baseline="0" dirty="0"/>
          </a:p>
          <a:p>
            <a:pPr defTabSz="963613" eaLnBrk="1" hangingPunct="1">
              <a:spcBef>
                <a:spcPct val="0"/>
              </a:spcBef>
            </a:pPr>
            <a:r>
              <a:rPr lang="es-ES" altLang="x-none" b="1" baseline="0" dirty="0"/>
              <a:t>A</a:t>
            </a:r>
            <a:r>
              <a:rPr lang="es-ES" altLang="x-none" b="1" dirty="0"/>
              <a:t> NIVEL MUNICIPAL BRASIL ES EL QUE TIENE UN NÚMERO MUCHO MAYOR DE MUNICIPIOS EN</a:t>
            </a:r>
            <a:r>
              <a:rPr lang="es-ES" altLang="x-none" b="1" baseline="0" dirty="0"/>
              <a:t> TOTAL </a:t>
            </a:r>
            <a:r>
              <a:rPr lang="es-ES" altLang="x-none" b="1" dirty="0"/>
              <a:t>5,570</a:t>
            </a:r>
            <a:r>
              <a:rPr lang="es-ES" altLang="x-none" b="0" dirty="0"/>
              <a:t>,</a:t>
            </a:r>
            <a:r>
              <a:rPr lang="es-ES" altLang="x-none" b="0" baseline="0" dirty="0"/>
              <a:t> </a:t>
            </a:r>
          </a:p>
          <a:p>
            <a:pPr defTabSz="963613" eaLnBrk="1" hangingPunct="1">
              <a:spcBef>
                <a:spcPct val="0"/>
              </a:spcBef>
            </a:pPr>
            <a:r>
              <a:rPr lang="es-ES" altLang="x-none" b="1" baseline="0" dirty="0"/>
              <a:t>MIENTRAS QUE</a:t>
            </a:r>
            <a:r>
              <a:rPr lang="es-ES" altLang="x-none" b="1" dirty="0"/>
              <a:t> MÉXICO TIENE</a:t>
            </a:r>
            <a:r>
              <a:rPr lang="es-ES" altLang="x-none" b="1" baseline="0" dirty="0"/>
              <a:t> </a:t>
            </a:r>
            <a:r>
              <a:rPr lang="es-ES" altLang="x-none" b="1" dirty="0"/>
              <a:t>2,447</a:t>
            </a:r>
            <a:r>
              <a:rPr lang="es-ES" altLang="x-none" b="1" baseline="0" dirty="0"/>
              <a:t> MUNICIPIOS</a:t>
            </a:r>
            <a:r>
              <a:rPr lang="es-ES" altLang="x-none" b="1" dirty="0"/>
              <a:t> Y </a:t>
            </a:r>
          </a:p>
          <a:p>
            <a:pPr defTabSz="963613" eaLnBrk="1" hangingPunct="1">
              <a:spcBef>
                <a:spcPct val="0"/>
              </a:spcBef>
            </a:pPr>
            <a:r>
              <a:rPr lang="es-ES" altLang="x-none" b="1" dirty="0"/>
              <a:t>ARGENTINA </a:t>
            </a:r>
            <a:r>
              <a:rPr lang="es-ES" altLang="x-none" b="1" dirty="0">
                <a:solidFill>
                  <a:srgbClr val="FF0000"/>
                </a:solidFill>
              </a:rPr>
              <a:t>2,164 </a:t>
            </a:r>
            <a:endParaRPr lang="es-ES" altLang="x-none" b="0" baseline="0" dirty="0">
              <a:solidFill>
                <a:srgbClr val="FF0000"/>
              </a:solidFill>
            </a:endParaRPr>
          </a:p>
          <a:p>
            <a:pPr defTabSz="963613" eaLnBrk="1" hangingPunct="1">
              <a:spcBef>
                <a:spcPct val="0"/>
              </a:spcBef>
            </a:pPr>
            <a:endParaRPr lang="es-ES" altLang="x-none" b="0" baseline="0" dirty="0">
              <a:solidFill>
                <a:srgbClr val="FF0000"/>
              </a:solidFill>
            </a:endParaRPr>
          </a:p>
          <a:p>
            <a:pPr defTabSz="963613" eaLnBrk="1" hangingPunct="1">
              <a:spcBef>
                <a:spcPct val="0"/>
              </a:spcBef>
            </a:pPr>
            <a:r>
              <a:rPr lang="es-ES" altLang="x-none" b="1" baseline="0" dirty="0">
                <a:solidFill>
                  <a:srgbClr val="FF0000"/>
                </a:solidFill>
              </a:rPr>
              <a:t>ESTO </a:t>
            </a:r>
            <a:r>
              <a:rPr lang="es-ES" altLang="x-none" b="1" dirty="0"/>
              <a:t> GUARDA</a:t>
            </a:r>
            <a:r>
              <a:rPr lang="es-ES" altLang="x-none" b="1" baseline="0" dirty="0"/>
              <a:t> MAYOR RELACIÓN CON EL</a:t>
            </a:r>
            <a:r>
              <a:rPr lang="es-ES" altLang="x-none" b="1" dirty="0"/>
              <a:t> TAMAÑO DEL TERRITORIO</a:t>
            </a:r>
            <a:r>
              <a:rPr lang="es-ES" altLang="x-none" b="1" baseline="0" dirty="0"/>
              <a:t> PERO SOBRE TODO CON </a:t>
            </a:r>
            <a:r>
              <a:rPr lang="es-ES" altLang="x-none" b="1" dirty="0"/>
              <a:t>LA HISTORIA DE SUS PUEBLOS</a:t>
            </a:r>
            <a:r>
              <a:rPr lang="es-ES" altLang="x-none" b="1" baseline="0" dirty="0"/>
              <a:t> ORIGINARIOS Y/O DE LOS PROCESOS HISTÓRICOS DE POBLAMIENTO DURANTE</a:t>
            </a:r>
            <a:r>
              <a:rPr lang="es-ES" altLang="x-none" b="1" dirty="0"/>
              <a:t> LA CONFORMACIÓN DE ESTOS ESTADOS NACIONALES</a:t>
            </a:r>
            <a:r>
              <a:rPr lang="es-ES" altLang="x-none" b="0" dirty="0"/>
              <a:t>. </a:t>
            </a:r>
            <a:endParaRPr lang="es-MX" altLang="x-none" b="0" dirty="0"/>
          </a:p>
        </p:txBody>
      </p:sp>
      <p:sp>
        <p:nvSpPr>
          <p:cNvPr id="26627"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a:spcBef>
                <a:spcPct val="0"/>
              </a:spcBef>
            </a:pPr>
            <a:fld id="{A5EC930F-2D45-ED4D-A753-D41DFC61255A}" type="slidenum">
              <a:rPr lang="es-MX" altLang="x-none" sz="1300">
                <a:solidFill>
                  <a:srgbClr val="000000"/>
                </a:solidFill>
                <a:cs typeface="ＭＳ Ｐゴシック" charset="-128"/>
              </a:rPr>
              <a:pPr>
                <a:spcBef>
                  <a:spcPct val="0"/>
                </a:spcBef>
              </a:pPr>
              <a:t>4</a:t>
            </a:fld>
            <a:endParaRPr lang="es-MX" altLang="x-none" sz="1300">
              <a:solidFill>
                <a:srgbClr val="000000"/>
              </a:solidFill>
              <a:cs typeface="ＭＳ Ｐゴシック" charset="-128"/>
            </a:endParaRPr>
          </a:p>
        </p:txBody>
      </p:sp>
    </p:spTree>
    <p:extLst>
      <p:ext uri="{BB962C8B-B14F-4D97-AF65-F5344CB8AC3E}">
        <p14:creationId xmlns:p14="http://schemas.microsoft.com/office/powerpoint/2010/main" val="1553329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Marcador de imagen de diapositiva 1"/>
          <p:cNvSpPr>
            <a:spLocks noGrp="1" noRot="1" noChangeAspect="1" noTextEdit="1"/>
          </p:cNvSpPr>
          <p:nvPr>
            <p:ph type="sldImg"/>
          </p:nvPr>
        </p:nvSpPr>
        <p:spPr bwMode="auto">
          <a:xfrm>
            <a:off x="1168400" y="234950"/>
            <a:ext cx="4800600" cy="3602038"/>
          </a:xfrm>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23554"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spcBef>
                <a:spcPct val="0"/>
              </a:spcBef>
            </a:pPr>
            <a:endParaRPr lang="es-MX" altLang="x-none" b="1" dirty="0"/>
          </a:p>
          <a:p>
            <a:pPr defTabSz="928688" eaLnBrk="1" hangingPunct="1">
              <a:spcBef>
                <a:spcPct val="0"/>
              </a:spcBef>
            </a:pPr>
            <a:r>
              <a:rPr lang="es-MX" altLang="x-none" b="1" dirty="0"/>
              <a:t>EN EL</a:t>
            </a:r>
            <a:r>
              <a:rPr lang="es-MX" altLang="x-none" b="1" baseline="0" dirty="0"/>
              <a:t> CASO PARTICULAR DE LA CIUDAD DE MÉXICO, COMO CAPITAL DE LA REPÚBLICA, CUYO TERRITORIO FORMA DE UNA GRAN REGIÓN METROPOLITANA, SIGNADA POR PROCESOS DE SEGREGACIÓN RESIDENCIAL Y GRANDES DESIGUALDADES SOCIO-ECONÓMICAS Y TERRITORIALES.</a:t>
            </a:r>
          </a:p>
          <a:p>
            <a:pPr defTabSz="928688" eaLnBrk="1" hangingPunct="1">
              <a:spcBef>
                <a:spcPct val="0"/>
              </a:spcBef>
            </a:pPr>
            <a:endParaRPr lang="es-MX" altLang="x-none" b="1" baseline="0" dirty="0"/>
          </a:p>
          <a:p>
            <a:pPr defTabSz="928688" eaLnBrk="1" hangingPunct="1">
              <a:spcBef>
                <a:spcPct val="0"/>
              </a:spcBef>
            </a:pPr>
            <a:endParaRPr lang="es-MX" altLang="x-none" dirty="0"/>
          </a:p>
        </p:txBody>
      </p:sp>
      <p:sp>
        <p:nvSpPr>
          <p:cNvPr id="23555" name="Marcador de número de diapositiva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pPr fontAlgn="base">
              <a:spcBef>
                <a:spcPct val="0"/>
              </a:spcBef>
              <a:spcAft>
                <a:spcPct val="0"/>
              </a:spcAft>
            </a:pPr>
            <a:fld id="{E00E97C1-6BDA-5445-9844-FDCDB55196E3}" type="slidenum">
              <a:rPr lang="es-MX" altLang="x-none">
                <a:latin typeface="Calibri" charset="0"/>
              </a:rPr>
              <a:pPr fontAlgn="base">
                <a:spcBef>
                  <a:spcPct val="0"/>
                </a:spcBef>
                <a:spcAft>
                  <a:spcPct val="0"/>
                </a:spcAft>
              </a:pPr>
              <a:t>5</a:t>
            </a:fld>
            <a:endParaRPr lang="es-MX" altLang="x-none">
              <a:latin typeface="Calibri" charset="0"/>
            </a:endParaRPr>
          </a:p>
        </p:txBody>
      </p:sp>
    </p:spTree>
    <p:extLst>
      <p:ext uri="{BB962C8B-B14F-4D97-AF65-F5344CB8AC3E}">
        <p14:creationId xmlns:p14="http://schemas.microsoft.com/office/powerpoint/2010/main" val="982979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b="1" dirty="0"/>
              <a:t>LA</a:t>
            </a:r>
            <a:r>
              <a:rPr lang="es-ES_tradnl" b="1" baseline="0" dirty="0"/>
              <a:t> CAPITAL FORMA PARTE DE UNA GRAN REGIÓN URBANA METROPOLITANA CONSTITUIDA POR:</a:t>
            </a:r>
          </a:p>
          <a:p>
            <a:endParaRPr lang="es-ES_tradnl" b="1" baseline="0" dirty="0"/>
          </a:p>
          <a:p>
            <a:r>
              <a:rPr lang="es-ES_tradnl" b="1" baseline="0" dirty="0"/>
              <a:t>LA CIUDAD CAPITAL, CUYA DIVISIÓN POLÍTICA ADMINISTRATIVA SON LAS 16 ALCALDÍAS EN LAS QUE VIVE EL 42 POR CIENTO DE LA POBLACIÓN,.</a:t>
            </a:r>
          </a:p>
          <a:p>
            <a:endParaRPr lang="es-ES_tradnl" b="1" baseline="0" dirty="0"/>
          </a:p>
          <a:p>
            <a:r>
              <a:rPr lang="es-ES_tradnl" b="1" baseline="0" dirty="0"/>
              <a:t>59 MUNICIPIOS METROPOLITANOS DEL ESTADO DE MÉXICO HABITADOS POR EL 53 POR CIENTO DE SU POBLACIÓN </a:t>
            </a:r>
          </a:p>
          <a:p>
            <a:endParaRPr lang="es-ES_tradnl" b="1" baseline="0" dirty="0"/>
          </a:p>
          <a:p>
            <a:r>
              <a:rPr lang="es-ES_tradnl" b="1" baseline="0" dirty="0"/>
              <a:t>21 MUNICIPIOS DEL ESTADO DE HIDALGO CON APENAS EL 5 POR CIENTO DE POBLACIÓN. </a:t>
            </a:r>
          </a:p>
          <a:p>
            <a:endParaRPr lang="es-ES_tradnl" b="1" baseline="0" dirty="0"/>
          </a:p>
          <a:p>
            <a:r>
              <a:rPr lang="es-ES_tradnl" b="1" baseline="0" dirty="0"/>
              <a:t>AUNQUE EN ALGUNAS DE LAS PERIFERIAS CADA VEZ MÁS LEJANAS, QUE SON EXPRESIÓN DE FUERTES PROCESOS DE SEGREGACIÓN RESIDENCIAL DE LOS SECTORES POPULARES, MEDIOS Y ALTOS E INTENSOS PROCESOS DE SEGMENTACIÓN SOCIAL QUE AFECTAN FUERTEMENTE LA COHESIÓN SOCIAL,  SE REGISTRAN AÚN ELEVADAS TASAS DE CRECIMIENTO POBLACIONAL, MIENTRAS QUE LA CIUDAD CENTRAL PRÁCTICAMENTE NO CRECE E INCLUSO ALGUNAS DE SUS DELEGACIONES CENTRALES EXPULSAN POBLACIÓN. </a:t>
            </a:r>
            <a:endParaRPr lang="es-ES_tradnl" b="1" dirty="0"/>
          </a:p>
        </p:txBody>
      </p:sp>
      <p:sp>
        <p:nvSpPr>
          <p:cNvPr id="4" name="Marcador de número de diapositiva 3"/>
          <p:cNvSpPr>
            <a:spLocks noGrp="1"/>
          </p:cNvSpPr>
          <p:nvPr>
            <p:ph type="sldNum" sz="quarter" idx="10"/>
          </p:nvPr>
        </p:nvSpPr>
        <p:spPr/>
        <p:txBody>
          <a:bodyPr/>
          <a:lstStyle/>
          <a:p>
            <a:fld id="{3AAF7B98-C8FC-4F5F-AD1F-548F3F102BD4}" type="slidenum">
              <a:rPr lang="es-MX" smtClean="0"/>
              <a:pPr/>
              <a:t>6</a:t>
            </a:fld>
            <a:endParaRPr lang="es-MX"/>
          </a:p>
        </p:txBody>
      </p:sp>
    </p:spTree>
    <p:extLst>
      <p:ext uri="{BB962C8B-B14F-4D97-AF65-F5344CB8AC3E}">
        <p14:creationId xmlns:p14="http://schemas.microsoft.com/office/powerpoint/2010/main" val="380265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Marcador de imagen de diapositiva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25602" name="Marcador de nota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s-ES_tradnl" altLang="x-none" dirty="0"/>
              <a:t>ESTE</a:t>
            </a:r>
            <a:r>
              <a:rPr lang="es-ES_tradnl" altLang="x-none" baseline="0" dirty="0"/>
              <a:t> MAPA DEBAJO DE LA MANCHA DE AZULKES INTENSOS PUEDEN PERCIBIR LOS LÍMITES DE LA CAPAITAL. </a:t>
            </a:r>
          </a:p>
          <a:p>
            <a:endParaRPr lang="es-ES_tradnl" altLang="x-none" baseline="0" dirty="0"/>
          </a:p>
          <a:p>
            <a:r>
              <a:rPr lang="es-ES_tradnl" altLang="x-none" baseline="0" dirty="0"/>
              <a:t>ESTOS </a:t>
            </a:r>
            <a:r>
              <a:rPr lang="es-ES_tradnl" altLang="x-none" b="1" baseline="0" dirty="0"/>
              <a:t>AZULES MÁS INTENSOS INDICAN  LAS MAYORES TASAS DE CRECIMIENTO  POBLACIONAL </a:t>
            </a:r>
            <a:r>
              <a:rPr lang="es-ES_tradnl" altLang="x-none" baseline="0" dirty="0"/>
              <a:t>Y COMO PUEDE VERSE ES EN LA </a:t>
            </a:r>
            <a:r>
              <a:rPr lang="es-ES_tradnl" altLang="x-none" b="1" baseline="0" dirty="0"/>
              <a:t>SEGUNDA CORONA DEL NORTE DE LA CIUDAD DONDE SE REGISTRA EL MAYOR CRECIMIENTO </a:t>
            </a:r>
            <a:r>
              <a:rPr lang="es-ES_tradnl" altLang="x-none" baseline="0" dirty="0"/>
              <a:t>POBLACIONAL. </a:t>
            </a:r>
          </a:p>
          <a:p>
            <a:endParaRPr lang="es-ES_tradnl" altLang="x-none" baseline="0" dirty="0"/>
          </a:p>
          <a:p>
            <a:r>
              <a:rPr lang="es-ES_tradnl" altLang="x-none" b="1" baseline="0" dirty="0"/>
              <a:t>PONGO ÉNFASIS EN ESTA DINÁMICA POBLACIONAL PORQUE TIENE IMPACTOS DIRECTOS EN LOS PROCESOS DE GESTIÓN URBANA </a:t>
            </a:r>
            <a:r>
              <a:rPr lang="es-ES_tradnl" altLang="x-none" baseline="0" dirty="0"/>
              <a:t>QUE DEBE RESOLVER EL GOBIERNO DE LA CAPITAL DEL PAÍS, PORQUE UN ELEVADO NÚMERO DE PERSONAS AUNQUE </a:t>
            </a:r>
            <a:r>
              <a:rPr lang="es-ES_tradnl" altLang="x-none" b="1" baseline="0" dirty="0"/>
              <a:t>VIVEN EN ESAS PERIFERIAS LEJANAS TRABAJAN, ESTUDIAN O ACCEDEN A SERVICIOS DE SALUD, CULTURALES Y ADMINISTRATIVOS EN LA CAPITAL </a:t>
            </a:r>
          </a:p>
          <a:p>
            <a:endParaRPr lang="es-ES_tradnl" altLang="x-none" b="1" baseline="0" dirty="0"/>
          </a:p>
          <a:p>
            <a:r>
              <a:rPr lang="es-ES_tradnl" altLang="x-none" b="1" baseline="0" dirty="0"/>
              <a:t>ELLO IMPLICA GARANTIZAR SU MOVILIDAD</a:t>
            </a:r>
            <a:r>
              <a:rPr lang="es-ES_tradnl" altLang="x-none" baseline="0" dirty="0"/>
              <a:t>, A TRAVÉS DE LA EXTENSIÓN DE LAS LÍNEAS DEL METRO, LA CONSTRUCCIÓN DE VÍAS RÁPIDAS PARA LA CLASE MEDIA QUE POSEE UN AUTOMÓVIL Y FORTALECER LA OFERTA DE SERVICIOS PÚBLICOS EN GENERAL. EN ESTE MODELO DE </a:t>
            </a:r>
            <a:r>
              <a:rPr lang="es-ES_tradnl" altLang="x-none" b="1" baseline="0" dirty="0"/>
              <a:t>CIUDAD DISPERSA , DIFUSA, UNA DE SUS CARACTERÍSTICAS ES LA EXTENSIÓN DEL TERRITORIO QUE INCLUSIVE TONRNA DIFUSAS LAS FRONTERAS NTRAS ENSTRE EL PAISAJE RTURAL Y URBANO. UNA CIUDAD A ESCALA REGIONAL QUE HACE MUY COMPLEJA LAGOBERNANZA MULTINIVEL.</a:t>
            </a:r>
          </a:p>
          <a:p>
            <a:endParaRPr lang="es-ES_tradnl" altLang="x-none" baseline="0" dirty="0"/>
          </a:p>
          <a:p>
            <a:r>
              <a:rPr lang="es-ES_tradnl" altLang="x-none" baseline="0" dirty="0"/>
              <a:t>EN ESTE SENTIDO VALE LA PENA RECORDAR QUE </a:t>
            </a:r>
            <a:r>
              <a:rPr lang="es-ES_tradnl" altLang="x-none" b="1" baseline="0" dirty="0"/>
              <a:t>DOS SON LAS PRINCIPALES FUNCIONES QUE DEBE CUMPLIR UN GOBIERNO LOCAL, UNA ES LA QUE ACABAMOS DE DESCRIBIR, SU FUNCIÓN DE GESTIÓN URBANA. PERO TANTO O MÁS IMPORTANTE EN LA CAPITAL DE LA REPÚBLICA ES SU FUNCIÓN DE GOBIERNO POLÍTICO QUE PASAREMOS A ANALIZAR SEGUIDAMENTE.</a:t>
            </a:r>
            <a:endParaRPr lang="es-ES_tradnl" altLang="x-none" b="1" dirty="0"/>
          </a:p>
        </p:txBody>
      </p:sp>
      <p:sp>
        <p:nvSpPr>
          <p:cNvPr id="4" name="Marcador de número de diapositiva 3"/>
          <p:cNvSpPr>
            <a:spLocks noGrp="1"/>
          </p:cNvSpPr>
          <p:nvPr>
            <p:ph type="sldNum" sz="quarter" idx="5"/>
          </p:nvPr>
        </p:nvSpPr>
        <p:spPr/>
        <p:txBody>
          <a:bodyPr/>
          <a:lstStyle/>
          <a:p>
            <a:pPr>
              <a:defRPr/>
            </a:pPr>
            <a:fld id="{0293F08F-DF70-5748-914E-7F3898985EA6}" type="slidenum">
              <a:rPr lang="es-MX" smtClean="0"/>
              <a:pPr>
                <a:defRPr/>
              </a:pPr>
              <a:t>7</a:t>
            </a:fld>
            <a:endParaRPr lang="es-MX"/>
          </a:p>
        </p:txBody>
      </p:sp>
    </p:spTree>
    <p:extLst>
      <p:ext uri="{BB962C8B-B14F-4D97-AF65-F5344CB8AC3E}">
        <p14:creationId xmlns:p14="http://schemas.microsoft.com/office/powerpoint/2010/main" val="47585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baseline="0" dirty="0"/>
              <a:t>SE TRATA DE  UNA GRAN REGIÓN URBANA </a:t>
            </a:r>
            <a:r>
              <a:rPr lang="es-MX" b="1" baseline="0" dirty="0"/>
              <a:t>EN LA QUE COHABITAN:</a:t>
            </a:r>
          </a:p>
          <a:p>
            <a:endParaRPr lang="es-MX" b="1" baseline="0" dirty="0"/>
          </a:p>
          <a:p>
            <a:r>
              <a:rPr lang="es-MX" b="1" baseline="0" dirty="0"/>
              <a:t>DOS GOBERNADORES Y UN JEFE/A DE GOBIERNO DE LA CIUDAD, 1</a:t>
            </a:r>
          </a:p>
          <a:p>
            <a:r>
              <a:rPr lang="es-MX" b="1" baseline="0" dirty="0"/>
              <a:t>16 ALCADES/AS,</a:t>
            </a:r>
          </a:p>
          <a:p>
            <a:r>
              <a:rPr lang="es-MX" b="1" baseline="0" dirty="0"/>
              <a:t>59 PRESIDENTES MUNICIPALES, </a:t>
            </a:r>
          </a:p>
          <a:p>
            <a:endParaRPr lang="es-MX" b="1" baseline="0" dirty="0"/>
          </a:p>
          <a:p>
            <a:r>
              <a:rPr lang="es-MX" b="1" baseline="0" dirty="0"/>
              <a:t>EN TOTAL105 ÓRGANOS EJECUTIVOS. </a:t>
            </a:r>
          </a:p>
          <a:p>
            <a:endParaRPr lang="es-MX" b="1" baseline="0" dirty="0"/>
          </a:p>
          <a:p>
            <a:r>
              <a:rPr lang="es-MX" b="1" baseline="0" dirty="0"/>
              <a:t>A ELLO SE SUMAN 100 GOBIERNO MUNICIPALES O ALCALDIAS.</a:t>
            </a:r>
          </a:p>
          <a:p>
            <a:endParaRPr lang="es-MX" b="1" baseline="0" dirty="0"/>
          </a:p>
          <a:p>
            <a:r>
              <a:rPr lang="es-MX" b="1" baseline="0" dirty="0"/>
              <a:t>86 MIEMBROS DE LOS LEGISLATIVOS LOCALES</a:t>
            </a:r>
          </a:p>
          <a:p>
            <a:endParaRPr lang="es-MX" b="1" baseline="0" dirty="0"/>
          </a:p>
          <a:p>
            <a:r>
              <a:rPr lang="es-MX" b="1" baseline="0" dirty="0"/>
              <a:t>EN TOTAL UNAS 1600 PERSONAS QUE PARTICIPAN SÓLO EN ÓRGANOS DE REPRESENTACIÓN POLÍTICA, </a:t>
            </a:r>
          </a:p>
          <a:p>
            <a:endParaRPr lang="es-MX" b="1" baseline="0" dirty="0"/>
          </a:p>
          <a:p>
            <a:r>
              <a:rPr lang="es-MX" b="1" baseline="0" dirty="0"/>
              <a:t>ES DE UNA GRAN COMPLEJIDAD DE JERARQUÍAS, COMPETENCIAS EXCLUSIVAS, CONCURRENTES, RECURSOS FINANCIEROS Y HUMANOS QUE CONVIVEN EN ESTE TERRITORIO.</a:t>
            </a:r>
            <a:endParaRPr lang="es-MX" b="1" dirty="0"/>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8</a:t>
            </a:fld>
            <a:endParaRPr lang="es-MX"/>
          </a:p>
        </p:txBody>
      </p:sp>
    </p:spTree>
    <p:extLst>
      <p:ext uri="{BB962C8B-B14F-4D97-AF65-F5344CB8AC3E}">
        <p14:creationId xmlns:p14="http://schemas.microsoft.com/office/powerpoint/2010/main" val="2047689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s-MX" altLang="es-MX" sz="1400" b="1" dirty="0"/>
              <a:t>COMISIONES METROPOLITANAS </a:t>
            </a:r>
            <a:r>
              <a:rPr lang="mr-IN" altLang="es-MX" sz="1400" b="1" dirty="0"/>
              <a:t>–</a:t>
            </a:r>
            <a:r>
              <a:rPr lang="es-MX" altLang="es-MX" sz="1400" b="1" dirty="0"/>
              <a:t> GOBERNANZA MULTINIVEL </a:t>
            </a:r>
          </a:p>
          <a:p>
            <a:endParaRPr lang="es-MX" altLang="es-MX" sz="1400" b="1" dirty="0"/>
          </a:p>
          <a:p>
            <a:r>
              <a:rPr lang="es-MX" altLang="es-MX" sz="1400" b="0" dirty="0"/>
              <a:t>EN</a:t>
            </a:r>
            <a:r>
              <a:rPr lang="es-MX" altLang="es-MX" sz="1400" b="0" baseline="0" dirty="0"/>
              <a:t> ESTE SENTIDO DEBE DECIRSE QUE EN LA </a:t>
            </a:r>
            <a:r>
              <a:rPr lang="es-MX" altLang="es-MX" sz="1400" b="1" baseline="0" dirty="0"/>
              <a:t>ZMCM HA SIDO UN ESCENARIO EN EL QUE SE HAN  ENSAYADO DIFERENTES FORMAS DE COORDINACIÓN METROPOLITANA </a:t>
            </a:r>
            <a:r>
              <a:rPr lang="es-MX" altLang="es-MX" sz="1400" b="0" baseline="0" dirty="0"/>
              <a:t>ALGUNAS CON MAYOR ÉXITO QUE OTRAS. EN ESTE SENTIDO, D</a:t>
            </a:r>
            <a:r>
              <a:rPr lang="es-MX" altLang="es-MX" sz="1400" b="0" dirty="0"/>
              <a:t>ESDE FINALES DE LOS AÑOS 80 Y HASTA LA FECHA SE HAN INTEGRADO DIVERSAS </a:t>
            </a:r>
            <a:r>
              <a:rPr lang="es-MX" altLang="es-MX" sz="1400" b="0" i="1" dirty="0"/>
              <a:t>COMISIONES</a:t>
            </a:r>
            <a:r>
              <a:rPr lang="es-MX" altLang="es-MX" sz="1400" b="0" dirty="0"/>
              <a:t> </a:t>
            </a:r>
            <a:r>
              <a:rPr lang="es-MX" altLang="es-MX" sz="1400" b="0" i="1" dirty="0"/>
              <a:t>METROPOLITANAS SECTORIALES</a:t>
            </a:r>
            <a:r>
              <a:rPr lang="es-MX" altLang="es-MX" sz="1400" b="0" dirty="0"/>
              <a:t> PARA HACER FRENTE DE MANERA INTEGRAL A DIVERSAS PROBLEMÁTICAS, DE INTERÉS COMÚN ENTRE LOS GOBIERNOS DEL DISTRITO FEDERAL Y EL ESTADO DE MÉXICO, CON LA INTERVENCIÓN DEL GOBIERNO FEDERAL.</a:t>
            </a:r>
          </a:p>
          <a:p>
            <a:endParaRPr lang="es-MX" altLang="es-MX" sz="1400" b="0" dirty="0"/>
          </a:p>
          <a:p>
            <a:r>
              <a:rPr lang="es-MX" altLang="es-MX" sz="1400" b="1" dirty="0"/>
              <a:t>LAS COMISIONES ESTÁN INTEGRADAS POR FUNCIONARIOS DE NIVEL MEDIO DE DISTINTOS ÁMBITOS </a:t>
            </a:r>
            <a:r>
              <a:rPr lang="es-MX" altLang="es-MX" sz="1400" b="0" dirty="0"/>
              <a:t>DEL PODER EJECUTIVO, RELACIONADOS CON EL TEMA ESPECÍFICO DE CADA UNA DE ÉSTAS.</a:t>
            </a:r>
          </a:p>
          <a:p>
            <a:endParaRPr lang="es-MX" altLang="es-MX" sz="1400" b="0" dirty="0"/>
          </a:p>
          <a:p>
            <a:r>
              <a:rPr lang="es-MX" altLang="es-MX" sz="1400" b="0" dirty="0"/>
              <a:t>ESTAS COMISIONES </a:t>
            </a:r>
            <a:r>
              <a:rPr lang="es-MX" altLang="es-MX" sz="1400" b="1" dirty="0"/>
              <a:t>SON INSTANCIA DE COORDINACIÓN INTERGUBERNAMENTAL </a:t>
            </a:r>
            <a:r>
              <a:rPr lang="es-MX" altLang="es-MX" sz="1400" b="0" dirty="0"/>
              <a:t>QUE HAN TENIDO UN FUNCIONAMIENTO INESTABLE Y UNA LIMITADA CAPACIDAD PARA IMPULSAR Y TOMAR DECISIONES. SE HAN CONVERTIDO PREFERENTEMENTE EN ESPACIOS DE DIÁLOGO E INTERCAMBIO ENTRE LOS EQUIPOS DE GOBIERNO PARA DAR SEGUIMIENTO A CIERTAS POLÍTICAS Y ESTRATEGIAS METROPOLITANAS.</a:t>
            </a:r>
          </a:p>
          <a:p>
            <a:endParaRPr lang="es-MX" altLang="es-MX" sz="1400" b="0" dirty="0"/>
          </a:p>
          <a:p>
            <a:r>
              <a:rPr lang="es-MX" altLang="es-MX" sz="1400" b="0" dirty="0"/>
              <a:t>DE ESTAS COMISIONES LA ÚNICA QUE DESTACA POR ALGUNOS RESULTADOS IMPORTANTES, ES LA COMISIÓN AMBIENTAL METROPOLITANA (CAM), QUE EN 2013 SE TRANSFORMÓ EN LA COMISIÓN AMBIENTAL DE LA MEGALÓPOLIS, QUE INCLUYÓ A LOS ESTADOS DE PUEBLA, HIDALGO, TLAXCALA Y DF. </a:t>
            </a:r>
          </a:p>
          <a:p>
            <a:endParaRPr lang="es-MX" altLang="es-MX" sz="1400" b="0" dirty="0"/>
          </a:p>
          <a:p>
            <a:r>
              <a:rPr lang="es-MX" altLang="es-MX" sz="1400" b="0" dirty="0"/>
              <a:t>ASIMISMO, EN EL AÑO 2014, LA CONAGUA, EL GDF Y EL ESTADO DE MÉXICO FIRMARON UN CONVENIO PARA CREAR LA COMISIÓN METROPOLITANA DE DRENAJE, COMO UN MECANISMO DE CONTROL DEL SISTEMA HIDROLÓGICO PARA EL DESALOJO DE AVENIDAS Y CORRIENTES PLUVIALES EN EL VALLE DE MÉXICO.</a:t>
            </a:r>
          </a:p>
          <a:p>
            <a:endParaRPr lang="es-MX" altLang="es-MX" sz="1400" b="0" dirty="0"/>
          </a:p>
          <a:p>
            <a:r>
              <a:rPr lang="es-MX" altLang="es-MX" sz="1400" b="1" dirty="0"/>
              <a:t>EL CONSEJO DE LA ZMVM </a:t>
            </a:r>
            <a:r>
              <a:rPr lang="es-MX" altLang="es-MX" sz="1400" b="0" dirty="0"/>
              <a:t>FUE CREADO EN 2008, COMO UNA INSTANCIA AUXILIAR Y CONSULTIVA DE LA COMISIÓN EJECUTIVA DE COORDINACIÓN METROPOLITANA PARA LA RECEPCIÓN Y REVISIÓN DE LOS PLANES, ESTUDIOS, EVALUACIONES, ACCIONES, PROGRAMAS, PROYECTOS Y OBRAS DE INFRAESTRUCTURA Y SU EQUIPAMIENTO QUE SE POSTULEN AL FONDO</a:t>
            </a:r>
            <a:r>
              <a:rPr lang="es-MX" altLang="es-MX" sz="1400" b="0" baseline="0" dirty="0"/>
              <a:t> METROPOLITANO.</a:t>
            </a:r>
            <a:endParaRPr lang="es-MX" altLang="es-MX" sz="1400" b="0" dirty="0"/>
          </a:p>
          <a:p>
            <a:endParaRPr lang="es-MX" altLang="es-MX" sz="1400" b="1" dirty="0"/>
          </a:p>
        </p:txBody>
      </p:sp>
      <p:sp>
        <p:nvSpPr>
          <p:cNvPr id="65540"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57066" indent="-291179" eaLnBrk="0" hangingPunct="0">
              <a:defRPr>
                <a:solidFill>
                  <a:schemeClr val="tx1"/>
                </a:solidFill>
                <a:latin typeface="Arial" panose="020B0604020202020204" pitchFamily="34" charset="0"/>
                <a:ea typeface="MS PGothic" panose="020B0600070205080204" pitchFamily="34" charset="-128"/>
              </a:defRPr>
            </a:lvl2pPr>
            <a:lvl3pPr marL="1164717" indent="-232943" eaLnBrk="0" hangingPunct="0">
              <a:defRPr>
                <a:solidFill>
                  <a:schemeClr val="tx1"/>
                </a:solidFill>
                <a:latin typeface="Arial" panose="020B0604020202020204" pitchFamily="34" charset="0"/>
                <a:ea typeface="MS PGothic" panose="020B0600070205080204" pitchFamily="34" charset="-128"/>
              </a:defRPr>
            </a:lvl3pPr>
            <a:lvl4pPr marL="1630604" indent="-232943" eaLnBrk="0" hangingPunct="0">
              <a:defRPr>
                <a:solidFill>
                  <a:schemeClr val="tx1"/>
                </a:solidFill>
                <a:latin typeface="Arial" panose="020B0604020202020204" pitchFamily="34" charset="0"/>
                <a:ea typeface="MS PGothic" panose="020B0600070205080204" pitchFamily="34" charset="-128"/>
              </a:defRPr>
            </a:lvl4pPr>
            <a:lvl5pPr marL="2096491" indent="-232943" eaLnBrk="0" hangingPunct="0">
              <a:defRPr>
                <a:solidFill>
                  <a:schemeClr val="tx1"/>
                </a:solidFill>
                <a:latin typeface="Arial" panose="020B0604020202020204" pitchFamily="34" charset="0"/>
                <a:ea typeface="MS PGothic" panose="020B0600070205080204" pitchFamily="34" charset="-128"/>
              </a:defRPr>
            </a:lvl5pPr>
            <a:lvl6pPr marL="2562377" indent="-23294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3028264" indent="-23294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94151" indent="-23294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960038" indent="-23294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fld id="{53C45EF5-4DE6-4D97-B318-4B9F6A456116}" type="slidenum">
              <a:rPr lang="es-MX" altLang="es-MX">
                <a:latin typeface="Calibri" panose="020F0502020204030204" pitchFamily="34" charset="0"/>
              </a:rPr>
              <a:pPr eaLnBrk="1" hangingPunct="1"/>
              <a:t>9</a:t>
            </a:fld>
            <a:endParaRPr lang="es-MX" altLang="es-MX">
              <a:latin typeface="Calibri" panose="020F0502020204030204" pitchFamily="34" charset="0"/>
            </a:endParaRPr>
          </a:p>
        </p:txBody>
      </p:sp>
    </p:spTree>
    <p:extLst>
      <p:ext uri="{BB962C8B-B14F-4D97-AF65-F5344CB8AC3E}">
        <p14:creationId xmlns:p14="http://schemas.microsoft.com/office/powerpoint/2010/main" val="1075856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a:t>ESTA ES LA EVOLUCIÓN</a:t>
            </a:r>
            <a:r>
              <a:rPr lang="es-MX" baseline="0" dirty="0"/>
              <a:t> DEL NÚMERO DE </a:t>
            </a:r>
            <a:r>
              <a:rPr lang="es-MX" b="1" baseline="0" dirty="0"/>
              <a:t>PROYECTOS DEL FONDO METROPOLITANO EN </a:t>
            </a:r>
            <a:r>
              <a:rPr lang="es-MX" baseline="0" dirty="0"/>
              <a:t>LAS ÚLTIMAS DÉCADAS LA BARRA AMARILLA SON LOS PROYECTOS PROMOVIDOS POR LA CIUDAD DE MÉXICO, MIENTAS QUE LA AZUL ES POR LOS MUNICIPIOS DEL ESTADO DE MÉXICO Y LA VERDE POR EL ESTADO DE HIDALGO. LO QUE E VE ES QUE EN LOS ÚLTIMOS AÑOS LOS PROYECTOS DEL ESTADO DE MÉXICO ES DECIR DE LAS PERIFERIAS DE LA GRAN CIUDAD SON MAYORES QUE LOS DE LA CAPITAL. </a:t>
            </a:r>
            <a:endParaRPr lang="es-MX" dirty="0"/>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10</a:t>
            </a:fld>
            <a:endParaRPr lang="es-MX"/>
          </a:p>
        </p:txBody>
      </p:sp>
    </p:spTree>
    <p:extLst>
      <p:ext uri="{BB962C8B-B14F-4D97-AF65-F5344CB8AC3E}">
        <p14:creationId xmlns:p14="http://schemas.microsoft.com/office/powerpoint/2010/main" val="3496368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a:t>LO QUE INTERESA AQUÍ ES DIBUJAR LAS </a:t>
            </a:r>
            <a:r>
              <a:rPr lang="es-MX" b="1" dirty="0"/>
              <a:t>PRINCIPALES</a:t>
            </a:r>
            <a:r>
              <a:rPr lang="es-MX" b="1" baseline="0" dirty="0"/>
              <a:t> CARACTERÍSTICAS QUE HOY CARACTERIZA A LA CIUDAD CAPITAL PORQUE ES UN REQUISITO NECESARIO PARA COMPRENDER LAS DIFICULTADES QUE ENFRENTA PARA </a:t>
            </a:r>
          </a:p>
          <a:p>
            <a:endParaRPr lang="es-MX" b="1" baseline="0" dirty="0"/>
          </a:p>
          <a:p>
            <a:r>
              <a:rPr lang="es-MX" b="1" baseline="0" dirty="0"/>
              <a:t>CUMPLIR CON SUS PRINCIPALES FUNCIONES.</a:t>
            </a:r>
          </a:p>
          <a:p>
            <a:endParaRPr lang="es-MX" b="1" baseline="0" dirty="0"/>
          </a:p>
          <a:p>
            <a:r>
              <a:rPr lang="es-MX" baseline="0" dirty="0"/>
              <a:t>ENTRE SUS </a:t>
            </a:r>
            <a:r>
              <a:rPr lang="es-MX" b="1" baseline="0" dirty="0"/>
              <a:t>MUCHAS CARACTERÍSTICAS DEBE MENCIONARSE QUE LA CIUDAD DE MÉ</a:t>
            </a:r>
            <a:r>
              <a:rPr lang="es-MX" baseline="0" dirty="0"/>
              <a:t>XICO ES:</a:t>
            </a:r>
          </a:p>
          <a:p>
            <a:endParaRPr lang="es-MX" baseline="0" dirty="0"/>
          </a:p>
          <a:p>
            <a:pPr marL="171450" indent="-171450">
              <a:buFont typeface="Wingdings" pitchFamily="2" charset="2"/>
              <a:buChar char="v"/>
            </a:pPr>
            <a:r>
              <a:rPr lang="es-MX" b="1" baseline="0" dirty="0"/>
              <a:t>EL NÚCLEO CENTRAL DE UNA GRAN METRÓPOLI</a:t>
            </a:r>
          </a:p>
          <a:p>
            <a:pPr marL="171450" indent="-171450">
              <a:buFont typeface="Wingdings" pitchFamily="2" charset="2"/>
              <a:buChar char="v"/>
            </a:pPr>
            <a:r>
              <a:rPr lang="es-MX" b="1" baseline="0" dirty="0"/>
              <a:t>UNA DE LAS MEGALÓPOLIS DEL MUNDO, </a:t>
            </a:r>
          </a:p>
          <a:p>
            <a:pPr marL="171450" indent="-171450">
              <a:buFont typeface="Wingdings" pitchFamily="2" charset="2"/>
              <a:buChar char="v"/>
            </a:pPr>
            <a:r>
              <a:rPr lang="es-MX" b="1" baseline="0" dirty="0"/>
              <a:t>EL ESPACIO DE ARTICULACIÓN DE LA ECONOMÍA NACIONAL AL MUNDO GLOBAL, </a:t>
            </a:r>
          </a:p>
          <a:p>
            <a:pPr marL="171450" indent="-171450">
              <a:buFont typeface="Wingdings" pitchFamily="2" charset="2"/>
              <a:buChar char="v"/>
            </a:pPr>
            <a:r>
              <a:rPr lang="es-MX" b="1" baseline="0" dirty="0"/>
              <a:t>EL CENTRO DE LA VIDA POLÍTICA NACIONAL,  </a:t>
            </a:r>
          </a:p>
          <a:p>
            <a:pPr marL="171450" indent="-171450">
              <a:buFont typeface="Wingdings" pitchFamily="2" charset="2"/>
              <a:buChar char="v"/>
            </a:pPr>
            <a:r>
              <a:rPr lang="es-MX" b="1" baseline="0" dirty="0"/>
              <a:t>UN TERRITORIO QUE ALBERGA UN INVALUABLE PATRIMONIO ARQUITECTÓNICO, HISTÓRICO Y CULTURAL,  TRES ESPACIOS DECLARADOS POR UNESCO PATRIMONIO DE LA HUMANIDAD,</a:t>
            </a:r>
          </a:p>
          <a:p>
            <a:pPr marL="171450" indent="-171450">
              <a:buFont typeface="Wingdings" pitchFamily="2" charset="2"/>
              <a:buChar char="v"/>
            </a:pPr>
            <a:r>
              <a:rPr lang="es-MX" b="1" baseline="0" dirty="0"/>
              <a:t>EL PRINCIPAL ESCENARIO DE LAS ACTIVIDADES CULTURALES Y SOCIALES, </a:t>
            </a:r>
          </a:p>
          <a:p>
            <a:pPr marL="171450" indent="-171450">
              <a:buFont typeface="Wingdings" pitchFamily="2" charset="2"/>
              <a:buChar char="v"/>
            </a:pPr>
            <a:r>
              <a:rPr lang="es-MX" b="1" baseline="0" dirty="0"/>
              <a:t>UNA CIUDAD DEL CONOCIMIENTO DONDE SE LOCALIZAN LAS PRINCIPALES UNIVERSIDADES,  SE DESARROLLAN LAS PRINCIPALES ACTIVIDADES DE INVESTIGACIÓN Y DONDE SE REGISTRA EL MAYOR NIVEL EDUCATIVO DEL PAÍS. </a:t>
            </a:r>
          </a:p>
          <a:p>
            <a:endParaRPr lang="es-MX" baseline="0" dirty="0"/>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11</a:t>
            </a:fld>
            <a:endParaRPr lang="es-MX"/>
          </a:p>
        </p:txBody>
      </p:sp>
    </p:spTree>
    <p:extLst>
      <p:ext uri="{BB962C8B-B14F-4D97-AF65-F5344CB8AC3E}">
        <p14:creationId xmlns:p14="http://schemas.microsoft.com/office/powerpoint/2010/main" val="2845911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EN CUANTO A SU GOBIERNO POLÍTICO  ES UNA LARGA HISTORIA QUE INICIA EN 1824 CUANDO SE CREA EL DISTITO FEDERAL QUE EN TODAS LAS REFORMAS POLITICAS QUE  SE HAN REALIZADO.</a:t>
            </a:r>
          </a:p>
        </p:txBody>
      </p:sp>
      <p:sp>
        <p:nvSpPr>
          <p:cNvPr id="4" name="Marcador de número de diapositiva 3"/>
          <p:cNvSpPr>
            <a:spLocks noGrp="1"/>
          </p:cNvSpPr>
          <p:nvPr>
            <p:ph type="sldNum" sz="quarter" idx="5"/>
          </p:nvPr>
        </p:nvSpPr>
        <p:spPr/>
        <p:txBody>
          <a:bodyPr/>
          <a:lstStyle/>
          <a:p>
            <a:fld id="{3AAF7B98-C8FC-4F5F-AD1F-548F3F102BD4}" type="slidenum">
              <a:rPr lang="es-MX" smtClean="0"/>
              <a:pPr/>
              <a:t>12</a:t>
            </a:fld>
            <a:endParaRPr lang="es-MX"/>
          </a:p>
        </p:txBody>
      </p:sp>
    </p:spTree>
    <p:extLst>
      <p:ext uri="{BB962C8B-B14F-4D97-AF65-F5344CB8AC3E}">
        <p14:creationId xmlns:p14="http://schemas.microsoft.com/office/powerpoint/2010/main" val="1457979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a:t>ENTRANDO</a:t>
            </a:r>
            <a:r>
              <a:rPr lang="es-MX" baseline="0" dirty="0"/>
              <a:t> YA EN LAS </a:t>
            </a:r>
            <a:r>
              <a:rPr lang="es-MX" b="1" baseline="0" dirty="0"/>
              <a:t>REFORMAS QUE LLEVARON A DEMOCRATIZAR EL GOBIERNO DE LA CAPITAL DEBEMOS PARTIR DE UN HECHO POLÍTICO QUE LLEVÓ A CONCENTRAR EL PODER POLÍTICO EN LA FIGURA DEL PRESIDENTE CUANDO EL PAÍS DESPUÉS DEL PROCESO REVOLUCIONARIO </a:t>
            </a:r>
            <a:r>
              <a:rPr lang="es-MX" baseline="0" dirty="0"/>
              <a:t>CONSTRUYE UN RÉGIMEN PRESIDENCIALISTA Y DE PARTIDO ÚNICO QUE LLEVÓ A QUE </a:t>
            </a:r>
            <a:r>
              <a:rPr lang="es-MX" b="1" baseline="0" dirty="0"/>
              <a:t>EN 1928 LA CIUDAD PERDIESE SU RÉGIMEN MUNICIPAL Y SE INSTALARA DESDE ESA FECHA HASTA 1997 UN RÉGIMEN ESPECIAL SEGÚN EL CUAL EL PRESIDENTE FUE EL JEFE DE GOBIERNO DE LA CAPITAL Y DELEGABA EN LA FIGURA DEL REGENTE, PRINCIPALMENTE LAS COMPLEJAS TAREAS DE ADMINISTRACIÓN URBANA DE LA CIUDAD Y DIVIDÍA EL TERRITORIO EN DELEGACIONES LAS CUALES A SU VEZ TENÍAN UN JEFE DE GOBIERNO DESIGNADO POR EL REGENTE</a:t>
            </a:r>
            <a:r>
              <a:rPr lang="es-MX" baseline="0" dirty="0"/>
              <a:t>. </a:t>
            </a:r>
          </a:p>
          <a:p>
            <a:endParaRPr lang="es-MX" baseline="0" dirty="0"/>
          </a:p>
          <a:p>
            <a:r>
              <a:rPr lang="es-MX" b="1" baseline="0" dirty="0"/>
              <a:t>ESTO FUE ASÍ HASTA 1987 CUANDO ANTE LAS FUERTES TENSIONES SOCIALES QUE VIVÍAN EN LA CAPITAL </a:t>
            </a:r>
            <a:r>
              <a:rPr lang="es-MX" baseline="0" dirty="0"/>
              <a:t>COMO CONSECUENCIA DE LA DIFÍCIL SITUACIÓN ECONÓMICA GENERAD POR LA </a:t>
            </a:r>
            <a:r>
              <a:rPr lang="es-MX" b="1" baseline="0" dirty="0"/>
              <a:t>CRISIS E 1982</a:t>
            </a:r>
            <a:r>
              <a:rPr lang="es-MX" baseline="0" dirty="0"/>
              <a:t>, AGRAVADA POR LA MOVILIZACIÓN GENERADA POR </a:t>
            </a:r>
            <a:r>
              <a:rPr lang="es-MX" b="1" baseline="0" dirty="0"/>
              <a:t>LOS DAMNIFICADOS DE LOS SISMOS DE 1985</a:t>
            </a:r>
            <a:r>
              <a:rPr lang="es-MX" baseline="0" dirty="0"/>
              <a:t>, Y EL HECHO DE QUE EL VOTO DE LA OPOSICIÓN DE LA CAPITAL PARA LA PRESIDENCIA DE LA REPÚBLICA Y DIPUTADOS YA ERA MAYORITARIO LLEVÓ A QUE SE CREARA UN ÁMBITO DE REPRESENTACIÓN POLÍTICA:  </a:t>
            </a:r>
          </a:p>
          <a:p>
            <a:endParaRPr lang="es-MX" baseline="0" dirty="0"/>
          </a:p>
          <a:p>
            <a:r>
              <a:rPr lang="es-MX" b="1" baseline="0" dirty="0"/>
              <a:t>LA ASAMBLEA REGLAMENTARIA DEL D.F. </a:t>
            </a:r>
            <a:r>
              <a:rPr lang="es-MX" baseline="0" dirty="0"/>
              <a:t>COMO SU NOMBRE LO INDICA SU FUNCIÓN ERA LA ELABORACIÓN Y APROBACIÓN DE REGLAMENTOS PARA LA GESTIÓN DE LA CIUDAD. PERO ELLO ABRIÓ LA POSIBILIDAD DE QUE LAS FUERZAS DE OPOSICIÓN POLÍTICA CONSTRUYERAN UN FRENTE QUE EN 1988 HIZO DE CUAHUTÉMOC CÁRDENAS SU CANDIDATO A LA PRESIDENCIA TRIUNFANDO EN LAS ELECCIONES SIN LOGRAR QUE ELLO FUESE RECONOCIDO POR PODER POLÍTICO PRIISTA CONSUMÁNDOSE UNO DE LOS MÁS GRAVES FRAUDES ELECTORALES. PERO ADEMÁS DESDE LA ARDF LA OPOSICIÓN IMPULSÓ UN PLEBISCITO CIUDADANO AL CUAL SIGUIÓ UN PROCESO DE APERTURA DE UN ESPACIO DE DEBATE Y DISCUSIÓN PARA PROMOVER SU TRANSFORMACIÓN Y SEGUIDAMENTE EL ENTONCES REGENTE DE LA CIUDAD LLAMÓ A ABRIR ESPACIOS PARA DEBATIR LOS ALCANCES DE UNA REFORMA POLÍTICA PARA EL D.F. CUYO RESULTADO </a:t>
            </a:r>
            <a:r>
              <a:rPr lang="es-MX" b="1" baseline="0" dirty="0"/>
              <a:t>FUE EL TRANSFORMAR LA ARDF POR UNA ASAMBLEA LEGISLATIVA CON FACULTADES PARA ELABORAR Y APROBAR LAS LEYES DE LA CIUDAD, ASÍ COMO LA ELABORACIÓN DE UN ESTATUTO DE GOBIERNO (EN LUGAR DE UNA CONSTITUCIÓN</a:t>
            </a:r>
            <a:r>
              <a:rPr lang="es-MX" baseline="0" dirty="0"/>
              <a:t>).</a:t>
            </a:r>
          </a:p>
          <a:p>
            <a:endParaRPr lang="es-MX" baseline="0" dirty="0"/>
          </a:p>
          <a:p>
            <a:r>
              <a:rPr lang="es-MX" baseline="0" dirty="0"/>
              <a:t>PERO EN EL MARCO DE LA SITUACIÓN DE </a:t>
            </a:r>
            <a:r>
              <a:rPr lang="es-MX" b="1" baseline="0" dirty="0"/>
              <a:t>CRISIS ECONÓMICA DE 1994 Y DE LA APARICIÓN DEL MOVIMIENTO ZAPATISTA EL GOBIERNO NACIONAL DE ERNESTO ZEDILLO QUIEN GOBERNABA CON UN CONGRESO EN EL QUE LA OPOSICIÓN GANABA AMPLIOS ESPACIOS SE IMPULSÓ UNA REFORMA POLÍTICA EN 1996 </a:t>
            </a:r>
            <a:r>
              <a:rPr lang="es-MX" baseline="0" dirty="0"/>
              <a:t>EN EL INTERIOR DE LA CUAL SE CONTEMPLÓ ATENDER LA PRINCIPAL Y POSTERGADA DEMANDA DE LA CIUDADANÍA: </a:t>
            </a:r>
            <a:r>
              <a:rPr lang="es-MX" b="1" baseline="0" dirty="0"/>
              <a:t>LA ELECCIÓN DEL JEFE DE GOBIERNO DE LA CIUDAD A TRAVÉS DEL VOTO CIUDADANO Y ESTABLECER LA ELECCIÓN DE LOS JEFES DELEGACIONALES PARA EL AÑO 2000.  DE ALLÍ EN ADELANTE Y HASTA 2016 NO PROSPERAN LOS INTENTOS DE CONCLUIR LA REFORMA. ES DECIR, SE TRATABA DE UNA REFORMA INCONCLUSA YA QUE LA CIUDAD NO POSEÍA AUTONOMÍA ECONÓMICA NO LEGISLATIVA NI EN RELACIÓN CON LA SEGURIDAD YA QUE ESTAS COMPETENCIAS ERAN CONCURRENTES O  EXCLUSIVAS DEL EJECUTIVO Y LEGISLATIVO NACIONAL PERO NO DEL GOBIERNO LOCAL..</a:t>
            </a:r>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13</a:t>
            </a:fld>
            <a:endParaRPr lang="es-MX"/>
          </a:p>
        </p:txBody>
      </p:sp>
    </p:spTree>
    <p:extLst>
      <p:ext uri="{BB962C8B-B14F-4D97-AF65-F5344CB8AC3E}">
        <p14:creationId xmlns:p14="http://schemas.microsoft.com/office/powerpoint/2010/main" val="2201211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a:t>EL PRIMER PASO PARA LA REFORMA</a:t>
            </a:r>
            <a:r>
              <a:rPr lang="es-MX" baseline="0" dirty="0"/>
              <a:t> POLÍTICA SE DIO EN 1996 CUANDO SE MODIFICÓ EL ARTICULO 122 ESTABLECIENDO LA POSIBILIDAD DE QUE LA CIUDAD DE MÉXICO, LA CAPITAL DE LA REPÚBLICA CONSTITUYERA UN GOBIERNO PLENAMENTE AUTÓNOMO. EN LA NUEVA REDACCIÓN SE ESTABLECÍA EL PROCEDIMIENTO PARA REALIZAR DICHA REFORMA POLÍTICA. EN SU TEXTO SE ESTABLECIÓ:</a:t>
            </a:r>
          </a:p>
          <a:p>
            <a:endParaRPr lang="es-MX" baseline="0" dirty="0"/>
          </a:p>
          <a:p>
            <a:pPr marL="735330" indent="-285750">
              <a:lnSpc>
                <a:spcPct val="115000"/>
              </a:lnSpc>
              <a:spcAft>
                <a:spcPts val="1000"/>
              </a:spcAft>
              <a:buFont typeface="Wingdings" charset="2"/>
              <a:buChar char="v"/>
            </a:pPr>
            <a:r>
              <a:rPr lang="es-MX" b="1" i="0" dirty="0">
                <a:latin typeface="Calibri" charset="0"/>
                <a:ea typeface="Calibri" charset="0"/>
                <a:cs typeface="Calibri" charset="0"/>
              </a:rPr>
              <a:t>LA CIUDAD DE MÉXICO ES UNA ENTIDAD FEDERATIVA QUE GOZA DE </a:t>
            </a:r>
            <a:r>
              <a:rPr lang="es-MX" b="1" i="0" dirty="0">
                <a:solidFill>
                  <a:srgbClr val="FF0000"/>
                </a:solidFill>
                <a:latin typeface="Calibri" charset="0"/>
                <a:ea typeface="Calibri" charset="0"/>
                <a:cs typeface="Calibri" charset="0"/>
              </a:rPr>
              <a:t>AUTONOMÍA </a:t>
            </a:r>
            <a:r>
              <a:rPr lang="es-MX" b="1" i="0" dirty="0">
                <a:latin typeface="Calibri" charset="0"/>
                <a:ea typeface="Calibri" charset="0"/>
                <a:cs typeface="Calibri" charset="0"/>
              </a:rPr>
              <a:t>EN TODO LO CONCERNIENTE A SU RÉGIMEN INTERIOR Y A SU ORGANIZACIÓN POLÍTICA Y ADMINISTRATIVA. </a:t>
            </a:r>
            <a:endParaRPr lang="es-MX" b="1" i="0" dirty="0">
              <a:solidFill>
                <a:srgbClr val="FF0000"/>
              </a:solidFill>
              <a:latin typeface="Calibri" charset="0"/>
              <a:ea typeface="Calibri" charset="0"/>
              <a:cs typeface="Calibri" charset="0"/>
            </a:endParaRPr>
          </a:p>
          <a:p>
            <a:pPr marL="735330" indent="-285750">
              <a:lnSpc>
                <a:spcPct val="115000"/>
              </a:lnSpc>
              <a:spcAft>
                <a:spcPts val="1000"/>
              </a:spcAft>
              <a:buFont typeface="Wingdings" charset="2"/>
              <a:buChar char="v"/>
            </a:pPr>
            <a:r>
              <a:rPr lang="es-MX" b="1" i="0" dirty="0">
                <a:solidFill>
                  <a:srgbClr val="FF0000"/>
                </a:solidFill>
                <a:latin typeface="Calibri" charset="0"/>
                <a:ea typeface="Calibri" charset="0"/>
                <a:cs typeface="Calibri" charset="0"/>
              </a:rPr>
              <a:t>LOS PODERES FEDERALES TENDRÁN RESPECTO DE LA CIUDAD DE MÉXICO, EXCLUSIVAMENTE LAS FACULTADES QUE EXPRESAMENTE LES CONFIERE ESTA CONSTITUCIÓN. </a:t>
            </a:r>
            <a:endParaRPr lang="es-MX" b="1" i="0" dirty="0">
              <a:solidFill>
                <a:srgbClr val="3F3F3F"/>
              </a:solidFill>
              <a:latin typeface="Calibri" charset="0"/>
              <a:ea typeface="Calibri" charset="0"/>
              <a:cs typeface="Calibri" charset="0"/>
            </a:endParaRPr>
          </a:p>
          <a:p>
            <a:pPr marL="735330" indent="-285750">
              <a:lnSpc>
                <a:spcPct val="115000"/>
              </a:lnSpc>
              <a:spcAft>
                <a:spcPts val="1000"/>
              </a:spcAft>
              <a:buFont typeface="Wingdings" charset="2"/>
              <a:buChar char="v"/>
            </a:pPr>
            <a:r>
              <a:rPr lang="es-MX" b="1" i="0" dirty="0">
                <a:latin typeface="Calibri" charset="0"/>
                <a:ea typeface="Calibri" charset="0"/>
                <a:cs typeface="Calibri" charset="0"/>
              </a:rPr>
              <a:t>EL GOBIERNO DE LA CIUDAD DE MÉXICO, DADO SU CARÁCTER DE CAPITAL DE LOS ESTADOS UNIDOS MEXICANOS Y SEDE DE LOS PODERES DE LA UNIÓN, GARANTIZARÁ,…, LAS CONDICIONES NECESARIAS PARA EL EJERCICIO DE LAS FACULTADES CONSTITUCIONALES DE LOS PODERES FEDERALES. </a:t>
            </a:r>
          </a:p>
          <a:p>
            <a:pPr marL="735330" indent="-285750">
              <a:lnSpc>
                <a:spcPct val="115000"/>
              </a:lnSpc>
              <a:spcAft>
                <a:spcPts val="1000"/>
              </a:spcAft>
              <a:buFont typeface="Wingdings" charset="2"/>
              <a:buChar char="v"/>
            </a:pPr>
            <a:r>
              <a:rPr lang="es-MX" b="1" i="0" dirty="0">
                <a:solidFill>
                  <a:srgbClr val="FF0000"/>
                </a:solidFill>
                <a:latin typeface="Calibri" charset="0"/>
                <a:ea typeface="Calibri" charset="0"/>
                <a:cs typeface="Calibri" charset="0"/>
              </a:rPr>
              <a:t>EL CONGRESO DE LA UNIÓN EXPEDIRÁ LAS LEYES QUE ESTABLEZCAN LAS BASES PARA LA COORDINACIÓN ENTRE LOS PODERES FEDERALES Y LOS PODERES LOCALE</a:t>
            </a:r>
            <a:r>
              <a:rPr lang="es-MX" b="0" i="0" dirty="0">
                <a:solidFill>
                  <a:srgbClr val="FF0000"/>
                </a:solidFill>
                <a:latin typeface="Calibri" charset="0"/>
                <a:ea typeface="Calibri" charset="0"/>
                <a:cs typeface="Calibri" charset="0"/>
              </a:rPr>
              <a:t>S </a:t>
            </a:r>
            <a:r>
              <a:rPr lang="es-MX" b="1" i="0" dirty="0">
                <a:solidFill>
                  <a:srgbClr val="FF0000"/>
                </a:solidFill>
                <a:latin typeface="Calibri" charset="0"/>
                <a:ea typeface="Calibri" charset="0"/>
                <a:cs typeface="Calibri" charset="0"/>
              </a:rPr>
              <a:t>DE LA CIUDAD DE MÉXICO EN V</a:t>
            </a:r>
            <a:r>
              <a:rPr lang="es-MX" b="1" i="0" dirty="0">
                <a:solidFill>
                  <a:srgbClr val="FF0000"/>
                </a:solidFill>
                <a:latin typeface="Helvetica" charset="0"/>
                <a:ea typeface="Calibri" charset="0"/>
                <a:cs typeface="Helvetica" charset="0"/>
              </a:rPr>
              <a:t>IRTUD DE SU CARÁCTER DE CAPITAL DE LOS ESTADOS UNIDOS MEXICANOS… </a:t>
            </a:r>
          </a:p>
          <a:p>
            <a:pPr marL="735330" indent="-285750">
              <a:lnSpc>
                <a:spcPct val="115000"/>
              </a:lnSpc>
              <a:spcAft>
                <a:spcPts val="1000"/>
              </a:spcAft>
              <a:buFont typeface="Wingdings" charset="2"/>
              <a:buChar char="v"/>
            </a:pPr>
            <a:endParaRPr lang="es-MX" b="0" i="0" dirty="0">
              <a:solidFill>
                <a:srgbClr val="FF0000"/>
              </a:solidFill>
              <a:effectLst/>
              <a:latin typeface="Helvetica" charset="0"/>
              <a:ea typeface="Calibri" charset="0"/>
              <a:cs typeface="Helvetica" charset="0"/>
            </a:endParaRPr>
          </a:p>
          <a:p>
            <a:pPr marL="449580" indent="0">
              <a:lnSpc>
                <a:spcPct val="115000"/>
              </a:lnSpc>
              <a:spcAft>
                <a:spcPts val="1000"/>
              </a:spcAft>
              <a:buFont typeface="Wingdings" charset="2"/>
              <a:buNone/>
            </a:pPr>
            <a:r>
              <a:rPr lang="es-MX" b="0" i="0" dirty="0">
                <a:solidFill>
                  <a:srgbClr val="FF0000"/>
                </a:solidFill>
                <a:effectLst/>
                <a:latin typeface="Helvetica" charset="0"/>
                <a:ea typeface="Calibri" charset="0"/>
                <a:cs typeface="Helvetica" charset="0"/>
              </a:rPr>
              <a:t>EL</a:t>
            </a:r>
            <a:r>
              <a:rPr lang="es-MX" b="0" i="0" baseline="0" dirty="0">
                <a:solidFill>
                  <a:srgbClr val="FF0000"/>
                </a:solidFill>
                <a:effectLst/>
                <a:latin typeface="Helvetica" charset="0"/>
                <a:ea typeface="Calibri" charset="0"/>
                <a:cs typeface="Helvetica" charset="0"/>
              </a:rPr>
              <a:t> JEFE DE GOBIERNO DE LA CIUDAD DEBÍA PRESENTAR UNA INICIATIVA AL CONGRESO CONSTITUYENTE PARA QUE EN FEBRERO 2017 SE APROBARA UN CONSTITUCIÓN DE LA CIUDAD DE MÉXICO.</a:t>
            </a:r>
            <a:endParaRPr lang="es-ES_tradnl" b="0" i="0" dirty="0">
              <a:solidFill>
                <a:schemeClr val="tx1"/>
              </a:solidFill>
              <a:effectLst/>
              <a:latin typeface="Calibri" charset="0"/>
              <a:ea typeface="Calibri" charset="0"/>
              <a:cs typeface="Times New Roman" charset="0"/>
            </a:endParaRPr>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14</a:t>
            </a:fld>
            <a:endParaRPr lang="es-MX"/>
          </a:p>
        </p:txBody>
      </p:sp>
    </p:spTree>
    <p:extLst>
      <p:ext uri="{BB962C8B-B14F-4D97-AF65-F5344CB8AC3E}">
        <p14:creationId xmlns:p14="http://schemas.microsoft.com/office/powerpoint/2010/main" val="12968008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b="1" dirty="0"/>
              <a:t>PARA ELLO EL JEFE DE GOBIERNO, EL DR. MIGUEL</a:t>
            </a:r>
            <a:r>
              <a:rPr lang="es-MX" b="1" baseline="0" dirty="0"/>
              <a:t> ÁNGEL MANCERA, DECIDIÓ CREAR UN GRUPO DE TRABAJO PLURAL CONFORMADO POR 28 CIUDADANOS RECONOCIDOS POR SU LABOR COMO JURISTAS, MIEMBROS DE </a:t>
            </a:r>
          </a:p>
          <a:p>
            <a:endParaRPr lang="es-MX" b="1" baseline="0" dirty="0"/>
          </a:p>
          <a:p>
            <a:r>
              <a:rPr lang="es-MX" b="1" baseline="0" dirty="0"/>
              <a:t>OSC, ACADÉMICOS, ESCRITORES, ARTISTAS Y POLÍTICOS COORDINADO POR UN EXPERIMENTADO POLÍTICO MEXICANO QUE CUMPLIÓ LA TAREA DE REDACTAR UN DOCUMENTO  DURANTE LOS MESES DE MARZO A </a:t>
            </a:r>
          </a:p>
          <a:p>
            <a:endParaRPr lang="es-MX" b="1" baseline="0" dirty="0"/>
          </a:p>
          <a:p>
            <a:r>
              <a:rPr lang="es-MX" b="1" baseline="0" dirty="0"/>
              <a:t>SEPTIEMBRE DE 2016 QUE EL JEFE DE GOBIERNO ENTREGÓ A LA ASAMBLEA CONSTITUYENTE. ASIMISMO, EL JEFE DE GOBIERNO CREÓ OTRO GRUPO COORDINADO POR EL EX RECTOR DE LA UNAM JUAN RAMÓN DE LA </a:t>
            </a:r>
          </a:p>
          <a:p>
            <a:endParaRPr lang="es-MX" b="1" baseline="0" dirty="0"/>
          </a:p>
          <a:p>
            <a:r>
              <a:rPr lang="es-MX" b="1" baseline="0" dirty="0"/>
              <a:t>FUENTE CONSTITUIDO TAMBIÉN POR DESTACADOS CIUDADANOS QUE TRABAJARON EN ALGUNOS TEMAS RELEVANTES COMO SENTAR LAS BASES PARA UNA FORMA DE BUEN GOBIERNO LOCAL ENTRE OTROS TEMAS. </a:t>
            </a:r>
            <a:endParaRPr lang="es-MX" b="1" dirty="0"/>
          </a:p>
        </p:txBody>
      </p:sp>
      <p:sp>
        <p:nvSpPr>
          <p:cNvPr id="4" name="Marcador de número de diapositiva 3"/>
          <p:cNvSpPr>
            <a:spLocks noGrp="1"/>
          </p:cNvSpPr>
          <p:nvPr>
            <p:ph type="sldNum" sz="quarter" idx="10"/>
          </p:nvPr>
        </p:nvSpPr>
        <p:spPr/>
        <p:txBody>
          <a:bodyPr/>
          <a:lstStyle/>
          <a:p>
            <a:fld id="{98C6EC11-1D79-4B50-95F2-4985F72A1FBF}" type="slidenum">
              <a:rPr lang="es-MX" smtClean="0"/>
              <a:pPr/>
              <a:t>15</a:t>
            </a:fld>
            <a:endParaRPr lang="es-MX"/>
          </a:p>
        </p:txBody>
      </p:sp>
    </p:spTree>
    <p:extLst>
      <p:ext uri="{BB962C8B-B14F-4D97-AF65-F5344CB8AC3E}">
        <p14:creationId xmlns:p14="http://schemas.microsoft.com/office/powerpoint/2010/main" val="1416151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lnSpc>
                <a:spcPct val="200000"/>
              </a:lnSpc>
            </a:pPr>
            <a:r>
              <a:rPr lang="en-US" sz="1000" kern="1200" dirty="0">
                <a:solidFill>
                  <a:schemeClr val="tx1"/>
                </a:solidFill>
                <a:latin typeface="Arial" panose="020B0604020202020204" pitchFamily="34" charset="0"/>
                <a:ea typeface="+mn-ea"/>
                <a:cs typeface="Arial" panose="020B0604020202020204" pitchFamily="34" charset="0"/>
              </a:rPr>
              <a:t>AHORA BIEN, </a:t>
            </a:r>
            <a:r>
              <a:rPr lang="en-US" sz="1000" b="1" kern="1200" dirty="0">
                <a:solidFill>
                  <a:schemeClr val="tx1"/>
                </a:solidFill>
                <a:latin typeface="Arial" panose="020B0604020202020204" pitchFamily="34" charset="0"/>
                <a:ea typeface="+mn-ea"/>
                <a:cs typeface="Arial" panose="020B0604020202020204" pitchFamily="34" charset="0"/>
              </a:rPr>
              <a:t>EL GRUPO</a:t>
            </a:r>
            <a:r>
              <a:rPr lang="en-US" sz="1000" b="1" kern="1200" baseline="0" dirty="0">
                <a:solidFill>
                  <a:schemeClr val="tx1"/>
                </a:solidFill>
                <a:latin typeface="Arial" panose="020B0604020202020204" pitchFamily="34" charset="0"/>
                <a:ea typeface="+mn-ea"/>
                <a:cs typeface="Arial" panose="020B0604020202020204" pitchFamily="34" charset="0"/>
              </a:rPr>
              <a:t> REDACTOR FORMULÓ UNA MECÁNICA DE TRABAJO PRESENCIAL SEMANAL </a:t>
            </a:r>
            <a:r>
              <a:rPr lang="en-US" sz="1000" kern="1200" baseline="0" dirty="0">
                <a:solidFill>
                  <a:schemeClr val="tx1"/>
                </a:solidFill>
                <a:latin typeface="Arial" panose="020B0604020202020204" pitchFamily="34" charset="0"/>
                <a:ea typeface="+mn-ea"/>
                <a:cs typeface="Arial" panose="020B0604020202020204" pitchFamily="34" charset="0"/>
              </a:rPr>
              <a:t>PARA AVANZAR EN </a:t>
            </a:r>
            <a:r>
              <a:rPr lang="en-US" sz="1000" b="1" kern="1200" baseline="0" dirty="0">
                <a:solidFill>
                  <a:schemeClr val="tx1"/>
                </a:solidFill>
                <a:latin typeface="Arial" panose="020B0604020202020204" pitchFamily="34" charset="0"/>
                <a:ea typeface="+mn-ea"/>
                <a:cs typeface="Arial" panose="020B0604020202020204" pitchFamily="34" charset="0"/>
              </a:rPr>
              <a:t>LA REDACCIÓN </a:t>
            </a:r>
            <a:r>
              <a:rPr lang="en-US" sz="1000" kern="1200" baseline="0" dirty="0">
                <a:solidFill>
                  <a:schemeClr val="tx1"/>
                </a:solidFill>
                <a:latin typeface="Arial" panose="020B0604020202020204" pitchFamily="34" charset="0"/>
                <a:ea typeface="+mn-ea"/>
                <a:cs typeface="Arial" panose="020B0604020202020204" pitchFamily="34" charset="0"/>
              </a:rPr>
              <a:t>DE LOS CAPÍTULOS DE LA PROPUESTA DE CONSTITUCIÓN, PERO ESTOS DEBATES NO SÓLO ESTUVIERON CONFINADOS A LAS IDEA DE LOS PARTICIPANTES DEL GRUPO SINO QUE SE ALIMENTÓ CON LAS PROPUESTAS QUE LA CIUDADANIA PRESENRABA A TRAVÉS DE DIFERENTES CANALES QUE SE ABRIERON PARA TAL EFECTO.</a:t>
            </a:r>
          </a:p>
          <a:p>
            <a:pPr algn="l">
              <a:lnSpc>
                <a:spcPct val="200000"/>
              </a:lnSpc>
            </a:pPr>
            <a:endParaRPr lang="en-US" sz="1000" kern="1200" baseline="0" dirty="0">
              <a:solidFill>
                <a:schemeClr val="tx1"/>
              </a:solidFill>
              <a:latin typeface="Arial" panose="020B0604020202020204" pitchFamily="34" charset="0"/>
              <a:ea typeface="+mn-ea"/>
              <a:cs typeface="Arial" panose="020B0604020202020204" pitchFamily="34" charset="0"/>
            </a:endParaRPr>
          </a:p>
          <a:p>
            <a:pPr algn="l">
              <a:lnSpc>
                <a:spcPct val="200000"/>
              </a:lnSpc>
            </a:pPr>
            <a:r>
              <a:rPr lang="en-US" sz="1000" kern="1200" dirty="0">
                <a:solidFill>
                  <a:schemeClr val="tx1"/>
                </a:solidFill>
                <a:latin typeface="Arial" panose="020B0604020202020204" pitchFamily="34" charset="0"/>
                <a:ea typeface="+mn-ea"/>
                <a:cs typeface="Arial" panose="020B0604020202020204" pitchFamily="34" charset="0"/>
              </a:rPr>
              <a:t>EN ESTE SENTIDO, </a:t>
            </a:r>
            <a:r>
              <a:rPr lang="en-US" sz="1000" b="1" kern="1200" dirty="0">
                <a:solidFill>
                  <a:schemeClr val="tx1"/>
                </a:solidFill>
                <a:latin typeface="Arial" panose="020B0604020202020204" pitchFamily="34" charset="0"/>
                <a:ea typeface="+mn-ea"/>
                <a:cs typeface="Arial" panose="020B0604020202020204" pitchFamily="34" charset="0"/>
              </a:rPr>
              <a:t>LAS PETICIONES QUE REBASABAN LAS CINCO MIL FIRMAS ERÁN RESPONDIDAS, VÍA CHANGE.ORG</a:t>
            </a:r>
            <a:r>
              <a:rPr lang="en-US" sz="1000" kern="1200" dirty="0">
                <a:solidFill>
                  <a:schemeClr val="tx1"/>
                </a:solidFill>
                <a:latin typeface="Arial" panose="020B0604020202020204" pitchFamily="34" charset="0"/>
                <a:ea typeface="+mn-ea"/>
                <a:cs typeface="Arial" panose="020B0604020202020204" pitchFamily="34" charset="0"/>
              </a:rPr>
              <a:t>, POR LA SECRETARÍA TÉCNICA,.</a:t>
            </a:r>
          </a:p>
          <a:p>
            <a:pPr algn="l">
              <a:lnSpc>
                <a:spcPct val="200000"/>
              </a:lnSpc>
            </a:pPr>
            <a:endParaRPr lang="en-US" sz="1000" kern="1200" dirty="0">
              <a:solidFill>
                <a:schemeClr val="tx1"/>
              </a:solidFill>
              <a:latin typeface="Arial" panose="020B0604020202020204" pitchFamily="34" charset="0"/>
              <a:ea typeface="+mn-ea"/>
              <a:cs typeface="Arial" panose="020B0604020202020204" pitchFamily="34" charset="0"/>
            </a:endParaRPr>
          </a:p>
          <a:p>
            <a:pPr algn="l">
              <a:lnSpc>
                <a:spcPct val="200000"/>
              </a:lnSpc>
            </a:pPr>
            <a:r>
              <a:rPr lang="en-US" sz="1000" kern="1200" dirty="0">
                <a:solidFill>
                  <a:schemeClr val="tx1"/>
                </a:solidFill>
                <a:latin typeface="Arial" panose="020B0604020202020204" pitchFamily="34" charset="0"/>
                <a:ea typeface="+mn-ea"/>
                <a:cs typeface="Arial" panose="020B0604020202020204" pitchFamily="34" charset="0"/>
              </a:rPr>
              <a:t>PREVIO ACUERDO DEL GRUPO DE TRABAJO.</a:t>
            </a:r>
            <a:r>
              <a:rPr lang="en-US" sz="1000" kern="1200" baseline="0" dirty="0">
                <a:solidFill>
                  <a:schemeClr val="tx1"/>
                </a:solidFill>
                <a:latin typeface="Arial" panose="020B0604020202020204" pitchFamily="34" charset="0"/>
                <a:ea typeface="+mn-ea"/>
                <a:cs typeface="Arial" panose="020B0604020202020204" pitchFamily="34" charset="0"/>
              </a:rPr>
              <a:t> </a:t>
            </a:r>
            <a:r>
              <a:rPr lang="en-US" sz="1000" kern="1200" dirty="0">
                <a:solidFill>
                  <a:schemeClr val="tx1"/>
                </a:solidFill>
                <a:latin typeface="Arial" panose="020B0604020202020204" pitchFamily="34" charset="0"/>
                <a:ea typeface="+mn-ea"/>
                <a:cs typeface="Arial" panose="020B0604020202020204" pitchFamily="34" charset="0"/>
              </a:rPr>
              <a:t>EL COMPROMISO </a:t>
            </a:r>
            <a:r>
              <a:rPr lang="en-US" sz="1000" b="1" kern="1200" dirty="0">
                <a:solidFill>
                  <a:schemeClr val="tx1"/>
                </a:solidFill>
                <a:latin typeface="Arial" panose="020B0604020202020204" pitchFamily="34" charset="0"/>
                <a:ea typeface="+mn-ea"/>
                <a:cs typeface="Arial" panose="020B0604020202020204" pitchFamily="34" charset="0"/>
              </a:rPr>
              <a:t>DEL GRUPO REDACTOR FUE RECIBIR PERONALMENTE A AQUELLAS PERSONAS INICIADORAS DE PETICIONES QUE</a:t>
            </a:r>
            <a:r>
              <a:rPr lang="en-US" sz="1000" b="1" kern="1200" baseline="0" dirty="0">
                <a:solidFill>
                  <a:schemeClr val="tx1"/>
                </a:solidFill>
                <a:latin typeface="Arial" panose="020B0604020202020204" pitchFamily="34" charset="0"/>
                <a:ea typeface="+mn-ea"/>
                <a:cs typeface="Arial" panose="020B0604020202020204" pitchFamily="34" charset="0"/>
              </a:rPr>
              <a:t> </a:t>
            </a:r>
            <a:r>
              <a:rPr lang="en-US" sz="1000" b="1" kern="1200" dirty="0">
                <a:solidFill>
                  <a:schemeClr val="tx1"/>
                </a:solidFill>
                <a:latin typeface="Arial" panose="020B0604020202020204" pitchFamily="34" charset="0"/>
                <a:ea typeface="+mn-ea"/>
                <a:cs typeface="Arial" panose="020B0604020202020204" pitchFamily="34" charset="0"/>
              </a:rPr>
              <a:t>REBASABAN LAS 10 MIL FIRMAS.</a:t>
            </a:r>
            <a:r>
              <a:rPr lang="en-US" sz="1000" b="1" kern="1200" baseline="0" dirty="0">
                <a:solidFill>
                  <a:schemeClr val="tx1"/>
                </a:solidFill>
                <a:latin typeface="Arial" panose="020B0604020202020204" pitchFamily="34" charset="0"/>
                <a:ea typeface="+mn-ea"/>
                <a:cs typeface="Arial" panose="020B0604020202020204" pitchFamily="34" charset="0"/>
              </a:rPr>
              <a:t> EN REALIDAD FUERON</a:t>
            </a:r>
            <a:r>
              <a:rPr lang="en-US" sz="1000" b="1" kern="1200" dirty="0">
                <a:solidFill>
                  <a:schemeClr val="tx1"/>
                </a:solidFill>
                <a:latin typeface="Arial" panose="020B0604020202020204" pitchFamily="34" charset="0"/>
                <a:ea typeface="+mn-ea"/>
                <a:cs typeface="Arial" panose="020B0604020202020204" pitchFamily="34" charset="0"/>
              </a:rPr>
              <a:t> 13 LAS PERSONAS QUE INICIARON UNA PETICIÓN Y QUE TUVIERON AL MENOS DOS REUNIONES CON MIEMBROS DEL GRUPO REDACTOR</a:t>
            </a:r>
            <a:r>
              <a:rPr lang="en-US" sz="1000" kern="1200" dirty="0">
                <a:solidFill>
                  <a:schemeClr val="tx1"/>
                </a:solidFill>
                <a:latin typeface="Arial" panose="020B0604020202020204" pitchFamily="34" charset="0"/>
                <a:ea typeface="+mn-ea"/>
                <a:cs typeface="Arial" panose="020B0604020202020204" pitchFamily="34" charset="0"/>
              </a:rPr>
              <a:t>.</a:t>
            </a:r>
          </a:p>
          <a:p>
            <a:pPr algn="l">
              <a:lnSpc>
                <a:spcPct val="200000"/>
              </a:lnSpc>
            </a:pPr>
            <a:endParaRPr lang="en-US" sz="1000" kern="1200" dirty="0">
              <a:solidFill>
                <a:schemeClr val="tx1"/>
              </a:solidFill>
              <a:latin typeface="Arial" panose="020B0604020202020204" pitchFamily="34" charset="0"/>
              <a:ea typeface="+mn-ea"/>
              <a:cs typeface="Arial" panose="020B0604020202020204" pitchFamily="34" charset="0"/>
            </a:endParaRPr>
          </a:p>
          <a:p>
            <a:pPr algn="l">
              <a:lnSpc>
                <a:spcPct val="200000"/>
              </a:lnSpc>
            </a:pPr>
            <a:r>
              <a:rPr lang="en-US" sz="1000" kern="1200" dirty="0">
                <a:solidFill>
                  <a:schemeClr val="tx1"/>
                </a:solidFill>
                <a:latin typeface="Arial" panose="020B0604020202020204" pitchFamily="34" charset="0"/>
                <a:ea typeface="+mn-ea"/>
                <a:cs typeface="Arial" panose="020B0604020202020204" pitchFamily="34" charset="0"/>
              </a:rPr>
              <a:t>PERO</a:t>
            </a:r>
            <a:r>
              <a:rPr lang="en-US" sz="1000" kern="1200" baseline="0" dirty="0">
                <a:solidFill>
                  <a:schemeClr val="tx1"/>
                </a:solidFill>
                <a:latin typeface="Arial" panose="020B0604020202020204" pitchFamily="34" charset="0"/>
                <a:ea typeface="+mn-ea"/>
                <a:cs typeface="Arial" panose="020B0604020202020204" pitchFamily="34" charset="0"/>
              </a:rPr>
              <a:t> A</a:t>
            </a:r>
            <a:r>
              <a:rPr lang="en-US" sz="1000" kern="1200" dirty="0">
                <a:solidFill>
                  <a:schemeClr val="tx1"/>
                </a:solidFill>
                <a:latin typeface="Arial" panose="020B0604020202020204" pitchFamily="34" charset="0"/>
                <a:ea typeface="+mn-ea"/>
                <a:cs typeface="Arial" panose="020B0604020202020204" pitchFamily="34" charset="0"/>
              </a:rPr>
              <a:t>QUELLOS </a:t>
            </a:r>
            <a:r>
              <a:rPr lang="en-US" sz="1000" b="1" kern="1200" dirty="0">
                <a:solidFill>
                  <a:schemeClr val="tx1"/>
                </a:solidFill>
                <a:latin typeface="Arial" panose="020B0604020202020204" pitchFamily="34" charset="0"/>
                <a:ea typeface="+mn-ea"/>
                <a:cs typeface="Arial" panose="020B0604020202020204" pitchFamily="34" charset="0"/>
              </a:rPr>
              <a:t>INICIADORES DE PETICIÓN QUE REUNIERON MÁS DE 50 MIL FIRMAS </a:t>
            </a:r>
            <a:r>
              <a:rPr lang="en-US" sz="1000" kern="1200" dirty="0">
                <a:solidFill>
                  <a:schemeClr val="tx1"/>
                </a:solidFill>
                <a:latin typeface="Arial" panose="020B0604020202020204" pitchFamily="34" charset="0"/>
                <a:ea typeface="+mn-ea"/>
                <a:cs typeface="Arial" panose="020B0604020202020204" pitchFamily="34" charset="0"/>
              </a:rPr>
              <a:t>PUDIERON PRESENTAR SU PETICIÓN ANTE EL JEFE DE GOBIERNO.</a:t>
            </a:r>
          </a:p>
          <a:p>
            <a:pPr algn="l">
              <a:lnSpc>
                <a:spcPct val="200000"/>
              </a:lnSpc>
            </a:pPr>
            <a:endParaRPr lang="en-US" sz="1000" kern="1200" dirty="0">
              <a:solidFill>
                <a:schemeClr val="tx1"/>
              </a:solidFill>
              <a:latin typeface="Arial" panose="020B0604020202020204" pitchFamily="34" charset="0"/>
              <a:ea typeface="+mn-ea"/>
              <a:cs typeface="Arial" panose="020B0604020202020204" pitchFamily="34" charset="0"/>
            </a:endParaRPr>
          </a:p>
          <a:p>
            <a:pPr algn="l">
              <a:lnSpc>
                <a:spcPct val="200000"/>
              </a:lnSpc>
            </a:pPr>
            <a:r>
              <a:rPr lang="en-US" sz="1000" kern="1200" dirty="0">
                <a:solidFill>
                  <a:schemeClr val="tx1"/>
                </a:solidFill>
                <a:latin typeface="Arial" panose="020B0604020202020204" pitchFamily="34" charset="0"/>
                <a:ea typeface="+mn-ea"/>
                <a:cs typeface="Arial" panose="020B0604020202020204" pitchFamily="34" charset="0"/>
              </a:rPr>
              <a:t>EL </a:t>
            </a:r>
            <a:r>
              <a:rPr lang="en-US" sz="1000" b="1" kern="1200" dirty="0">
                <a:solidFill>
                  <a:schemeClr val="tx1"/>
                </a:solidFill>
                <a:latin typeface="Arial" panose="020B0604020202020204" pitchFamily="34" charset="0"/>
                <a:ea typeface="+mn-ea"/>
                <a:cs typeface="Arial" panose="020B0604020202020204" pitchFamily="34" charset="0"/>
              </a:rPr>
              <a:t>COMPROMISO DEL GRUPO REDACTOR FUE NO ACEPTAR PETICIONES SOBRE TEMAS QUE CONTRAVENÍAN DERECHOS Y LIBERTADES RECONOCIDAS ACTUALMENTE EN LA CAPITAL DEL PAÍS, O QUE REPRESENTEN UN RETROCESO EN MATERIA DE DERECHOS HUMANOS. TAMPOCO SE ACEPTARON PETICIONES QUE CONTRAVENÍAN AL ORDEN JURÍDICO LOCAL Y FEDERAL VIGENTE</a:t>
            </a:r>
            <a:r>
              <a:rPr lang="en-US" sz="1000" kern="1200" dirty="0">
                <a:solidFill>
                  <a:schemeClr val="tx1"/>
                </a:solidFill>
                <a:latin typeface="Arial" panose="020B0604020202020204" pitchFamily="34" charset="0"/>
                <a:ea typeface="+mn-ea"/>
                <a:cs typeface="Arial" panose="020B0604020202020204" pitchFamily="34" charset="0"/>
              </a:rPr>
              <a:t>.</a:t>
            </a:r>
            <a:endParaRPr lang="es-ES_tradnl" sz="1000" dirty="0"/>
          </a:p>
          <a:p>
            <a:endParaRPr lang="es-MX" dirty="0"/>
          </a:p>
        </p:txBody>
      </p:sp>
      <p:sp>
        <p:nvSpPr>
          <p:cNvPr id="4" name="Marcador de número de diapositiva 3"/>
          <p:cNvSpPr>
            <a:spLocks noGrp="1"/>
          </p:cNvSpPr>
          <p:nvPr>
            <p:ph type="sldNum" sz="quarter" idx="10"/>
          </p:nvPr>
        </p:nvSpPr>
        <p:spPr/>
        <p:txBody>
          <a:bodyPr/>
          <a:lstStyle/>
          <a:p>
            <a:fld id="{33AA294F-7C81-4EF8-B44D-443FC6A47D47}" type="slidenum">
              <a:rPr lang="es-MX" smtClean="0"/>
              <a:pPr/>
              <a:t>16</a:t>
            </a:fld>
            <a:endParaRPr lang="es-MX"/>
          </a:p>
        </p:txBody>
      </p:sp>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519284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TOTAL SE PRESENTARON 348 PETICIONES VÍA CHANGE.ORG  DE LAS CUALES COMO SE DIJO 13 PETICIONES  QUE JUNTARON 395 MIL FIRMAS,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GENERARON  DIÁLOGOS ENTRE EL GRUPO DE TRABAJO Y LOS INICIADORES DE PETICIONES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 TOTAL FUERON 427,815 EL TOTAL DE FIRMAS.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 REALIZARON 55 ENCUENTROS DE CIUDADANOS REGISTRADOS 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MÁS DE 80 REUNIONES DE + DE 135 HORAS DE TRABAJO COLABORATIVO DEL GRUPO REDACTOR</a:t>
            </a:r>
            <a:r>
              <a:rPr kumimoji="0" lang="es-ES_tradnl"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s-MX"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Marcador de número de diapositiva 3"/>
          <p:cNvSpPr>
            <a:spLocks noGrp="1"/>
          </p:cNvSpPr>
          <p:nvPr>
            <p:ph type="sldNum" sz="quarter" idx="10"/>
          </p:nvPr>
        </p:nvSpPr>
        <p:spPr/>
        <p:txBody>
          <a:bodyPr/>
          <a:lstStyle/>
          <a:p>
            <a:fld id="{33AA294F-7C81-4EF8-B44D-443FC6A47D47}" type="slidenum">
              <a:rPr lang="es-MX" smtClean="0"/>
              <a:pPr/>
              <a:t>17</a:t>
            </a:fld>
            <a:endParaRPr lang="es-MX"/>
          </a:p>
        </p:txBody>
      </p:sp>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538513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ASIMISMO, 6 ESTUDIANTES QUE FUERON SELECCIONADAS PARA PARTICIPAR EN LA CONFERENCIA DE LAS NACIONES UNIDAS HÁBITAT 3 QUE SE HIZO EN ESTA CIUDAD EN 2016.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HICIERON DIVERSOS PLANTEAMIENTOS DERIVADOS DEL CONCURSO DE </a:t>
            </a:r>
            <a:r>
              <a:rPr kumimoji="0" lang="es-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IDEAS DENOMINADO "¿QUÉ CIUDAD DE MÉXICO QUEREMOS PARA MAÑANA?", </a:t>
            </a: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 PROMOVIÓ LA AGENCIA FRANCESA DE DESARROLLO.  ALEJANDRO ENCINAS, UNO DE LOS MÁS ACTIVOS MIEMBROS DEL GRUPO REDACTOR QUE LUEGO FUE EL PRESIDENTE </a:t>
            </a:r>
            <a:r>
              <a:rPr lang="es-MX" sz="1400" kern="1200" dirty="0">
                <a:solidFill>
                  <a:schemeClr val="tx1"/>
                </a:solidFill>
                <a:effectLst/>
                <a:latin typeface="+mn-lt"/>
                <a:ea typeface="+mn-ea"/>
                <a:cs typeface="+mn-cs"/>
              </a:rPr>
              <a:t>DE LA MESA DIRECTIVA DE LA ASAMBLEA CONSTITUYENTE</a:t>
            </a:r>
            <a:r>
              <a:rPr kumimoji="0" lang="es-MX"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 LA ASAMBLEA CONSTITUYENTE Y UNA PIEZA CLAVE PARA LA APROBACIÓN CONSENSADA DE LA MISMA SEÑALÓ “QUE SUS PLANTEAMIENTOS CONSTITUÍAN EL VERDADERO CONTENIDO QUE DEBÍA TENER LA CONSTITUCIÓN DE LA CIUDAD DE MÉXICO Y </a:t>
            </a:r>
            <a:r>
              <a:rPr kumimoji="0" lang="es-MX"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DABA CUENTA DE LAS PREOCUPACIONES DE LOS CAPITALINOS. DESTACÓ QUE EN TODAS LAS PROPUESTAS SE HACÍA ÉNFASIS EN LOS VALORES QUE DEBÍAN PREVALECER EN NUESTRA SOCIEDAD, Y DIJO QUE SERÍAN RETOMADAS TODAS ESTAS IDAS EN LA ELABORACIÓN DE LA CONSTITUCIÓN. </a:t>
            </a:r>
            <a:endParaRPr kumimoji="0" lang="es-MX"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r>
              <a:rPr lang="es-MX" sz="1200" kern="1200" dirty="0">
                <a:solidFill>
                  <a:schemeClr val="tx1"/>
                </a:solidFill>
                <a:effectLst/>
                <a:latin typeface="+mn-lt"/>
                <a:ea typeface="+mn-ea"/>
                <a:cs typeface="+mn-cs"/>
              </a:rPr>
              <a:t/>
            </a:r>
            <a:br>
              <a:rPr lang="es-MX" sz="1200" kern="1200" dirty="0">
                <a:solidFill>
                  <a:schemeClr val="tx1"/>
                </a:solidFill>
                <a:effectLst/>
                <a:latin typeface="+mn-lt"/>
                <a:ea typeface="+mn-ea"/>
                <a:cs typeface="+mn-cs"/>
              </a:rPr>
            </a:br>
            <a:r>
              <a:rPr lang="es-MX" sz="1200" kern="1200" dirty="0">
                <a:solidFill>
                  <a:schemeClr val="tx1"/>
                </a:solidFill>
                <a:effectLst/>
                <a:latin typeface="+mn-lt"/>
                <a:ea typeface="+mn-ea"/>
                <a:cs typeface="+mn-cs"/>
              </a:rPr>
              <a:t>ENCINAS RODRÍGUEZ DIJO A LAS NIÑAS QUE </a:t>
            </a:r>
            <a:r>
              <a:rPr lang="es-MX" sz="1200" b="1" kern="1200" dirty="0">
                <a:solidFill>
                  <a:schemeClr val="tx1"/>
                </a:solidFill>
                <a:effectLst/>
                <a:latin typeface="+mn-lt"/>
                <a:ea typeface="+mn-ea"/>
                <a:cs typeface="+mn-cs"/>
              </a:rPr>
              <a:t>SU PRIMERA OBLIGACIÓN ES EJERCER SUS DERECHOS "Y EJERCER SU DERECHO A SER FELICES. TODOS QUEREMOS REGRESAR A LA CIUDAD EN LA QUE TODOS TENGAMOS DERECHO A GOZARLA Y VIVIR EN PAZ"</a:t>
            </a:r>
            <a:endParaRPr kumimoji="0" lang="es-ES_tradnl"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Marcador de número de diapositiva 3"/>
          <p:cNvSpPr>
            <a:spLocks noGrp="1"/>
          </p:cNvSpPr>
          <p:nvPr>
            <p:ph type="sldNum" sz="quarter" idx="10"/>
          </p:nvPr>
        </p:nvSpPr>
        <p:spPr/>
        <p:txBody>
          <a:bodyPr/>
          <a:lstStyle/>
          <a:p>
            <a:fld id="{33AA294F-7C81-4EF8-B44D-443FC6A47D47}" type="slidenum">
              <a:rPr lang="es-MX" smtClean="0"/>
              <a:pPr/>
              <a:t>18</a:t>
            </a:fld>
            <a:endParaRPr lang="es-MX"/>
          </a:p>
        </p:txBody>
      </p:sp>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1548453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PERO QUIZÁS EL </a:t>
            </a:r>
            <a:r>
              <a:rPr kumimoji="0" lang="es-MX"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HECHO MÁS RELEVANTE EN EL PROCESO DE CONSULTA CIUDADANA PARA LA ELABORACIÓN DE LA CONSTITUCIÓN DE LA CIUDAD DE MÉXICO FUE PROTAGONIZADO POR LOS PUEBLOS ORIGINARIOS LO CUAL IMPREGNÓ A LA CONSTITUCIÓN DEL RECONOCIMIENTO Y LA IMPORTANCIA QUE POSEE EN LA CIUDAD LA MULTICULTURALIDAD. CON LA ASISTENCIA DE HABITANTES DE DIVERSAS ZONAS SE INICIÓ EN LA DELEGACIÓN GUSTAVO A. MADERO, LA FASE INFORMATIVA DE LA CONSULTA INDÍGENA RESPECTO A LOS CONTENIDOS DE LA CONSTITUCIÓN</a:t>
            </a: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 PRIMER EVENTO FUE REALIZADO EN EL DEPORTIVO CARMEN SERDÁN Y PARTICIPÓ LA DIPUTADA CONSTITUYENTE ANA JULIA HERNÁNDEZ, QUIÉN ESTABLECIÓ LOS TIEMPOS PARA QUE LA COMISIÓN DE PUEBLOS Y BARRIOS ORIGINARIOS DE LA ASAMBLEA CONSTITUYENTE A LLEVAR A CABO ESA TAREA Y SE REFIRIÓ A LOS CONTENIDOS DE LOS ARTÍCULOS QUE TIENEN QUE VER CON LAS COMUNIDADES INDÍGENAS Y QUE FUERON DICTAMINADO POR LOS CONSTITUYENTES.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TAMBIÉN SE REALIZARON ASAMBLEAS INFORMATIVAS CON VECINOS DE PUEBLOS Y BARRIOS INDIGENAS DE AZCAPOTZALCO.</a:t>
            </a:r>
            <a:r>
              <a:rPr lang="es-MX" sz="1200" kern="1200" dirty="0">
                <a:solidFill>
                  <a:schemeClr val="tx1"/>
                </a:solidFill>
                <a:effectLst/>
                <a:latin typeface="+mn-lt"/>
                <a:ea typeface="+mn-ea"/>
                <a:cs typeface="+mn-cs"/>
              </a:rPr>
              <a:t> DEL 8 AL 20 DE ENERO, LOS 143 PUEBLOS, 91 BARRIOS, 64 COMUNIDADES Y 100 EJIDOS </a:t>
            </a:r>
            <a:r>
              <a:rPr lang="es-MX" sz="1200" b="1" kern="1200" dirty="0">
                <a:solidFill>
                  <a:schemeClr val="tx1"/>
                </a:solidFill>
                <a:effectLst/>
                <a:latin typeface="+mn-lt"/>
                <a:ea typeface="+mn-ea"/>
                <a:cs typeface="+mn-cs"/>
              </a:rPr>
              <a:t>INDÍGENAS</a:t>
            </a:r>
            <a:r>
              <a:rPr lang="es-MX" sz="1200" kern="1200" dirty="0">
                <a:solidFill>
                  <a:schemeClr val="tx1"/>
                </a:solidFill>
                <a:effectLst/>
                <a:latin typeface="+mn-lt"/>
                <a:ea typeface="+mn-ea"/>
                <a:cs typeface="+mn-cs"/>
              </a:rPr>
              <a:t>, REVISARON Y DIERON SU PUNTO DE VISTA DE UNOS 30 ARTÍCULOS QUE HACEN</a:t>
            </a:r>
            <a:r>
              <a:rPr lang="es-MX" sz="1200" kern="1200" baseline="0" dirty="0">
                <a:solidFill>
                  <a:schemeClr val="tx1"/>
                </a:solidFill>
                <a:effectLst/>
                <a:latin typeface="+mn-lt"/>
                <a:ea typeface="+mn-ea"/>
                <a:cs typeface="+mn-cs"/>
              </a:rPr>
              <a:t> REFERENCIA A SUS DRECHOS, EXISTENCIA, A SU CULTURA, A SUS TRADICIONES</a:t>
            </a:r>
            <a:r>
              <a:rPr lang="es-MX" sz="1200" kern="1200" dirty="0">
                <a:solidFill>
                  <a:schemeClr val="tx1"/>
                </a:solidFill>
                <a:effectLst/>
                <a:latin typeface="+mn-lt"/>
                <a:ea typeface="+mn-ea"/>
                <a:cs typeface="+mn-cs"/>
              </a:rPr>
              <a:t> EN EL PROYECTO DE C</a:t>
            </a:r>
            <a:r>
              <a:rPr lang="es-MX" sz="1200" b="1" kern="1200" dirty="0">
                <a:solidFill>
                  <a:schemeClr val="tx1"/>
                </a:solidFill>
                <a:effectLst/>
                <a:latin typeface="+mn-lt"/>
                <a:ea typeface="+mn-ea"/>
                <a:cs typeface="+mn-cs"/>
              </a:rPr>
              <a:t>ONSTITUCIÓN POLÍTICA DE LA CIUDAD DE MÉXICO.</a:t>
            </a:r>
            <a:endParaRPr lang="es-MX" sz="1200" kern="1200" dirty="0">
              <a:solidFill>
                <a:schemeClr val="tx1"/>
              </a:solidFill>
              <a:effectLst/>
              <a:latin typeface="+mn-lt"/>
              <a:ea typeface="+mn-ea"/>
              <a:cs typeface="+mn-cs"/>
            </a:endParaRPr>
          </a:p>
          <a:p>
            <a:pPr fontAlgn="base"/>
            <a:endParaRPr lang="es-MX" sz="1200" kern="1200" dirty="0">
              <a:solidFill>
                <a:schemeClr val="tx1"/>
              </a:solidFill>
              <a:effectLst/>
              <a:latin typeface="+mn-lt"/>
              <a:ea typeface="+mn-ea"/>
              <a:cs typeface="+mn-cs"/>
            </a:endParaRPr>
          </a:p>
          <a:p>
            <a:pPr fontAlgn="base"/>
            <a:r>
              <a:rPr lang="es-MX" sz="1200" kern="1200" dirty="0">
                <a:solidFill>
                  <a:schemeClr val="tx1"/>
                </a:solidFill>
                <a:effectLst/>
                <a:latin typeface="+mn-lt"/>
                <a:ea typeface="+mn-ea"/>
                <a:cs typeface="+mn-cs"/>
              </a:rPr>
              <a:t>LE CUPO PRESIDENTE DE LA MESA DIRECTIVA DE LA ASAMBLEA CONSTITUYENTE EXPLICAR QUE </a:t>
            </a:r>
            <a:r>
              <a:rPr lang="es-MX" sz="1200" b="1" kern="1200" dirty="0">
                <a:solidFill>
                  <a:schemeClr val="tx1"/>
                </a:solidFill>
                <a:effectLst/>
                <a:latin typeface="+mn-lt"/>
                <a:ea typeface="+mn-ea"/>
                <a:cs typeface="+mn-cs"/>
              </a:rPr>
              <a:t>ESE ÓRGANO LEGISLATIVO ESTABA OBLIGADO A REALIZAR ESA CONSULTA VINCULANTE</a:t>
            </a:r>
            <a:r>
              <a:rPr lang="es-MX" sz="1200" kern="1200" dirty="0">
                <a:solidFill>
                  <a:schemeClr val="tx1"/>
                </a:solidFill>
                <a:effectLst/>
                <a:latin typeface="+mn-lt"/>
                <a:ea typeface="+mn-ea"/>
                <a:cs typeface="+mn-cs"/>
              </a:rPr>
              <a:t>, DE ACUERDO CON LO QUE </a:t>
            </a:r>
            <a:r>
              <a:rPr lang="es-MX" sz="1200" b="1" kern="1200" dirty="0">
                <a:solidFill>
                  <a:schemeClr val="tx1"/>
                </a:solidFill>
                <a:effectLst/>
                <a:latin typeface="+mn-lt"/>
                <a:ea typeface="+mn-ea"/>
                <a:cs typeface="+mn-cs"/>
              </a:rPr>
              <a:t>ESTABLECÍA LA CONSTITUCIÓN Y LOS TRATADOS INTERNACIONALES QUE MÉXICO QUE HABÍA SUSCRITO, EN</a:t>
            </a:r>
            <a:r>
              <a:rPr lang="es-MX" sz="1200" b="1" kern="1200" baseline="0" dirty="0">
                <a:solidFill>
                  <a:schemeClr val="tx1"/>
                </a:solidFill>
                <a:effectLst/>
                <a:latin typeface="+mn-lt"/>
                <a:ea typeface="+mn-ea"/>
                <a:cs typeface="+mn-cs"/>
              </a:rPr>
              <a:t> PARTICULAR</a:t>
            </a:r>
            <a:r>
              <a:rPr lang="es-MX" sz="1200" b="1" kern="1200" dirty="0">
                <a:solidFill>
                  <a:schemeClr val="tx1"/>
                </a:solidFill>
                <a:effectLst/>
                <a:latin typeface="+mn-lt"/>
                <a:ea typeface="+mn-ea"/>
                <a:cs typeface="+mn-cs"/>
              </a:rPr>
              <a:t> LA RELATORÍA ESPECIAL PARA PUEBLOS INDÍGENAS DE LA ORGANIZACIÓN DE LAS NACIONES UNIDAS.</a:t>
            </a:r>
            <a:br>
              <a:rPr lang="es-MX" sz="1200" b="1" kern="1200" dirty="0">
                <a:solidFill>
                  <a:schemeClr val="tx1"/>
                </a:solidFill>
                <a:effectLst/>
                <a:latin typeface="+mn-lt"/>
                <a:ea typeface="+mn-ea"/>
                <a:cs typeface="+mn-cs"/>
              </a:rPr>
            </a:br>
            <a:r>
              <a:rPr lang="es-MX" sz="1200" b="1" kern="1200" dirty="0">
                <a:solidFill>
                  <a:schemeClr val="tx1"/>
                </a:solidFill>
                <a:effectLst/>
                <a:latin typeface="+mn-lt"/>
                <a:ea typeface="+mn-ea"/>
                <a:cs typeface="+mn-cs"/>
              </a:rPr>
              <a:t/>
            </a:r>
            <a:br>
              <a:rPr lang="es-MX" sz="1200" b="1" kern="1200" dirty="0">
                <a:solidFill>
                  <a:schemeClr val="tx1"/>
                </a:solidFill>
                <a:effectLst/>
                <a:latin typeface="+mn-lt"/>
                <a:ea typeface="+mn-ea"/>
                <a:cs typeface="+mn-cs"/>
              </a:rPr>
            </a:br>
            <a:r>
              <a:rPr lang="es-MX" sz="1200" kern="1200" dirty="0">
                <a:solidFill>
                  <a:schemeClr val="tx1"/>
                </a:solidFill>
                <a:effectLst/>
                <a:latin typeface="+mn-lt"/>
                <a:ea typeface="+mn-ea"/>
                <a:cs typeface="+mn-cs"/>
              </a:rPr>
              <a:t>LA INTENCIÓN</a:t>
            </a:r>
            <a:r>
              <a:rPr lang="es-MX" sz="1200" kern="1200" baseline="0" dirty="0">
                <a:solidFill>
                  <a:schemeClr val="tx1"/>
                </a:solidFill>
                <a:effectLst/>
                <a:latin typeface="+mn-lt"/>
                <a:ea typeface="+mn-ea"/>
                <a:cs typeface="+mn-cs"/>
              </a:rPr>
              <a:t> ERA QUE LOS </a:t>
            </a:r>
            <a:r>
              <a:rPr lang="es-MX" sz="1200" kern="1200" dirty="0">
                <a:solidFill>
                  <a:schemeClr val="tx1"/>
                </a:solidFill>
                <a:effectLst/>
                <a:latin typeface="+mn-lt"/>
                <a:ea typeface="+mn-ea"/>
                <a:cs typeface="+mn-cs"/>
              </a:rPr>
              <a:t>784 MIL  </a:t>
            </a:r>
            <a:r>
              <a:rPr lang="es-MX" sz="1200" b="1" kern="1200" dirty="0">
                <a:solidFill>
                  <a:schemeClr val="tx1"/>
                </a:solidFill>
                <a:effectLst/>
                <a:latin typeface="+mn-lt"/>
                <a:ea typeface="+mn-ea"/>
                <a:cs typeface="+mn-cs"/>
              </a:rPr>
              <a:t>INDÍGENAS QUE VIVEN EN LA CIUDAD Y CONFORMAN 8.8 POR CIENTO DE LA POBLACIÓN</a:t>
            </a:r>
            <a:r>
              <a:rPr lang="es-MX" sz="1200" kern="1200" dirty="0">
                <a:solidFill>
                  <a:schemeClr val="tx1"/>
                </a:solidFill>
                <a:effectLst/>
                <a:latin typeface="+mn-lt"/>
                <a:ea typeface="+mn-ea"/>
                <a:cs typeface="+mn-cs"/>
              </a:rPr>
              <a:t>, SEGÚN EL INEGI, FUESEN </a:t>
            </a:r>
            <a:r>
              <a:rPr lang="es-MX" sz="1200" b="1" kern="1200" dirty="0">
                <a:solidFill>
                  <a:schemeClr val="tx1"/>
                </a:solidFill>
                <a:effectLst/>
                <a:latin typeface="+mn-lt"/>
                <a:ea typeface="+mn-ea"/>
                <a:cs typeface="+mn-cs"/>
              </a:rPr>
              <a:t>CONSULTADOS DE ACUERDO A UN </a:t>
            </a:r>
            <a:r>
              <a:rPr lang="es-MX" sz="1200" kern="1200" dirty="0">
                <a:solidFill>
                  <a:schemeClr val="tx1"/>
                </a:solidFill>
                <a:effectLst/>
                <a:latin typeface="+mn-lt"/>
                <a:ea typeface="+mn-ea"/>
                <a:cs typeface="+mn-cs"/>
              </a:rPr>
              <a:t>CALENDARIO, </a:t>
            </a:r>
            <a:r>
              <a:rPr lang="es-MX" sz="1200" kern="1200" baseline="0" dirty="0">
                <a:solidFill>
                  <a:schemeClr val="tx1"/>
                </a:solidFill>
                <a:effectLst/>
                <a:latin typeface="+mn-lt"/>
                <a:ea typeface="+mn-ea"/>
                <a:cs typeface="+mn-cs"/>
              </a:rPr>
              <a:t> QUE CONSIDERABA LA</a:t>
            </a:r>
            <a:r>
              <a:rPr lang="es-MX" sz="1200" kern="1200" dirty="0">
                <a:solidFill>
                  <a:schemeClr val="tx1"/>
                </a:solidFill>
                <a:effectLst/>
                <a:latin typeface="+mn-lt"/>
                <a:ea typeface="+mn-ea"/>
                <a:cs typeface="+mn-cs"/>
              </a:rPr>
              <a:t> CONVOCATORIA,</a:t>
            </a:r>
            <a:r>
              <a:rPr lang="es-MX" sz="1200" kern="1200" baseline="0" dirty="0">
                <a:solidFill>
                  <a:schemeClr val="tx1"/>
                </a:solidFill>
                <a:effectLst/>
                <a:latin typeface="+mn-lt"/>
                <a:ea typeface="+mn-ea"/>
                <a:cs typeface="+mn-cs"/>
              </a:rPr>
              <a:t> </a:t>
            </a:r>
            <a:r>
              <a:rPr lang="es-MX" sz="1200" kern="1200" dirty="0">
                <a:solidFill>
                  <a:schemeClr val="tx1"/>
                </a:solidFill>
                <a:effectLst/>
                <a:latin typeface="+mn-lt"/>
                <a:ea typeface="+mn-ea"/>
                <a:cs typeface="+mn-cs"/>
              </a:rPr>
              <a:t> LA FASE INFORMATIVA,</a:t>
            </a:r>
            <a:r>
              <a:rPr lang="es-MX" sz="1200" kern="1200" baseline="0" dirty="0">
                <a:solidFill>
                  <a:schemeClr val="tx1"/>
                </a:solidFill>
                <a:effectLst/>
                <a:latin typeface="+mn-lt"/>
                <a:ea typeface="+mn-ea"/>
                <a:cs typeface="+mn-cs"/>
              </a:rPr>
              <a:t> </a:t>
            </a:r>
            <a:r>
              <a:rPr lang="es-MX" sz="1200" kern="1200" dirty="0">
                <a:solidFill>
                  <a:schemeClr val="tx1"/>
                </a:solidFill>
                <a:effectLst/>
                <a:latin typeface="+mn-lt"/>
                <a:ea typeface="+mn-ea"/>
                <a:cs typeface="+mn-cs"/>
              </a:rPr>
              <a:t> EL INICIO</a:t>
            </a:r>
            <a:r>
              <a:rPr lang="es-MX" sz="1200" kern="1200" baseline="0" dirty="0">
                <a:solidFill>
                  <a:schemeClr val="tx1"/>
                </a:solidFill>
                <a:effectLst/>
                <a:latin typeface="+mn-lt"/>
                <a:ea typeface="+mn-ea"/>
                <a:cs typeface="+mn-cs"/>
              </a:rPr>
              <a:t> DEL</a:t>
            </a:r>
            <a:r>
              <a:rPr lang="es-MX" sz="1200" kern="1200" dirty="0">
                <a:solidFill>
                  <a:schemeClr val="tx1"/>
                </a:solidFill>
                <a:effectLst/>
                <a:latin typeface="+mn-lt"/>
                <a:ea typeface="+mn-ea"/>
                <a:cs typeface="+mn-cs"/>
              </a:rPr>
              <a:t> PROCESO DELIBERATIVO,</a:t>
            </a:r>
            <a:r>
              <a:rPr lang="es-MX" sz="1200" kern="1200" baseline="0" dirty="0">
                <a:solidFill>
                  <a:schemeClr val="tx1"/>
                </a:solidFill>
                <a:effectLst/>
                <a:latin typeface="+mn-lt"/>
                <a:ea typeface="+mn-ea"/>
                <a:cs typeface="+mn-cs"/>
              </a:rPr>
              <a:t> </a:t>
            </a:r>
            <a:r>
              <a:rPr lang="es-MX" sz="1200" kern="1200" dirty="0">
                <a:solidFill>
                  <a:schemeClr val="tx1"/>
                </a:solidFill>
                <a:effectLst/>
                <a:latin typeface="+mn-lt"/>
                <a:ea typeface="+mn-ea"/>
                <a:cs typeface="+mn-cs"/>
              </a:rPr>
              <a:t> LA RECEPCIÓN DE ACTAS Y DIÁLOGO,</a:t>
            </a:r>
            <a:r>
              <a:rPr lang="es-MX" sz="1200" kern="1200" baseline="0" dirty="0">
                <a:solidFill>
                  <a:schemeClr val="tx1"/>
                </a:solidFill>
                <a:effectLst/>
                <a:latin typeface="+mn-lt"/>
                <a:ea typeface="+mn-ea"/>
                <a:cs typeface="+mn-cs"/>
              </a:rPr>
              <a:t> </a:t>
            </a:r>
            <a:r>
              <a:rPr lang="es-MX" sz="1200" kern="1200" dirty="0">
                <a:solidFill>
                  <a:schemeClr val="tx1"/>
                </a:solidFill>
                <a:effectLst/>
                <a:latin typeface="+mn-lt"/>
                <a:ea typeface="+mn-ea"/>
                <a:cs typeface="+mn-cs"/>
              </a:rPr>
              <a:t>LA SISTEMATIZACIÓN DE LOS RESULTADOS Y LA ENTREGA DEL DICTAMEN PREVISTA PARA EL EL 20 DE ENERO</a:t>
            </a:r>
            <a:r>
              <a:rPr lang="es-MX" sz="1200" kern="1200" baseline="0" dirty="0">
                <a:solidFill>
                  <a:schemeClr val="tx1"/>
                </a:solidFill>
                <a:effectLst/>
                <a:latin typeface="+mn-lt"/>
                <a:ea typeface="+mn-ea"/>
                <a:cs typeface="+mn-cs"/>
              </a:rPr>
              <a:t> DE 2017.</a:t>
            </a:r>
          </a:p>
          <a:p>
            <a:pPr fontAlgn="base"/>
            <a:endParaRPr lang="es-MX" sz="1200" kern="1200" baseline="0" dirty="0">
              <a:solidFill>
                <a:schemeClr val="tx1"/>
              </a:solidFill>
              <a:effectLst/>
              <a:latin typeface="+mn-lt"/>
              <a:ea typeface="+mn-ea"/>
              <a:cs typeface="+mn-cs"/>
            </a:endParaRPr>
          </a:p>
          <a:p>
            <a:pPr fontAlgn="base"/>
            <a:r>
              <a:rPr lang="es-MX" sz="1200" b="1" kern="1200" dirty="0">
                <a:solidFill>
                  <a:schemeClr val="tx1"/>
                </a:solidFill>
                <a:effectLst/>
                <a:latin typeface="+mn-lt"/>
                <a:ea typeface="+mn-ea"/>
                <a:cs typeface="+mn-cs"/>
              </a:rPr>
              <a:t>LA CONSULTA, ENFOCADA PRINCIPALMENTE EN LOS ARTÍCULOS 63, 64 Y 65 </a:t>
            </a:r>
            <a:r>
              <a:rPr lang="es-MX" sz="1200" kern="1200" dirty="0">
                <a:solidFill>
                  <a:schemeClr val="tx1"/>
                </a:solidFill>
                <a:effectLst/>
                <a:latin typeface="+mn-lt"/>
                <a:ea typeface="+mn-ea"/>
                <a:cs typeface="+mn-cs"/>
              </a:rPr>
              <a:t>QUE SE REFIEREN A ESTAS COMUNIDADES</a:t>
            </a:r>
            <a:r>
              <a:rPr lang="es-MX" sz="1200" kern="1200" baseline="0" dirty="0">
                <a:solidFill>
                  <a:schemeClr val="tx1"/>
                </a:solidFill>
                <a:effectLst/>
                <a:latin typeface="+mn-lt"/>
                <a:ea typeface="+mn-ea"/>
                <a:cs typeface="+mn-cs"/>
              </a:rPr>
              <a:t> FUE</a:t>
            </a:r>
            <a:r>
              <a:rPr lang="es-MX" sz="1200" kern="1200" dirty="0">
                <a:solidFill>
                  <a:schemeClr val="tx1"/>
                </a:solidFill>
                <a:effectLst/>
                <a:latin typeface="+mn-lt"/>
                <a:ea typeface="+mn-ea"/>
                <a:cs typeface="+mn-cs"/>
              </a:rPr>
              <a:t> REALIZADA POR EL INSTITUTO ELECTORAL DEL DISTRITO FEDERAL (IEDF), LA SECRETARÍA DE DESARROLLO SOCIAL (SEDESO), LAS DELEGACIONES POLÍTICAS Y EL CONSEJO DE PUEBLOS Y BARRIOS. SE</a:t>
            </a:r>
            <a:r>
              <a:rPr lang="es-MX" sz="1200" kern="1200" baseline="0" dirty="0">
                <a:solidFill>
                  <a:schemeClr val="tx1"/>
                </a:solidFill>
                <a:effectLst/>
                <a:latin typeface="+mn-lt"/>
                <a:ea typeface="+mn-ea"/>
                <a:cs typeface="+mn-cs"/>
              </a:rPr>
              <a:t> INVITÓ </a:t>
            </a:r>
            <a:r>
              <a:rPr lang="es-MX" sz="1200" kern="1200" dirty="0">
                <a:solidFill>
                  <a:schemeClr val="tx1"/>
                </a:solidFill>
                <a:effectLst/>
                <a:latin typeface="+mn-lt"/>
                <a:ea typeface="+mn-ea"/>
                <a:cs typeface="+mn-cs"/>
              </a:rPr>
              <a:t> A LAS COMUNIDADES </a:t>
            </a:r>
            <a:r>
              <a:rPr lang="es-MX" sz="1200" b="1" kern="1200" dirty="0">
                <a:solidFill>
                  <a:schemeClr val="tx1"/>
                </a:solidFill>
                <a:effectLst/>
                <a:latin typeface="+mn-lt"/>
                <a:ea typeface="+mn-ea"/>
                <a:cs typeface="+mn-cs"/>
              </a:rPr>
              <a:t>INDÍGENAS</a:t>
            </a:r>
            <a:r>
              <a:rPr lang="es-MX" sz="1200" kern="1200" dirty="0">
                <a:solidFill>
                  <a:schemeClr val="tx1"/>
                </a:solidFill>
                <a:effectLst/>
                <a:latin typeface="+mn-lt"/>
                <a:ea typeface="+mn-ea"/>
                <a:cs typeface="+mn-cs"/>
              </a:rPr>
              <a:t> A PARTICIPAR EN LA </a:t>
            </a:r>
            <a:r>
              <a:rPr lang="es-MX" sz="1200" b="1" kern="1200" dirty="0">
                <a:solidFill>
                  <a:schemeClr val="tx1"/>
                </a:solidFill>
                <a:effectLst/>
                <a:latin typeface="+mn-lt"/>
                <a:ea typeface="+mn-ea"/>
                <a:cs typeface="+mn-cs"/>
              </a:rPr>
              <a:t>CONSULTA </a:t>
            </a:r>
            <a:r>
              <a:rPr lang="es-MX" sz="1200" kern="1200" dirty="0">
                <a:solidFill>
                  <a:schemeClr val="tx1"/>
                </a:solidFill>
                <a:effectLst/>
                <a:latin typeface="+mn-lt"/>
                <a:ea typeface="+mn-ea"/>
                <a:cs typeface="+mn-cs"/>
              </a:rPr>
              <a:t>PÚBLICA DEL DICTAMEN ELABORADO POR LA COMISIÓN DE PUEBLOS Y BARRIOS ORIGINARIOS Y COMUNIDADES INDÍGENAS RESIDENTES QUE FUE  SOMETIDO AL PLENO DEL ÓRGANO LEGISLATIVO CONSTITUYENTE.</a:t>
            </a:r>
            <a:br>
              <a:rPr lang="es-MX" sz="1200" kern="1200" dirty="0">
                <a:solidFill>
                  <a:schemeClr val="tx1"/>
                </a:solidFill>
                <a:effectLst/>
                <a:latin typeface="+mn-lt"/>
                <a:ea typeface="+mn-ea"/>
                <a:cs typeface="+mn-cs"/>
              </a:rPr>
            </a:br>
            <a:r>
              <a:rPr lang="es-MX" sz="1200" kern="1200" dirty="0">
                <a:solidFill>
                  <a:schemeClr val="tx1"/>
                </a:solidFill>
                <a:effectLst/>
                <a:latin typeface="+mn-lt"/>
                <a:ea typeface="+mn-ea"/>
                <a:cs typeface="+mn-cs"/>
              </a:rPr>
              <a:t/>
            </a:r>
            <a:br>
              <a:rPr lang="es-MX" sz="1200" kern="1200" dirty="0">
                <a:solidFill>
                  <a:schemeClr val="tx1"/>
                </a:solidFill>
                <a:effectLst/>
                <a:latin typeface="+mn-lt"/>
                <a:ea typeface="+mn-ea"/>
                <a:cs typeface="+mn-cs"/>
              </a:rPr>
            </a:br>
            <a:r>
              <a:rPr lang="es-MX" sz="1200" kern="1200" dirty="0">
                <a:solidFill>
                  <a:schemeClr val="tx1"/>
                </a:solidFill>
                <a:effectLst/>
                <a:latin typeface="+mn-lt"/>
                <a:ea typeface="+mn-ea"/>
                <a:cs typeface="+mn-cs"/>
              </a:rPr>
              <a:t>VÍCTOR TOLEDO, RELATOR DE LA ONU SOBRE PUEBLOS INDÍGENAS, EXPUSO QUE NO SÓLO SE TENÍA QUE CONSULTAR LOS ARTÍCULOS 63, 64 Y 65, SINO TODOS LOS QUE AFECTARAN LOS DERECHOS POLÍTICOS, ACCESO A LA JUSTICIA Y A LA SALUD DE LA POBLACIÓN </a:t>
            </a:r>
            <a:r>
              <a:rPr lang="es-MX" sz="1200" b="1" kern="1200" dirty="0">
                <a:solidFill>
                  <a:schemeClr val="tx1"/>
                </a:solidFill>
                <a:effectLst/>
                <a:latin typeface="+mn-lt"/>
                <a:ea typeface="+mn-ea"/>
                <a:cs typeface="+mn-cs"/>
              </a:rPr>
              <a:t>INDÍGENA </a:t>
            </a:r>
            <a:r>
              <a:rPr lang="es-MX" sz="1200" b="0" kern="1200" dirty="0">
                <a:solidFill>
                  <a:schemeClr val="tx1"/>
                </a:solidFill>
                <a:effectLst/>
                <a:latin typeface="+mn-lt"/>
                <a:ea typeface="+mn-ea"/>
                <a:cs typeface="+mn-cs"/>
              </a:rPr>
              <a:t>LOS</a:t>
            </a:r>
            <a:r>
              <a:rPr lang="es-MX" sz="1200" b="0" kern="1200" baseline="0" dirty="0">
                <a:solidFill>
                  <a:schemeClr val="tx1"/>
                </a:solidFill>
                <a:effectLst/>
                <a:latin typeface="+mn-lt"/>
                <a:ea typeface="+mn-ea"/>
                <a:cs typeface="+mn-cs"/>
              </a:rPr>
              <a:t> CUALES ERAN</a:t>
            </a:r>
            <a:r>
              <a:rPr lang="es-MX" sz="1200" kern="1200" dirty="0">
                <a:solidFill>
                  <a:schemeClr val="tx1"/>
                </a:solidFill>
                <a:effectLst/>
                <a:latin typeface="+mn-lt"/>
                <a:ea typeface="+mn-ea"/>
                <a:cs typeface="+mn-cs"/>
              </a:rPr>
              <a:t> UNOS 30.</a:t>
            </a:r>
            <a:r>
              <a:rPr lang="es-MX" sz="1200" kern="1200" baseline="0" dirty="0">
                <a:solidFill>
                  <a:schemeClr val="tx1"/>
                </a:solidFill>
                <a:effectLst/>
                <a:latin typeface="+mn-lt"/>
                <a:ea typeface="+mn-ea"/>
                <a:cs typeface="+mn-cs"/>
              </a:rPr>
              <a:t> LA</a:t>
            </a:r>
            <a:r>
              <a:rPr lang="es-MX" sz="1200" kern="1200" dirty="0">
                <a:solidFill>
                  <a:schemeClr val="tx1"/>
                </a:solidFill>
                <a:effectLst/>
                <a:latin typeface="+mn-lt"/>
                <a:ea typeface="+mn-ea"/>
                <a:cs typeface="+mn-cs"/>
              </a:rPr>
              <a:t> PRESIDENTA DEL CONSEJO DE PUEBLOS Y BARRIOS ORIGINARIOS DE LA CIUDAD DE MÉXICO, FABIOLA POBLANO, ASEGURÓ QUE ESTA CONSULTA ERA UN MEDIO PARA GARANTIZAR DERECHOS Y COMBATIR POBREZA, DESIGUALDAD E ÍNDICES DE MARGINACIÓN, POR LO QUE REPRESENTABA UN “UN LOGRO EN LA HISTORIA DEL PAÍS: RECONOCER LOS DERECHOS DE LOS PUEBLOS INDÍGENAS”.</a:t>
            </a:r>
          </a:p>
          <a:p>
            <a:pPr fontAlgn="base"/>
            <a:endParaRPr lang="es-MX" sz="1200" kern="1200" dirty="0">
              <a:solidFill>
                <a:schemeClr val="tx1"/>
              </a:solidFill>
              <a:effectLst/>
              <a:latin typeface="+mn-lt"/>
              <a:ea typeface="+mn-ea"/>
              <a:cs typeface="+mn-cs"/>
            </a:endParaRPr>
          </a:p>
          <a:p>
            <a:pPr marL="0" marR="0" indent="0" algn="l" defTabSz="914400" rtl="0" eaLnBrk="1" fontAlgn="base" latinLnBrk="0" hangingPunct="1">
              <a:lnSpc>
                <a:spcPct val="100000"/>
              </a:lnSpc>
              <a:spcBef>
                <a:spcPts val="0"/>
              </a:spcBef>
              <a:spcAft>
                <a:spcPts val="0"/>
              </a:spcAft>
              <a:buClrTx/>
              <a:buSzTx/>
              <a:buFontTx/>
              <a:buNone/>
              <a:tabLst/>
              <a:defRPr/>
            </a:pPr>
            <a:r>
              <a:rPr lang="es-MX" sz="1200" b="1" kern="1200" baseline="0" dirty="0">
                <a:solidFill>
                  <a:schemeClr val="tx1"/>
                </a:solidFill>
                <a:effectLst/>
                <a:latin typeface="+mn-lt"/>
                <a:ea typeface="+mn-ea"/>
                <a:cs typeface="+mn-cs"/>
              </a:rPr>
              <a:t>LOS TEMAS QUEDARON FUERA DE LA CONSTITUCIÓN FUERON: LA LEGALIZACIÓN DE LA M</a:t>
            </a:r>
            <a:r>
              <a:rPr lang="es-MX" sz="1200" b="1" kern="1200" dirty="0">
                <a:solidFill>
                  <a:schemeClr val="tx1"/>
                </a:solidFill>
                <a:effectLst/>
                <a:latin typeface="+mn-lt"/>
                <a:ea typeface="+mn-ea"/>
                <a:cs typeface="+mn-cs"/>
              </a:rPr>
              <a:t>ARIGUANA, DE</a:t>
            </a:r>
            <a:r>
              <a:rPr lang="es-MX" sz="1200" b="1" kern="1200" baseline="0" dirty="0">
                <a:solidFill>
                  <a:schemeClr val="tx1"/>
                </a:solidFill>
                <a:effectLst/>
                <a:latin typeface="+mn-lt"/>
                <a:ea typeface="+mn-ea"/>
                <a:cs typeface="+mn-cs"/>
              </a:rPr>
              <a:t> LA </a:t>
            </a:r>
            <a:r>
              <a:rPr lang="es-MX" sz="1200" b="1" kern="1200" dirty="0">
                <a:solidFill>
                  <a:schemeClr val="tx1"/>
                </a:solidFill>
                <a:effectLst/>
                <a:latin typeface="+mn-lt"/>
                <a:ea typeface="+mn-ea"/>
                <a:cs typeface="+mn-cs"/>
              </a:rPr>
              <a:t>PROSTITUCIÓN Y DE EUTANASIA.</a:t>
            </a:r>
            <a:r>
              <a:rPr lang="es-MX" sz="1200" b="1" kern="1200" baseline="0" dirty="0">
                <a:solidFill>
                  <a:schemeClr val="tx1"/>
                </a:solidFill>
                <a:effectLst/>
                <a:latin typeface="+mn-lt"/>
                <a:ea typeface="+mn-ea"/>
                <a:cs typeface="+mn-cs"/>
              </a:rPr>
              <a:t> EL  </a:t>
            </a:r>
            <a:r>
              <a:rPr lang="es-MX" sz="1200" b="1" kern="1200" dirty="0">
                <a:solidFill>
                  <a:schemeClr val="tx1"/>
                </a:solidFill>
                <a:effectLst/>
                <a:latin typeface="+mn-lt"/>
                <a:ea typeface="+mn-ea"/>
                <a:cs typeface="+mn-cs"/>
              </a:rPr>
              <a:t>PRI Y PAN RECHAZARON</a:t>
            </a:r>
            <a:r>
              <a:rPr lang="es-MX" sz="1200" b="1" kern="1200" baseline="0" dirty="0">
                <a:solidFill>
                  <a:schemeClr val="tx1"/>
                </a:solidFill>
                <a:effectLst/>
                <a:latin typeface="+mn-lt"/>
                <a:ea typeface="+mn-ea"/>
                <a:cs typeface="+mn-cs"/>
              </a:rPr>
              <a:t> LA PROPUESTA DE OTORGAR EL</a:t>
            </a:r>
            <a:r>
              <a:rPr lang="es-MX" sz="1200" b="1" kern="1200" dirty="0">
                <a:solidFill>
                  <a:schemeClr val="tx1"/>
                </a:solidFill>
                <a:effectLst/>
                <a:latin typeface="+mn-lt"/>
                <a:ea typeface="+mn-ea"/>
                <a:cs typeface="+mn-cs"/>
              </a:rPr>
              <a:t> VOTO A MENORES DE 16 AÑOS Y A LOS PRESOS.</a:t>
            </a:r>
            <a:r>
              <a:rPr lang="es-MX" sz="1200" b="1" kern="1200" baseline="0" dirty="0">
                <a:solidFill>
                  <a:schemeClr val="tx1"/>
                </a:solidFill>
                <a:effectLst/>
                <a:latin typeface="+mn-lt"/>
                <a:ea typeface="+mn-ea"/>
                <a:cs typeface="+mn-cs"/>
              </a:rPr>
              <a:t>  TAMBIÉN LA CAPTACIÓN Y REDISTRIBUCIÓN DE PLUSVALÍAS POR CAMBIOS DE USOS DEL SUELO</a:t>
            </a:r>
          </a:p>
          <a:p>
            <a:pPr fontAlgn="base"/>
            <a:endParaRPr lang="es-MX" sz="1200" kern="1200" dirty="0">
              <a:solidFill>
                <a:schemeClr val="tx1"/>
              </a:solidFill>
              <a:effectLst/>
              <a:latin typeface="+mn-lt"/>
              <a:ea typeface="+mn-ea"/>
              <a:cs typeface="+mn-cs"/>
            </a:endParaRPr>
          </a:p>
          <a:p>
            <a:pPr fontAlgn="base"/>
            <a:endParaRPr lang="es-MX"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_tradnl"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Marcador de número de diapositiva 3"/>
          <p:cNvSpPr>
            <a:spLocks noGrp="1"/>
          </p:cNvSpPr>
          <p:nvPr>
            <p:ph type="sldNum" sz="quarter" idx="10"/>
          </p:nvPr>
        </p:nvSpPr>
        <p:spPr/>
        <p:txBody>
          <a:bodyPr/>
          <a:lstStyle/>
          <a:p>
            <a:fld id="{33AA294F-7C81-4EF8-B44D-443FC6A47D47}" type="slidenum">
              <a:rPr lang="es-MX" smtClean="0"/>
              <a:pPr/>
              <a:t>19</a:t>
            </a:fld>
            <a:endParaRPr lang="es-MX"/>
          </a:p>
        </p:txBody>
      </p:sp>
      <p:sp>
        <p:nvSpPr>
          <p:cNvPr id="5" name="Marcador de pie de página 4"/>
          <p:cNvSpPr>
            <a:spLocks noGrp="1"/>
          </p:cNvSpPr>
          <p:nvPr>
            <p:ph type="ftr" sz="quarter" idx="11"/>
          </p:nvPr>
        </p:nvSpPr>
        <p:spPr/>
        <p:txBody>
          <a:bodyPr/>
          <a:lstStyle/>
          <a:p>
            <a:endParaRPr lang="es-MX"/>
          </a:p>
        </p:txBody>
      </p:sp>
    </p:spTree>
    <p:extLst>
      <p:ext uri="{BB962C8B-B14F-4D97-AF65-F5344CB8AC3E}">
        <p14:creationId xmlns:p14="http://schemas.microsoft.com/office/powerpoint/2010/main" val="170262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i="0" baseline="0" dirty="0">
                <a:latin typeface="Arial" panose="020B0604020202020204" pitchFamily="34" charset="0"/>
                <a:cs typeface="Arial" panose="020B0604020202020204" pitchFamily="34" charset="0"/>
              </a:rPr>
              <a:t>LA CONFORMACIÓN DE LA </a:t>
            </a:r>
            <a:r>
              <a:rPr lang="es-MX" b="1" i="0" baseline="0" dirty="0">
                <a:latin typeface="Arial" panose="020B0604020202020204" pitchFamily="34" charset="0"/>
                <a:cs typeface="Arial" panose="020B0604020202020204" pitchFamily="34" charset="0"/>
              </a:rPr>
              <a:t>ASAMBLEA CONSTITUYENTE FUE UNO DE LOS TEMAS MÁS DEBATIDOS POR LOS EJECUTIVOS NACIONAL Y LOCAL Y POR LAS FUERZAS POLÍTICAS Y SÓLO DE 100 MIEMBROS FUERON ELEGIDOS A TRAVÉS DEL VOTO CIUDADANO. EL RESTO SE CONFORMÓ DE LA SIGUIENTE MANERA: </a:t>
            </a:r>
          </a:p>
          <a:p>
            <a:endParaRPr lang="es-MX" i="0" baseline="0" dirty="0">
              <a:latin typeface="Arial" panose="020B0604020202020204" pitchFamily="34" charset="0"/>
              <a:cs typeface="Arial" panose="020B0604020202020204" pitchFamily="34" charset="0"/>
            </a:endParaRPr>
          </a:p>
          <a:p>
            <a:pPr indent="182880" algn="just">
              <a:lnSpc>
                <a:spcPct val="150000"/>
              </a:lnSpc>
              <a:spcAft>
                <a:spcPts val="505"/>
              </a:spcAft>
              <a:buFont typeface="Wingdings" pitchFamily="2" charset="2"/>
              <a:buChar char="ü"/>
            </a:pPr>
            <a:r>
              <a:rPr lang="es-MX" sz="1200" b="1" i="0" dirty="0">
                <a:latin typeface="Arial" panose="020B0604020202020204" pitchFamily="34" charset="0"/>
                <a:ea typeface="Calibri" charset="0"/>
                <a:cs typeface="Arial" panose="020B0604020202020204" pitchFamily="34" charset="0"/>
              </a:rPr>
              <a:t>14 SENADORES DESIGNADOS POR EL VOTO DE LAS DOS TERCERAS PARTES DE SUS MIEMBROS PRESENTES DE LA CÁMARA, A PROPUESTA DE SU JUNTA DE COORDINACIÓN POLÍTICA.</a:t>
            </a:r>
          </a:p>
          <a:p>
            <a:pPr indent="182880" algn="just">
              <a:lnSpc>
                <a:spcPct val="150000"/>
              </a:lnSpc>
              <a:spcAft>
                <a:spcPts val="505"/>
              </a:spcAft>
              <a:buFont typeface="Wingdings" pitchFamily="2" charset="2"/>
              <a:buChar char="ü"/>
            </a:pPr>
            <a:endParaRPr lang="es-ES_tradnl" sz="1200" b="1" i="0" dirty="0">
              <a:latin typeface="Arial" panose="020B0604020202020204" pitchFamily="34" charset="0"/>
              <a:ea typeface="Times New Roman" charset="0"/>
              <a:cs typeface="Arial" panose="020B0604020202020204" pitchFamily="34" charset="0"/>
            </a:endParaRPr>
          </a:p>
          <a:p>
            <a:pPr indent="182880" algn="just">
              <a:lnSpc>
                <a:spcPct val="150000"/>
              </a:lnSpc>
              <a:spcAft>
                <a:spcPts val="505"/>
              </a:spcAft>
              <a:buFont typeface="Wingdings" pitchFamily="2" charset="2"/>
              <a:buChar char="ü"/>
            </a:pPr>
            <a:r>
              <a:rPr lang="es-MX" sz="1200" b="1" i="0" dirty="0">
                <a:latin typeface="Arial" panose="020B0604020202020204" pitchFamily="34" charset="0"/>
                <a:ea typeface="Calibri" charset="0"/>
                <a:cs typeface="Arial" panose="020B0604020202020204" pitchFamily="34" charset="0"/>
              </a:rPr>
              <a:t>14 DIPUTADOS FEDERALES DESIGNADOS POR EL VOTO DE LAS DOS TERCERAS PARTES DE SUS MIEMBROS PRESENTES DE LA CÁMARA, A PROPUESTA DE SU JUNTA DE COORDINACIÓN POLÍTICA.</a:t>
            </a:r>
            <a:endParaRPr lang="es-ES_tradnl" sz="1200" b="1" i="0" dirty="0">
              <a:latin typeface="Arial" panose="020B0604020202020204" pitchFamily="34" charset="0"/>
              <a:ea typeface="Times New Roman" charset="0"/>
              <a:cs typeface="Arial" panose="020B0604020202020204" pitchFamily="34" charset="0"/>
            </a:endParaRPr>
          </a:p>
          <a:p>
            <a:pPr indent="182880" algn="just">
              <a:lnSpc>
                <a:spcPct val="150000"/>
              </a:lnSpc>
              <a:spcAft>
                <a:spcPts val="505"/>
              </a:spcAft>
              <a:buFont typeface="Wingdings" pitchFamily="2" charset="2"/>
              <a:buChar char="ü"/>
            </a:pPr>
            <a:r>
              <a:rPr lang="es-MX" sz="1200" b="1" i="0" dirty="0">
                <a:latin typeface="Arial" panose="020B0604020202020204" pitchFamily="34" charset="0"/>
                <a:ea typeface="Calibri" charset="0"/>
                <a:cs typeface="Arial" panose="020B0604020202020204" pitchFamily="34" charset="0"/>
              </a:rPr>
              <a:t>6 DESIGNADOS POR EL PRESIDENTE DE LA REPÚBLICA.</a:t>
            </a:r>
          </a:p>
          <a:p>
            <a:pPr indent="182880" algn="just">
              <a:lnSpc>
                <a:spcPct val="150000"/>
              </a:lnSpc>
              <a:spcAft>
                <a:spcPts val="505"/>
              </a:spcAft>
              <a:buFont typeface="Wingdings" pitchFamily="2" charset="2"/>
              <a:buChar char="ü"/>
            </a:pPr>
            <a:endParaRPr lang="es-ES_tradnl" sz="1200" b="1" i="0" dirty="0">
              <a:latin typeface="Arial" panose="020B0604020202020204" pitchFamily="34" charset="0"/>
              <a:ea typeface="Times New Roman" charset="0"/>
              <a:cs typeface="Arial" panose="020B0604020202020204" pitchFamily="34" charset="0"/>
            </a:endParaRPr>
          </a:p>
          <a:p>
            <a:pPr indent="182880" algn="just">
              <a:lnSpc>
                <a:spcPct val="150000"/>
              </a:lnSpc>
              <a:spcAft>
                <a:spcPts val="505"/>
              </a:spcAft>
              <a:buFont typeface="Wingdings" pitchFamily="2" charset="2"/>
              <a:buChar char="ü"/>
            </a:pPr>
            <a:r>
              <a:rPr lang="es-MX" sz="1200" b="1" i="0" dirty="0">
                <a:latin typeface="Arial" panose="020B0604020202020204" pitchFamily="34" charset="0"/>
                <a:ea typeface="Calibri" charset="0"/>
                <a:cs typeface="Arial" panose="020B0604020202020204" pitchFamily="34" charset="0"/>
              </a:rPr>
              <a:t>6 DESIGNADOS POR EL JEFE DE GOBIERNO DEL DISTRITO FEDERAL.</a:t>
            </a:r>
          </a:p>
          <a:p>
            <a:pPr indent="182880" algn="just">
              <a:lnSpc>
                <a:spcPct val="150000"/>
              </a:lnSpc>
              <a:spcAft>
                <a:spcPts val="505"/>
              </a:spcAft>
              <a:buFont typeface="Wingdings" pitchFamily="2" charset="2"/>
              <a:buChar char="ü"/>
            </a:pPr>
            <a:endParaRPr lang="es-MX" sz="1200" b="1" i="0" dirty="0">
              <a:latin typeface="Arial" panose="020B0604020202020204" pitchFamily="34" charset="0"/>
              <a:ea typeface="Calibri" charset="0"/>
              <a:cs typeface="Arial" panose="020B0604020202020204" pitchFamily="34" charset="0"/>
            </a:endParaRPr>
          </a:p>
          <a:p>
            <a:pPr indent="182880" algn="just">
              <a:lnSpc>
                <a:spcPct val="150000"/>
              </a:lnSpc>
              <a:spcAft>
                <a:spcPts val="505"/>
              </a:spcAft>
              <a:buFont typeface="Wingdings" pitchFamily="2" charset="2"/>
              <a:buChar char="ü"/>
            </a:pPr>
            <a:r>
              <a:rPr lang="es-MX" sz="1200" b="1" i="0" dirty="0">
                <a:latin typeface="Arial" panose="020B0604020202020204" pitchFamily="34" charset="0"/>
                <a:ea typeface="Calibri" charset="0"/>
                <a:cs typeface="Arial" panose="020B0604020202020204" pitchFamily="34" charset="0"/>
              </a:rPr>
              <a:t>60 ELECTOS POR LA CIUDADANÍA.</a:t>
            </a:r>
          </a:p>
          <a:p>
            <a:pPr indent="182880" algn="just">
              <a:lnSpc>
                <a:spcPct val="150000"/>
              </a:lnSpc>
              <a:spcAft>
                <a:spcPts val="505"/>
              </a:spcAft>
              <a:buFont typeface="Wingdings" pitchFamily="2" charset="2"/>
              <a:buChar char="ü"/>
            </a:pPr>
            <a:endParaRPr lang="es-MX" sz="1200" b="1" i="0" dirty="0">
              <a:latin typeface="Arial" panose="020B0604020202020204" pitchFamily="34" charset="0"/>
              <a:ea typeface="Calibri" charset="0"/>
              <a:cs typeface="Arial" panose="020B0604020202020204" pitchFamily="34" charset="0"/>
            </a:endParaRPr>
          </a:p>
          <a:p>
            <a:pPr indent="182880" algn="just">
              <a:lnSpc>
                <a:spcPct val="150000"/>
              </a:lnSpc>
              <a:spcAft>
                <a:spcPts val="505"/>
              </a:spcAft>
            </a:pPr>
            <a:r>
              <a:rPr lang="es-MX" sz="1200" b="1" i="0" dirty="0">
                <a:latin typeface="Arial" panose="020B0604020202020204" pitchFamily="34" charset="0"/>
                <a:ea typeface="Calibri" charset="0"/>
                <a:cs typeface="Arial" panose="020B0604020202020204" pitchFamily="34" charset="0"/>
              </a:rPr>
              <a:t>TODOS LOS DIPUTADOS CONSTITUYENTES EJERCIERON</a:t>
            </a:r>
            <a:r>
              <a:rPr lang="es-MX" sz="1200" b="1" i="0" baseline="0" dirty="0">
                <a:latin typeface="Arial" panose="020B0604020202020204" pitchFamily="34" charset="0"/>
                <a:ea typeface="Calibri" charset="0"/>
                <a:cs typeface="Arial" panose="020B0604020202020204" pitchFamily="34" charset="0"/>
              </a:rPr>
              <a:t> </a:t>
            </a:r>
            <a:r>
              <a:rPr lang="es-MX" sz="1200" b="1" i="0" dirty="0">
                <a:latin typeface="Arial" panose="020B0604020202020204" pitchFamily="34" charset="0"/>
                <a:ea typeface="Calibri" charset="0"/>
                <a:cs typeface="Arial" panose="020B0604020202020204" pitchFamily="34" charset="0"/>
              </a:rPr>
              <a:t>SU ENCARGO DE FORMA HONORÍFICA, ES DECIR NO PERCIBIRERON REMUNERACIÓN ALGUNA.</a:t>
            </a:r>
            <a:endParaRPr lang="es-ES_tradnl" sz="1200" b="1" i="0" dirty="0">
              <a:effectLst/>
              <a:latin typeface="Arial" panose="020B0604020202020204" pitchFamily="34" charset="0"/>
              <a:ea typeface="Times New Roman" charset="0"/>
              <a:cs typeface="Arial" panose="020B0604020202020204" pitchFamily="34" charset="0"/>
            </a:endParaRPr>
          </a:p>
          <a:p>
            <a:endParaRPr lang="es-MX" b="1" i="0" baseline="0" dirty="0">
              <a:latin typeface="Arial" panose="020B0604020202020204" pitchFamily="34" charset="0"/>
              <a:cs typeface="Arial" panose="020B0604020202020204" pitchFamily="34" charset="0"/>
            </a:endParaRPr>
          </a:p>
          <a:p>
            <a:endParaRPr lang="es-MX" i="0" dirty="0">
              <a:latin typeface="Arial" panose="020B0604020202020204" pitchFamily="34" charset="0"/>
              <a:cs typeface="Arial" panose="020B0604020202020204" pitchFamily="34" charset="0"/>
            </a:endParaRPr>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20</a:t>
            </a:fld>
            <a:endParaRPr lang="es-MX"/>
          </a:p>
        </p:txBody>
      </p:sp>
    </p:spTree>
    <p:extLst>
      <p:ext uri="{BB962C8B-B14F-4D97-AF65-F5344CB8AC3E}">
        <p14:creationId xmlns:p14="http://schemas.microsoft.com/office/powerpoint/2010/main" val="1285825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1 Marcador de imagen de diapositiva"/>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22882" name="2 Marcador de notas"/>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s-MX" altLang="es-MX" b="1" i="0" dirty="0">
                <a:ea typeface="MS PGothic" charset="-128"/>
                <a:cs typeface="ＭＳ Ｐゴシック" charset="-128"/>
              </a:rPr>
              <a:t>AHORA BIEN ¿CUÁLES SON LOS PRINCIPALES</a:t>
            </a:r>
            <a:r>
              <a:rPr lang="es-MX" altLang="es-MX" b="1" i="0" baseline="0" dirty="0">
                <a:ea typeface="MS PGothic" charset="-128"/>
                <a:cs typeface="ＭＳ Ｐゴシック" charset="-128"/>
              </a:rPr>
              <a:t> CONTENIDOS DE LA CONSTITUCIÓN DE LA CIUDAD DE MÉXICO QUE DEBEMOS RESCATAR DESDE UNA PERSPECTIVA FEDERALISTA? </a:t>
            </a:r>
          </a:p>
          <a:p>
            <a:pPr marL="0" marR="0" indent="0" algn="l" defTabSz="914400" rtl="0" eaLnBrk="1" fontAlgn="auto" latinLnBrk="0" hangingPunct="1">
              <a:lnSpc>
                <a:spcPct val="100000"/>
              </a:lnSpc>
              <a:spcBef>
                <a:spcPts val="0"/>
              </a:spcBef>
              <a:spcAft>
                <a:spcPts val="0"/>
              </a:spcAft>
              <a:buClrTx/>
              <a:buSzTx/>
              <a:buFontTx/>
              <a:buNone/>
              <a:tabLst/>
              <a:defRPr/>
            </a:pPr>
            <a:r>
              <a:rPr lang="es-MX" altLang="es-MX" b="1" i="0" baseline="0" dirty="0">
                <a:ea typeface="MS PGothic" charset="-128"/>
                <a:cs typeface="ＭＳ Ｐゴシック" charset="-128"/>
              </a:rPr>
              <a:t>EN PRIMER LUGAR EL ESTABLECER UNA </a:t>
            </a:r>
            <a:r>
              <a:rPr lang="es-MX" altLang="es-MX" sz="1200" b="1" i="0" baseline="0" dirty="0">
                <a:ea typeface="+mn-ea"/>
                <a:cs typeface="+mn-cs"/>
              </a:rPr>
              <a:t>N</a:t>
            </a:r>
            <a:r>
              <a:rPr lang="es-MX" altLang="x-none" sz="1200" b="1" i="0" dirty="0"/>
              <a:t>UEVA FORMA DE RELACIÓN ENTRE LOS PODERES FEDERALES Y LOS DE LA ENTIDAD FEDERATIVA</a:t>
            </a:r>
            <a:r>
              <a:rPr lang="es-MX" altLang="x-none" sz="1200" b="1" i="0" baseline="0" dirty="0"/>
              <a:t> (ANTES DISTRITO FEDERAL). EN LO FUNDAMENTAL EL PODER FEDERAL CONSERVA LAS SIGUIENTES FACULTADES:</a:t>
            </a:r>
          </a:p>
          <a:p>
            <a:pPr marL="285750" lvl="1" indent="-285750" eaLnBrk="1" hangingPunct="1">
              <a:lnSpc>
                <a:spcPct val="90000"/>
              </a:lnSpc>
              <a:spcAft>
                <a:spcPct val="15000"/>
              </a:spcAft>
              <a:buFont typeface="Arial" panose="020B0604020202020204" pitchFamily="34" charset="0"/>
              <a:buChar char="•"/>
              <a:defRPr/>
            </a:pPr>
            <a:r>
              <a:rPr lang="es-MX" altLang="x-none" sz="1600" b="1" i="0" dirty="0">
                <a:solidFill>
                  <a:srgbClr val="000000"/>
                </a:solidFill>
                <a:ea typeface="Calibri" charset="0"/>
                <a:cs typeface="Calibri" charset="0"/>
              </a:rPr>
              <a:t>LEGISLA EN MATERIA DE COORDINACIÓN METROPOLITANA.</a:t>
            </a:r>
          </a:p>
          <a:p>
            <a:pPr marL="285750" lvl="1" indent="-285750" eaLnBrk="1" hangingPunct="1">
              <a:lnSpc>
                <a:spcPct val="90000"/>
              </a:lnSpc>
              <a:spcAft>
                <a:spcPct val="15000"/>
              </a:spcAft>
              <a:buFont typeface="Arial" panose="020B0604020202020204" pitchFamily="34" charset="0"/>
              <a:buChar char="•"/>
              <a:defRPr/>
            </a:pPr>
            <a:r>
              <a:rPr lang="es-MX" altLang="x-none" sz="1600" b="1" i="0" dirty="0">
                <a:solidFill>
                  <a:srgbClr val="000000"/>
                </a:solidFill>
                <a:ea typeface="Calibri" charset="0"/>
                <a:cs typeface="Calibri" charset="0"/>
              </a:rPr>
              <a:t>INTERVENIR EN MATERIA DE DEUDA PÚBLICA.</a:t>
            </a:r>
          </a:p>
          <a:p>
            <a:pPr marL="285750" lvl="1" indent="-285750" eaLnBrk="1" hangingPunct="1">
              <a:lnSpc>
                <a:spcPct val="90000"/>
              </a:lnSpc>
              <a:spcAft>
                <a:spcPct val="15000"/>
              </a:spcAft>
              <a:buFont typeface="Arial" panose="020B0604020202020204" pitchFamily="34" charset="0"/>
              <a:buChar char="•"/>
              <a:defRPr/>
            </a:pPr>
            <a:r>
              <a:rPr lang="es-MX" altLang="x-none" sz="1600" b="1" i="0" dirty="0">
                <a:solidFill>
                  <a:srgbClr val="000000"/>
                </a:solidFill>
                <a:ea typeface="Calibri" charset="0"/>
                <a:cs typeface="Calibri" charset="0"/>
              </a:rPr>
              <a:t>DETERMINA LOS RECURSOS QUE SE OTORGARÁN A LA CDMX Y LAS BASES PARA SU EJERCICIO</a:t>
            </a:r>
          </a:p>
          <a:p>
            <a:pPr marL="285750" lvl="1" indent="-285750" eaLnBrk="1" hangingPunct="1">
              <a:lnSpc>
                <a:spcPct val="90000"/>
              </a:lnSpc>
              <a:spcAft>
                <a:spcPct val="15000"/>
              </a:spcAft>
              <a:buFont typeface="Arial" panose="020B0604020202020204" pitchFamily="34" charset="0"/>
              <a:buChar char="•"/>
              <a:defRPr/>
            </a:pPr>
            <a:endParaRPr lang="es-MX" altLang="x-none" sz="1600" b="1" i="0" dirty="0">
              <a:solidFill>
                <a:srgbClr val="000000"/>
              </a:solidFill>
              <a:ea typeface="Calibri" charset="0"/>
              <a:cs typeface="Calibri" charset="0"/>
            </a:endParaRPr>
          </a:p>
          <a:p>
            <a:pPr marL="0" lvl="1" indent="0" eaLnBrk="1" hangingPunct="1">
              <a:lnSpc>
                <a:spcPct val="90000"/>
              </a:lnSpc>
              <a:spcAft>
                <a:spcPct val="15000"/>
              </a:spcAft>
              <a:buFont typeface="Arial" panose="020B0604020202020204" pitchFamily="34" charset="0"/>
              <a:buNone/>
              <a:defRPr/>
            </a:pPr>
            <a:r>
              <a:rPr lang="es-MX" altLang="x-none" sz="1600" b="1" i="0" dirty="0">
                <a:solidFill>
                  <a:srgbClr val="000000"/>
                </a:solidFill>
                <a:ea typeface="Calibri" charset="0"/>
                <a:cs typeface="Calibri" charset="0"/>
              </a:rPr>
              <a:t>PERO</a:t>
            </a:r>
            <a:r>
              <a:rPr lang="es-MX" altLang="x-none" sz="1600" b="1" i="0" baseline="0" dirty="0">
                <a:solidFill>
                  <a:srgbClr val="000000"/>
                </a:solidFill>
                <a:ea typeface="Calibri" charset="0"/>
                <a:cs typeface="Calibri" charset="0"/>
              </a:rPr>
              <a:t> LO IMPORTANTE ES EL QUE </a:t>
            </a:r>
            <a:r>
              <a:rPr lang="es-MX" altLang="x-none" sz="1600" b="1" i="0" dirty="0">
                <a:solidFill>
                  <a:srgbClr val="000000"/>
                </a:solidFill>
                <a:ea typeface="Calibri" charset="0"/>
                <a:cs typeface="Calibri" charset="0"/>
              </a:rPr>
              <a:t>EJECUTIVO LOCAL RECUPERA</a:t>
            </a:r>
            <a:r>
              <a:rPr lang="es-MX" altLang="x-none" sz="1600" b="1" i="0" baseline="0" dirty="0">
                <a:solidFill>
                  <a:srgbClr val="000000"/>
                </a:solidFill>
                <a:ea typeface="Calibri" charset="0"/>
                <a:cs typeface="Calibri" charset="0"/>
              </a:rPr>
              <a:t> EN ADELANTE LAS </a:t>
            </a:r>
            <a:r>
              <a:rPr lang="es-MX" altLang="x-none" sz="1600" b="1" i="0" dirty="0">
                <a:solidFill>
                  <a:srgbClr val="000000"/>
                </a:solidFill>
                <a:ea typeface="Calibri" charset="0"/>
                <a:cs typeface="Calibri" charset="0"/>
              </a:rPr>
              <a:t>FACULTADES DE</a:t>
            </a:r>
          </a:p>
          <a:p>
            <a:pPr marL="285750" lvl="1" indent="-285750" eaLnBrk="1" hangingPunct="1">
              <a:lnSpc>
                <a:spcPct val="90000"/>
              </a:lnSpc>
              <a:spcAft>
                <a:spcPct val="15000"/>
              </a:spcAft>
              <a:buFont typeface="Arial" panose="020B0604020202020204" pitchFamily="34" charset="0"/>
              <a:buChar char="•"/>
              <a:defRPr/>
            </a:pPr>
            <a:r>
              <a:rPr lang="es-MX" altLang="x-none" sz="1600" b="1" i="0" dirty="0">
                <a:solidFill>
                  <a:srgbClr val="000000"/>
                </a:solidFill>
                <a:ea typeface="Calibri" charset="0"/>
                <a:cs typeface="Calibri" charset="0"/>
              </a:rPr>
              <a:t>DESIGNAR AL SECRETARIO DE SEGURIDAD.</a:t>
            </a:r>
          </a:p>
          <a:p>
            <a:pPr marL="285750" lvl="1" indent="-285750" eaLnBrk="1" hangingPunct="1">
              <a:lnSpc>
                <a:spcPct val="90000"/>
              </a:lnSpc>
              <a:spcAft>
                <a:spcPct val="15000"/>
              </a:spcAft>
              <a:buFont typeface="Arial" panose="020B0604020202020204" pitchFamily="34" charset="0"/>
              <a:buChar char="•"/>
              <a:defRPr/>
            </a:pPr>
            <a:r>
              <a:rPr lang="es-MX" altLang="x-none" sz="1600" b="1" i="0" dirty="0">
                <a:solidFill>
                  <a:srgbClr val="000000"/>
                </a:solidFill>
                <a:ea typeface="Calibri" charset="0"/>
                <a:cs typeface="Calibri" charset="0"/>
              </a:rPr>
              <a:t>DESIGNAR</a:t>
            </a:r>
            <a:r>
              <a:rPr lang="es-MX" altLang="x-none" sz="1600" b="1" i="0" baseline="0" dirty="0">
                <a:solidFill>
                  <a:srgbClr val="000000"/>
                </a:solidFill>
                <a:ea typeface="Calibri" charset="0"/>
                <a:cs typeface="Calibri" charset="0"/>
              </a:rPr>
              <a:t> </a:t>
            </a:r>
            <a:r>
              <a:rPr lang="es-MX" altLang="x-none" sz="1600" b="1" i="0" dirty="0">
                <a:solidFill>
                  <a:srgbClr val="000000"/>
                </a:solidFill>
                <a:ea typeface="Calibri" charset="0"/>
                <a:cs typeface="Calibri" charset="0"/>
              </a:rPr>
              <a:t>A QUIEN  EJERZA EL MANDO DIRECTO DE LA FUERZA PÚBLICA. SIN</a:t>
            </a:r>
            <a:r>
              <a:rPr lang="es-MX" altLang="x-none" sz="1600" b="1" i="0" baseline="0" dirty="0">
                <a:solidFill>
                  <a:srgbClr val="000000"/>
                </a:solidFill>
                <a:ea typeface="Calibri" charset="0"/>
                <a:cs typeface="Calibri" charset="0"/>
              </a:rPr>
              <a:t> EMBARGO EL</a:t>
            </a:r>
            <a:r>
              <a:rPr lang="es-MX" altLang="x-none" sz="1600" b="1" i="0" dirty="0">
                <a:solidFill>
                  <a:srgbClr val="000000"/>
                </a:solidFill>
                <a:ea typeface="Calibri" charset="0"/>
                <a:cs typeface="Calibri" charset="0"/>
              </a:rPr>
              <a:t> PRESIDENTE CONSERVA LA FACULTAD PARA REMOVERLO</a:t>
            </a:r>
            <a:r>
              <a:rPr lang="es-MX" altLang="x-none" sz="1600" b="1" i="0" baseline="0" dirty="0">
                <a:solidFill>
                  <a:srgbClr val="000000"/>
                </a:solidFill>
                <a:ea typeface="Calibri" charset="0"/>
                <a:cs typeface="Calibri" charset="0"/>
              </a:rPr>
              <a:t> </a:t>
            </a:r>
            <a:r>
              <a:rPr lang="es-MX" altLang="x-none" sz="1600" b="1" i="0" baseline="0" dirty="0">
                <a:solidFill>
                  <a:srgbClr val="FF0000"/>
                </a:solidFill>
                <a:ea typeface="Calibri" charset="0"/>
                <a:cs typeface="Calibri" charset="0"/>
              </a:rPr>
              <a:t>EN CASO DE ….</a:t>
            </a:r>
            <a:endParaRPr lang="es-MX" altLang="x-none" sz="1600" b="1" i="0" baseline="0" dirty="0">
              <a:solidFill>
                <a:srgbClr val="000000"/>
              </a:solidFill>
              <a:ea typeface="Calibri" charset="0"/>
              <a:cs typeface="Calibri" charset="0"/>
            </a:endParaRPr>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endParaRPr lang="es-MX" altLang="x-none" sz="1600" b="1" i="0" dirty="0"/>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r>
              <a:rPr lang="es-MX" altLang="x-none" sz="1600" b="1" i="0" dirty="0"/>
              <a:t>ASIMISMO,</a:t>
            </a:r>
            <a:r>
              <a:rPr lang="es-MX" altLang="x-none" sz="1600" b="1" i="0" baseline="0" dirty="0"/>
              <a:t> SE T</a:t>
            </a:r>
            <a:r>
              <a:rPr lang="es-MX" altLang="x-none" sz="1600" b="1" i="0" dirty="0"/>
              <a:t>RANSFORMÓ EL RÉGIMEN CONSTITUCIONAL DE LA CIUDAD A</a:t>
            </a:r>
            <a:r>
              <a:rPr lang="es-MX" altLang="x-none" sz="1600" b="1" i="0" baseline="0" dirty="0"/>
              <a:t> TRAVÉS DE LA LABOR DEL C</a:t>
            </a:r>
            <a:r>
              <a:rPr lang="es-MX" altLang="x-none" sz="1600" b="1" i="0" dirty="0">
                <a:solidFill>
                  <a:srgbClr val="000000"/>
                </a:solidFill>
                <a:ea typeface="Calibri" charset="0"/>
                <a:cs typeface="Calibri" charset="0"/>
              </a:rPr>
              <a:t>ONGRESO CONSTITUYENTE QUE ELABORÓ LA CONSTITUCIÓN. ESTO IMPLICA</a:t>
            </a:r>
            <a:r>
              <a:rPr lang="es-MX" altLang="x-none" sz="1600" b="1" i="0" baseline="0" dirty="0">
                <a:solidFill>
                  <a:srgbClr val="000000"/>
                </a:solidFill>
                <a:ea typeface="Calibri" charset="0"/>
                <a:cs typeface="Calibri" charset="0"/>
              </a:rPr>
              <a:t>: </a:t>
            </a:r>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endParaRPr lang="es-MX" altLang="x-none" sz="1600" b="1" i="0" baseline="0" dirty="0">
              <a:solidFill>
                <a:srgbClr val="000000"/>
              </a:solidFill>
              <a:ea typeface="Calibri" charset="0"/>
              <a:cs typeface="Calibri" charset="0"/>
            </a:endParaRPr>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r>
              <a:rPr lang="es-MX" altLang="x-none" sz="1600" b="1" i="0" baseline="0" dirty="0">
                <a:solidFill>
                  <a:srgbClr val="000000"/>
                </a:solidFill>
                <a:ea typeface="Calibri" charset="0"/>
                <a:cs typeface="Calibri" charset="0"/>
              </a:rPr>
              <a:t>LA A</a:t>
            </a:r>
            <a:r>
              <a:rPr lang="es-MX" altLang="x-none" sz="1600" b="1" i="0" dirty="0">
                <a:ea typeface="Calibri" charset="0"/>
                <a:cs typeface="Calibri" charset="0"/>
              </a:rPr>
              <a:t>UTONOMÍA CONSTITUCIONAL, EN CONDICIONES SIMILARES AL RESTO DE LAS ENTIDADES FEDERATIVAS DEL PACTO FEDERAL,.</a:t>
            </a:r>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r>
              <a:rPr lang="es-MX" altLang="x-none" sz="1600" b="1" i="0" dirty="0">
                <a:ea typeface="Calibri" charset="0"/>
                <a:cs typeface="Calibri" charset="0"/>
              </a:rPr>
              <a:t>ASUMIR A</a:t>
            </a:r>
            <a:r>
              <a:rPr lang="es-MX" altLang="x-none" sz="1600" b="1" i="0" baseline="0" dirty="0">
                <a:ea typeface="Calibri" charset="0"/>
                <a:cs typeface="Calibri" charset="0"/>
              </a:rPr>
              <a:t> LA </a:t>
            </a:r>
            <a:r>
              <a:rPr lang="es-MX" altLang="x-none" sz="1600" b="1" i="0" dirty="0">
                <a:solidFill>
                  <a:srgbClr val="000000"/>
                </a:solidFill>
                <a:ea typeface="Calibri" charset="0"/>
                <a:cs typeface="Calibri" charset="0"/>
              </a:rPr>
              <a:t>CONSTITUCIÓN DE LA CIUDAD DE MÉXICO</a:t>
            </a:r>
            <a:r>
              <a:rPr lang="es-MX" altLang="x-none" sz="1600" b="1" i="0" baseline="0" dirty="0">
                <a:solidFill>
                  <a:srgbClr val="000000"/>
                </a:solidFill>
                <a:ea typeface="Calibri" charset="0"/>
                <a:cs typeface="Calibri" charset="0"/>
              </a:rPr>
              <a:t> COMO</a:t>
            </a:r>
            <a:r>
              <a:rPr lang="es-MX" altLang="x-none" sz="1600" b="1" i="0" dirty="0">
                <a:solidFill>
                  <a:srgbClr val="000000"/>
                </a:solidFill>
                <a:ea typeface="Calibri" charset="0"/>
                <a:cs typeface="Calibri" charset="0"/>
              </a:rPr>
              <a:t> LEY SUPREMA DE LA CIUDAD</a:t>
            </a:r>
            <a:r>
              <a:rPr lang="es-MX" altLang="x-none" sz="1600" b="1" i="0" baseline="0" dirty="0">
                <a:solidFill>
                  <a:srgbClr val="000000"/>
                </a:solidFill>
                <a:ea typeface="Calibri" charset="0"/>
                <a:cs typeface="Calibri" charset="0"/>
              </a:rPr>
              <a:t> Y QUE EL</a:t>
            </a:r>
            <a:r>
              <a:rPr lang="es-MX" altLang="x-none" sz="1600" b="1" i="0" dirty="0">
                <a:solidFill>
                  <a:srgbClr val="000000"/>
                </a:solidFill>
                <a:ea typeface="Calibri" charset="0"/>
                <a:cs typeface="Calibri" charset="0"/>
              </a:rPr>
              <a:t> LEGISLATIVO LOCAL TIENE FACULTADES PARA INICIAR LEYES ANTE EL CONGRESO DE LA UNIÓN</a:t>
            </a:r>
            <a:r>
              <a:rPr lang="es-MX" altLang="x-none" sz="1600" b="1" i="0" baseline="0" dirty="0">
                <a:solidFill>
                  <a:srgbClr val="000000"/>
                </a:solidFill>
                <a:ea typeface="Calibri" charset="0"/>
                <a:cs typeface="Calibri" charset="0"/>
              </a:rPr>
              <a:t> Y APROBAR EL PRESUPUESTO DE LA CIUDAD (TAREA QUE ANTES REALIZABA EL CONGRESO DE LA UNIÓN).</a:t>
            </a:r>
            <a:endParaRPr lang="es-MX" altLang="x-none" sz="1600" b="1" i="0" dirty="0">
              <a:solidFill>
                <a:srgbClr val="000000"/>
              </a:solidFill>
              <a:ea typeface="Calibri" charset="0"/>
              <a:cs typeface="Calibri" charset="0"/>
            </a:endParaRPr>
          </a:p>
          <a:p>
            <a:pPr marL="285750" lvl="1" indent="-285750" eaLnBrk="1" hangingPunct="1">
              <a:spcAft>
                <a:spcPct val="15000"/>
              </a:spcAft>
              <a:buFont typeface="Arial" panose="020B0604020202020204" pitchFamily="34" charset="0"/>
              <a:buChar char="•"/>
              <a:defRPr/>
            </a:pPr>
            <a:endParaRPr lang="es-MX" altLang="x-none" sz="1600" b="1" i="1" dirty="0">
              <a:solidFill>
                <a:srgbClr val="000000"/>
              </a:solidFill>
            </a:endParaRPr>
          </a:p>
          <a:p>
            <a:pPr marL="0" lvl="1" indent="0" eaLnBrk="1" hangingPunct="1">
              <a:spcAft>
                <a:spcPct val="15000"/>
              </a:spcAft>
              <a:buFont typeface="Arial" panose="020B0604020202020204" pitchFamily="34" charset="0"/>
              <a:buNone/>
              <a:defRPr/>
            </a:pPr>
            <a:r>
              <a:rPr lang="es-MX" altLang="x-none" sz="1600" b="1" i="0" dirty="0">
                <a:solidFill>
                  <a:srgbClr val="000000"/>
                </a:solidFill>
              </a:rPr>
              <a:t>EN</a:t>
            </a:r>
            <a:r>
              <a:rPr lang="es-MX" altLang="x-none" sz="1600" b="1" i="0" baseline="0" dirty="0">
                <a:solidFill>
                  <a:srgbClr val="000000"/>
                </a:solidFill>
              </a:rPr>
              <a:t> CUANTO A LA </a:t>
            </a:r>
            <a:r>
              <a:rPr lang="es-MX" altLang="x-none" sz="1400" b="1" i="0" baseline="0" dirty="0">
                <a:solidFill>
                  <a:schemeClr val="tx1"/>
                </a:solidFill>
              </a:rPr>
              <a:t>D</a:t>
            </a:r>
            <a:r>
              <a:rPr lang="es-MX" altLang="x-none" sz="1400" b="1" i="0" dirty="0"/>
              <a:t>IVISIÓN POLÍTICO-ADMINISTRATIVA,</a:t>
            </a:r>
            <a:r>
              <a:rPr lang="es-MX" altLang="x-none" sz="1400" b="1" i="0" baseline="0" dirty="0"/>
              <a:t> SE PARTE D</a:t>
            </a:r>
            <a:r>
              <a:rPr lang="es-MX" altLang="x-none" sz="1400" b="1" i="0" dirty="0"/>
              <a:t>EL RECONOCIMIENTO DE QUE:</a:t>
            </a:r>
          </a:p>
          <a:p>
            <a:pPr marL="0" lvl="1" indent="0" eaLnBrk="1" hangingPunct="1">
              <a:spcAft>
                <a:spcPct val="15000"/>
              </a:spcAft>
              <a:buFont typeface="Arial" panose="020B0604020202020204" pitchFamily="34" charset="0"/>
              <a:buNone/>
              <a:defRPr/>
            </a:pPr>
            <a:endParaRPr lang="es-MX" altLang="x-none" sz="1400" b="1" i="0" baseline="0" dirty="0"/>
          </a:p>
          <a:p>
            <a:pPr marL="0" lvl="1" indent="0" eaLnBrk="1" hangingPunct="1">
              <a:spcAft>
                <a:spcPct val="15000"/>
              </a:spcAft>
              <a:buFont typeface="Arial" panose="020B0604020202020204" pitchFamily="34" charset="0"/>
              <a:buNone/>
              <a:defRPr/>
            </a:pPr>
            <a:r>
              <a:rPr lang="es-MX" altLang="x-none" sz="1400" b="1" i="0" baseline="0" dirty="0"/>
              <a:t> LA CIUDAD FORMA PARTE DE UNA GRAN ZONA METROPOLITANA.</a:t>
            </a:r>
          </a:p>
          <a:p>
            <a:pPr marL="0" lvl="1" indent="0" eaLnBrk="1" hangingPunct="1">
              <a:spcAft>
                <a:spcPct val="15000"/>
              </a:spcAft>
              <a:buFont typeface="Arial" panose="020B0604020202020204" pitchFamily="34" charset="0"/>
              <a:buNone/>
              <a:defRPr/>
            </a:pPr>
            <a:r>
              <a:rPr lang="es-MX" altLang="x-none" sz="1400" b="1" i="0" baseline="0" dirty="0"/>
              <a:t> SE OTORGA MAYOR AUTONOMÍA A LOS 16 GOBIERNOS LOCALES TRANSFORMANDO LAS DELEGACIONES EN ALCALDÍAS.</a:t>
            </a:r>
          </a:p>
          <a:p>
            <a:pPr marL="0" lvl="1" indent="0" eaLnBrk="1" hangingPunct="1">
              <a:spcAft>
                <a:spcPct val="15000"/>
              </a:spcAft>
              <a:buFont typeface="Arial" panose="020B0604020202020204" pitchFamily="34" charset="0"/>
              <a:buNone/>
              <a:defRPr/>
            </a:pPr>
            <a:r>
              <a:rPr lang="es-MX" altLang="x-none" sz="1400" b="1" i="0" baseline="0" dirty="0"/>
              <a:t> EXISTIENDO INCLUSO LA POSIBILIDAD DE QUE LAS ALCADÍAS DE MAYOR TAMAÑO (IZTAPALAPA Y GUSTAVO A MADERO) SE DIVIDAN DANDO LUGAR A OTRAS DOS NUEVAS ALCALDÍAS, PROCESO QUE AUN NO SE HA INICIADO. </a:t>
            </a:r>
          </a:p>
          <a:p>
            <a:pPr marL="0" lvl="1" indent="0" eaLnBrk="1" hangingPunct="1">
              <a:spcAft>
                <a:spcPct val="15000"/>
              </a:spcAft>
              <a:buFont typeface="Arial" panose="020B0604020202020204" pitchFamily="34" charset="0"/>
              <a:buNone/>
              <a:defRPr/>
            </a:pPr>
            <a:r>
              <a:rPr lang="es-MX" altLang="x-none" sz="1400" b="1" i="0" baseline="0" dirty="0"/>
              <a:t>EL GOBIERNO DE LA ALCALDÍA ESTÁ EN MANOS DEL ALCALDE Y DE UN CONCEJO CIUDADANO.</a:t>
            </a:r>
          </a:p>
          <a:p>
            <a:pPr marL="0" lvl="1" indent="0" eaLnBrk="1" hangingPunct="1">
              <a:spcAft>
                <a:spcPct val="15000"/>
              </a:spcAft>
              <a:buFont typeface="Arial" panose="020B0604020202020204" pitchFamily="34" charset="0"/>
              <a:buNone/>
              <a:defRPr/>
            </a:pPr>
            <a:endParaRPr lang="es-MX" altLang="x-none" sz="1400" b="1" i="0" baseline="0" dirty="0"/>
          </a:p>
          <a:p>
            <a:pPr marL="0" lvl="1" indent="0" eaLnBrk="1" hangingPunct="1">
              <a:spcAft>
                <a:spcPct val="15000"/>
              </a:spcAft>
              <a:buFont typeface="Arial" panose="020B0604020202020204" pitchFamily="34" charset="0"/>
              <a:buNone/>
              <a:defRPr/>
            </a:pPr>
            <a:r>
              <a:rPr lang="es-MX" altLang="x-none" sz="1400" b="1" dirty="0">
                <a:solidFill>
                  <a:srgbClr val="000000"/>
                </a:solidFill>
                <a:ea typeface="Calibri" charset="0"/>
                <a:cs typeface="Calibri" charset="0"/>
              </a:rPr>
              <a:t>EL RECONOCIMIENTO DE UNA HACIENDA ÚNICA</a:t>
            </a:r>
            <a:endParaRPr lang="es-MX" altLang="x-none" sz="1400" b="1" i="0" baseline="0" dirty="0"/>
          </a:p>
          <a:p>
            <a:pPr marL="0" lvl="1" indent="0" eaLnBrk="1" hangingPunct="1">
              <a:spcAft>
                <a:spcPct val="15000"/>
              </a:spcAft>
              <a:buFont typeface="Arial" panose="020B0604020202020204" pitchFamily="34" charset="0"/>
              <a:buNone/>
              <a:defRPr/>
            </a:pPr>
            <a:endParaRPr lang="es-MX" altLang="x-none" sz="1400" b="1" i="0" baseline="0" dirty="0"/>
          </a:p>
          <a:p>
            <a:pPr eaLnBrk="1" hangingPunct="1">
              <a:lnSpc>
                <a:spcPct val="90000"/>
              </a:lnSpc>
              <a:spcAft>
                <a:spcPct val="35000"/>
              </a:spcAft>
              <a:buFont typeface="Arial" pitchFamily="34" charset="0"/>
              <a:buNone/>
              <a:defRPr/>
            </a:pPr>
            <a:endParaRPr lang="es-MX" altLang="x-none" sz="1400" b="1" i="0" baseline="0" dirty="0"/>
          </a:p>
          <a:p>
            <a:pPr eaLnBrk="1" hangingPunct="1">
              <a:lnSpc>
                <a:spcPct val="90000"/>
              </a:lnSpc>
              <a:spcAft>
                <a:spcPct val="35000"/>
              </a:spcAft>
              <a:buFont typeface="Arial" pitchFamily="34" charset="0"/>
              <a:buNone/>
              <a:defRPr/>
            </a:pPr>
            <a:r>
              <a:rPr lang="es-MX" altLang="x-none" sz="1400" b="1" i="0" baseline="0" dirty="0"/>
              <a:t>PERO A MI ENTENDER LA PRINCIPAL APORTACIÓN, EL EJE CENTRAL DE UN NUEVO PACTO SOCIAL CONTENIDO EN LA CONSTITUCIÓN ES:</a:t>
            </a:r>
          </a:p>
          <a:p>
            <a:pPr eaLnBrk="1" hangingPunct="1">
              <a:lnSpc>
                <a:spcPct val="90000"/>
              </a:lnSpc>
              <a:spcAft>
                <a:spcPct val="35000"/>
              </a:spcAft>
              <a:buFont typeface="Arial" pitchFamily="34" charset="0"/>
              <a:buNone/>
              <a:defRPr/>
            </a:pPr>
            <a:endParaRPr lang="es-MX" altLang="x-none" sz="1400" b="1" i="0" baseline="0" dirty="0"/>
          </a:p>
          <a:p>
            <a:pPr eaLnBrk="1" hangingPunct="1">
              <a:lnSpc>
                <a:spcPct val="90000"/>
              </a:lnSpc>
              <a:spcAft>
                <a:spcPct val="35000"/>
              </a:spcAft>
              <a:buFont typeface="Arial" pitchFamily="34" charset="0"/>
              <a:buNone/>
              <a:defRPr/>
            </a:pPr>
            <a:r>
              <a:rPr lang="es-MX" altLang="x-none" sz="1400" b="1" i="0" baseline="0" dirty="0"/>
              <a:t>LA </a:t>
            </a:r>
            <a:r>
              <a:rPr lang="es-MX" altLang="x-none" sz="1400" b="1" i="0" dirty="0"/>
              <a:t>CARTA DE DERECHOS</a:t>
            </a:r>
            <a:r>
              <a:rPr lang="es-MX" altLang="x-none" sz="1400" b="1" i="0" baseline="0" dirty="0"/>
              <a:t> DE UNA </a:t>
            </a:r>
            <a:r>
              <a:rPr lang="es-MX" altLang="x-none" sz="1400" b="1" i="0" dirty="0"/>
              <a:t>CIUDAD GARANTISTA</a:t>
            </a:r>
            <a:r>
              <a:rPr lang="es-MX" altLang="x-none" sz="1400" b="1" i="0" baseline="0" dirty="0"/>
              <a:t> QUE RECONOCE Y QUE DISEÑA UNA NUEVA ARQUITECTURA INSTITUCIONAL PARA HACER EFECTIVOS LOS </a:t>
            </a:r>
            <a:r>
              <a:rPr lang="es-MX" altLang="x-none" sz="1400" b="1" i="0" dirty="0"/>
              <a:t>DERECHOS HUMANOS CONSAGRADOS</a:t>
            </a:r>
            <a:r>
              <a:rPr lang="es-MX" altLang="x-none" sz="1400" b="1" i="0" baseline="0" dirty="0"/>
              <a:t> EN LA CONSTITUCIÓN DE LA REPÚBLICA. EN LA CONSTITUCIÓN DE LA CIUDAD DE MÉXICO.</a:t>
            </a:r>
          </a:p>
          <a:p>
            <a:pPr eaLnBrk="1" hangingPunct="1">
              <a:lnSpc>
                <a:spcPct val="90000"/>
              </a:lnSpc>
              <a:spcAft>
                <a:spcPct val="35000"/>
              </a:spcAft>
              <a:buFont typeface="Arial" pitchFamily="34" charset="0"/>
              <a:buNone/>
              <a:defRPr/>
            </a:pPr>
            <a:endParaRPr lang="es-MX" altLang="x-none" sz="1400" b="1" i="0" baseline="0" dirty="0"/>
          </a:p>
          <a:p>
            <a:pPr eaLnBrk="1" hangingPunct="1">
              <a:lnSpc>
                <a:spcPct val="90000"/>
              </a:lnSpc>
              <a:spcAft>
                <a:spcPct val="35000"/>
              </a:spcAft>
              <a:buFont typeface="Arial" pitchFamily="34" charset="0"/>
              <a:buNone/>
              <a:defRPr/>
            </a:pPr>
            <a:r>
              <a:rPr lang="es-MX" altLang="x-none" sz="1400" b="1" i="0" baseline="0" dirty="0"/>
              <a:t> SE RECONOCEN AMPLIAMENTE LOS</a:t>
            </a:r>
            <a:r>
              <a:rPr lang="es-MX" altLang="x-none" sz="1400" b="1" i="1" baseline="0" dirty="0"/>
              <a:t> </a:t>
            </a:r>
            <a:r>
              <a:rPr lang="es-MX" altLang="x-none" sz="1400" b="1" i="1" dirty="0">
                <a:ea typeface="Calibri" charset="0"/>
                <a:cs typeface="Calibri" charset="0"/>
              </a:rPr>
              <a:t>DESCA,</a:t>
            </a:r>
            <a:r>
              <a:rPr lang="es-MX" altLang="x-none" sz="1400" b="1" i="1" baseline="0" dirty="0">
                <a:ea typeface="Calibri" charset="0"/>
                <a:cs typeface="Calibri" charset="0"/>
              </a:rPr>
              <a:t> LOS DERECHOS DE </a:t>
            </a:r>
            <a:r>
              <a:rPr lang="es-MX" sz="1400" b="1" dirty="0"/>
              <a:t>GÉNERO, DE SALUD REPRODUCTIVA, DE  INTERCULTURALIDAD,</a:t>
            </a:r>
            <a:r>
              <a:rPr lang="es-MX" sz="1400" b="1" baseline="0" dirty="0"/>
              <a:t> LA </a:t>
            </a:r>
            <a:r>
              <a:rPr lang="es-MX" sz="1400" b="1" dirty="0"/>
              <a:t>INTERGENERACIONALIDAD,</a:t>
            </a:r>
            <a:r>
              <a:rPr lang="es-MX" sz="1400" b="1" baseline="0" dirty="0"/>
              <a:t> EL </a:t>
            </a:r>
            <a:r>
              <a:rPr lang="es-MX" sz="1400" b="1" dirty="0"/>
              <a:t>DERECHO A LA BUENA ADMINISTRACIÓN Y </a:t>
            </a:r>
            <a:r>
              <a:rPr lang="es-MX" sz="1400" b="1" baseline="0" dirty="0"/>
              <a:t>LOS DERECHOS COLECTIVOS Y EN PARTICULAR EL</a:t>
            </a:r>
            <a:r>
              <a:rPr lang="es-MX" sz="1400" b="1" dirty="0"/>
              <a:t> DERECHO A LA CIUDAD.</a:t>
            </a:r>
            <a:endParaRPr lang="es-MX" altLang="x-none" sz="1400" b="1" i="1" dirty="0">
              <a:ea typeface="Calibri" charset="0"/>
              <a:cs typeface="Calibri" charset="0"/>
            </a:endParaRPr>
          </a:p>
          <a:p>
            <a:pPr marL="0" lvl="1" indent="0" eaLnBrk="1" hangingPunct="1">
              <a:spcAft>
                <a:spcPct val="15000"/>
              </a:spcAft>
              <a:buFont typeface="Arial" panose="020B0604020202020204" pitchFamily="34" charset="0"/>
              <a:buNone/>
              <a:defRPr/>
            </a:pPr>
            <a:endParaRPr lang="es-MX" altLang="x-none" sz="1400" b="1" i="0" dirty="0"/>
          </a:p>
          <a:p>
            <a:pPr algn="ctr" eaLnBrk="1" hangingPunct="1">
              <a:lnSpc>
                <a:spcPct val="90000"/>
              </a:lnSpc>
              <a:spcAft>
                <a:spcPct val="35000"/>
              </a:spcAft>
              <a:defRPr/>
            </a:pPr>
            <a:r>
              <a:rPr lang="es-MX" altLang="x-none" sz="1400" b="1" i="1" dirty="0"/>
              <a:t> </a:t>
            </a:r>
            <a:endParaRPr lang="es-MX" altLang="x-none" sz="1600" b="1" i="1" dirty="0"/>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endParaRPr lang="es-MX" altLang="x-none" sz="1600" b="1" dirty="0"/>
          </a:p>
          <a:p>
            <a:pPr marL="285750" lvl="1" indent="-285750" eaLnBrk="1" hangingPunct="1">
              <a:spcAft>
                <a:spcPct val="15000"/>
              </a:spcAft>
              <a:buFont typeface="Arial" panose="020B0604020202020204" pitchFamily="34" charset="0"/>
              <a:buChar char="•"/>
              <a:defRPr/>
            </a:pPr>
            <a:endParaRPr lang="es-MX" altLang="x-none" sz="1600" b="1" dirty="0">
              <a:solidFill>
                <a:srgbClr val="000000"/>
              </a:solidFill>
              <a:ea typeface="Calibri" charset="0"/>
              <a:cs typeface="Calibri" charset="0"/>
            </a:endParaRPr>
          </a:p>
          <a:p>
            <a:pPr marL="285750" marR="0" lvl="1" indent="-285750" algn="l" defTabSz="914400" rtl="0" eaLnBrk="1" fontAlgn="auto" latinLnBrk="0" hangingPunct="1">
              <a:lnSpc>
                <a:spcPct val="90000"/>
              </a:lnSpc>
              <a:spcBef>
                <a:spcPts val="0"/>
              </a:spcBef>
              <a:spcAft>
                <a:spcPct val="15000"/>
              </a:spcAft>
              <a:buClrTx/>
              <a:buSzTx/>
              <a:buFont typeface="Arial" panose="020B0604020202020204" pitchFamily="34" charset="0"/>
              <a:buChar char="•"/>
              <a:tabLst/>
              <a:defRPr/>
            </a:pPr>
            <a:endParaRPr lang="es-MX" altLang="x-none" sz="1600" b="1" i="1" dirty="0"/>
          </a:p>
          <a:p>
            <a:pPr marL="0" marR="0" lvl="1" indent="0" algn="l" defTabSz="914400" rtl="0" eaLnBrk="1" fontAlgn="auto" latinLnBrk="0" hangingPunct="1">
              <a:lnSpc>
                <a:spcPct val="90000"/>
              </a:lnSpc>
              <a:spcBef>
                <a:spcPts val="0"/>
              </a:spcBef>
              <a:spcAft>
                <a:spcPct val="15000"/>
              </a:spcAft>
              <a:buClrTx/>
              <a:buSzTx/>
              <a:buFont typeface="Arial" panose="020B0604020202020204" pitchFamily="34" charset="0"/>
              <a:buNone/>
              <a:tabLst/>
              <a:defRPr/>
            </a:pPr>
            <a:endParaRPr lang="es-MX" altLang="x-none" sz="1600" b="1" dirty="0"/>
          </a:p>
          <a:p>
            <a:pPr marL="285750" lvl="1" indent="-285750" eaLnBrk="1" hangingPunct="1">
              <a:lnSpc>
                <a:spcPct val="90000"/>
              </a:lnSpc>
              <a:spcAft>
                <a:spcPct val="15000"/>
              </a:spcAft>
              <a:buFont typeface="Arial" panose="020B0604020202020204" pitchFamily="34" charset="0"/>
              <a:buChar char="•"/>
              <a:defRPr/>
            </a:pPr>
            <a:endParaRPr lang="es-MX" altLang="x-none" sz="1600" i="0" dirty="0">
              <a:solidFill>
                <a:srgbClr val="000000"/>
              </a:solidFill>
              <a:ea typeface="Calibri" charset="0"/>
              <a:cs typeface="Calibri"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altLang="x-none" sz="1200" b="0" i="0" dirty="0"/>
          </a:p>
          <a:p>
            <a:pPr marL="171450" indent="-171450">
              <a:buFont typeface="Arial" panose="020B0604020202020204" pitchFamily="34" charset="0"/>
              <a:buChar char="•"/>
            </a:pPr>
            <a:endParaRPr lang="es-MX" altLang="es-MX" i="0" dirty="0">
              <a:ea typeface="MS PGothic" charset="-128"/>
              <a:cs typeface="ＭＳ Ｐゴシック" charset="-128"/>
            </a:endParaRPr>
          </a:p>
        </p:txBody>
      </p:sp>
      <p:sp>
        <p:nvSpPr>
          <p:cNvPr id="122883"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charset="0"/>
                <a:ea typeface="MS PGothic" charset="-128"/>
                <a:cs typeface="ＭＳ Ｐゴシック" charset="-128"/>
              </a:defRPr>
            </a:lvl1pPr>
            <a:lvl2pPr marL="742950" indent="-285750">
              <a:spcBef>
                <a:spcPct val="30000"/>
              </a:spcBef>
              <a:defRPr sz="1200">
                <a:solidFill>
                  <a:schemeClr val="tx1"/>
                </a:solidFill>
                <a:latin typeface="Calibri" charset="0"/>
                <a:ea typeface="MS PGothic" charset="-128"/>
              </a:defRPr>
            </a:lvl2pPr>
            <a:lvl3pPr marL="1143000" indent="-228600">
              <a:spcBef>
                <a:spcPct val="30000"/>
              </a:spcBef>
              <a:defRPr sz="1200">
                <a:solidFill>
                  <a:schemeClr val="tx1"/>
                </a:solidFill>
                <a:latin typeface="Calibri" charset="0"/>
                <a:ea typeface="MS PGothic" charset="-128"/>
              </a:defRPr>
            </a:lvl3pPr>
            <a:lvl4pPr marL="1600200" indent="-228600">
              <a:spcBef>
                <a:spcPct val="30000"/>
              </a:spcBef>
              <a:defRPr sz="1200">
                <a:solidFill>
                  <a:schemeClr val="tx1"/>
                </a:solidFill>
                <a:latin typeface="Calibri" charset="0"/>
                <a:ea typeface="MS PGothic" charset="-128"/>
              </a:defRPr>
            </a:lvl4pPr>
            <a:lvl5pPr marL="2057400" indent="-228600">
              <a:spcBef>
                <a:spcPct val="30000"/>
              </a:spcBef>
              <a:defRPr sz="1200">
                <a:solidFill>
                  <a:schemeClr val="tx1"/>
                </a:solidFill>
                <a:latin typeface="Calibri" charset="0"/>
                <a:ea typeface="MS PGothic" charset="-128"/>
              </a:defRPr>
            </a:lvl5pPr>
            <a:lvl6pPr marL="2514600" indent="-228600" defTabSz="457200" eaLnBrk="0" fontAlgn="base" hangingPunct="0">
              <a:spcBef>
                <a:spcPct val="30000"/>
              </a:spcBef>
              <a:spcAft>
                <a:spcPct val="0"/>
              </a:spcAft>
              <a:defRPr sz="1200">
                <a:solidFill>
                  <a:schemeClr val="tx1"/>
                </a:solidFill>
                <a:latin typeface="Calibri" charset="0"/>
                <a:ea typeface="MS PGothic" charset="-128"/>
              </a:defRPr>
            </a:lvl6pPr>
            <a:lvl7pPr marL="2971800" indent="-228600" defTabSz="457200" eaLnBrk="0" fontAlgn="base" hangingPunct="0">
              <a:spcBef>
                <a:spcPct val="30000"/>
              </a:spcBef>
              <a:spcAft>
                <a:spcPct val="0"/>
              </a:spcAft>
              <a:defRPr sz="1200">
                <a:solidFill>
                  <a:schemeClr val="tx1"/>
                </a:solidFill>
                <a:latin typeface="Calibri" charset="0"/>
                <a:ea typeface="MS PGothic" charset="-128"/>
              </a:defRPr>
            </a:lvl7pPr>
            <a:lvl8pPr marL="3429000" indent="-228600" defTabSz="457200" eaLnBrk="0" fontAlgn="base" hangingPunct="0">
              <a:spcBef>
                <a:spcPct val="30000"/>
              </a:spcBef>
              <a:spcAft>
                <a:spcPct val="0"/>
              </a:spcAft>
              <a:defRPr sz="1200">
                <a:solidFill>
                  <a:schemeClr val="tx1"/>
                </a:solidFill>
                <a:latin typeface="Calibri" charset="0"/>
                <a:ea typeface="MS PGothic" charset="-128"/>
              </a:defRPr>
            </a:lvl8pPr>
            <a:lvl9pPr marL="3886200" indent="-228600" defTabSz="457200" eaLnBrk="0" fontAlgn="base" hangingPunct="0">
              <a:spcBef>
                <a:spcPct val="30000"/>
              </a:spcBef>
              <a:spcAft>
                <a:spcPct val="0"/>
              </a:spcAft>
              <a:defRPr sz="1200">
                <a:solidFill>
                  <a:schemeClr val="tx1"/>
                </a:solidFill>
                <a:latin typeface="Calibri" charset="0"/>
                <a:ea typeface="MS PGothic" charset="-128"/>
              </a:defRPr>
            </a:lvl9pPr>
          </a:lstStyle>
          <a:p>
            <a:pPr>
              <a:spcBef>
                <a:spcPct val="0"/>
              </a:spcBef>
            </a:pPr>
            <a:fld id="{5ECEBAC4-A4BD-5D4B-A3A5-D7EC37FE3FE7}" type="slidenum">
              <a:rPr lang="es-MX" altLang="es-MX"/>
              <a:pPr>
                <a:spcBef>
                  <a:spcPct val="0"/>
                </a:spcBef>
              </a:pPr>
              <a:t>21</a:t>
            </a:fld>
            <a:endParaRPr lang="es-MX" altLang="es-MX"/>
          </a:p>
        </p:txBody>
      </p:sp>
    </p:spTree>
    <p:extLst>
      <p:ext uri="{BB962C8B-B14F-4D97-AF65-F5344CB8AC3E}">
        <p14:creationId xmlns:p14="http://schemas.microsoft.com/office/powerpoint/2010/main" val="884407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3AAF7B98-C8FC-4F5F-AD1F-548F3F102BD4}" type="slidenum">
              <a:rPr lang="es-MX" smtClean="0"/>
              <a:pPr/>
              <a:t>22</a:t>
            </a:fld>
            <a:endParaRPr lang="es-MX"/>
          </a:p>
        </p:txBody>
      </p:sp>
    </p:spTree>
    <p:extLst>
      <p:ext uri="{BB962C8B-B14F-4D97-AF65-F5344CB8AC3E}">
        <p14:creationId xmlns:p14="http://schemas.microsoft.com/office/powerpoint/2010/main" val="1624833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AAF7B98-C8FC-4F5F-AD1F-548F3F102BD4}" type="slidenum">
              <a:rPr lang="es-MX" smtClean="0"/>
              <a:pPr/>
              <a:t>38</a:t>
            </a:fld>
            <a:endParaRPr lang="es-MX"/>
          </a:p>
        </p:txBody>
      </p:sp>
    </p:spTree>
    <p:extLst>
      <p:ext uri="{BB962C8B-B14F-4D97-AF65-F5344CB8AC3E}">
        <p14:creationId xmlns:p14="http://schemas.microsoft.com/office/powerpoint/2010/main" val="1042615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microsoft.com/office/2007/relationships/hdphoto" Target="NULL"/><Relationship Id="rId2" Type="http://schemas.openxmlformats.org/officeDocument/2006/relationships/image" Target="NUL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microsoft.com/office/2007/relationships/hdphoto" Target="NULL"/><Relationship Id="rId2" Type="http://schemas.openxmlformats.org/officeDocument/2006/relationships/image" Target="NUL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microsoft.com/office/2007/relationships/hdphoto" Target="NULL"/><Relationship Id="rId2" Type="http://schemas.openxmlformats.org/officeDocument/2006/relationships/image" Target="NUL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microsoft.com/office/2007/relationships/hdphoto" Target="NULL"/><Relationship Id="rId2" Type="http://schemas.openxmlformats.org/officeDocument/2006/relationships/image" Target="NUL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56170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413785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001805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628650" y="1825625"/>
            <a:ext cx="386715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825625"/>
            <a:ext cx="386715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9407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593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528018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Rectángulo 6"/>
          <p:cNvSpPr/>
          <p:nvPr userDrawn="1"/>
        </p:nvSpPr>
        <p:spPr>
          <a:xfrm>
            <a:off x="696686" y="6535873"/>
            <a:ext cx="8447314" cy="319072"/>
          </a:xfrm>
          <a:prstGeom prst="rect">
            <a:avLst/>
          </a:prstGeom>
          <a:solidFill>
            <a:srgbClr val="769866"/>
          </a:solidFill>
          <a:ln w="19050" cap="rnd" cmpd="sng" algn="ctr">
            <a:noFill/>
            <a:prstDash val="solid"/>
          </a:ln>
          <a:effectLst/>
        </p:spPr>
        <p:txBody>
          <a:bodyPr rtlCol="0" anchor="ctr"/>
          <a:lstStyle/>
          <a:p>
            <a:pPr algn="ctr">
              <a:defRPr/>
            </a:pPr>
            <a:endParaRPr lang="es-MX" kern="0">
              <a:solidFill>
                <a:prstClr val="white"/>
              </a:solidFill>
              <a:latin typeface="Trebuchet MS" panose="020B0603020202020204"/>
            </a:endParaRPr>
          </a:p>
        </p:txBody>
      </p:sp>
      <p:sp>
        <p:nvSpPr>
          <p:cNvPr id="8" name="Rectángulo 7"/>
          <p:cNvSpPr/>
          <p:nvPr userDrawn="1"/>
        </p:nvSpPr>
        <p:spPr>
          <a:xfrm>
            <a:off x="-11331" y="6835140"/>
            <a:ext cx="9155331" cy="45719"/>
          </a:xfrm>
          <a:prstGeom prst="rect">
            <a:avLst/>
          </a:prstGeom>
          <a:solidFill>
            <a:srgbClr val="90C226"/>
          </a:solidFill>
          <a:ln w="19050" cap="rnd" cmpd="sng" algn="ctr">
            <a:noFill/>
            <a:prstDash val="solid"/>
          </a:ln>
          <a:effectLst/>
        </p:spPr>
        <p:txBody>
          <a:bodyPr rtlCol="0" anchor="ctr"/>
          <a:lstStyle/>
          <a:p>
            <a:pPr algn="ctr">
              <a:defRPr/>
            </a:pPr>
            <a:endParaRPr lang="es-MX" kern="0">
              <a:solidFill>
                <a:prstClr val="white"/>
              </a:solidFill>
              <a:latin typeface="Trebuchet MS" panose="020B0603020202020204"/>
            </a:endParaRPr>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03754" y="6545015"/>
            <a:ext cx="328887" cy="294159"/>
          </a:xfrm>
          <a:prstGeom prst="rect">
            <a:avLst/>
          </a:prstGeom>
        </p:spPr>
      </p:pic>
      <p:pic>
        <p:nvPicPr>
          <p:cNvPr id="10" name="Imagen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91918" y="6554936"/>
            <a:ext cx="286713" cy="285349"/>
          </a:xfrm>
          <a:prstGeom prst="rect">
            <a:avLst/>
          </a:prstGeom>
        </p:spPr>
      </p:pic>
      <p:pic>
        <p:nvPicPr>
          <p:cNvPr id="11" name="Imagen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109" y="6591628"/>
            <a:ext cx="166782" cy="217598"/>
          </a:xfrm>
          <a:prstGeom prst="rect">
            <a:avLst/>
          </a:prstGeom>
        </p:spPr>
      </p:pic>
      <p:sp>
        <p:nvSpPr>
          <p:cNvPr id="13" name="AutoShape 4" descr="Resultado de imagen de programa  universitario de estrategias para la sustentabilidad,"/>
          <p:cNvSpPr>
            <a:spLocks noChangeAspect="1" noChangeArrowheads="1"/>
          </p:cNvSpPr>
          <p:nvPr userDrawn="1"/>
        </p:nvSpPr>
        <p:spPr bwMode="auto">
          <a:xfrm>
            <a:off x="6895670" y="6628959"/>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solidFill>
                <a:prstClr val="black"/>
              </a:solidFill>
            </a:endParaRPr>
          </a:p>
        </p:txBody>
      </p:sp>
      <p:pic>
        <p:nvPicPr>
          <p:cNvPr id="15" name="Imagen 14"/>
          <p:cNvPicPr>
            <a:picLocks noChangeAspect="1"/>
          </p:cNvPicPr>
          <p:nvPr userDrawn="1"/>
        </p:nvPicPr>
        <p:blipFill rotWithShape="1">
          <a:blip r:embed="rId2" cstate="print">
            <a:extLst>
              <a:ext uri="{28A0092B-C50C-407E-A947-70E740481C1C}">
                <a14:useLocalDpi xmlns:a14="http://schemas.microsoft.com/office/drawing/2010/main" val="0"/>
              </a:ext>
            </a:extLst>
          </a:blip>
          <a:srcRect t="14803" r="31690" b="48454"/>
          <a:stretch/>
        </p:blipFill>
        <p:spPr>
          <a:xfrm>
            <a:off x="7600467" y="6563397"/>
            <a:ext cx="372143" cy="300257"/>
          </a:xfrm>
          <a:prstGeom prst="rect">
            <a:avLst/>
          </a:prstGeom>
        </p:spPr>
      </p:pic>
      <p:sp>
        <p:nvSpPr>
          <p:cNvPr id="19" name="Rectángulo 18"/>
          <p:cNvSpPr/>
          <p:nvPr userDrawn="1"/>
        </p:nvSpPr>
        <p:spPr>
          <a:xfrm>
            <a:off x="492191" y="6577998"/>
            <a:ext cx="2115333" cy="261610"/>
          </a:xfrm>
          <a:prstGeom prst="rect">
            <a:avLst/>
          </a:prstGeom>
          <a:noFill/>
        </p:spPr>
        <p:txBody>
          <a:bodyPr wrap="square" lIns="91440" tIns="45720" rIns="91440" bIns="45720">
            <a:spAutoFit/>
          </a:bodyPr>
          <a:lstStyle/>
          <a:p>
            <a:pPr algn="ctr"/>
            <a:r>
              <a:rPr lang="es-ES" sz="1100" b="1" dirty="0">
                <a:ln w="0"/>
                <a:solidFill>
                  <a:prstClr val="white"/>
                </a:solidFill>
                <a:effectLst>
                  <a:outerShdw blurRad="38100" dist="19050" dir="2700000" algn="tl" rotWithShape="0">
                    <a:prstClr val="black">
                      <a:alpha val="40000"/>
                    </a:prstClr>
                  </a:outerShdw>
                </a:effectLst>
              </a:rPr>
              <a:t>D I P L O M A D O: </a:t>
            </a:r>
          </a:p>
        </p:txBody>
      </p:sp>
      <p:sp>
        <p:nvSpPr>
          <p:cNvPr id="20" name="Rectángulo 19"/>
          <p:cNvSpPr/>
          <p:nvPr userDrawn="1"/>
        </p:nvSpPr>
        <p:spPr>
          <a:xfrm>
            <a:off x="2075097" y="6594401"/>
            <a:ext cx="3972795" cy="253916"/>
          </a:xfrm>
          <a:prstGeom prst="rect">
            <a:avLst/>
          </a:prstGeom>
          <a:noFill/>
        </p:spPr>
        <p:txBody>
          <a:bodyPr wrap="square" lIns="91440" tIns="45720" rIns="91440" bIns="45720">
            <a:spAutoFit/>
          </a:bodyPr>
          <a:lstStyle/>
          <a:p>
            <a:pPr algn="ctr"/>
            <a:r>
              <a:rPr lang="es-ES" sz="1050" dirty="0">
                <a:ln w="0"/>
                <a:solidFill>
                  <a:srgbClr val="FFFFCC"/>
                </a:solidFill>
              </a:rPr>
              <a:t>La dimensión ambiental en el diseño y ejecución de políticas públicas</a:t>
            </a:r>
          </a:p>
        </p:txBody>
      </p:sp>
      <p:pic>
        <p:nvPicPr>
          <p:cNvPr id="21" name="Imagen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892" y="6426228"/>
            <a:ext cx="390896" cy="400203"/>
          </a:xfrm>
          <a:prstGeom prst="rect">
            <a:avLst/>
          </a:prstGeom>
        </p:spPr>
      </p:pic>
    </p:spTree>
    <p:extLst>
      <p:ext uri="{BB962C8B-B14F-4D97-AF65-F5344CB8AC3E}">
        <p14:creationId xmlns:p14="http://schemas.microsoft.com/office/powerpoint/2010/main" val="2110996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87662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692640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906657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7626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03434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Diapositiva de título">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B5182EF1-20D7-448F-B86A-7959115C4A9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710998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47463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46130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244205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628650" y="1825625"/>
            <a:ext cx="386715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825625"/>
            <a:ext cx="386715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755524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20686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6593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12" name="Imagen 12"/>
          <p:cNvPicPr>
            <a:picLocks noChangeAspect="1"/>
          </p:cNvPicPr>
          <p:nvPr userDrawn="1"/>
        </p:nvPicPr>
        <p:blipFill rotWithShape="1">
          <a:blip r:embed="rId2"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1974782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729481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327758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216853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7626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338108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9" name="Rectángulo 8"/>
          <p:cNvSpPr/>
          <p:nvPr userDrawn="1"/>
        </p:nvSpPr>
        <p:spPr>
          <a:xfrm>
            <a:off x="4199138" y="177552"/>
            <a:ext cx="4793942" cy="777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Imagen 12"/>
          <p:cNvPicPr>
            <a:picLocks noChangeAspect="1"/>
          </p:cNvPicPr>
          <p:nvPr userDrawn="1"/>
        </p:nvPicPr>
        <p:blipFill rotWithShape="1">
          <a:blip r:embed="rId2"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16704035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059259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5021278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15068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628650" y="1825625"/>
            <a:ext cx="386715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4648200" y="1825625"/>
            <a:ext cx="386715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371453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238" y="365125"/>
            <a:ext cx="78867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630238" y="2505075"/>
            <a:ext cx="386873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4629150" y="2505075"/>
            <a:ext cx="38877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endParaRPr lang="es-MX">
              <a:solidFill>
                <a:prstClr val="black">
                  <a:tint val="75000"/>
                </a:prstClr>
              </a:solidFill>
            </a:endParaRPr>
          </a:p>
        </p:txBody>
      </p:sp>
      <p:sp>
        <p:nvSpPr>
          <p:cNvPr id="8" name="Marcador de pie de página 7"/>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6169741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endParaRPr lang="es-MX">
              <a:solidFill>
                <a:prstClr val="black">
                  <a:tint val="75000"/>
                </a:prstClr>
              </a:solidFill>
            </a:endParaRP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3983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Rectángulo 6"/>
          <p:cNvSpPr/>
          <p:nvPr userDrawn="1"/>
        </p:nvSpPr>
        <p:spPr>
          <a:xfrm>
            <a:off x="696686" y="6535873"/>
            <a:ext cx="8447314" cy="319072"/>
          </a:xfrm>
          <a:prstGeom prst="rect">
            <a:avLst/>
          </a:prstGeom>
          <a:solidFill>
            <a:srgbClr val="769866"/>
          </a:solidFill>
          <a:ln w="19050" cap="rnd" cmpd="sng" algn="ctr">
            <a:noFill/>
            <a:prstDash val="solid"/>
          </a:ln>
          <a:effectLst/>
        </p:spPr>
        <p:txBody>
          <a:bodyPr rtlCol="0" anchor="ctr"/>
          <a:lstStyle/>
          <a:p>
            <a:pPr algn="ctr">
              <a:defRPr/>
            </a:pPr>
            <a:endParaRPr lang="es-MX" kern="0">
              <a:solidFill>
                <a:prstClr val="white"/>
              </a:solidFill>
              <a:latin typeface="Trebuchet MS" panose="020B0603020202020204"/>
            </a:endParaRPr>
          </a:p>
        </p:txBody>
      </p:sp>
      <p:sp>
        <p:nvSpPr>
          <p:cNvPr id="8" name="Rectángulo 7"/>
          <p:cNvSpPr/>
          <p:nvPr userDrawn="1"/>
        </p:nvSpPr>
        <p:spPr>
          <a:xfrm>
            <a:off x="-11331" y="6835140"/>
            <a:ext cx="9155331" cy="45719"/>
          </a:xfrm>
          <a:prstGeom prst="rect">
            <a:avLst/>
          </a:prstGeom>
          <a:solidFill>
            <a:srgbClr val="90C226"/>
          </a:solidFill>
          <a:ln w="19050" cap="rnd" cmpd="sng" algn="ctr">
            <a:noFill/>
            <a:prstDash val="solid"/>
          </a:ln>
          <a:effectLst/>
        </p:spPr>
        <p:txBody>
          <a:bodyPr rtlCol="0" anchor="ctr"/>
          <a:lstStyle/>
          <a:p>
            <a:pPr algn="ctr">
              <a:defRPr/>
            </a:pPr>
            <a:endParaRPr lang="es-MX" kern="0">
              <a:solidFill>
                <a:prstClr val="white"/>
              </a:solidFill>
              <a:latin typeface="Trebuchet MS" panose="020B0603020202020204"/>
            </a:endParaRPr>
          </a:p>
        </p:txBody>
      </p:sp>
      <p:pic>
        <p:nvPicPr>
          <p:cNvPr id="9" name="Imagen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03754" y="6545015"/>
            <a:ext cx="328887" cy="294159"/>
          </a:xfrm>
          <a:prstGeom prst="rect">
            <a:avLst/>
          </a:prstGeom>
        </p:spPr>
      </p:pic>
      <p:pic>
        <p:nvPicPr>
          <p:cNvPr id="10" name="Imagen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91918" y="6554936"/>
            <a:ext cx="286713" cy="285349"/>
          </a:xfrm>
          <a:prstGeom prst="rect">
            <a:avLst/>
          </a:prstGeom>
        </p:spPr>
      </p:pic>
      <p:pic>
        <p:nvPicPr>
          <p:cNvPr id="11" name="Imagen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109" y="6591628"/>
            <a:ext cx="166782" cy="217598"/>
          </a:xfrm>
          <a:prstGeom prst="rect">
            <a:avLst/>
          </a:prstGeom>
        </p:spPr>
      </p:pic>
      <p:sp>
        <p:nvSpPr>
          <p:cNvPr id="13" name="AutoShape 4" descr="Resultado de imagen de programa  universitario de estrategias para la sustentabilidad,"/>
          <p:cNvSpPr>
            <a:spLocks noChangeAspect="1" noChangeArrowheads="1"/>
          </p:cNvSpPr>
          <p:nvPr userDrawn="1"/>
        </p:nvSpPr>
        <p:spPr bwMode="auto">
          <a:xfrm>
            <a:off x="6895670" y="6628959"/>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solidFill>
                <a:prstClr val="black"/>
              </a:solidFill>
            </a:endParaRPr>
          </a:p>
        </p:txBody>
      </p:sp>
      <p:pic>
        <p:nvPicPr>
          <p:cNvPr id="15" name="Imagen 14"/>
          <p:cNvPicPr>
            <a:picLocks noChangeAspect="1"/>
          </p:cNvPicPr>
          <p:nvPr userDrawn="1"/>
        </p:nvPicPr>
        <p:blipFill rotWithShape="1">
          <a:blip r:embed="rId2" cstate="print">
            <a:extLst>
              <a:ext uri="{28A0092B-C50C-407E-A947-70E740481C1C}">
                <a14:useLocalDpi xmlns:a14="http://schemas.microsoft.com/office/drawing/2010/main" val="0"/>
              </a:ext>
            </a:extLst>
          </a:blip>
          <a:srcRect t="14803" r="31690" b="48454"/>
          <a:stretch/>
        </p:blipFill>
        <p:spPr>
          <a:xfrm>
            <a:off x="7600467" y="6563397"/>
            <a:ext cx="372143" cy="300257"/>
          </a:xfrm>
          <a:prstGeom prst="rect">
            <a:avLst/>
          </a:prstGeom>
        </p:spPr>
      </p:pic>
      <p:sp>
        <p:nvSpPr>
          <p:cNvPr id="19" name="Rectángulo 18"/>
          <p:cNvSpPr/>
          <p:nvPr userDrawn="1"/>
        </p:nvSpPr>
        <p:spPr>
          <a:xfrm>
            <a:off x="492191" y="6577998"/>
            <a:ext cx="2115333" cy="261610"/>
          </a:xfrm>
          <a:prstGeom prst="rect">
            <a:avLst/>
          </a:prstGeom>
          <a:noFill/>
        </p:spPr>
        <p:txBody>
          <a:bodyPr wrap="square" lIns="91440" tIns="45720" rIns="91440" bIns="45720">
            <a:spAutoFit/>
          </a:bodyPr>
          <a:lstStyle/>
          <a:p>
            <a:pPr algn="ctr"/>
            <a:r>
              <a:rPr lang="es-ES" sz="1100" b="1" dirty="0">
                <a:ln w="0"/>
                <a:solidFill>
                  <a:prstClr val="white"/>
                </a:solidFill>
                <a:effectLst>
                  <a:outerShdw blurRad="38100" dist="19050" dir="2700000" algn="tl" rotWithShape="0">
                    <a:prstClr val="black">
                      <a:alpha val="40000"/>
                    </a:prstClr>
                  </a:outerShdw>
                </a:effectLst>
              </a:rPr>
              <a:t>D I P L O M A D O: </a:t>
            </a:r>
          </a:p>
        </p:txBody>
      </p:sp>
      <p:sp>
        <p:nvSpPr>
          <p:cNvPr id="20" name="Rectángulo 19"/>
          <p:cNvSpPr/>
          <p:nvPr userDrawn="1"/>
        </p:nvSpPr>
        <p:spPr>
          <a:xfrm>
            <a:off x="2075097" y="6594401"/>
            <a:ext cx="3972795" cy="253916"/>
          </a:xfrm>
          <a:prstGeom prst="rect">
            <a:avLst/>
          </a:prstGeom>
          <a:noFill/>
        </p:spPr>
        <p:txBody>
          <a:bodyPr wrap="square" lIns="91440" tIns="45720" rIns="91440" bIns="45720">
            <a:spAutoFit/>
          </a:bodyPr>
          <a:lstStyle/>
          <a:p>
            <a:pPr algn="ctr"/>
            <a:r>
              <a:rPr lang="es-ES" sz="1050" dirty="0">
                <a:ln w="0"/>
                <a:solidFill>
                  <a:srgbClr val="FFFFCC"/>
                </a:solidFill>
              </a:rPr>
              <a:t>La dimensión ambiental en el diseño y ejecución de políticas públicas</a:t>
            </a:r>
          </a:p>
        </p:txBody>
      </p:sp>
      <p:pic>
        <p:nvPicPr>
          <p:cNvPr id="21" name="Imagen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1892" y="6426228"/>
            <a:ext cx="390896" cy="400203"/>
          </a:xfrm>
          <a:prstGeom prst="rect">
            <a:avLst/>
          </a:prstGeom>
        </p:spPr>
      </p:pic>
    </p:spTree>
    <p:extLst>
      <p:ext uri="{BB962C8B-B14F-4D97-AF65-F5344CB8AC3E}">
        <p14:creationId xmlns:p14="http://schemas.microsoft.com/office/powerpoint/2010/main" val="833454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097638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endParaRPr lang="es-MX">
              <a:solidFill>
                <a:prstClr val="black">
                  <a:tint val="75000"/>
                </a:prstClr>
              </a:solidFill>
            </a:endParaRPr>
          </a:p>
        </p:txBody>
      </p:sp>
      <p:sp>
        <p:nvSpPr>
          <p:cNvPr id="6" name="Marcador de pie de página 5"/>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0767751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824770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628650" y="365125"/>
            <a:ext cx="57626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endParaRPr lang="es-MX">
              <a:solidFill>
                <a:prstClr val="black">
                  <a:tint val="75000"/>
                </a:prstClr>
              </a:solidFill>
            </a:endParaRPr>
          </a:p>
        </p:txBody>
      </p:sp>
      <p:sp>
        <p:nvSpPr>
          <p:cNvPr id="5" name="Marcador de pie de página 4"/>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87940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90626" y="4282763"/>
            <a:ext cx="7667244" cy="80683"/>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90626" y="1484779"/>
            <a:ext cx="7667244" cy="2743200"/>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2"/>
                  <a:srcRect/>
                  <a:tile tx="6350" ty="-127000" sx="65000" sy="64000" flip="none" algn="tl"/>
                </a:blipFill>
              </a:defRPr>
            </a:lvl1pPr>
          </a:lstStyle>
          <a:p>
            <a:r>
              <a:rPr lang="es-ES_tradnl"/>
              <a:t>Clic para editar título</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1">
                <a:solidFill>
                  <a:schemeClr val="accent2">
                    <a:lumMod val="7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Content Placeholder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es-ES_tradnl"/>
              <a:t>Clic para editar título</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a:xfrm>
            <a:off x="6445251" y="6272785"/>
            <a:ext cx="1983232" cy="365125"/>
          </a:xfrm>
        </p:spPr>
        <p:txBody>
          <a:bodyPr/>
          <a:lstStyle/>
          <a:p>
            <a:endParaRPr lang="es-MX">
              <a:solidFill>
                <a:prstClr val="black">
                  <a:tint val="75000"/>
                </a:prstClr>
              </a:solidFill>
            </a:endParaRPr>
          </a:p>
        </p:txBody>
      </p:sp>
      <p:sp>
        <p:nvSpPr>
          <p:cNvPr id="5" name="Footer Placeholder 4"/>
          <p:cNvSpPr>
            <a:spLocks noGrp="1"/>
          </p:cNvSpPr>
          <p:nvPr>
            <p:ph type="ftr" sz="quarter" idx="11"/>
          </p:nvPr>
        </p:nvSpPr>
        <p:spPr>
          <a:xfrm>
            <a:off x="1637031" y="6272785"/>
            <a:ext cx="4745736" cy="365125"/>
          </a:xfrm>
        </p:spPr>
        <p:txBody>
          <a:bodyPr/>
          <a:lstStyle/>
          <a:p>
            <a:endParaRPr lang="es-MX">
              <a:solidFill>
                <a:prstClr val="black">
                  <a:tint val="75000"/>
                </a:prstClr>
              </a:solidFill>
            </a:endParaRP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Date Placeholder 4"/>
          <p:cNvSpPr>
            <a:spLocks noGrp="1"/>
          </p:cNvSpPr>
          <p:nvPr>
            <p:ph type="dt" sz="half" idx="10"/>
          </p:nvPr>
        </p:nvSpPr>
        <p:spPr/>
        <p:txBody>
          <a:bodyPr/>
          <a:lstStyle/>
          <a:p>
            <a:endParaRPr lang="es-MX">
              <a:solidFill>
                <a:prstClr val="black">
                  <a:tint val="75000"/>
                </a:prstClr>
              </a:solidFill>
            </a:endParaRPr>
          </a:p>
        </p:txBody>
      </p:sp>
      <p:sp>
        <p:nvSpPr>
          <p:cNvPr id="6" name="Footer Placeholder 5"/>
          <p:cNvSpPr>
            <a:spLocks noGrp="1"/>
          </p:cNvSpPr>
          <p:nvPr>
            <p:ph type="ftr" sz="quarter" idx="11"/>
          </p:nvPr>
        </p:nvSpPr>
        <p:spPr/>
        <p:txBody>
          <a:bodyPr/>
          <a:lstStyle/>
          <a:p>
            <a:endParaRPr lang="es-MX">
              <a:solidFill>
                <a:prstClr val="black">
                  <a:tint val="75000"/>
                </a:prstClr>
              </a:solidFill>
            </a:endParaRPr>
          </a:p>
        </p:txBody>
      </p:sp>
      <p:sp>
        <p:nvSpPr>
          <p:cNvPr id="7" name="Slide Number Placeholder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endParaRPr lang="es-MX">
              <a:solidFill>
                <a:prstClr val="black">
                  <a:tint val="75000"/>
                </a:prstClr>
              </a:solidFill>
            </a:endParaRPr>
          </a:p>
        </p:txBody>
      </p:sp>
      <p:sp>
        <p:nvSpPr>
          <p:cNvPr id="8" name="Footer Placeholder 7"/>
          <p:cNvSpPr>
            <a:spLocks noGrp="1"/>
          </p:cNvSpPr>
          <p:nvPr>
            <p:ph type="ftr" sz="quarter" idx="11"/>
          </p:nvPr>
        </p:nvSpPr>
        <p:spPr/>
        <p:txBody>
          <a:bodyPr/>
          <a:lstStyle/>
          <a:p>
            <a:endParaRPr lang="es-MX">
              <a:solidFill>
                <a:prstClr val="black">
                  <a:tint val="75000"/>
                </a:prstClr>
              </a:solidFill>
            </a:endParaRPr>
          </a:p>
        </p:txBody>
      </p:sp>
      <p:sp>
        <p:nvSpPr>
          <p:cNvPr id="9" name="Slide Number Placeholder 8"/>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
        <p:nvSpPr>
          <p:cNvPr id="10" name="Title 9"/>
          <p:cNvSpPr>
            <a:spLocks noGrp="1"/>
          </p:cNvSpPr>
          <p:nvPr>
            <p:ph type="title"/>
          </p:nvPr>
        </p:nvSpPr>
        <p:spPr/>
        <p:txBody>
          <a:bodyPr/>
          <a:lstStyle/>
          <a:p>
            <a:r>
              <a:rPr lang="es-ES_tradnl"/>
              <a:t>Clic para editar título</a:t>
            </a:r>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460432" y="6237312"/>
            <a:ext cx="480060" cy="365125"/>
          </a:xfrm>
        </p:spPr>
        <p:txBody>
          <a:bodyPr/>
          <a:lstStyle/>
          <a:p>
            <a:fld id="{3D00EDCE-E2C7-4EF9-9ED3-E15F33472F24}" type="slidenum">
              <a:rPr lang="es-MX" smtClean="0">
                <a:solidFill>
                  <a:prstClr val="black">
                    <a:tint val="75000"/>
                  </a:prstClr>
                </a:solidFill>
              </a:rPr>
              <a:pPr/>
              <a:t>‹Nº›</a:t>
            </a:fld>
            <a:endParaRPr lang="es-MX" dirty="0">
              <a:solidFill>
                <a:prstClr val="black">
                  <a:tint val="75000"/>
                </a:prstClr>
              </a:solidFill>
            </a:endParaRPr>
          </a:p>
        </p:txBody>
      </p:sp>
      <p:sp>
        <p:nvSpPr>
          <p:cNvPr id="3" name="Date Placeholder 2"/>
          <p:cNvSpPr>
            <a:spLocks noGrp="1"/>
          </p:cNvSpPr>
          <p:nvPr>
            <p:ph type="dt" sz="half" idx="10"/>
          </p:nvPr>
        </p:nvSpPr>
        <p:spPr/>
        <p:txBody>
          <a:bodyPr/>
          <a:lstStyle/>
          <a:p>
            <a:endParaRPr lang="es-MX">
              <a:solidFill>
                <a:prstClr val="black">
                  <a:tint val="75000"/>
                </a:prstClr>
              </a:solidFill>
            </a:endParaRPr>
          </a:p>
        </p:txBody>
      </p:sp>
      <p:sp>
        <p:nvSpPr>
          <p:cNvPr id="4" name="Footer Placeholder 3"/>
          <p:cNvSpPr>
            <a:spLocks noGrp="1"/>
          </p:cNvSpPr>
          <p:nvPr>
            <p:ph type="ftr" sz="quarter" idx="11"/>
          </p:nvPr>
        </p:nvSpPr>
        <p:spPr/>
        <p:txBody>
          <a:bodyPr/>
          <a:lstStyle/>
          <a:p>
            <a:endParaRPr lang="es-MX">
              <a:solidFill>
                <a:prstClr val="black">
                  <a:tint val="75000"/>
                </a:prstClr>
              </a:solidFill>
            </a:endParaRPr>
          </a:p>
        </p:txBody>
      </p:sp>
      <p:sp>
        <p:nvSpPr>
          <p:cNvPr id="6" name="Title 5"/>
          <p:cNvSpPr>
            <a:spLocks noGrp="1"/>
          </p:cNvSpPr>
          <p:nvPr>
            <p:ph type="title"/>
          </p:nvPr>
        </p:nvSpPr>
        <p:spPr/>
        <p:txBody>
          <a:bodyPr/>
          <a:lstStyle/>
          <a:p>
            <a:r>
              <a:rPr lang="es-ES_tradnl"/>
              <a:t>Clic para editar título</a:t>
            </a:r>
            <a:endParaRPr lang="en-US"/>
          </a:p>
        </p:txBody>
      </p:sp>
      <p:pic>
        <p:nvPicPr>
          <p:cNvPr id="7" name="Imagen 12"/>
          <p:cNvPicPr>
            <a:picLocks noChangeAspect="1"/>
          </p:cNvPicPr>
          <p:nvPr userDrawn="1"/>
        </p:nvPicPr>
        <p:blipFill rotWithShape="1">
          <a:blip r:embed="rId2" cstate="print"/>
          <a:srcRect r="7351"/>
          <a:stretch/>
        </p:blipFill>
        <p:spPr>
          <a:xfrm>
            <a:off x="40640" y="25152"/>
            <a:ext cx="9068190" cy="178048"/>
          </a:xfrm>
          <a:prstGeom prst="rect">
            <a:avLst/>
          </a:prstGeom>
          <a:solidFill>
            <a:schemeClr val="accent5">
              <a:lumMod val="60000"/>
              <a:lumOff val="40000"/>
            </a:schemeClr>
          </a:solidFill>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smtClean="0"/>
              <a:pPr/>
              <a:t>‹Nº›</a:t>
            </a:fld>
            <a:endParaRPr lang="en-US" dirty="0"/>
          </a:p>
        </p:txBody>
      </p:sp>
      <p:pic>
        <p:nvPicPr>
          <p:cNvPr id="15" name="Imagen 12"/>
          <p:cNvPicPr>
            <a:picLocks noChangeAspect="1"/>
          </p:cNvPicPr>
          <p:nvPr userDrawn="1"/>
        </p:nvPicPr>
        <p:blipFill rotWithShape="1">
          <a:blip r:embed="rId2" cstate="print"/>
          <a:srcRect r="7351"/>
          <a:stretch/>
        </p:blipFill>
        <p:spPr>
          <a:xfrm>
            <a:off x="40640" y="25152"/>
            <a:ext cx="9068190" cy="178048"/>
          </a:xfrm>
          <a:prstGeom prst="rect">
            <a:avLst/>
          </a:prstGeom>
          <a:solidFill>
            <a:schemeClr val="accent5">
              <a:lumMod val="60000"/>
              <a:lumOff val="40000"/>
            </a:schemeClr>
          </a:solidFill>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s-ES_tradnl"/>
              <a:t>Clic para editar título</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endParaRPr lang="es-MX">
              <a:solidFill>
                <a:prstClr val="black">
                  <a:tint val="75000"/>
                </a:prstClr>
              </a:solidFill>
            </a:endParaRPr>
          </a:p>
        </p:txBody>
      </p:sp>
      <p:sp>
        <p:nvSpPr>
          <p:cNvPr id="6" name="Footer Placeholder 5"/>
          <p:cNvSpPr>
            <a:spLocks noGrp="1"/>
          </p:cNvSpPr>
          <p:nvPr>
            <p:ph type="ftr" sz="quarter" idx="11"/>
          </p:nvPr>
        </p:nvSpPr>
        <p:spPr/>
        <p:txBody>
          <a:bodyPr/>
          <a:lstStyle/>
          <a:p>
            <a:endParaRPr lang="es-MX">
              <a:solidFill>
                <a:prstClr val="black">
                  <a:tint val="75000"/>
                </a:prstClr>
              </a:solidFill>
            </a:endParaRPr>
          </a:p>
        </p:txBody>
      </p:sp>
      <p:sp>
        <p:nvSpPr>
          <p:cNvPr id="7" name="Slide Number Placeholder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cstate="print">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es-ES_tradnl"/>
              <a:t>Clic para editar título</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lvl1pPr>
              <a:defRPr>
                <a:solidFill>
                  <a:schemeClr val="accent2">
                    <a:lumMod val="50000"/>
                  </a:schemeClr>
                </a:solidFill>
              </a:defRPr>
            </a:lvl1pPr>
          </a:lstStyle>
          <a:p>
            <a:endParaRPr lang="es-MX">
              <a:solidFill>
                <a:prstClr val="black">
                  <a:tint val="75000"/>
                </a:prstClr>
              </a:solidFill>
            </a:endParaRP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a:p>
        </p:txBody>
      </p:sp>
      <p:sp>
        <p:nvSpPr>
          <p:cNvPr id="3" name="Vertical Text Placeholder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4" name="Date Placeholder 3"/>
          <p:cNvSpPr>
            <a:spLocks noGrp="1"/>
          </p:cNvSpPr>
          <p:nvPr>
            <p:ph type="dt" sz="half" idx="10"/>
          </p:nvPr>
        </p:nvSpPr>
        <p:spPr/>
        <p:txBody>
          <a:bodyPr/>
          <a:lstStyle/>
          <a:p>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es-ES_tradnl"/>
              <a:t>Clic para editar título</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ítulo y texto vertical">
    <p:spTree>
      <p:nvGrpSpPr>
        <p:cNvPr id="1" name=""/>
        <p:cNvGrpSpPr/>
        <p:nvPr/>
      </p:nvGrpSpPr>
      <p:grpSpPr>
        <a:xfrm>
          <a:off x="0" y="0"/>
          <a:ext cx="0" cy="0"/>
          <a:chOff x="0" y="0"/>
          <a:chExt cx="0" cy="0"/>
        </a:xfrm>
      </p:grpSpPr>
      <p:pic>
        <p:nvPicPr>
          <p:cNvPr id="7" name="Imagen 12"/>
          <p:cNvPicPr>
            <a:picLocks noChangeAspect="1"/>
          </p:cNvPicPr>
          <p:nvPr userDrawn="1"/>
        </p:nvPicPr>
        <p:blipFill rotWithShape="1">
          <a:blip r:embed="rId2"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1852599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NUL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UpDiag">
          <a:fgClr>
            <a:schemeClr val="accent1"/>
          </a:fgClr>
          <a:bgClr>
            <a:schemeClr val="bg1"/>
          </a:bgClr>
        </a:patt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MX">
              <a:solidFill>
                <a:prstClr val="black">
                  <a:tint val="75000"/>
                </a:prstClr>
              </a:solidFill>
            </a:endParaRPr>
          </a:p>
        </p:txBody>
      </p:sp>
      <p:sp>
        <p:nvSpPr>
          <p:cNvPr id="5" name="Marcador de pie de pá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pic>
        <p:nvPicPr>
          <p:cNvPr id="7" name="Imagen 12"/>
          <p:cNvPicPr>
            <a:picLocks noChangeAspect="1"/>
          </p:cNvPicPr>
          <p:nvPr userDrawn="1"/>
        </p:nvPicPr>
        <p:blipFill rotWithShape="1">
          <a:blip r:embed="rId14"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294299588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80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ltUpDiag">
          <a:fgClr>
            <a:schemeClr val="accent1"/>
          </a:fgClr>
          <a:bgClr>
            <a:schemeClr val="bg1"/>
          </a:bgClr>
        </a:patt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MX">
              <a:solidFill>
                <a:prstClr val="black">
                  <a:tint val="75000"/>
                </a:prstClr>
              </a:solidFill>
            </a:endParaRPr>
          </a:p>
        </p:txBody>
      </p:sp>
      <p:sp>
        <p:nvSpPr>
          <p:cNvPr id="5" name="Marcador de pie de pá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pic>
        <p:nvPicPr>
          <p:cNvPr id="7" name="Imagen 12"/>
          <p:cNvPicPr>
            <a:picLocks noChangeAspect="1"/>
          </p:cNvPicPr>
          <p:nvPr userDrawn="1"/>
        </p:nvPicPr>
        <p:blipFill rotWithShape="1">
          <a:blip r:embed="rId14"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120804080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80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ltUpDiag">
          <a:fgClr>
            <a:schemeClr val="accent1"/>
          </a:fgClr>
          <a:bgClr>
            <a:schemeClr val="bg1"/>
          </a:bgClr>
        </a:patt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MX">
              <a:solidFill>
                <a:prstClr val="black">
                  <a:tint val="75000"/>
                </a:prstClr>
              </a:solidFill>
            </a:endParaRPr>
          </a:p>
        </p:txBody>
      </p:sp>
      <p:sp>
        <p:nvSpPr>
          <p:cNvPr id="5" name="Marcador de pie de página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00EDCE-E2C7-4EF9-9ED3-E15F33472F24}" type="slidenum">
              <a:rPr lang="es-MX" smtClean="0">
                <a:solidFill>
                  <a:prstClr val="black">
                    <a:tint val="75000"/>
                  </a:prstClr>
                </a:solidFill>
              </a:rPr>
              <a:pPr/>
              <a:t>‹Nº›</a:t>
            </a:fld>
            <a:endParaRPr lang="es-MX">
              <a:solidFill>
                <a:prstClr val="black">
                  <a:tint val="75000"/>
                </a:prstClr>
              </a:solidFill>
            </a:endParaRPr>
          </a:p>
        </p:txBody>
      </p:sp>
      <p:pic>
        <p:nvPicPr>
          <p:cNvPr id="7" name="Imagen 12"/>
          <p:cNvPicPr>
            <a:picLocks noChangeAspect="1"/>
          </p:cNvPicPr>
          <p:nvPr userDrawn="1"/>
        </p:nvPicPr>
        <p:blipFill rotWithShape="1">
          <a:blip r:embed="rId13"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96555312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pattFill prst="ltUpDiag">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s-ES_tradnl"/>
              <a:t>Clic para editar título</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2">
                    <a:lumMod val="50000"/>
                  </a:schemeClr>
                </a:solidFill>
              </a:defRPr>
            </a:lvl1pPr>
          </a:lstStyle>
          <a:p>
            <a:endParaRPr lang="es-MX">
              <a:solidFill>
                <a:prstClr val="black">
                  <a:tint val="75000"/>
                </a:prstClr>
              </a:solidFill>
            </a:endParaRPr>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2">
                    <a:lumMod val="50000"/>
                  </a:schemeClr>
                </a:solidFill>
              </a:defRPr>
            </a:lvl1pPr>
          </a:lstStyle>
          <a:p>
            <a:endParaRPr lang="es-MX">
              <a:solidFill>
                <a:prstClr val="black">
                  <a:tint val="75000"/>
                </a:prstClr>
              </a:solidFill>
            </a:endParaRPr>
          </a:p>
        </p:txBody>
      </p:sp>
      <p:sp>
        <p:nvSpPr>
          <p:cNvPr id="6" name="Slide Number Placeholder 5"/>
          <p:cNvSpPr>
            <a:spLocks noGrp="1"/>
          </p:cNvSpPr>
          <p:nvPr>
            <p:ph type="sldNum" sz="quarter" idx="4"/>
          </p:nvPr>
        </p:nvSpPr>
        <p:spPr>
          <a:xfrm>
            <a:off x="8532440" y="6309320"/>
            <a:ext cx="480060" cy="365125"/>
          </a:xfrm>
          <a:prstGeom prst="rect">
            <a:avLst/>
          </a:prstGeom>
        </p:spPr>
        <p:txBody>
          <a:bodyPr vert="horz" lIns="91440" tIns="45720" rIns="91440" bIns="45720" rtlCol="0" anchor="ctr"/>
          <a:lstStyle>
            <a:lvl1pPr algn="ctr">
              <a:defRPr sz="1100" b="1" spc="-70" baseline="0">
                <a:solidFill>
                  <a:srgbClr val="FFFFFF"/>
                </a:solidFill>
                <a:latin typeface="+mj-lt"/>
              </a:defRPr>
            </a:lvl1pPr>
          </a:lstStyle>
          <a:p>
            <a:fld id="{3D00EDCE-E2C7-4EF9-9ED3-E15F33472F24}" type="slidenum">
              <a:rPr lang="es-MX" smtClean="0">
                <a:solidFill>
                  <a:srgbClr val="90C226"/>
                </a:solidFill>
              </a:rPr>
              <a:pPr/>
              <a:t>‹Nº›</a:t>
            </a:fld>
            <a:endParaRPr lang="es-MX" dirty="0">
              <a:solidFill>
                <a:srgbClr val="90C226"/>
              </a:solidFill>
            </a:endParaRPr>
          </a:p>
        </p:txBody>
      </p:sp>
      <p:pic>
        <p:nvPicPr>
          <p:cNvPr id="10" name="Imagen 12"/>
          <p:cNvPicPr>
            <a:picLocks noChangeAspect="1"/>
          </p:cNvPicPr>
          <p:nvPr userDrawn="1"/>
        </p:nvPicPr>
        <p:blipFill rotWithShape="1">
          <a:blip r:embed="rId14" cstate="print"/>
          <a:srcRect r="7351"/>
          <a:stretch/>
        </p:blipFill>
        <p:spPr>
          <a:xfrm>
            <a:off x="40640" y="25152"/>
            <a:ext cx="9068190" cy="178048"/>
          </a:xfrm>
          <a:prstGeom prst="rect">
            <a:avLst/>
          </a:prstGeom>
          <a:solidFill>
            <a:schemeClr val="accent5">
              <a:lumMod val="60000"/>
              <a:lumOff val="40000"/>
            </a:schemeClr>
          </a:solidFill>
        </p:spPr>
      </p:pic>
    </p:spTree>
    <p:extLst>
      <p:ext uri="{BB962C8B-B14F-4D97-AF65-F5344CB8AC3E}">
        <p14:creationId xmlns:p14="http://schemas.microsoft.com/office/powerpoint/2010/main" val="1909465025"/>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807" r:id="rId12"/>
  </p:sldLayoutIdLst>
  <p:hf hdr="0" ftr="0" dt="0"/>
  <p:txStyles>
    <p:titleStyle>
      <a:lvl1pPr algn="l" defTabSz="914400" rtl="0" eaLnBrk="1" latinLnBrk="0" hangingPunct="1">
        <a:lnSpc>
          <a:spcPct val="90000"/>
        </a:lnSpc>
        <a:spcBef>
          <a:spcPct val="0"/>
        </a:spcBef>
        <a:buNone/>
        <a:defRPr sz="42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jpeg"/><Relationship Id="rId2" Type="http://schemas.openxmlformats.org/officeDocument/2006/relationships/notesSlide" Target="../notesSlides/notesSlide7.xml"/><Relationship Id="rId16" Type="http://schemas.openxmlformats.org/officeDocument/2006/relationships/image" Target="../media/image18.jpeg"/><Relationship Id="rId1" Type="http://schemas.openxmlformats.org/officeDocument/2006/relationships/slideLayout" Target="../slideLayouts/slideLayout4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change.org/" TargetMode="External"/><Relationship Id="rId7" Type="http://schemas.openxmlformats.org/officeDocument/2006/relationships/diagramColors" Target="../diagrams/colors3.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25.jpeg"/><Relationship Id="rId13" Type="http://schemas.microsoft.com/office/2007/relationships/diagramDrawing" Target="../diagrams/drawing6.xml"/><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diagramColors" Target="../diagrams/colors6.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QuickStyle" Target="../diagrams/quickStyle6.xml"/><Relationship Id="rId5" Type="http://schemas.openxmlformats.org/officeDocument/2006/relationships/diagramQuickStyle" Target="../diagrams/quickStyle5.xml"/><Relationship Id="rId10" Type="http://schemas.openxmlformats.org/officeDocument/2006/relationships/diagramLayout" Target="../diagrams/layout6.xml"/><Relationship Id="rId4" Type="http://schemas.openxmlformats.org/officeDocument/2006/relationships/diagramLayout" Target="../diagrams/layout5.xml"/><Relationship Id="rId9"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diagramLayout" Target="../diagrams/layout9.xm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diagramData" Target="../diagrams/data9.xml"/><Relationship Id="rId2" Type="http://schemas.openxmlformats.org/officeDocument/2006/relationships/diagramData" Target="../diagrams/data7.xml"/><Relationship Id="rId16" Type="http://schemas.microsoft.com/office/2007/relationships/diagramDrawing" Target="../diagrams/drawing9.xml"/><Relationship Id="rId1" Type="http://schemas.openxmlformats.org/officeDocument/2006/relationships/slideLayout" Target="../slideLayouts/slideLayout41.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5" Type="http://schemas.openxmlformats.org/officeDocument/2006/relationships/diagramColors" Target="../diagrams/colors9.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 Id="rId14" Type="http://schemas.openxmlformats.org/officeDocument/2006/relationships/diagramQuickStyle" Target="../diagrams/quickStyle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1.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188640"/>
            <a:ext cx="9143999" cy="2246769"/>
          </a:xfrm>
          <a:prstGeom prst="rect">
            <a:avLst/>
          </a:prstGeom>
          <a:solidFill>
            <a:schemeClr val="accent1">
              <a:lumMod val="60000"/>
              <a:lumOff val="40000"/>
            </a:schemeClr>
          </a:solidFill>
        </p:spPr>
        <p:txBody>
          <a:bodyPr wrap="square">
            <a:spAutoFit/>
          </a:bodyPr>
          <a:lstStyle/>
          <a:p>
            <a:pPr algn="ctr">
              <a:defRPr/>
            </a:pPr>
            <a:endParaRPr lang="es-MX" sz="2000" b="1" i="1" dirty="0"/>
          </a:p>
          <a:p>
            <a:pPr algn="ctr">
              <a:defRPr/>
            </a:pPr>
            <a:r>
              <a:rPr lang="es-MX" sz="2400" b="1" i="1" dirty="0"/>
              <a:t>Seminario Internacional </a:t>
            </a:r>
          </a:p>
          <a:p>
            <a:pPr algn="ctr">
              <a:defRPr/>
            </a:pPr>
            <a:r>
              <a:rPr lang="es-MX" sz="2400" b="1" i="1" dirty="0"/>
              <a:t>Capitales Latinoamericanas: Autonomía y Desarrollo </a:t>
            </a:r>
            <a:endParaRPr lang="es-ES_tradnl" sz="2400" b="1" dirty="0"/>
          </a:p>
          <a:p>
            <a:pPr algn="ctr">
              <a:defRPr/>
            </a:pPr>
            <a:r>
              <a:rPr lang="es-ES_tradnl" b="1" i="1" dirty="0">
                <a:latin typeface="Calibri" charset="0"/>
                <a:ea typeface="Calibri" charset="0"/>
                <a:cs typeface="Calibri" charset="0"/>
              </a:rPr>
              <a:t>Municipio del Distrito Metropolitano de Quito (MDMQ) </a:t>
            </a:r>
          </a:p>
          <a:p>
            <a:pPr algn="ctr">
              <a:defRPr/>
            </a:pPr>
            <a:r>
              <a:rPr lang="es-ES_tradnl" b="1" i="1" dirty="0">
                <a:latin typeface="Calibri" charset="0"/>
                <a:ea typeface="Calibri" charset="0"/>
                <a:cs typeface="Calibri" charset="0"/>
              </a:rPr>
              <a:t> </a:t>
            </a:r>
            <a:r>
              <a:rPr lang="es-ES_tradnl" b="1" i="1" dirty="0" err="1">
                <a:latin typeface="Calibri" charset="0"/>
                <a:ea typeface="Calibri" charset="0"/>
                <a:cs typeface="Calibri" charset="0"/>
              </a:rPr>
              <a:t>Comisión</a:t>
            </a:r>
            <a:r>
              <a:rPr lang="es-ES_tradnl" b="1" i="1" dirty="0">
                <a:latin typeface="Calibri" charset="0"/>
                <a:ea typeface="Calibri" charset="0"/>
                <a:cs typeface="Calibri" charset="0"/>
              </a:rPr>
              <a:t> </a:t>
            </a:r>
            <a:r>
              <a:rPr lang="es-ES_tradnl" b="1" i="1" dirty="0" err="1">
                <a:latin typeface="Calibri" charset="0"/>
                <a:ea typeface="Calibri" charset="0"/>
                <a:cs typeface="Calibri" charset="0"/>
              </a:rPr>
              <a:t>Económica</a:t>
            </a:r>
            <a:r>
              <a:rPr lang="es-ES_tradnl" b="1" i="1" dirty="0">
                <a:latin typeface="Calibri" charset="0"/>
                <a:ea typeface="Calibri" charset="0"/>
                <a:cs typeface="Calibri" charset="0"/>
              </a:rPr>
              <a:t> para </a:t>
            </a:r>
            <a:r>
              <a:rPr lang="es-ES_tradnl" b="1" i="1" dirty="0" err="1">
                <a:latin typeface="Calibri" charset="0"/>
                <a:ea typeface="Calibri" charset="0"/>
                <a:cs typeface="Calibri" charset="0"/>
              </a:rPr>
              <a:t>América</a:t>
            </a:r>
            <a:r>
              <a:rPr lang="es-ES_tradnl" b="1" i="1" dirty="0">
                <a:latin typeface="Calibri" charset="0"/>
                <a:ea typeface="Calibri" charset="0"/>
                <a:cs typeface="Calibri" charset="0"/>
              </a:rPr>
              <a:t> Latina y el Caribe (CEPAL) </a:t>
            </a:r>
          </a:p>
          <a:p>
            <a:pPr algn="ctr">
              <a:defRPr/>
            </a:pPr>
            <a:r>
              <a:rPr lang="es-ES_tradnl" b="1" i="1" dirty="0">
                <a:latin typeface="Calibri" charset="0"/>
                <a:ea typeface="Calibri" charset="0"/>
                <a:cs typeface="Calibri" charset="0"/>
              </a:rPr>
              <a:t>Facultad Latinoamericana de Ciencias Sociales (FLACSO)</a:t>
            </a:r>
          </a:p>
          <a:p>
            <a:pPr algn="ctr">
              <a:defRPr/>
            </a:pPr>
            <a:r>
              <a:rPr lang="es-MX" i="1" dirty="0">
                <a:effectLst>
                  <a:outerShdw blurRad="38100" dist="38100" dir="2700000" algn="tl">
                    <a:srgbClr val="000000">
                      <a:alpha val="43137"/>
                    </a:srgbClr>
                  </a:outerShdw>
                </a:effectLst>
                <a:latin typeface="Calibri" charset="0"/>
                <a:ea typeface="Calibri" charset="0"/>
                <a:cs typeface="Calibri" charset="0"/>
              </a:rPr>
              <a:t>23-24 de agosto 2019 </a:t>
            </a:r>
          </a:p>
        </p:txBody>
      </p:sp>
      <p:sp>
        <p:nvSpPr>
          <p:cNvPr id="18" name="CuadroTexto 17"/>
          <p:cNvSpPr txBox="1"/>
          <p:nvPr/>
        </p:nvSpPr>
        <p:spPr>
          <a:xfrm>
            <a:off x="5724127" y="4077073"/>
            <a:ext cx="3185093" cy="461665"/>
          </a:xfrm>
          <a:prstGeom prst="rect">
            <a:avLst/>
          </a:prstGeom>
          <a:solidFill>
            <a:schemeClr val="accent1">
              <a:lumMod val="60000"/>
              <a:lumOff val="40000"/>
            </a:schemeClr>
          </a:solidFill>
        </p:spPr>
        <p:txBody>
          <a:bodyPr wrap="square" rtlCol="0">
            <a:spAutoFit/>
          </a:bodyPr>
          <a:lstStyle/>
          <a:p>
            <a:pPr algn="r"/>
            <a:r>
              <a:rPr lang="es-MX" sz="2400" b="1" i="1" dirty="0"/>
              <a:t>Alicia Ziccardi</a:t>
            </a:r>
          </a:p>
        </p:txBody>
      </p:sp>
      <p:sp>
        <p:nvSpPr>
          <p:cNvPr id="19" name="Rectángulo 18"/>
          <p:cNvSpPr/>
          <p:nvPr/>
        </p:nvSpPr>
        <p:spPr>
          <a:xfrm>
            <a:off x="3347864" y="4941168"/>
            <a:ext cx="5796136" cy="707886"/>
          </a:xfrm>
          <a:prstGeom prst="rect">
            <a:avLst/>
          </a:prstGeom>
          <a:solidFill>
            <a:schemeClr val="accent1">
              <a:lumMod val="60000"/>
              <a:lumOff val="40000"/>
            </a:schemeClr>
          </a:solidFill>
        </p:spPr>
        <p:txBody>
          <a:bodyPr wrap="square">
            <a:spAutoFit/>
          </a:bodyPr>
          <a:lstStyle/>
          <a:p>
            <a:pPr algn="r"/>
            <a:r>
              <a:rPr lang="es-MX" sz="2000" b="1" i="1" dirty="0"/>
              <a:t>Instituto de Investigaciones Sociales</a:t>
            </a:r>
          </a:p>
          <a:p>
            <a:pPr algn="r"/>
            <a:r>
              <a:rPr lang="es-MX" sz="2000" b="1" i="1" dirty="0"/>
              <a:t>Universidad Nacional Autónoma de México</a:t>
            </a:r>
            <a:r>
              <a:rPr lang="es-MX" sz="2000" dirty="0"/>
              <a:t> </a:t>
            </a:r>
          </a:p>
        </p:txBody>
      </p:sp>
      <p:sp>
        <p:nvSpPr>
          <p:cNvPr id="9" name="CuadroTexto 8"/>
          <p:cNvSpPr txBox="1"/>
          <p:nvPr/>
        </p:nvSpPr>
        <p:spPr>
          <a:xfrm>
            <a:off x="179512" y="2996953"/>
            <a:ext cx="8729709" cy="954107"/>
          </a:xfrm>
          <a:prstGeom prst="rect">
            <a:avLst/>
          </a:prstGeom>
          <a:solidFill>
            <a:schemeClr val="accent1">
              <a:lumMod val="60000"/>
              <a:lumOff val="40000"/>
            </a:schemeClr>
          </a:solidFill>
        </p:spPr>
        <p:txBody>
          <a:bodyPr wrap="square" rtlCol="0">
            <a:spAutoFit/>
          </a:bodyPr>
          <a:lstStyle/>
          <a:p>
            <a:pPr algn="r"/>
            <a:r>
              <a:rPr lang="es-MX" sz="2800" b="1" i="1" dirty="0"/>
              <a:t>La ciudad de México</a:t>
            </a:r>
          </a:p>
          <a:p>
            <a:pPr algn="r"/>
            <a:r>
              <a:rPr lang="es-MX" sz="2800" b="1" i="1" dirty="0"/>
              <a:t>Ciudad capital de un sistema federal </a:t>
            </a:r>
          </a:p>
        </p:txBody>
      </p:sp>
      <p:pic>
        <p:nvPicPr>
          <p:cNvPr id="7" name="Picture 4" descr="http://www.iia.unam.mx/images/difusion/Ciclo_de_conferencias/logos/IINVSOCIALES-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3" y="6165304"/>
            <a:ext cx="1152127" cy="618124"/>
          </a:xfrm>
          <a:prstGeom prst="rect">
            <a:avLst/>
          </a:prstGeom>
          <a:solidFill>
            <a:schemeClr val="accent1">
              <a:lumMod val="60000"/>
              <a:lumOff val="40000"/>
            </a:schemeClr>
          </a:solidFill>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8853" y="5877273"/>
            <a:ext cx="1032787" cy="980728"/>
          </a:xfrm>
          <a:prstGeom prst="rect">
            <a:avLst/>
          </a:prstGeom>
          <a:ln>
            <a:noFill/>
          </a:ln>
          <a:effectLst>
            <a:outerShdw blurRad="292100" dist="139700" dir="2700000" algn="tl" rotWithShape="0">
              <a:srgbClr val="333333">
                <a:alpha val="65000"/>
              </a:srgbClr>
            </a:outerShdw>
          </a:effectLst>
        </p:spPr>
      </p:pic>
      <p:sp>
        <p:nvSpPr>
          <p:cNvPr id="2" name="CuadroTexto 1">
            <a:extLst>
              <a:ext uri="{FF2B5EF4-FFF2-40B4-BE49-F238E27FC236}">
                <a16:creationId xmlns="" xmlns:a16="http://schemas.microsoft.com/office/drawing/2014/main" id="{29B0AB44-4DDC-F74B-97F5-A088536186E5}"/>
              </a:ext>
            </a:extLst>
          </p:cNvPr>
          <p:cNvSpPr txBox="1"/>
          <p:nvPr/>
        </p:nvSpPr>
        <p:spPr>
          <a:xfrm>
            <a:off x="8244408" y="6165304"/>
            <a:ext cx="295274" cy="369332"/>
          </a:xfrm>
          <a:prstGeom prst="rect">
            <a:avLst/>
          </a:prstGeom>
          <a:noFill/>
        </p:spPr>
        <p:txBody>
          <a:bodyPr wrap="none" rtlCol="0">
            <a:spAutoFit/>
          </a:bodyPr>
          <a:lstStyle/>
          <a:p>
            <a:r>
              <a:rPr lang="es-MX" dirty="0"/>
              <a:t>I </a:t>
            </a:r>
          </a:p>
        </p:txBody>
      </p:sp>
    </p:spTree>
    <p:extLst>
      <p:ext uri="{BB962C8B-B14F-4D97-AF65-F5344CB8AC3E}">
        <p14:creationId xmlns:p14="http://schemas.microsoft.com/office/powerpoint/2010/main" val="4184787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65125"/>
            <a:ext cx="9144000" cy="975643"/>
          </a:xfrm>
          <a:solidFill>
            <a:srgbClr val="7393C7"/>
          </a:solidFill>
        </p:spPr>
        <p:txBody>
          <a:bodyPr>
            <a:normAutofit/>
          </a:bodyPr>
          <a:lstStyle/>
          <a:p>
            <a:pPr algn="ctr"/>
            <a:r>
              <a:rPr lang="es-ES_tradnl" sz="2400" b="1" i="1" dirty="0">
                <a:latin typeface="+mn-lt"/>
              </a:rPr>
              <a:t>EJES DE ANÁLISIS </a:t>
            </a:r>
          </a:p>
        </p:txBody>
      </p:sp>
      <p:sp>
        <p:nvSpPr>
          <p:cNvPr id="3" name="CuadroTexto 2"/>
          <p:cNvSpPr txBox="1"/>
          <p:nvPr/>
        </p:nvSpPr>
        <p:spPr>
          <a:xfrm>
            <a:off x="0" y="1988840"/>
            <a:ext cx="9144000" cy="4062651"/>
          </a:xfrm>
          <a:prstGeom prst="rect">
            <a:avLst/>
          </a:prstGeom>
          <a:solidFill>
            <a:schemeClr val="accent1">
              <a:lumMod val="60000"/>
              <a:lumOff val="40000"/>
            </a:schemeClr>
          </a:solidFill>
          <a:ln>
            <a:solidFill>
              <a:schemeClr val="accent1">
                <a:lumMod val="75000"/>
              </a:schemeClr>
            </a:solidFill>
          </a:ln>
        </p:spPr>
        <p:txBody>
          <a:bodyPr wrap="square" rtlCol="0">
            <a:spAutoFit/>
          </a:bodyPr>
          <a:lstStyle/>
          <a:p>
            <a:r>
              <a:rPr lang="es-ES_tradnl" sz="2000" b="1" dirty="0"/>
              <a:t>1</a:t>
            </a:r>
            <a:r>
              <a:rPr lang="es-ES_tradnl" sz="2400" b="1" i="1" dirty="0"/>
              <a:t>.- EL </a:t>
            </a:r>
            <a:r>
              <a:rPr lang="es-ES_tradnl" sz="2400" b="1" i="1" dirty="0" smtClean="0"/>
              <a:t>FEDERALISMO COMO SISTEMA </a:t>
            </a:r>
            <a:r>
              <a:rPr lang="es-ES_tradnl" sz="2400" b="1" i="1" dirty="0"/>
              <a:t>POLÍTICO </a:t>
            </a:r>
          </a:p>
          <a:p>
            <a:endParaRPr lang="es-ES_tradnl" sz="2400" b="1" i="1" dirty="0"/>
          </a:p>
          <a:p>
            <a:r>
              <a:rPr lang="es-ES_tradnl" sz="2400" b="1" i="1" dirty="0"/>
              <a:t>2.- LA CIUDAD DE MÉXICO:  MEGACIUDAD  Y CIUDAD CAPITAL</a:t>
            </a:r>
            <a:endParaRPr lang="es-ES_tradnl" sz="2400" i="1" dirty="0"/>
          </a:p>
          <a:p>
            <a:endParaRPr lang="es-ES_tradnl" sz="2400" b="1" i="1" dirty="0"/>
          </a:p>
          <a:p>
            <a:r>
              <a:rPr lang="es-ES_tradnl" sz="2400" b="1" i="1" dirty="0"/>
              <a:t>3</a:t>
            </a:r>
            <a:r>
              <a:rPr lang="es-ES_tradnl" sz="2400" b="1" i="1" dirty="0" smtClean="0"/>
              <a:t>.- </a:t>
            </a:r>
            <a:r>
              <a:rPr lang="es-ES_tradnl" sz="2400" b="1" i="1" dirty="0"/>
              <a:t>LA CONSTITUCIÓN DE LA CIUDAD DE MÉXICO 2017</a:t>
            </a:r>
          </a:p>
          <a:p>
            <a:pPr marL="285750" indent="-285750">
              <a:buFont typeface="Wingdings" charset="2"/>
              <a:buChar char="ü"/>
            </a:pPr>
            <a:r>
              <a:rPr lang="es-ES_tradnl" sz="2400" i="1" dirty="0"/>
              <a:t>ACTORES Y PROCESOS</a:t>
            </a:r>
          </a:p>
          <a:p>
            <a:pPr marL="285750" indent="-285750">
              <a:buFont typeface="Wingdings" charset="2"/>
              <a:buChar char="ü"/>
            </a:pPr>
            <a:r>
              <a:rPr lang="es-ES_tradnl" sz="2400" i="1" dirty="0"/>
              <a:t>ESTRUCTURA Y CONTENIDOS</a:t>
            </a:r>
          </a:p>
          <a:p>
            <a:pPr marL="285750" indent="-285750">
              <a:buFont typeface="Wingdings" charset="2"/>
              <a:buChar char="ü"/>
            </a:pPr>
            <a:r>
              <a:rPr lang="es-ES_tradnl" sz="2400" i="1" dirty="0"/>
              <a:t>CARTA DE DERECHOS </a:t>
            </a:r>
            <a:r>
              <a:rPr lang="es-ES_tradnl" sz="2400" i="1" dirty="0" smtClean="0"/>
              <a:t>Y LA AUTONOMIA </a:t>
            </a:r>
            <a:endParaRPr lang="es-ES_tradnl" sz="2400" i="1" dirty="0"/>
          </a:p>
          <a:p>
            <a:pPr marL="285750" indent="-285750">
              <a:buFont typeface="Wingdings" charset="2"/>
              <a:buChar char="ü"/>
            </a:pPr>
            <a:r>
              <a:rPr lang="es-ES_tradnl" sz="2400" i="1" dirty="0" smtClean="0"/>
              <a:t>EL DISEÑO INSTITUCIONAL DESCENTRALIZADO EN LAS ALCALDIAS</a:t>
            </a:r>
          </a:p>
          <a:p>
            <a:pPr marL="285750" indent="-285750">
              <a:buFont typeface="Wingdings" charset="2"/>
              <a:buChar char="ü"/>
            </a:pPr>
            <a:r>
              <a:rPr lang="es-ES_tradnl" sz="2400" i="1" dirty="0" smtClean="0"/>
              <a:t>LA </a:t>
            </a:r>
            <a:r>
              <a:rPr lang="es-ES_tradnl" sz="2400" i="1" dirty="0"/>
              <a:t>CUESTIÓN METROPOLITANA </a:t>
            </a:r>
          </a:p>
          <a:p>
            <a:r>
              <a:rPr lang="es-ES_tradnl" b="1" dirty="0"/>
              <a:t> </a:t>
            </a:r>
          </a:p>
        </p:txBody>
      </p:sp>
      <p:sp>
        <p:nvSpPr>
          <p:cNvPr id="5" name="Marcador de número de diapositiva 4">
            <a:extLst>
              <a:ext uri="{FF2B5EF4-FFF2-40B4-BE49-F238E27FC236}">
                <a16:creationId xmlns="" xmlns:a16="http://schemas.microsoft.com/office/drawing/2014/main" id="{D82D763A-B43B-B346-8268-616333EBA7DD}"/>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2</a:t>
            </a:fld>
            <a:endParaRPr lang="es-MX">
              <a:solidFill>
                <a:prstClr val="black">
                  <a:tint val="75000"/>
                </a:prstClr>
              </a:solidFill>
            </a:endParaRPr>
          </a:p>
        </p:txBody>
      </p:sp>
    </p:spTree>
    <p:extLst>
      <p:ext uri="{BB962C8B-B14F-4D97-AF65-F5344CB8AC3E}">
        <p14:creationId xmlns:p14="http://schemas.microsoft.com/office/powerpoint/2010/main" val="192760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0" y="365125"/>
            <a:ext cx="9144000" cy="1325563"/>
          </a:xfrm>
          <a:solidFill>
            <a:srgbClr val="7393C7"/>
          </a:solidFill>
        </p:spPr>
        <p:txBody>
          <a:bodyPr>
            <a:normAutofit/>
          </a:bodyPr>
          <a:lstStyle/>
          <a:p>
            <a:pPr lvl="0" algn="ctr">
              <a:defRPr/>
            </a:pPr>
            <a:r>
              <a:rPr lang="es-MX" sz="3600" b="1" dirty="0">
                <a:latin typeface="+mn-lt"/>
                <a:ea typeface="+mn-ea"/>
                <a:cs typeface="+mn-cs"/>
              </a:rPr>
              <a:t>1.- FEDERALISMO</a:t>
            </a:r>
            <a:br>
              <a:rPr lang="es-MX" sz="3600" b="1" dirty="0">
                <a:latin typeface="+mn-lt"/>
                <a:ea typeface="+mn-ea"/>
                <a:cs typeface="+mn-cs"/>
              </a:rPr>
            </a:br>
            <a:r>
              <a:rPr lang="es-MX" sz="3600" b="1" dirty="0">
                <a:latin typeface="+mn-lt"/>
                <a:ea typeface="+mn-ea"/>
                <a:cs typeface="+mn-cs"/>
              </a:rPr>
              <a:t>El sistema político mexicano</a:t>
            </a:r>
          </a:p>
        </p:txBody>
      </p:sp>
      <p:sp>
        <p:nvSpPr>
          <p:cNvPr id="5" name="4 Marcador de contenido"/>
          <p:cNvSpPr>
            <a:spLocks noGrp="1"/>
          </p:cNvSpPr>
          <p:nvPr>
            <p:ph idx="1"/>
          </p:nvPr>
        </p:nvSpPr>
        <p:spPr>
          <a:solidFill>
            <a:schemeClr val="accent1">
              <a:lumMod val="60000"/>
              <a:lumOff val="40000"/>
            </a:schemeClr>
          </a:solidFill>
        </p:spPr>
        <p:txBody>
          <a:bodyPr>
            <a:normAutofit fontScale="70000" lnSpcReduction="20000"/>
          </a:bodyPr>
          <a:lstStyle/>
          <a:p>
            <a:pPr marL="342900" indent="-342900"/>
            <a:r>
              <a:rPr lang="es-MX" b="1" dirty="0"/>
              <a:t>Pacto o arreglo institucional </a:t>
            </a:r>
            <a:r>
              <a:rPr lang="es-MX" dirty="0"/>
              <a:t>entre ámbitos o poderes subnacionales , por lo general, estatales o provinciales (no municipal), implica una distribución funcional y territorial del poder.</a:t>
            </a:r>
          </a:p>
          <a:p>
            <a:pPr marL="342900" indent="-342900"/>
            <a:endParaRPr lang="es-MX" dirty="0"/>
          </a:p>
          <a:p>
            <a:pPr marL="342900" indent="-342900"/>
            <a:r>
              <a:rPr lang="es-MX" b="1" dirty="0"/>
              <a:t>Subordinación de poderes y entidades a la Constitución</a:t>
            </a:r>
            <a:r>
              <a:rPr lang="es-MX" dirty="0"/>
              <a:t>, cuya modificación sólo puede hacerse con la intervención de representantes especiales de los pueblos que integran el Estado.. </a:t>
            </a:r>
          </a:p>
          <a:p>
            <a:pPr marL="342900" indent="-342900"/>
            <a:endParaRPr lang="es-MX" dirty="0"/>
          </a:p>
          <a:p>
            <a:pPr marL="342900" indent="-342900"/>
            <a:r>
              <a:rPr lang="es-MX" b="1" dirty="0"/>
              <a:t>Definición de competencias exclusivas y concurrentes</a:t>
            </a:r>
            <a:r>
              <a:rPr lang="es-MX" dirty="0"/>
              <a:t> entre ámbitos de gobierno.</a:t>
            </a:r>
          </a:p>
          <a:p>
            <a:pPr marL="342900" indent="-342900"/>
            <a:endParaRPr lang="es-MX" dirty="0"/>
          </a:p>
          <a:p>
            <a:pPr marL="342900" indent="-342900"/>
            <a:r>
              <a:rPr lang="es-MX" b="1" dirty="0"/>
              <a:t>Garantías de la autonomía y equilibrio </a:t>
            </a:r>
            <a:r>
              <a:rPr lang="es-MX" dirty="0"/>
              <a:t>entre ámbitos de gobierno - federal y estatal-  sin que </a:t>
            </a:r>
            <a:r>
              <a:rPr lang="es-MX" b="1" dirty="0"/>
              <a:t>ningún poder esté por encima de otro.</a:t>
            </a:r>
            <a:endParaRPr lang="es-MX" dirty="0"/>
          </a:p>
        </p:txBody>
      </p:sp>
      <p:sp>
        <p:nvSpPr>
          <p:cNvPr id="3" name="2 Marcador de número de diapositiva"/>
          <p:cNvSpPr>
            <a:spLocks noGrp="1"/>
          </p:cNvSpPr>
          <p:nvPr>
            <p:ph type="sldNum" sz="quarter" idx="12"/>
          </p:nvPr>
        </p:nvSpPr>
        <p:spPr/>
        <p:txBody>
          <a:bodyPr/>
          <a:lstStyle/>
          <a:p>
            <a:fld id="{3D00EDCE-E2C7-4EF9-9ED3-E15F33472F24}" type="slidenum">
              <a:rPr lang="es-MX" smtClean="0">
                <a:solidFill>
                  <a:prstClr val="black">
                    <a:tint val="75000"/>
                  </a:prstClr>
                </a:solidFill>
              </a:rPr>
              <a:pPr/>
              <a:t>3</a:t>
            </a:fld>
            <a:endParaRPr lang="es-MX">
              <a:solidFill>
                <a:prstClr val="black">
                  <a:tint val="75000"/>
                </a:prstClr>
              </a:solidFill>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4" name="Text Box 6"/>
          <p:cNvSpPr txBox="1">
            <a:spLocks noChangeArrowheads="1"/>
          </p:cNvSpPr>
          <p:nvPr/>
        </p:nvSpPr>
        <p:spPr bwMode="auto">
          <a:xfrm>
            <a:off x="0" y="333375"/>
            <a:ext cx="9144000" cy="1151409"/>
          </a:xfrm>
          <a:prstGeom prst="rect">
            <a:avLst/>
          </a:prstGeom>
          <a:solidFill>
            <a:srgbClr val="7393C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algn="ctr" eaLnBrk="1" fontAlgn="auto" hangingPunct="1">
              <a:spcBef>
                <a:spcPts val="0"/>
              </a:spcBef>
              <a:spcAft>
                <a:spcPts val="0"/>
              </a:spcAft>
              <a:defRPr/>
            </a:pPr>
            <a:r>
              <a:rPr lang="en-US" sz="3200" b="1" dirty="0" err="1">
                <a:effectLst>
                  <a:outerShdw blurRad="38100" dist="38100" dir="2700000" algn="tl">
                    <a:srgbClr val="000000"/>
                  </a:outerShdw>
                </a:effectLst>
                <a:latin typeface="Century Schoolbook"/>
                <a:cs typeface="+mn-cs"/>
              </a:rPr>
              <a:t>Federalismo</a:t>
            </a:r>
            <a:r>
              <a:rPr lang="en-US" sz="3200" b="1" dirty="0">
                <a:effectLst>
                  <a:outerShdw blurRad="38100" dist="38100" dir="2700000" algn="tl">
                    <a:srgbClr val="000000"/>
                  </a:outerShdw>
                </a:effectLst>
                <a:latin typeface="Century Schoolbook"/>
                <a:cs typeface="+mn-cs"/>
              </a:rPr>
              <a:t>: </a:t>
            </a:r>
            <a:r>
              <a:rPr lang="en-US" sz="3200" b="1" dirty="0" err="1">
                <a:effectLst>
                  <a:outerShdw blurRad="38100" dist="38100" dir="2700000" algn="tl">
                    <a:srgbClr val="000000"/>
                  </a:outerShdw>
                </a:effectLst>
                <a:latin typeface="Century Schoolbook"/>
                <a:cs typeface="+mn-cs"/>
              </a:rPr>
              <a:t>ámbitos</a:t>
            </a:r>
            <a:r>
              <a:rPr lang="en-US" sz="3200" b="1" dirty="0">
                <a:effectLst>
                  <a:outerShdw blurRad="38100" dist="38100" dir="2700000" algn="tl">
                    <a:srgbClr val="000000"/>
                  </a:outerShdw>
                </a:effectLst>
                <a:latin typeface="Century Schoolbook"/>
                <a:cs typeface="+mn-cs"/>
              </a:rPr>
              <a:t> de </a:t>
            </a:r>
            <a:r>
              <a:rPr lang="en-US" sz="3200" b="1" smtClean="0">
                <a:effectLst>
                  <a:outerShdw blurRad="38100" dist="38100" dir="2700000" algn="tl">
                    <a:srgbClr val="000000"/>
                  </a:outerShdw>
                </a:effectLst>
                <a:latin typeface="Century Schoolbook"/>
              </a:rPr>
              <a:t>g</a:t>
            </a:r>
            <a:r>
              <a:rPr lang="en-US" sz="3200" b="1" smtClean="0">
                <a:effectLst>
                  <a:outerShdw blurRad="38100" dist="38100" dir="2700000" algn="tl">
                    <a:srgbClr val="000000"/>
                  </a:outerShdw>
                </a:effectLst>
                <a:latin typeface="Century Schoolbook"/>
                <a:cs typeface="+mn-cs"/>
              </a:rPr>
              <a:t>obierno</a:t>
            </a:r>
            <a:endParaRPr lang="en-US" sz="3200" b="1" dirty="0">
              <a:effectLst>
                <a:outerShdw blurRad="38100" dist="38100" dir="2700000" algn="tl">
                  <a:srgbClr val="000000"/>
                </a:outerShdw>
              </a:effectLst>
              <a:latin typeface="Century Schoolbook"/>
              <a:cs typeface="+mn-cs"/>
            </a:endParaRPr>
          </a:p>
          <a:p>
            <a:pPr algn="ctr" eaLnBrk="1" fontAlgn="auto" hangingPunct="1">
              <a:spcBef>
                <a:spcPts val="0"/>
              </a:spcBef>
              <a:spcAft>
                <a:spcPts val="0"/>
              </a:spcAft>
              <a:defRPr/>
            </a:pPr>
            <a:r>
              <a:rPr lang="en-US" sz="3200" b="1" dirty="0">
                <a:effectLst>
                  <a:outerShdw blurRad="38100" dist="38100" dir="2700000" algn="tl">
                    <a:srgbClr val="000000"/>
                  </a:outerShdw>
                </a:effectLst>
                <a:latin typeface="Century Schoolbook"/>
                <a:cs typeface="+mn-cs"/>
              </a:rPr>
              <a:t>México, Argentina, </a:t>
            </a:r>
            <a:r>
              <a:rPr lang="en-US" sz="3200" b="1" dirty="0" err="1">
                <a:effectLst>
                  <a:outerShdw blurRad="38100" dist="38100" dir="2700000" algn="tl">
                    <a:srgbClr val="000000"/>
                  </a:outerShdw>
                </a:effectLst>
                <a:latin typeface="Century Schoolbook"/>
                <a:cs typeface="+mn-cs"/>
              </a:rPr>
              <a:t>Brasil</a:t>
            </a:r>
            <a:endParaRPr lang="en-US" sz="3200" b="1" dirty="0">
              <a:effectLst>
                <a:outerShdw blurRad="38100" dist="38100" dir="2700000" algn="tl">
                  <a:srgbClr val="000000"/>
                </a:outerShdw>
              </a:effectLst>
              <a:latin typeface="Century Schoolbook"/>
              <a:cs typeface="+mn-cs"/>
            </a:endParaRPr>
          </a:p>
        </p:txBody>
      </p:sp>
      <p:graphicFrame>
        <p:nvGraphicFramePr>
          <p:cNvPr id="4" name="3 Tabla"/>
          <p:cNvGraphicFramePr>
            <a:graphicFrameLocks noGrp="1"/>
          </p:cNvGraphicFramePr>
          <p:nvPr>
            <p:extLst>
              <p:ext uri="{D42A27DB-BD31-4B8C-83A1-F6EECF244321}">
                <p14:modId xmlns:p14="http://schemas.microsoft.com/office/powerpoint/2010/main" val="1186805772"/>
              </p:ext>
            </p:extLst>
          </p:nvPr>
        </p:nvGraphicFramePr>
        <p:xfrm>
          <a:off x="395536" y="2060848"/>
          <a:ext cx="8496946" cy="4222224"/>
        </p:xfrm>
        <a:graphic>
          <a:graphicData uri="http://schemas.openxmlformats.org/drawingml/2006/table">
            <a:tbl>
              <a:tblPr firstRow="1" bandRow="1">
                <a:tableStyleId>{5C22544A-7EE6-4342-B048-85BDC9FD1C3A}</a:tableStyleId>
              </a:tblPr>
              <a:tblGrid>
                <a:gridCol w="432048">
                  <a:extLst>
                    <a:ext uri="{9D8B030D-6E8A-4147-A177-3AD203B41FA5}">
                      <a16:colId xmlns="" xmlns:a16="http://schemas.microsoft.com/office/drawing/2014/main" val="20000"/>
                    </a:ext>
                  </a:extLst>
                </a:gridCol>
                <a:gridCol w="432048">
                  <a:extLst>
                    <a:ext uri="{9D8B030D-6E8A-4147-A177-3AD203B41FA5}">
                      <a16:colId xmlns="" xmlns:a16="http://schemas.microsoft.com/office/drawing/2014/main" val="20001"/>
                    </a:ext>
                  </a:extLst>
                </a:gridCol>
                <a:gridCol w="1440160">
                  <a:extLst>
                    <a:ext uri="{9D8B030D-6E8A-4147-A177-3AD203B41FA5}">
                      <a16:colId xmlns="" xmlns:a16="http://schemas.microsoft.com/office/drawing/2014/main" val="20002"/>
                    </a:ext>
                  </a:extLst>
                </a:gridCol>
                <a:gridCol w="1080120">
                  <a:extLst>
                    <a:ext uri="{9D8B030D-6E8A-4147-A177-3AD203B41FA5}">
                      <a16:colId xmlns="" xmlns:a16="http://schemas.microsoft.com/office/drawing/2014/main" val="20003"/>
                    </a:ext>
                  </a:extLst>
                </a:gridCol>
                <a:gridCol w="1656185">
                  <a:extLst>
                    <a:ext uri="{9D8B030D-6E8A-4147-A177-3AD203B41FA5}">
                      <a16:colId xmlns="" xmlns:a16="http://schemas.microsoft.com/office/drawing/2014/main" val="20004"/>
                    </a:ext>
                  </a:extLst>
                </a:gridCol>
                <a:gridCol w="1296144">
                  <a:extLst>
                    <a:ext uri="{9D8B030D-6E8A-4147-A177-3AD203B41FA5}">
                      <a16:colId xmlns="" xmlns:a16="http://schemas.microsoft.com/office/drawing/2014/main" val="20005"/>
                    </a:ext>
                  </a:extLst>
                </a:gridCol>
                <a:gridCol w="1224136">
                  <a:extLst>
                    <a:ext uri="{9D8B030D-6E8A-4147-A177-3AD203B41FA5}">
                      <a16:colId xmlns="" xmlns:a16="http://schemas.microsoft.com/office/drawing/2014/main" val="20006"/>
                    </a:ext>
                  </a:extLst>
                </a:gridCol>
                <a:gridCol w="936105">
                  <a:extLst>
                    <a:ext uri="{9D8B030D-6E8A-4147-A177-3AD203B41FA5}">
                      <a16:colId xmlns="" xmlns:a16="http://schemas.microsoft.com/office/drawing/2014/main" val="20007"/>
                    </a:ext>
                  </a:extLst>
                </a:gridCol>
              </a:tblGrid>
              <a:tr h="504056">
                <a:tc gridSpan="2">
                  <a:txBody>
                    <a:bodyPr/>
                    <a:lstStyle/>
                    <a:p>
                      <a:endParaRPr lang="es-MX" dirty="0"/>
                    </a:p>
                  </a:txBody>
                  <a:tcPr/>
                </a:tc>
                <a:tc hMerge="1">
                  <a:txBody>
                    <a:bodyPr/>
                    <a:lstStyle/>
                    <a:p>
                      <a:endParaRPr lang="es-MX" dirty="0"/>
                    </a:p>
                  </a:txBody>
                  <a:tcPr/>
                </a:tc>
                <a:tc gridSpan="2">
                  <a:txBody>
                    <a:bodyPr/>
                    <a:lstStyle/>
                    <a:p>
                      <a:pPr algn="ctr"/>
                      <a:r>
                        <a:rPr lang="es-MX" dirty="0"/>
                        <a:t>México</a:t>
                      </a:r>
                    </a:p>
                  </a:txBody>
                  <a:tcPr/>
                </a:tc>
                <a:tc hMerge="1">
                  <a:txBody>
                    <a:bodyPr/>
                    <a:lstStyle/>
                    <a:p>
                      <a:endParaRPr lang="es-MX" dirty="0"/>
                    </a:p>
                  </a:txBody>
                  <a:tcPr/>
                </a:tc>
                <a:tc gridSpan="2">
                  <a:txBody>
                    <a:bodyPr/>
                    <a:lstStyle/>
                    <a:p>
                      <a:pPr algn="ctr"/>
                      <a:r>
                        <a:rPr lang="es-MX" dirty="0"/>
                        <a:t>Argentina</a:t>
                      </a:r>
                    </a:p>
                  </a:txBody>
                  <a:tcPr/>
                </a:tc>
                <a:tc hMerge="1">
                  <a:txBody>
                    <a:bodyPr/>
                    <a:lstStyle/>
                    <a:p>
                      <a:endParaRPr lang="es-MX" dirty="0"/>
                    </a:p>
                  </a:txBody>
                  <a:tcPr/>
                </a:tc>
                <a:tc gridSpan="2">
                  <a:txBody>
                    <a:bodyPr/>
                    <a:lstStyle/>
                    <a:p>
                      <a:pPr algn="ctr"/>
                      <a:r>
                        <a:rPr lang="es-MX" dirty="0"/>
                        <a:t>Brasil</a:t>
                      </a:r>
                    </a:p>
                  </a:txBody>
                  <a:tcPr/>
                </a:tc>
                <a:tc hMerge="1">
                  <a:txBody>
                    <a:bodyPr/>
                    <a:lstStyle/>
                    <a:p>
                      <a:endParaRPr lang="es-MX" dirty="0"/>
                    </a:p>
                  </a:txBody>
                  <a:tcPr/>
                </a:tc>
                <a:extLst>
                  <a:ext uri="{0D108BD9-81ED-4DB2-BD59-A6C34878D82A}">
                    <a16:rowId xmlns="" xmlns:a16="http://schemas.microsoft.com/office/drawing/2014/main" val="10000"/>
                  </a:ext>
                </a:extLst>
              </a:tr>
              <a:tr h="792088">
                <a:tc rowSpan="3">
                  <a:txBody>
                    <a:bodyPr/>
                    <a:lstStyle/>
                    <a:p>
                      <a:pPr algn="ctr"/>
                      <a:r>
                        <a:rPr lang="es-MX" b="1" dirty="0"/>
                        <a:t>Ámbitos</a:t>
                      </a:r>
                      <a:r>
                        <a:rPr lang="es-MX" b="1" baseline="0" dirty="0"/>
                        <a:t> de gobierno</a:t>
                      </a:r>
                      <a:endParaRPr lang="es-MX" b="1" dirty="0"/>
                    </a:p>
                  </a:txBody>
                  <a:tcPr vert="vert270"/>
                </a:tc>
                <a:tc>
                  <a:txBody>
                    <a:bodyPr/>
                    <a:lstStyle/>
                    <a:p>
                      <a:pPr algn="ctr"/>
                      <a:r>
                        <a:rPr lang="es-MX" b="1" dirty="0"/>
                        <a:t>Federal</a:t>
                      </a:r>
                    </a:p>
                  </a:txBody>
                  <a:tcPr vert="vert270"/>
                </a:tc>
                <a:tc gridSpan="2">
                  <a:txBody>
                    <a:bodyPr/>
                    <a:lstStyle/>
                    <a:p>
                      <a:pPr algn="ctr"/>
                      <a:r>
                        <a:rPr lang="es-MX" dirty="0"/>
                        <a:t>Gobierno Federal</a:t>
                      </a:r>
                    </a:p>
                  </a:txBody>
                  <a:tcPr/>
                </a:tc>
                <a:tc hMerge="1">
                  <a:txBody>
                    <a:bodyPr/>
                    <a:lstStyle/>
                    <a:p>
                      <a:endParaRPr lang="es-MX" dirty="0"/>
                    </a:p>
                  </a:txBody>
                  <a:tcPr/>
                </a:tc>
                <a:tc gridSpan="2">
                  <a:txBody>
                    <a:bodyPr/>
                    <a:lstStyle/>
                    <a:p>
                      <a:pPr algn="ctr"/>
                      <a:r>
                        <a:rPr lang="es-MX" dirty="0"/>
                        <a:t>Gobierno Federal</a:t>
                      </a:r>
                    </a:p>
                  </a:txBody>
                  <a:tcPr/>
                </a:tc>
                <a:tc hMerge="1">
                  <a:txBody>
                    <a:bodyPr/>
                    <a:lstStyle/>
                    <a:p>
                      <a:endParaRPr lang="es-MX" dirty="0"/>
                    </a:p>
                  </a:txBody>
                  <a:tcPr/>
                </a:tc>
                <a:tc gridSpan="2">
                  <a:txBody>
                    <a:bodyPr/>
                    <a:lstStyle/>
                    <a:p>
                      <a:pPr algn="ctr"/>
                      <a:r>
                        <a:rPr lang="es-MX" dirty="0"/>
                        <a:t>Gobierno Central</a:t>
                      </a:r>
                    </a:p>
                  </a:txBody>
                  <a:tcPr/>
                </a:tc>
                <a:tc hMerge="1">
                  <a:txBody>
                    <a:bodyPr/>
                    <a:lstStyle/>
                    <a:p>
                      <a:endParaRPr lang="es-MX" dirty="0"/>
                    </a:p>
                  </a:txBody>
                  <a:tcPr/>
                </a:tc>
                <a:extLst>
                  <a:ext uri="{0D108BD9-81ED-4DB2-BD59-A6C34878D82A}">
                    <a16:rowId xmlns="" xmlns:a16="http://schemas.microsoft.com/office/drawing/2014/main" val="10001"/>
                  </a:ext>
                </a:extLst>
              </a:tr>
              <a:tr h="1008112">
                <a:tc vMerge="1">
                  <a:txBody>
                    <a:bodyPr/>
                    <a:lstStyle/>
                    <a:p>
                      <a:endParaRPr lang="es-MX" dirty="0"/>
                    </a:p>
                  </a:txBody>
                  <a:tcPr/>
                </a:tc>
                <a:tc>
                  <a:txBody>
                    <a:bodyPr/>
                    <a:lstStyle/>
                    <a:p>
                      <a:pPr algn="ctr"/>
                      <a:r>
                        <a:rPr lang="es-MX" b="1" dirty="0"/>
                        <a:t>Estatal</a:t>
                      </a:r>
                    </a:p>
                  </a:txBody>
                  <a:tcPr vert="vert270"/>
                </a:tc>
                <a:tc>
                  <a:txBody>
                    <a:bodyPr/>
                    <a:lstStyle/>
                    <a:p>
                      <a:pPr algn="ctr"/>
                      <a:endParaRPr lang="es-MX" b="1" dirty="0"/>
                    </a:p>
                    <a:p>
                      <a:pPr algn="ctr"/>
                      <a:r>
                        <a:rPr lang="es-MX" b="1" dirty="0"/>
                        <a:t>31</a:t>
                      </a:r>
                      <a:r>
                        <a:rPr lang="es-MX" dirty="0"/>
                        <a:t> gobierno estatales</a:t>
                      </a:r>
                    </a:p>
                  </a:txBody>
                  <a:tcPr/>
                </a:tc>
                <a:tc>
                  <a:txBody>
                    <a:bodyPr/>
                    <a:lstStyle/>
                    <a:p>
                      <a:pPr algn="ctr"/>
                      <a:endParaRPr lang="es-MX" b="0" baseline="0" dirty="0"/>
                    </a:p>
                    <a:p>
                      <a:pPr algn="ctr"/>
                      <a:r>
                        <a:rPr lang="es-MX" b="0" baseline="0" dirty="0"/>
                        <a:t> Ciudad de México</a:t>
                      </a:r>
                      <a:endParaRPr lang="es-MX" b="0" dirty="0"/>
                    </a:p>
                  </a:txBody>
                  <a:tcPr/>
                </a:tc>
                <a:tc>
                  <a:txBody>
                    <a:bodyPr/>
                    <a:lstStyle/>
                    <a:p>
                      <a:pPr algn="ctr"/>
                      <a:endParaRPr lang="es-MX" b="0" dirty="0"/>
                    </a:p>
                    <a:p>
                      <a:pPr algn="ctr"/>
                      <a:r>
                        <a:rPr lang="es-MX" b="1" dirty="0"/>
                        <a:t>23</a:t>
                      </a:r>
                      <a:r>
                        <a:rPr lang="es-MX" b="0" dirty="0"/>
                        <a:t> gobiernos</a:t>
                      </a:r>
                      <a:r>
                        <a:rPr lang="es-MX" b="0" baseline="0" dirty="0"/>
                        <a:t> provinciales</a:t>
                      </a:r>
                      <a:endParaRPr lang="es-MX" b="0" dirty="0"/>
                    </a:p>
                  </a:txBody>
                  <a:tcPr/>
                </a:tc>
                <a:tc>
                  <a:txBody>
                    <a:bodyPr/>
                    <a:lstStyle/>
                    <a:p>
                      <a:pPr algn="ctr"/>
                      <a:r>
                        <a:rPr lang="es-MX" dirty="0"/>
                        <a:t>Ciudad</a:t>
                      </a:r>
                      <a:r>
                        <a:rPr lang="es-MX" baseline="0" dirty="0"/>
                        <a:t> Autónoma Buenos Aires</a:t>
                      </a:r>
                      <a:endParaRPr lang="es-MX" dirty="0"/>
                    </a:p>
                  </a:txBody>
                  <a:tcPr/>
                </a:tc>
                <a:tc>
                  <a:txBody>
                    <a:bodyPr/>
                    <a:lstStyle/>
                    <a:p>
                      <a:pPr algn="ctr"/>
                      <a:endParaRPr lang="es-MX" b="1" dirty="0"/>
                    </a:p>
                    <a:p>
                      <a:pPr algn="ctr"/>
                      <a:r>
                        <a:rPr lang="es-MX" b="1" dirty="0"/>
                        <a:t>26 </a:t>
                      </a:r>
                      <a:r>
                        <a:rPr lang="es-MX" b="0" dirty="0"/>
                        <a:t>Governos</a:t>
                      </a:r>
                      <a:r>
                        <a:rPr lang="es-MX" b="0" baseline="0" dirty="0"/>
                        <a:t> Estaduais</a:t>
                      </a:r>
                      <a:endParaRPr lang="es-MX" b="0" dirty="0"/>
                    </a:p>
                  </a:txBody>
                  <a:tcPr/>
                </a:tc>
                <a:tc>
                  <a:txBody>
                    <a:bodyPr/>
                    <a:lstStyle/>
                    <a:p>
                      <a:endParaRPr lang="es-MX" b="1" baseline="0" dirty="0"/>
                    </a:p>
                    <a:p>
                      <a:r>
                        <a:rPr lang="es-MX" b="0" baseline="0" dirty="0"/>
                        <a:t>Distrito Federal</a:t>
                      </a:r>
                      <a:endParaRPr lang="es-MX" b="0" dirty="0"/>
                    </a:p>
                  </a:txBody>
                  <a:tcPr/>
                </a:tc>
                <a:extLst>
                  <a:ext uri="{0D108BD9-81ED-4DB2-BD59-A6C34878D82A}">
                    <a16:rowId xmlns="" xmlns:a16="http://schemas.microsoft.com/office/drawing/2014/main" val="10002"/>
                  </a:ext>
                </a:extLst>
              </a:tr>
              <a:tr h="1064578">
                <a:tc vMerge="1">
                  <a:txBody>
                    <a:bodyPr/>
                    <a:lstStyle/>
                    <a:p>
                      <a:endParaRPr lang="es-MX" dirty="0"/>
                    </a:p>
                  </a:txBody>
                  <a:tcPr/>
                </a:tc>
                <a:tc>
                  <a:txBody>
                    <a:bodyPr/>
                    <a:lstStyle/>
                    <a:p>
                      <a:pPr algn="ctr"/>
                      <a:r>
                        <a:rPr lang="es-MX" b="1" dirty="0"/>
                        <a:t>Municipal</a:t>
                      </a:r>
                    </a:p>
                  </a:txBody>
                  <a:tcPr vert="vert270"/>
                </a:tc>
                <a:tc>
                  <a:txBody>
                    <a:bodyPr/>
                    <a:lstStyle/>
                    <a:p>
                      <a:pPr algn="ctr"/>
                      <a:r>
                        <a:rPr lang="es-MX" b="1" dirty="0" smtClean="0"/>
                        <a:t>2,447</a:t>
                      </a:r>
                    </a:p>
                    <a:p>
                      <a:pPr algn="ctr"/>
                      <a:r>
                        <a:rPr lang="es-MX" b="1" dirty="0" smtClean="0"/>
                        <a:t>Muncipios</a:t>
                      </a:r>
                      <a:r>
                        <a:rPr lang="es-MX" b="1" baseline="0" dirty="0" smtClean="0"/>
                        <a:t> </a:t>
                      </a:r>
                      <a:endParaRPr lang="es-MX" b="1" dirty="0"/>
                    </a:p>
                  </a:txBody>
                  <a:tcPr/>
                </a:tc>
                <a:tc>
                  <a:txBody>
                    <a:bodyPr/>
                    <a:lstStyle/>
                    <a:p>
                      <a:pPr algn="ctr"/>
                      <a:r>
                        <a:rPr lang="es-MX" b="1" dirty="0"/>
                        <a:t>16</a:t>
                      </a:r>
                    </a:p>
                    <a:p>
                      <a:pPr algn="ctr"/>
                      <a:r>
                        <a:rPr lang="es-MX" b="1" dirty="0"/>
                        <a:t>Alcaldías</a:t>
                      </a:r>
                    </a:p>
                  </a:txBody>
                  <a:tcPr/>
                </a:tc>
                <a:tc>
                  <a:txBody>
                    <a:bodyPr/>
                    <a:lstStyle/>
                    <a:p>
                      <a:pPr algn="ctr"/>
                      <a:endParaRPr lang="es-MX" b="1" dirty="0" smtClean="0"/>
                    </a:p>
                    <a:p>
                      <a:pPr algn="ctr"/>
                      <a:r>
                        <a:rPr lang="es-MX" b="1" dirty="0" smtClean="0"/>
                        <a:t>2457</a:t>
                      </a:r>
                    </a:p>
                    <a:p>
                      <a:pPr algn="ctr"/>
                      <a:r>
                        <a:rPr lang="es-MX" b="1" dirty="0" smtClean="0"/>
                        <a:t>Muncipios</a:t>
                      </a:r>
                      <a:r>
                        <a:rPr lang="es-MX" b="1" baseline="0" dirty="0" smtClean="0"/>
                        <a:t> </a:t>
                      </a:r>
                    </a:p>
                    <a:p>
                      <a:pPr algn="ctr"/>
                      <a:r>
                        <a:rPr lang="es-MX" b="1" dirty="0" smtClean="0"/>
                        <a:t>528</a:t>
                      </a:r>
                      <a:r>
                        <a:rPr lang="es-MX" dirty="0" smtClean="0"/>
                        <a:t> departamentos</a:t>
                      </a:r>
                      <a:endParaRPr lang="es-MX" dirty="0"/>
                    </a:p>
                    <a:p>
                      <a:pPr algn="ctr"/>
                      <a:r>
                        <a:rPr lang="es-MX" b="1" dirty="0"/>
                        <a:t>134</a:t>
                      </a:r>
                      <a:r>
                        <a:rPr lang="es-MX" dirty="0"/>
                        <a:t> Partidos</a:t>
                      </a:r>
                    </a:p>
                  </a:txBody>
                  <a:tcPr/>
                </a:tc>
                <a:tc>
                  <a:txBody>
                    <a:bodyPr/>
                    <a:lstStyle/>
                    <a:p>
                      <a:pPr algn="ctr"/>
                      <a:r>
                        <a:rPr lang="es-MX" dirty="0"/>
                        <a:t> </a:t>
                      </a:r>
                      <a:r>
                        <a:rPr lang="es-MX" b="1" dirty="0"/>
                        <a:t>14</a:t>
                      </a:r>
                    </a:p>
                    <a:p>
                      <a:pPr algn="ctr"/>
                      <a:r>
                        <a:rPr lang="es-MX" b="1" dirty="0"/>
                        <a:t>Comunas </a:t>
                      </a:r>
                    </a:p>
                    <a:p>
                      <a:pPr algn="ctr"/>
                      <a:endParaRPr lang="es-MX" b="1" dirty="0"/>
                    </a:p>
                    <a:p>
                      <a:pPr algn="ctr"/>
                      <a:endParaRPr lang="es-MX" dirty="0"/>
                    </a:p>
                  </a:txBody>
                  <a:tcPr/>
                </a:tc>
                <a:tc gridSpan="2">
                  <a:txBody>
                    <a:bodyPr/>
                    <a:lstStyle/>
                    <a:p>
                      <a:pPr algn="ctr"/>
                      <a:r>
                        <a:rPr lang="es-MX" b="1" dirty="0"/>
                        <a:t>5,570 </a:t>
                      </a:r>
                    </a:p>
                    <a:p>
                      <a:pPr algn="ctr"/>
                      <a:r>
                        <a:rPr lang="es-MX" b="1" dirty="0" err="1"/>
                        <a:t>Governos</a:t>
                      </a:r>
                      <a:r>
                        <a:rPr lang="es-MX" b="1" baseline="0" dirty="0"/>
                        <a:t> </a:t>
                      </a:r>
                      <a:r>
                        <a:rPr lang="es-MX" b="1" baseline="0" dirty="0" err="1"/>
                        <a:t>municipais</a:t>
                      </a:r>
                      <a:endParaRPr lang="es-MX" b="1" dirty="0"/>
                    </a:p>
                  </a:txBody>
                  <a:tcPr/>
                </a:tc>
                <a:tc hMerge="1">
                  <a:txBody>
                    <a:bodyPr/>
                    <a:lstStyle/>
                    <a:p>
                      <a:endParaRPr lang="es-MX"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5183403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91494"/>
                                        </p:tgtEl>
                                        <p:attrNameLst>
                                          <p:attrName>style.visibility</p:attrName>
                                        </p:attrNameLst>
                                      </p:cBhvr>
                                      <p:to>
                                        <p:strVal val="visible"/>
                                      </p:to>
                                    </p:set>
                                    <p:animEffect transition="in" filter="diamond(in)">
                                      <p:cBhvr>
                                        <p:cTn id="7" dur="2000"/>
                                        <p:tgtEl>
                                          <p:spTgt spid="191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rcRect t="3839"/>
          <a:stretch>
            <a:fillRect/>
          </a:stretch>
        </p:blipFill>
        <p:spPr bwMode="auto">
          <a:xfrm>
            <a:off x="-42863" y="20638"/>
            <a:ext cx="9180513" cy="408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ángulo 3"/>
          <p:cNvSpPr/>
          <p:nvPr/>
        </p:nvSpPr>
        <p:spPr>
          <a:xfrm>
            <a:off x="0" y="4087813"/>
            <a:ext cx="9137650" cy="26336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MX"/>
          </a:p>
        </p:txBody>
      </p:sp>
      <p:sp>
        <p:nvSpPr>
          <p:cNvPr id="10" name="CuadroTexto 9"/>
          <p:cNvSpPr txBox="1"/>
          <p:nvPr/>
        </p:nvSpPr>
        <p:spPr>
          <a:xfrm>
            <a:off x="0" y="4756150"/>
            <a:ext cx="9144000" cy="1569660"/>
          </a:xfrm>
          <a:prstGeom prst="rect">
            <a:avLst/>
          </a:prstGeom>
          <a:noFill/>
        </p:spPr>
        <p:txBody>
          <a:bodyPr>
            <a:spAutoFit/>
          </a:bodyPr>
          <a:lstStyle/>
          <a:p>
            <a:pPr algn="ctr" eaLnBrk="1" fontAlgn="auto" hangingPunct="1">
              <a:spcBef>
                <a:spcPts val="0"/>
              </a:spcBef>
              <a:spcAft>
                <a:spcPts val="0"/>
              </a:spcAft>
              <a:defRPr/>
            </a:pPr>
            <a:r>
              <a:rPr lang="es-MX" sz="3200" b="1" i="1" cap="small" dirty="0">
                <a:solidFill>
                  <a:srgbClr val="0070C0"/>
                </a:solidFill>
              </a:rPr>
              <a:t>2.- </a:t>
            </a:r>
            <a:r>
              <a:rPr lang="es-MX" sz="3200" b="1" i="1" cap="small" dirty="0">
                <a:solidFill>
                  <a:srgbClr val="0070C0"/>
                </a:solidFill>
                <a:latin typeface="+mn-lt"/>
              </a:rPr>
              <a:t>La ciudad de méxico</a:t>
            </a:r>
          </a:p>
          <a:p>
            <a:pPr algn="ctr" eaLnBrk="1" fontAlgn="auto" hangingPunct="1">
              <a:spcBef>
                <a:spcPts val="0"/>
              </a:spcBef>
              <a:spcAft>
                <a:spcPts val="0"/>
              </a:spcAft>
              <a:defRPr/>
            </a:pPr>
            <a:r>
              <a:rPr lang="es-MX" sz="3200" b="1" i="1" cap="small" dirty="0">
                <a:solidFill>
                  <a:srgbClr val="0070C0"/>
                </a:solidFill>
                <a:latin typeface="+mn-lt"/>
              </a:rPr>
              <a:t>la región urbana metropolitana </a:t>
            </a:r>
          </a:p>
          <a:p>
            <a:pPr algn="ctr" eaLnBrk="1" fontAlgn="auto" hangingPunct="1">
              <a:spcBef>
                <a:spcPts val="0"/>
              </a:spcBef>
              <a:spcAft>
                <a:spcPts val="0"/>
              </a:spcAft>
              <a:defRPr/>
            </a:pPr>
            <a:r>
              <a:rPr lang="es-MX" sz="3200" b="1" i="1" cap="small" dirty="0">
                <a:solidFill>
                  <a:srgbClr val="0070C0"/>
                </a:solidFill>
                <a:latin typeface="+mn-lt"/>
              </a:rPr>
              <a:t>del valle  de México </a:t>
            </a:r>
            <a:endParaRPr lang="es-MX" sz="2800" b="1" i="1" dirty="0">
              <a:solidFill>
                <a:srgbClr val="0070C0"/>
              </a:solidFill>
              <a:latin typeface="+mn-lt"/>
            </a:endParaRPr>
          </a:p>
        </p:txBody>
      </p:sp>
    </p:spTree>
    <p:extLst>
      <p:ext uri="{BB962C8B-B14F-4D97-AF65-F5344CB8AC3E}">
        <p14:creationId xmlns:p14="http://schemas.microsoft.com/office/powerpoint/2010/main" val="267104409"/>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50"/>
                                        <p:tgtEl>
                                          <p:spTgt spid="13"/>
                                        </p:tgtEl>
                                      </p:cBhvr>
                                    </p:animEffect>
                                  </p:childTnLst>
                                </p:cTn>
                              </p:par>
                            </p:childTnLst>
                          </p:cTn>
                        </p:par>
                        <p:par>
                          <p:cTn id="8" fill="hold" nodeType="afterGroup">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4 Forma libre"/>
          <p:cNvSpPr/>
          <p:nvPr/>
        </p:nvSpPr>
        <p:spPr>
          <a:xfrm>
            <a:off x="5796136" y="4365104"/>
            <a:ext cx="3097039" cy="2300560"/>
          </a:xfrm>
          <a:custGeom>
            <a:avLst/>
            <a:gdLst>
              <a:gd name="connsiteX0" fmla="*/ 0 w 2399745"/>
              <a:gd name="connsiteY0" fmla="*/ 155449 h 1554490"/>
              <a:gd name="connsiteX1" fmla="*/ 155449 w 2399745"/>
              <a:gd name="connsiteY1" fmla="*/ 0 h 1554490"/>
              <a:gd name="connsiteX2" fmla="*/ 2244296 w 2399745"/>
              <a:gd name="connsiteY2" fmla="*/ 0 h 1554490"/>
              <a:gd name="connsiteX3" fmla="*/ 2399745 w 2399745"/>
              <a:gd name="connsiteY3" fmla="*/ 155449 h 1554490"/>
              <a:gd name="connsiteX4" fmla="*/ 2399745 w 2399745"/>
              <a:gd name="connsiteY4" fmla="*/ 1399041 h 1554490"/>
              <a:gd name="connsiteX5" fmla="*/ 2244296 w 2399745"/>
              <a:gd name="connsiteY5" fmla="*/ 1554490 h 1554490"/>
              <a:gd name="connsiteX6" fmla="*/ 155449 w 2399745"/>
              <a:gd name="connsiteY6" fmla="*/ 1554490 h 1554490"/>
              <a:gd name="connsiteX7" fmla="*/ 0 w 2399745"/>
              <a:gd name="connsiteY7" fmla="*/ 1399041 h 1554490"/>
              <a:gd name="connsiteX8" fmla="*/ 0 w 2399745"/>
              <a:gd name="connsiteY8" fmla="*/ 155449 h 155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9745" h="1554490">
                <a:moveTo>
                  <a:pt x="0" y="155449"/>
                </a:moveTo>
                <a:cubicBezTo>
                  <a:pt x="0" y="69597"/>
                  <a:pt x="69597" y="0"/>
                  <a:pt x="155449" y="0"/>
                </a:cubicBezTo>
                <a:lnTo>
                  <a:pt x="2244296" y="0"/>
                </a:lnTo>
                <a:cubicBezTo>
                  <a:pt x="2330148" y="0"/>
                  <a:pt x="2399745" y="69597"/>
                  <a:pt x="2399745" y="155449"/>
                </a:cubicBezTo>
                <a:lnTo>
                  <a:pt x="2399745" y="1399041"/>
                </a:lnTo>
                <a:cubicBezTo>
                  <a:pt x="2399745" y="1484893"/>
                  <a:pt x="2330148" y="1554490"/>
                  <a:pt x="2244296" y="1554490"/>
                </a:cubicBezTo>
                <a:lnTo>
                  <a:pt x="155449" y="1554490"/>
                </a:lnTo>
                <a:cubicBezTo>
                  <a:pt x="69597" y="1554490"/>
                  <a:pt x="0" y="1484893"/>
                  <a:pt x="0" y="1399041"/>
                </a:cubicBezTo>
                <a:lnTo>
                  <a:pt x="0" y="155449"/>
                </a:lnTo>
                <a:close/>
              </a:path>
            </a:pathLst>
          </a:custGeom>
          <a:solidFill>
            <a:srgbClr val="A8CDE0">
              <a:alpha val="69804"/>
            </a:srgbClr>
          </a:solidFill>
        </p:spPr>
        <p:style>
          <a:lnRef idx="2">
            <a:schemeClr val="accent2">
              <a:hueOff val="3121013"/>
              <a:satOff val="-3893"/>
              <a:lumOff val="915"/>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lIns="720000" tIns="108000" rIns="72000" bIns="36000"/>
          <a:lstStyle/>
          <a:p>
            <a:pPr marL="266700" lvl="1" indent="98425" algn="ctr" defTabSz="622300" eaLnBrk="1" hangingPunct="1">
              <a:lnSpc>
                <a:spcPct val="90000"/>
              </a:lnSpc>
              <a:spcAft>
                <a:spcPct val="15000"/>
              </a:spcAft>
              <a:defRPr/>
            </a:pPr>
            <a:r>
              <a:rPr lang="es-MX" sz="1600" b="1" dirty="0">
                <a:solidFill>
                  <a:srgbClr val="000000"/>
                </a:solidFill>
                <a:latin typeface="Arial" pitchFamily="34" charset="0"/>
                <a:ea typeface="ＭＳ Ｐゴシック" pitchFamily="34" charset="-128"/>
                <a:cs typeface="Arial" pitchFamily="34" charset="0"/>
              </a:rPr>
              <a:t>Población ZMVM</a:t>
            </a:r>
            <a:r>
              <a:rPr lang="es-MX" sz="1600" dirty="0">
                <a:solidFill>
                  <a:srgbClr val="000000"/>
                </a:solidFill>
                <a:latin typeface="Arial" pitchFamily="34" charset="0"/>
                <a:ea typeface="ＭＳ Ｐゴシック" pitchFamily="34" charset="-128"/>
                <a:cs typeface="Arial" pitchFamily="34" charset="0"/>
              </a:rPr>
              <a:t>  </a:t>
            </a:r>
          </a:p>
          <a:p>
            <a:pPr marL="266700" lvl="1" indent="98425" algn="ctr" defTabSz="622300" eaLnBrk="1" hangingPunct="1">
              <a:lnSpc>
                <a:spcPct val="90000"/>
              </a:lnSpc>
              <a:spcAft>
                <a:spcPct val="15000"/>
              </a:spcAft>
              <a:defRPr/>
            </a:pPr>
            <a:r>
              <a:rPr lang="es-MX" sz="1600" b="1" dirty="0">
                <a:solidFill>
                  <a:srgbClr val="000000"/>
                </a:solidFill>
                <a:latin typeface="Arial" pitchFamily="34" charset="0"/>
                <a:ea typeface="ＭＳ Ｐゴシック" pitchFamily="34" charset="-128"/>
                <a:cs typeface="Arial" pitchFamily="34" charset="0"/>
              </a:rPr>
              <a:t>(21.1 millones)</a:t>
            </a:r>
            <a:endParaRPr lang="es-ES" sz="1600" dirty="0">
              <a:solidFill>
                <a:srgbClr val="000000"/>
              </a:solidFill>
              <a:latin typeface="Arial" pitchFamily="34" charset="0"/>
              <a:ea typeface="ＭＳ Ｐゴシック" pitchFamily="34" charset="-128"/>
              <a:cs typeface="Arial" pitchFamily="34" charset="0"/>
            </a:endParaRPr>
          </a:p>
          <a:p>
            <a:pPr marL="266700" lvl="2" indent="98425" defTabSz="622300">
              <a:lnSpc>
                <a:spcPct val="90000"/>
              </a:lnSpc>
              <a:spcAft>
                <a:spcPct val="15000"/>
              </a:spcAft>
              <a:buFontTx/>
              <a:buChar char="•"/>
              <a:defRPr/>
            </a:pPr>
            <a:r>
              <a:rPr lang="es-MX" sz="1600" b="1" dirty="0">
                <a:solidFill>
                  <a:srgbClr val="000000"/>
                </a:solidFill>
                <a:latin typeface="Arial" pitchFamily="34" charset="0"/>
                <a:ea typeface="ＭＳ Ｐゴシック" pitchFamily="34" charset="-128"/>
                <a:cs typeface="Arial" pitchFamily="34" charset="0"/>
              </a:rPr>
              <a:t>42%  CDMX</a:t>
            </a:r>
          </a:p>
          <a:p>
            <a:pPr marL="266700" lvl="2" indent="98425" defTabSz="622300" eaLnBrk="1" hangingPunct="1">
              <a:lnSpc>
                <a:spcPct val="90000"/>
              </a:lnSpc>
              <a:spcAft>
                <a:spcPct val="15000"/>
              </a:spcAft>
              <a:buFontTx/>
              <a:buChar char="•"/>
              <a:defRPr/>
            </a:pPr>
            <a:r>
              <a:rPr lang="es-MX" sz="1600" b="1" dirty="0">
                <a:solidFill>
                  <a:srgbClr val="000000"/>
                </a:solidFill>
                <a:latin typeface="Arial" pitchFamily="34" charset="0"/>
                <a:ea typeface="ＭＳ Ｐゴシック" pitchFamily="34" charset="-128"/>
                <a:cs typeface="Arial" pitchFamily="34" charset="0"/>
              </a:rPr>
              <a:t>53%,  Edo. Méx.;</a:t>
            </a:r>
            <a:endParaRPr lang="es-ES" sz="1600" b="1" dirty="0">
              <a:solidFill>
                <a:srgbClr val="000000"/>
              </a:solidFill>
              <a:latin typeface="Arial" pitchFamily="34" charset="0"/>
              <a:ea typeface="ＭＳ Ｐゴシック" pitchFamily="34" charset="-128"/>
              <a:cs typeface="Arial" pitchFamily="34" charset="0"/>
            </a:endParaRPr>
          </a:p>
          <a:p>
            <a:pPr marL="266700" lvl="2" indent="98425" defTabSz="622300" eaLnBrk="1" hangingPunct="1">
              <a:lnSpc>
                <a:spcPct val="90000"/>
              </a:lnSpc>
              <a:spcAft>
                <a:spcPct val="15000"/>
              </a:spcAft>
              <a:buFontTx/>
              <a:buChar char="•"/>
              <a:defRPr/>
            </a:pPr>
            <a:r>
              <a:rPr lang="es-MX" sz="1600" b="1" dirty="0">
                <a:solidFill>
                  <a:srgbClr val="000000"/>
                </a:solidFill>
                <a:latin typeface="Arial" pitchFamily="34" charset="0"/>
                <a:ea typeface="ＭＳ Ｐゴシック" pitchFamily="34" charset="-128"/>
                <a:cs typeface="Arial" pitchFamily="34" charset="0"/>
              </a:rPr>
              <a:t>5% estado de Higalgo</a:t>
            </a:r>
          </a:p>
          <a:p>
            <a:pPr marL="266700" lvl="2" indent="98425" defTabSz="622300" eaLnBrk="1" hangingPunct="1">
              <a:lnSpc>
                <a:spcPct val="90000"/>
              </a:lnSpc>
              <a:spcAft>
                <a:spcPct val="15000"/>
              </a:spcAft>
              <a:defRPr/>
            </a:pPr>
            <a:endParaRPr lang="es-MX" sz="1400" b="1" dirty="0">
              <a:solidFill>
                <a:srgbClr val="000000"/>
              </a:solidFill>
              <a:ea typeface="ＭＳ Ｐゴシック" pitchFamily="34" charset="-128"/>
              <a:cs typeface="Arial" pitchFamily="34" charset="0"/>
            </a:endParaRPr>
          </a:p>
          <a:p>
            <a:pPr marL="266700" lvl="2" indent="98425" defTabSz="622300" eaLnBrk="1" hangingPunct="1">
              <a:lnSpc>
                <a:spcPct val="90000"/>
              </a:lnSpc>
              <a:spcAft>
                <a:spcPct val="15000"/>
              </a:spcAft>
              <a:defRPr/>
            </a:pPr>
            <a:endParaRPr lang="es-ES" sz="1400" b="1" dirty="0">
              <a:solidFill>
                <a:srgbClr val="000000"/>
              </a:solidFill>
              <a:ea typeface="ＭＳ Ｐゴシック" pitchFamily="34" charset="-128"/>
              <a:cs typeface="Arial" pitchFamily="34" charset="0"/>
            </a:endParaRPr>
          </a:p>
        </p:txBody>
      </p:sp>
      <p:grpSp>
        <p:nvGrpSpPr>
          <p:cNvPr id="3" name="19 Grupo"/>
          <p:cNvGrpSpPr>
            <a:grpSpLocks/>
          </p:cNvGrpSpPr>
          <p:nvPr/>
        </p:nvGrpSpPr>
        <p:grpSpPr bwMode="auto">
          <a:xfrm>
            <a:off x="5913439" y="1233488"/>
            <a:ext cx="2979736" cy="2358607"/>
            <a:chOff x="5612236" y="1688964"/>
            <a:chExt cx="3674409" cy="1634712"/>
          </a:xfrm>
          <a:solidFill>
            <a:srgbClr val="A8CDE0"/>
          </a:solidFill>
        </p:grpSpPr>
        <p:sp>
          <p:nvSpPr>
            <p:cNvPr id="4" name="6 Forma libre"/>
            <p:cNvSpPr/>
            <p:nvPr/>
          </p:nvSpPr>
          <p:spPr>
            <a:xfrm>
              <a:off x="5612236" y="1688964"/>
              <a:ext cx="3674409" cy="1634712"/>
            </a:xfrm>
            <a:custGeom>
              <a:avLst/>
              <a:gdLst>
                <a:gd name="connsiteX0" fmla="*/ 0 w 2399745"/>
                <a:gd name="connsiteY0" fmla="*/ 155449 h 1554490"/>
                <a:gd name="connsiteX1" fmla="*/ 155449 w 2399745"/>
                <a:gd name="connsiteY1" fmla="*/ 0 h 1554490"/>
                <a:gd name="connsiteX2" fmla="*/ 2244296 w 2399745"/>
                <a:gd name="connsiteY2" fmla="*/ 0 h 1554490"/>
                <a:gd name="connsiteX3" fmla="*/ 2399745 w 2399745"/>
                <a:gd name="connsiteY3" fmla="*/ 155449 h 1554490"/>
                <a:gd name="connsiteX4" fmla="*/ 2399745 w 2399745"/>
                <a:gd name="connsiteY4" fmla="*/ 1399041 h 1554490"/>
                <a:gd name="connsiteX5" fmla="*/ 2244296 w 2399745"/>
                <a:gd name="connsiteY5" fmla="*/ 1554490 h 1554490"/>
                <a:gd name="connsiteX6" fmla="*/ 155449 w 2399745"/>
                <a:gd name="connsiteY6" fmla="*/ 1554490 h 1554490"/>
                <a:gd name="connsiteX7" fmla="*/ 0 w 2399745"/>
                <a:gd name="connsiteY7" fmla="*/ 1399041 h 1554490"/>
                <a:gd name="connsiteX8" fmla="*/ 0 w 2399745"/>
                <a:gd name="connsiteY8" fmla="*/ 155449 h 155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9745" h="1554490">
                  <a:moveTo>
                    <a:pt x="0" y="155449"/>
                  </a:moveTo>
                  <a:cubicBezTo>
                    <a:pt x="0" y="69597"/>
                    <a:pt x="69597" y="0"/>
                    <a:pt x="155449" y="0"/>
                  </a:cubicBezTo>
                  <a:lnTo>
                    <a:pt x="2244296" y="0"/>
                  </a:lnTo>
                  <a:cubicBezTo>
                    <a:pt x="2330148" y="0"/>
                    <a:pt x="2399745" y="69597"/>
                    <a:pt x="2399745" y="155449"/>
                  </a:cubicBezTo>
                  <a:lnTo>
                    <a:pt x="2399745" y="1399041"/>
                  </a:lnTo>
                  <a:cubicBezTo>
                    <a:pt x="2399745" y="1484893"/>
                    <a:pt x="2330148" y="1554490"/>
                    <a:pt x="2244296" y="1554490"/>
                  </a:cubicBezTo>
                  <a:lnTo>
                    <a:pt x="155449" y="1554490"/>
                  </a:lnTo>
                  <a:cubicBezTo>
                    <a:pt x="69597" y="1554490"/>
                    <a:pt x="0" y="1484893"/>
                    <a:pt x="0" y="1399041"/>
                  </a:cubicBezTo>
                  <a:lnTo>
                    <a:pt x="0" y="155449"/>
                  </a:lnTo>
                  <a:close/>
                </a:path>
              </a:pathLst>
            </a:custGeom>
            <a:grpFill/>
            <a:ln w="3175">
              <a:prstDash val="sysDot"/>
            </a:ln>
          </p:spPr>
          <p:style>
            <a:lnRef idx="2">
              <a:schemeClr val="accent2">
                <a:hueOff val="1560506"/>
                <a:satOff val="-1946"/>
                <a:lumOff val="458"/>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lIns="815030" tIns="95107" rIns="95108" bIns="483729" spcCol="1270"/>
            <a:lstStyle/>
            <a:p>
              <a:pPr marL="0" lvl="1" defTabSz="711200" eaLnBrk="1" hangingPunct="1">
                <a:lnSpc>
                  <a:spcPct val="90000"/>
                </a:lnSpc>
                <a:spcAft>
                  <a:spcPct val="15000"/>
                </a:spcAft>
                <a:defRPr/>
              </a:pPr>
              <a:endParaRPr lang="es-ES" sz="1600" dirty="0"/>
            </a:p>
          </p:txBody>
        </p:sp>
        <p:sp>
          <p:nvSpPr>
            <p:cNvPr id="5" name="17 Rectángulo"/>
            <p:cNvSpPr>
              <a:spLocks noChangeArrowheads="1"/>
            </p:cNvSpPr>
            <p:nvPr/>
          </p:nvSpPr>
          <p:spPr bwMode="auto">
            <a:xfrm>
              <a:off x="6089154" y="1827598"/>
              <a:ext cx="3196634" cy="1113504"/>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defTabSz="622300">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defTabSz="622300">
                <a:spcBef>
                  <a:spcPct val="20000"/>
                </a:spcBef>
                <a:buFont typeface="Arial" charset="0"/>
                <a:buChar char="–"/>
                <a:defRPr sz="2800">
                  <a:solidFill>
                    <a:schemeClr val="tx1"/>
                  </a:solidFill>
                  <a:latin typeface="Calibri" charset="0"/>
                  <a:ea typeface="MS PGothic" charset="-128"/>
                  <a:cs typeface="MS PGothic" charset="-128"/>
                </a:defRPr>
              </a:lvl2pPr>
              <a:lvl3pPr defTabSz="622300">
                <a:spcBef>
                  <a:spcPct val="20000"/>
                </a:spcBef>
                <a:buFont typeface="Arial" charset="0"/>
                <a:buChar char="•"/>
                <a:defRPr sz="2400">
                  <a:solidFill>
                    <a:schemeClr val="tx1"/>
                  </a:solidFill>
                  <a:latin typeface="Calibri" charset="0"/>
                  <a:ea typeface="MS PGothic" charset="-128"/>
                  <a:cs typeface="MS PGothic" charset="-128"/>
                </a:defRPr>
              </a:lvl3pPr>
              <a:lvl4pPr marL="1600200" indent="-228600" defTabSz="622300">
                <a:spcBef>
                  <a:spcPct val="20000"/>
                </a:spcBef>
                <a:buFont typeface="Arial" charset="0"/>
                <a:buChar char="–"/>
                <a:defRPr sz="2000">
                  <a:solidFill>
                    <a:schemeClr val="tx1"/>
                  </a:solidFill>
                  <a:latin typeface="Calibri" charset="0"/>
                  <a:ea typeface="MS PGothic" charset="-128"/>
                  <a:cs typeface="MS PGothic" charset="-128"/>
                </a:defRPr>
              </a:lvl4pPr>
              <a:lvl5pPr marL="2057400" indent="-228600" defTabSz="622300">
                <a:spcBef>
                  <a:spcPct val="20000"/>
                </a:spcBef>
                <a:buFont typeface="Arial" charset="0"/>
                <a:buChar char="»"/>
                <a:defRPr sz="2000">
                  <a:solidFill>
                    <a:schemeClr val="tx1"/>
                  </a:solidFill>
                  <a:latin typeface="Calibri" charset="0"/>
                  <a:ea typeface="MS PGothic" charset="-128"/>
                  <a:cs typeface="MS PGothic" charset="-128"/>
                </a:defRPr>
              </a:lvl5pPr>
              <a:lvl6pPr marL="2514600" indent="-228600" defTabSz="6223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6pPr>
              <a:lvl7pPr marL="2971800" indent="-228600" defTabSz="6223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7pPr>
              <a:lvl8pPr marL="3429000" indent="-228600" defTabSz="6223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8pPr>
              <a:lvl9pPr marL="3886200" indent="-228600" defTabSz="6223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9pPr>
            </a:lstStyle>
            <a:p>
              <a:pPr marL="0" lvl="2" algn="ctr" eaLnBrk="1" hangingPunct="1">
                <a:lnSpc>
                  <a:spcPct val="90000"/>
                </a:lnSpc>
                <a:spcBef>
                  <a:spcPct val="0"/>
                </a:spcBef>
                <a:spcAft>
                  <a:spcPct val="15000"/>
                </a:spcAft>
                <a:buFontTx/>
                <a:buNone/>
              </a:pPr>
              <a:r>
                <a:rPr lang="es-MX" altLang="es-MX" sz="1600" b="1" dirty="0">
                  <a:latin typeface="Arial" charset="0"/>
                </a:rPr>
                <a:t>Tasas de Crecimiento </a:t>
              </a:r>
            </a:p>
            <a:p>
              <a:pPr marL="0" lvl="2" algn="ctr" eaLnBrk="1" hangingPunct="1">
                <a:lnSpc>
                  <a:spcPct val="90000"/>
                </a:lnSpc>
                <a:spcBef>
                  <a:spcPct val="0"/>
                </a:spcBef>
                <a:spcAft>
                  <a:spcPct val="15000"/>
                </a:spcAft>
                <a:buFontTx/>
                <a:buNone/>
              </a:pPr>
              <a:r>
                <a:rPr lang="es-MX" altLang="es-MX" sz="1600" b="1" dirty="0">
                  <a:latin typeface="Arial" charset="0"/>
                </a:rPr>
                <a:t>(2000-2010)</a:t>
              </a:r>
            </a:p>
            <a:p>
              <a:pPr marL="0" lvl="2" eaLnBrk="1" hangingPunct="1">
                <a:lnSpc>
                  <a:spcPct val="90000"/>
                </a:lnSpc>
                <a:spcBef>
                  <a:spcPct val="0"/>
                </a:spcBef>
                <a:spcAft>
                  <a:spcPct val="15000"/>
                </a:spcAft>
              </a:pPr>
              <a:r>
                <a:rPr lang="es-MX" altLang="es-MX" sz="1600" b="1" dirty="0">
                  <a:latin typeface="Arial" charset="0"/>
                </a:rPr>
                <a:t>ZMVM: 0.97</a:t>
              </a:r>
            </a:p>
            <a:p>
              <a:pPr marL="0" lvl="2" eaLnBrk="1" hangingPunct="1">
                <a:lnSpc>
                  <a:spcPct val="90000"/>
                </a:lnSpc>
                <a:spcBef>
                  <a:spcPct val="0"/>
                </a:spcBef>
                <a:spcAft>
                  <a:spcPct val="15000"/>
                </a:spcAft>
              </a:pPr>
              <a:r>
                <a:rPr lang="es-MX" altLang="es-MX" sz="1600" b="1" dirty="0">
                  <a:latin typeface="Arial" charset="0"/>
                </a:rPr>
                <a:t>CDMX  0.28; </a:t>
              </a:r>
            </a:p>
            <a:p>
              <a:pPr marL="0" lvl="2" eaLnBrk="1" hangingPunct="1">
                <a:lnSpc>
                  <a:spcPct val="90000"/>
                </a:lnSpc>
                <a:spcBef>
                  <a:spcPct val="0"/>
                </a:spcBef>
                <a:spcAft>
                  <a:spcPct val="15000"/>
                </a:spcAft>
              </a:pPr>
              <a:r>
                <a:rPr lang="es-MX" altLang="es-MX" sz="1600" b="1" dirty="0">
                  <a:latin typeface="Arial" charset="0"/>
                </a:rPr>
                <a:t>   Mpos. Edo. Méx: 1.37;</a:t>
              </a:r>
            </a:p>
            <a:p>
              <a:pPr marL="0" lvl="2" eaLnBrk="1" hangingPunct="1">
                <a:lnSpc>
                  <a:spcPct val="90000"/>
                </a:lnSpc>
                <a:spcBef>
                  <a:spcPct val="0"/>
                </a:spcBef>
                <a:spcAft>
                  <a:spcPct val="15000"/>
                </a:spcAft>
              </a:pPr>
              <a:r>
                <a:rPr lang="es-MX" altLang="es-MX" sz="1600" b="1" dirty="0">
                  <a:latin typeface="Arial" charset="0"/>
                </a:rPr>
                <a:t>     Mpos. Hgo:  2.93</a:t>
              </a:r>
            </a:p>
          </p:txBody>
        </p:sp>
      </p:grpSp>
      <p:cxnSp>
        <p:nvCxnSpPr>
          <p:cNvPr id="6" name="2 Conector recto"/>
          <p:cNvCxnSpPr/>
          <p:nvPr/>
        </p:nvCxnSpPr>
        <p:spPr>
          <a:xfrm>
            <a:off x="0" y="785813"/>
            <a:ext cx="9144000"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7" name="6 CuadroTexto"/>
          <p:cNvSpPr txBox="1">
            <a:spLocks noChangeArrowheads="1"/>
          </p:cNvSpPr>
          <p:nvPr/>
        </p:nvSpPr>
        <p:spPr bwMode="auto">
          <a:xfrm>
            <a:off x="0" y="260648"/>
            <a:ext cx="9144000" cy="707886"/>
          </a:xfrm>
          <a:prstGeom prst="rect">
            <a:avLst/>
          </a:prstGeom>
          <a:solidFill>
            <a:srgbClr val="7393C7"/>
          </a:solidFill>
          <a:ln>
            <a:noFill/>
          </a:ln>
        </p:spPr>
        <p:txBody>
          <a:bodyPr wrap="square">
            <a:spAutoFit/>
          </a:bodyPr>
          <a:lstStyle>
            <a:lvl1pPr>
              <a:spcBef>
                <a:spcPct val="20000"/>
              </a:spcBef>
              <a:buFont typeface="Arial" charset="0"/>
              <a:buChar char="•"/>
              <a:defRPr sz="3200">
                <a:solidFill>
                  <a:schemeClr val="tx1"/>
                </a:solidFill>
                <a:latin typeface="Calibri" charset="0"/>
                <a:ea typeface="MS PGothic" charset="-128"/>
                <a:cs typeface="ＭＳ Ｐゴシック" charset="-128"/>
              </a:defRPr>
            </a:lvl1pPr>
            <a:lvl2pPr marL="742950" indent="-285750">
              <a:spcBef>
                <a:spcPct val="20000"/>
              </a:spcBef>
              <a:buFont typeface="Arial" charset="0"/>
              <a:buChar char="–"/>
              <a:defRPr sz="2800">
                <a:solidFill>
                  <a:schemeClr val="tx1"/>
                </a:solidFill>
                <a:latin typeface="Calibri" charset="0"/>
                <a:ea typeface="MS PGothic" charset="-128"/>
                <a:cs typeface="MS PGothic" charset="-128"/>
              </a:defRPr>
            </a:lvl2pPr>
            <a:lvl3pPr marL="1143000" indent="-228600">
              <a:spcBef>
                <a:spcPct val="20000"/>
              </a:spcBef>
              <a:buFont typeface="Arial" charset="0"/>
              <a:buChar char="•"/>
              <a:defRPr sz="2400">
                <a:solidFill>
                  <a:schemeClr val="tx1"/>
                </a:solidFill>
                <a:latin typeface="Calibri" charset="0"/>
                <a:ea typeface="MS PGothic" charset="-128"/>
                <a:cs typeface="MS PGothic" charset="-128"/>
              </a:defRPr>
            </a:lvl3pPr>
            <a:lvl4pPr marL="1600200" indent="-228600">
              <a:spcBef>
                <a:spcPct val="20000"/>
              </a:spcBef>
              <a:buFont typeface="Arial" charset="0"/>
              <a:buChar char="–"/>
              <a:defRPr sz="2000">
                <a:solidFill>
                  <a:schemeClr val="tx1"/>
                </a:solidFill>
                <a:latin typeface="Calibri" charset="0"/>
                <a:ea typeface="MS PGothic" charset="-128"/>
                <a:cs typeface="MS PGothic" charset="-128"/>
              </a:defRPr>
            </a:lvl4pPr>
            <a:lvl5pPr marL="2057400" indent="-228600">
              <a:spcBef>
                <a:spcPct val="20000"/>
              </a:spcBef>
              <a:buFont typeface="Arial" charset="0"/>
              <a:buChar char="»"/>
              <a:defRPr sz="2000">
                <a:solidFill>
                  <a:schemeClr val="tx1"/>
                </a:solidFill>
                <a:latin typeface="Calibri" charset="0"/>
                <a:ea typeface="MS PGothic" charset="-128"/>
                <a:cs typeface="MS PGothic"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MS PGothic" charset="-128"/>
                <a:cs typeface="MS PGothic" charset="-128"/>
              </a:defRPr>
            </a:lvl9pPr>
          </a:lstStyle>
          <a:p>
            <a:pPr algn="ctr" eaLnBrk="1" hangingPunct="1">
              <a:spcBef>
                <a:spcPct val="0"/>
              </a:spcBef>
              <a:buFontTx/>
              <a:buNone/>
            </a:pPr>
            <a:r>
              <a:rPr lang="es-ES" altLang="es-MX" sz="2000" b="1" i="1" dirty="0"/>
              <a:t>CIUDAD DE MÉXICO </a:t>
            </a:r>
            <a:r>
              <a:rPr lang="mr-IN" altLang="es-MX" sz="2000" b="1" i="1" dirty="0"/>
              <a:t>–</a:t>
            </a:r>
            <a:r>
              <a:rPr lang="es-ES" altLang="es-MX" sz="2000" b="1" i="1" dirty="0"/>
              <a:t> Ciudad Capital </a:t>
            </a:r>
          </a:p>
          <a:p>
            <a:pPr algn="ctr" eaLnBrk="1" hangingPunct="1">
              <a:spcBef>
                <a:spcPct val="0"/>
              </a:spcBef>
              <a:buFontTx/>
              <a:buNone/>
            </a:pPr>
            <a:r>
              <a:rPr lang="es-ES" altLang="es-MX" sz="2000" b="1" i="1" dirty="0"/>
              <a:t>Gran Región Urbana del Valle de México </a:t>
            </a:r>
          </a:p>
        </p:txBody>
      </p:sp>
      <p:sp>
        <p:nvSpPr>
          <p:cNvPr id="8" name="7 Forma libre"/>
          <p:cNvSpPr/>
          <p:nvPr/>
        </p:nvSpPr>
        <p:spPr>
          <a:xfrm>
            <a:off x="312738" y="1268760"/>
            <a:ext cx="2979736" cy="2452341"/>
          </a:xfrm>
          <a:custGeom>
            <a:avLst/>
            <a:gdLst>
              <a:gd name="connsiteX0" fmla="*/ 0 w 2399745"/>
              <a:gd name="connsiteY0" fmla="*/ 155449 h 1554490"/>
              <a:gd name="connsiteX1" fmla="*/ 155449 w 2399745"/>
              <a:gd name="connsiteY1" fmla="*/ 0 h 1554490"/>
              <a:gd name="connsiteX2" fmla="*/ 2244296 w 2399745"/>
              <a:gd name="connsiteY2" fmla="*/ 0 h 1554490"/>
              <a:gd name="connsiteX3" fmla="*/ 2399745 w 2399745"/>
              <a:gd name="connsiteY3" fmla="*/ 155449 h 1554490"/>
              <a:gd name="connsiteX4" fmla="*/ 2399745 w 2399745"/>
              <a:gd name="connsiteY4" fmla="*/ 1399041 h 1554490"/>
              <a:gd name="connsiteX5" fmla="*/ 2244296 w 2399745"/>
              <a:gd name="connsiteY5" fmla="*/ 1554490 h 1554490"/>
              <a:gd name="connsiteX6" fmla="*/ 155449 w 2399745"/>
              <a:gd name="connsiteY6" fmla="*/ 1554490 h 1554490"/>
              <a:gd name="connsiteX7" fmla="*/ 0 w 2399745"/>
              <a:gd name="connsiteY7" fmla="*/ 1399041 h 1554490"/>
              <a:gd name="connsiteX8" fmla="*/ 0 w 2399745"/>
              <a:gd name="connsiteY8" fmla="*/ 155449 h 155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9745" h="1554490">
                <a:moveTo>
                  <a:pt x="0" y="155449"/>
                </a:moveTo>
                <a:cubicBezTo>
                  <a:pt x="0" y="69597"/>
                  <a:pt x="69597" y="0"/>
                  <a:pt x="155449" y="0"/>
                </a:cubicBezTo>
                <a:lnTo>
                  <a:pt x="2244296" y="0"/>
                </a:lnTo>
                <a:cubicBezTo>
                  <a:pt x="2330148" y="0"/>
                  <a:pt x="2399745" y="69597"/>
                  <a:pt x="2399745" y="155449"/>
                </a:cubicBezTo>
                <a:lnTo>
                  <a:pt x="2399745" y="1399041"/>
                </a:lnTo>
                <a:cubicBezTo>
                  <a:pt x="2399745" y="1484893"/>
                  <a:pt x="2330148" y="1554490"/>
                  <a:pt x="2244296" y="1554490"/>
                </a:cubicBezTo>
                <a:lnTo>
                  <a:pt x="155449" y="1554490"/>
                </a:lnTo>
                <a:cubicBezTo>
                  <a:pt x="69597" y="1554490"/>
                  <a:pt x="0" y="1484893"/>
                  <a:pt x="0" y="1399041"/>
                </a:cubicBezTo>
                <a:lnTo>
                  <a:pt x="0" y="155449"/>
                </a:lnTo>
                <a:close/>
              </a:path>
            </a:pathLst>
          </a:custGeom>
          <a:solidFill>
            <a:srgbClr val="A8CDE0">
              <a:alpha val="67843"/>
            </a:srgbClr>
          </a:solidFill>
          <a:ln w="6350">
            <a:prstDash val="sysDot"/>
          </a:ln>
        </p:spPr>
        <p:style>
          <a:lnRef idx="2">
            <a:schemeClr val="accent2">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lIns="95107" tIns="95107" rIns="815031" bIns="483729"/>
          <a:lstStyle/>
          <a:p>
            <a:pPr marL="180975" lvl="1" algn="ctr" defTabSz="711200" eaLnBrk="1" hangingPunct="1">
              <a:lnSpc>
                <a:spcPct val="90000"/>
              </a:lnSpc>
              <a:spcAft>
                <a:spcPct val="15000"/>
              </a:spcAft>
              <a:defRPr/>
            </a:pPr>
            <a:r>
              <a:rPr lang="es-MX" sz="1600" b="1" dirty="0">
                <a:solidFill>
                  <a:srgbClr val="000000"/>
                </a:solidFill>
                <a:latin typeface="Arial" pitchFamily="34" charset="0"/>
                <a:ea typeface="ＭＳ Ｐゴシック" pitchFamily="34" charset="-128"/>
                <a:cs typeface="Arial" pitchFamily="34" charset="0"/>
              </a:rPr>
              <a:t>ZMVM</a:t>
            </a:r>
          </a:p>
          <a:p>
            <a:pPr marL="466725" lvl="1" indent="-285750" algn="ctr" defTabSz="711200" eaLnBrk="1" hangingPunct="1">
              <a:lnSpc>
                <a:spcPct val="90000"/>
              </a:lnSpc>
              <a:spcAft>
                <a:spcPct val="15000"/>
              </a:spcAft>
              <a:buFont typeface="Arial" charset="0"/>
              <a:buChar char="•"/>
              <a:defRPr/>
            </a:pPr>
            <a:r>
              <a:rPr lang="es-MX" sz="1600" b="1" dirty="0">
                <a:solidFill>
                  <a:srgbClr val="000000"/>
                </a:solidFill>
                <a:latin typeface="Arial" pitchFamily="34" charset="0"/>
                <a:ea typeface="ＭＳ Ｐゴシック" pitchFamily="34" charset="-128"/>
                <a:cs typeface="Arial" pitchFamily="34" charset="0"/>
              </a:rPr>
              <a:t>16 Alcaldias de la CDMX </a:t>
            </a:r>
            <a:r>
              <a:rPr lang="mr-IN" sz="1600" b="1" dirty="0">
                <a:solidFill>
                  <a:srgbClr val="000000"/>
                </a:solidFill>
                <a:latin typeface="Arial" pitchFamily="34" charset="0"/>
                <a:ea typeface="ＭＳ Ｐゴシック" pitchFamily="34" charset="-128"/>
                <a:cs typeface="Arial" pitchFamily="34" charset="0"/>
              </a:rPr>
              <a:t>–</a:t>
            </a:r>
            <a:r>
              <a:rPr lang="es-MX" sz="1600" b="1" dirty="0">
                <a:solidFill>
                  <a:srgbClr val="000000"/>
                </a:solidFill>
                <a:latin typeface="Arial" pitchFamily="34" charset="0"/>
                <a:ea typeface="ＭＳ Ｐゴシック" pitchFamily="34" charset="-128"/>
                <a:cs typeface="Arial" pitchFamily="34" charset="0"/>
              </a:rPr>
              <a:t> Capital de la república</a:t>
            </a:r>
          </a:p>
          <a:p>
            <a:pPr marL="466725" lvl="1" indent="-285750" algn="ctr" defTabSz="711200" eaLnBrk="1" hangingPunct="1">
              <a:lnSpc>
                <a:spcPct val="90000"/>
              </a:lnSpc>
              <a:spcAft>
                <a:spcPct val="15000"/>
              </a:spcAft>
              <a:buFont typeface="Arial" charset="0"/>
              <a:buChar char="•"/>
              <a:defRPr/>
            </a:pPr>
            <a:r>
              <a:rPr lang="es-MX" sz="1600" b="1" dirty="0">
                <a:solidFill>
                  <a:srgbClr val="000000"/>
                </a:solidFill>
                <a:latin typeface="Arial" pitchFamily="34" charset="0"/>
                <a:ea typeface="ＭＳ Ｐゴシック" pitchFamily="34" charset="-128"/>
                <a:cs typeface="Arial" pitchFamily="34" charset="0"/>
              </a:rPr>
              <a:t>59 municipios del Estado de México </a:t>
            </a:r>
          </a:p>
          <a:p>
            <a:pPr marL="466725" lvl="1" indent="-285750" algn="ctr" defTabSz="711200" eaLnBrk="1" hangingPunct="1">
              <a:lnSpc>
                <a:spcPct val="90000"/>
              </a:lnSpc>
              <a:spcAft>
                <a:spcPct val="15000"/>
              </a:spcAft>
              <a:buFont typeface="Arial" charset="0"/>
              <a:buChar char="•"/>
              <a:defRPr/>
            </a:pPr>
            <a:r>
              <a:rPr lang="es-MX" sz="1600" b="1" dirty="0">
                <a:solidFill>
                  <a:srgbClr val="000000"/>
                </a:solidFill>
                <a:latin typeface="Arial" pitchFamily="34" charset="0"/>
                <a:ea typeface="ＭＳ Ｐゴシック" pitchFamily="34" charset="-128"/>
                <a:cs typeface="Arial" pitchFamily="34" charset="0"/>
              </a:rPr>
              <a:t>21 de Hidalgo.</a:t>
            </a:r>
            <a:endParaRPr lang="es-ES" sz="1600" b="1" dirty="0">
              <a:solidFill>
                <a:srgbClr val="000000"/>
              </a:solidFill>
              <a:latin typeface="Arial" pitchFamily="34" charset="0"/>
              <a:ea typeface="ＭＳ Ｐゴシック" pitchFamily="34" charset="-128"/>
              <a:cs typeface="Arial" pitchFamily="34" charset="0"/>
            </a:endParaRPr>
          </a:p>
        </p:txBody>
      </p:sp>
      <p:sp>
        <p:nvSpPr>
          <p:cNvPr id="10" name="5 Forma libre"/>
          <p:cNvSpPr/>
          <p:nvPr/>
        </p:nvSpPr>
        <p:spPr>
          <a:xfrm>
            <a:off x="312738" y="4292599"/>
            <a:ext cx="2979736" cy="2376761"/>
          </a:xfrm>
          <a:custGeom>
            <a:avLst/>
            <a:gdLst>
              <a:gd name="connsiteX0" fmla="*/ 0 w 2399745"/>
              <a:gd name="connsiteY0" fmla="*/ 155449 h 1554490"/>
              <a:gd name="connsiteX1" fmla="*/ 155449 w 2399745"/>
              <a:gd name="connsiteY1" fmla="*/ 0 h 1554490"/>
              <a:gd name="connsiteX2" fmla="*/ 2244296 w 2399745"/>
              <a:gd name="connsiteY2" fmla="*/ 0 h 1554490"/>
              <a:gd name="connsiteX3" fmla="*/ 2399745 w 2399745"/>
              <a:gd name="connsiteY3" fmla="*/ 155449 h 1554490"/>
              <a:gd name="connsiteX4" fmla="*/ 2399745 w 2399745"/>
              <a:gd name="connsiteY4" fmla="*/ 1399041 h 1554490"/>
              <a:gd name="connsiteX5" fmla="*/ 2244296 w 2399745"/>
              <a:gd name="connsiteY5" fmla="*/ 1554490 h 1554490"/>
              <a:gd name="connsiteX6" fmla="*/ 155449 w 2399745"/>
              <a:gd name="connsiteY6" fmla="*/ 1554490 h 1554490"/>
              <a:gd name="connsiteX7" fmla="*/ 0 w 2399745"/>
              <a:gd name="connsiteY7" fmla="*/ 1399041 h 1554490"/>
              <a:gd name="connsiteX8" fmla="*/ 0 w 2399745"/>
              <a:gd name="connsiteY8" fmla="*/ 155449 h 1554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9745" h="1554490">
                <a:moveTo>
                  <a:pt x="0" y="155449"/>
                </a:moveTo>
                <a:cubicBezTo>
                  <a:pt x="0" y="69597"/>
                  <a:pt x="69597" y="0"/>
                  <a:pt x="155449" y="0"/>
                </a:cubicBezTo>
                <a:lnTo>
                  <a:pt x="2244296" y="0"/>
                </a:lnTo>
                <a:cubicBezTo>
                  <a:pt x="2330148" y="0"/>
                  <a:pt x="2399745" y="69597"/>
                  <a:pt x="2399745" y="155449"/>
                </a:cubicBezTo>
                <a:lnTo>
                  <a:pt x="2399745" y="1399041"/>
                </a:lnTo>
                <a:cubicBezTo>
                  <a:pt x="2399745" y="1484893"/>
                  <a:pt x="2330148" y="1554490"/>
                  <a:pt x="2244296" y="1554490"/>
                </a:cubicBezTo>
                <a:lnTo>
                  <a:pt x="155449" y="1554490"/>
                </a:lnTo>
                <a:cubicBezTo>
                  <a:pt x="69597" y="1554490"/>
                  <a:pt x="0" y="1484893"/>
                  <a:pt x="0" y="1399041"/>
                </a:cubicBezTo>
                <a:lnTo>
                  <a:pt x="0" y="155449"/>
                </a:lnTo>
                <a:close/>
              </a:path>
            </a:pathLst>
          </a:custGeom>
          <a:solidFill>
            <a:srgbClr val="A8CDE0">
              <a:alpha val="69804"/>
            </a:srgbClr>
          </a:solidFill>
        </p:spPr>
        <p:style>
          <a:lnRef idx="2">
            <a:schemeClr val="accent2">
              <a:hueOff val="4681519"/>
              <a:satOff val="-5839"/>
              <a:lumOff val="1373"/>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lIns="36000" tIns="180000" rIns="1080000" bIns="87487"/>
          <a:lstStyle/>
          <a:p>
            <a:pPr marL="268288" lvl="1" indent="-184150" defTabSz="622300" eaLnBrk="1" hangingPunct="1">
              <a:lnSpc>
                <a:spcPct val="90000"/>
              </a:lnSpc>
              <a:spcAft>
                <a:spcPct val="15000"/>
              </a:spcAft>
              <a:buFontTx/>
              <a:buChar char="•"/>
              <a:defRPr/>
            </a:pPr>
            <a:r>
              <a:rPr lang="es-ES" sz="1600" b="1" dirty="0">
                <a:solidFill>
                  <a:srgbClr val="000000"/>
                </a:solidFill>
                <a:latin typeface="Arial" pitchFamily="34" charset="0"/>
                <a:ea typeface="ＭＳ Ｐゴシック" pitchFamily="34" charset="-128"/>
                <a:cs typeface="Arial" pitchFamily="34" charset="0"/>
              </a:rPr>
              <a:t>CDMX expulsa población.</a:t>
            </a:r>
          </a:p>
          <a:p>
            <a:pPr marL="268288" lvl="1" indent="-184150" defTabSz="622300" eaLnBrk="1" hangingPunct="1">
              <a:lnSpc>
                <a:spcPct val="90000"/>
              </a:lnSpc>
              <a:spcAft>
                <a:spcPct val="15000"/>
              </a:spcAft>
              <a:buFontTx/>
              <a:buChar char="•"/>
              <a:defRPr/>
            </a:pPr>
            <a:r>
              <a:rPr lang="es-ES" sz="1600" b="1" dirty="0" err="1">
                <a:solidFill>
                  <a:srgbClr val="000000"/>
                </a:solidFill>
                <a:latin typeface="Arial" pitchFamily="34" charset="0"/>
                <a:ea typeface="ＭＳ Ｐゴシック" pitchFamily="34" charset="-128"/>
                <a:cs typeface="Arial" pitchFamily="34" charset="0"/>
              </a:rPr>
              <a:t>Hgo</a:t>
            </a:r>
            <a:r>
              <a:rPr lang="es-ES" sz="1600" b="1" dirty="0">
                <a:solidFill>
                  <a:srgbClr val="000000"/>
                </a:solidFill>
                <a:latin typeface="Arial" pitchFamily="34" charset="0"/>
                <a:ea typeface="ＭＳ Ｐゴシック" pitchFamily="34" charset="-128"/>
                <a:cs typeface="Arial" pitchFamily="34" charset="0"/>
              </a:rPr>
              <a:t> y  Edo </a:t>
            </a:r>
            <a:r>
              <a:rPr lang="es-ES" sz="1600" b="1" dirty="0" err="1">
                <a:solidFill>
                  <a:srgbClr val="000000"/>
                </a:solidFill>
                <a:latin typeface="Arial" pitchFamily="34" charset="0"/>
                <a:ea typeface="ＭＳ Ｐゴシック" pitchFamily="34" charset="-128"/>
                <a:cs typeface="Arial" pitchFamily="34" charset="0"/>
              </a:rPr>
              <a:t>Méx</a:t>
            </a:r>
            <a:r>
              <a:rPr lang="es-ES" sz="1600" b="1" dirty="0">
                <a:solidFill>
                  <a:srgbClr val="000000"/>
                </a:solidFill>
                <a:latin typeface="Arial" pitchFamily="34" charset="0"/>
                <a:ea typeface="ＭＳ Ｐゴシック" pitchFamily="34" charset="-128"/>
                <a:cs typeface="Arial" pitchFamily="34" charset="0"/>
              </a:rPr>
              <a:t>, ganan población.</a:t>
            </a:r>
          </a:p>
          <a:p>
            <a:pPr marL="268288" lvl="1" indent="-184150" defTabSz="622300" eaLnBrk="1" hangingPunct="1">
              <a:lnSpc>
                <a:spcPct val="90000"/>
              </a:lnSpc>
              <a:spcAft>
                <a:spcPct val="15000"/>
              </a:spcAft>
              <a:buFontTx/>
              <a:buChar char="•"/>
              <a:defRPr/>
            </a:pPr>
            <a:r>
              <a:rPr lang="es-ES" sz="1600" b="1" dirty="0">
                <a:solidFill>
                  <a:srgbClr val="000000"/>
                </a:solidFill>
                <a:latin typeface="Arial" pitchFamily="34" charset="0"/>
                <a:ea typeface="ＭＳ Ｐゴシック" pitchFamily="34" charset="-128"/>
                <a:cs typeface="Arial" pitchFamily="34" charset="0"/>
              </a:rPr>
              <a:t>Fragmentación urbana y segregación residencial</a:t>
            </a:r>
          </a:p>
          <a:p>
            <a:pPr marL="268288" lvl="1" indent="-184150" defTabSz="622300" eaLnBrk="1" hangingPunct="1">
              <a:lnSpc>
                <a:spcPct val="90000"/>
              </a:lnSpc>
              <a:spcAft>
                <a:spcPct val="15000"/>
              </a:spcAft>
              <a:buFontTx/>
              <a:buChar char="•"/>
              <a:defRPr/>
            </a:pPr>
            <a:endParaRPr lang="es-ES" sz="1600" b="1" dirty="0">
              <a:solidFill>
                <a:srgbClr val="000000"/>
              </a:solidFill>
              <a:latin typeface="Arial" pitchFamily="34" charset="0"/>
              <a:ea typeface="ＭＳ Ｐゴシック" pitchFamily="34" charset="-128"/>
              <a:cs typeface="Arial" pitchFamily="34" charset="0"/>
            </a:endParaRPr>
          </a:p>
          <a:p>
            <a:pPr marL="268288" lvl="1" indent="-184150" defTabSz="622300" eaLnBrk="1" hangingPunct="1">
              <a:lnSpc>
                <a:spcPct val="90000"/>
              </a:lnSpc>
              <a:spcAft>
                <a:spcPct val="15000"/>
              </a:spcAft>
              <a:buFontTx/>
              <a:buChar char="•"/>
              <a:defRPr/>
            </a:pPr>
            <a:endParaRPr lang="es-ES" sz="1400" dirty="0">
              <a:solidFill>
                <a:srgbClr val="000000"/>
              </a:solidFill>
              <a:latin typeface="Arial" pitchFamily="34" charset="0"/>
              <a:ea typeface="ＭＳ Ｐゴシック" pitchFamily="34" charset="-128"/>
              <a:cs typeface="Arial" pitchFamily="34" charset="0"/>
            </a:endParaRPr>
          </a:p>
        </p:txBody>
      </p:sp>
      <p:sp>
        <p:nvSpPr>
          <p:cNvPr id="11" name="9 Forma libre"/>
          <p:cNvSpPr>
            <a:spLocks/>
          </p:cNvSpPr>
          <p:nvPr/>
        </p:nvSpPr>
        <p:spPr bwMode="auto">
          <a:xfrm>
            <a:off x="4572000" y="1881188"/>
            <a:ext cx="2160588" cy="2300287"/>
          </a:xfrm>
          <a:custGeom>
            <a:avLst/>
            <a:gdLst>
              <a:gd name="T0" fmla="*/ 0 w 2103420"/>
              <a:gd name="T1" fmla="*/ 3290079 h 2103420"/>
              <a:gd name="T2" fmla="*/ 2405226 w 2103420"/>
              <a:gd name="T3" fmla="*/ 0 h 2103420"/>
              <a:gd name="T4" fmla="*/ 2405226 w 2103420"/>
              <a:gd name="T5" fmla="*/ 3290079 h 2103420"/>
              <a:gd name="T6" fmla="*/ 0 w 2103420"/>
              <a:gd name="T7" fmla="*/ 3290079 h 2103420"/>
              <a:gd name="T8" fmla="*/ 0 60000 65536"/>
              <a:gd name="T9" fmla="*/ 0 60000 65536"/>
              <a:gd name="T10" fmla="*/ 0 60000 65536"/>
              <a:gd name="T11" fmla="*/ 0 60000 65536"/>
              <a:gd name="T12" fmla="*/ 0 w 2103420"/>
              <a:gd name="T13" fmla="*/ 0 h 2103420"/>
              <a:gd name="T14" fmla="*/ 2103420 w 2103420"/>
              <a:gd name="T15" fmla="*/ 2103420 h 2103420"/>
            </a:gdLst>
            <a:ahLst/>
            <a:cxnLst>
              <a:cxn ang="T8">
                <a:pos x="T0" y="T1"/>
              </a:cxn>
              <a:cxn ang="T9">
                <a:pos x="T2" y="T3"/>
              </a:cxn>
              <a:cxn ang="T10">
                <a:pos x="T4" y="T5"/>
              </a:cxn>
              <a:cxn ang="T11">
                <a:pos x="T6" y="T7"/>
              </a:cxn>
            </a:cxnLst>
            <a:rect l="T12" t="T13" r="T14" b="T15"/>
            <a:pathLst>
              <a:path w="2103420" h="2103420">
                <a:moveTo>
                  <a:pt x="0" y="0"/>
                </a:moveTo>
                <a:cubicBezTo>
                  <a:pt x="1161687" y="0"/>
                  <a:pt x="2103420" y="941733"/>
                  <a:pt x="2103420" y="2103420"/>
                </a:cubicBezTo>
                <a:lnTo>
                  <a:pt x="0" y="2103420"/>
                </a:lnTo>
                <a:lnTo>
                  <a:pt x="0" y="0"/>
                </a:lnTo>
                <a:close/>
              </a:path>
            </a:pathLst>
          </a:custGeom>
          <a:solidFill>
            <a:srgbClr val="7393C7">
              <a:alpha val="69412"/>
            </a:srgbClr>
          </a:solidFill>
          <a:ln w="38100">
            <a:solidFill>
              <a:srgbClr val="FFFFFF"/>
            </a:solidFill>
            <a:miter lim="800000"/>
            <a:headEnd/>
            <a:tailEnd/>
          </a:ln>
          <a:effectLst>
            <a:outerShdw blurRad="40000" dist="20000" dir="5400000" rotWithShape="0">
              <a:srgbClr val="000000">
                <a:alpha val="37999"/>
              </a:srgbClr>
            </a:outerShdw>
          </a:effectLst>
        </p:spPr>
        <p:txBody>
          <a:bodyPr lIns="142240" tIns="758317" rIns="758317" bIns="142240" anchor="ctr"/>
          <a:lstStyle/>
          <a:p>
            <a:pPr algn="ctr" defTabSz="889000" eaLnBrk="1" hangingPunct="1">
              <a:lnSpc>
                <a:spcPct val="90000"/>
              </a:lnSpc>
              <a:spcAft>
                <a:spcPct val="35000"/>
              </a:spcAft>
              <a:defRPr/>
            </a:pPr>
            <a:r>
              <a:rPr lang="es-ES" b="1" dirty="0">
                <a:solidFill>
                  <a:srgbClr val="FFFFFF"/>
                </a:solidFill>
                <a:effectLst>
                  <a:outerShdw blurRad="38100" dist="38100" dir="2700000" algn="tl">
                    <a:srgbClr val="000000"/>
                  </a:outerShdw>
                </a:effectLst>
                <a:latin typeface="Calibri" pitchFamily="34" charset="0"/>
                <a:ea typeface="ＭＳ Ｐゴシック" pitchFamily="34" charset="-128"/>
                <a:cs typeface="Arial" pitchFamily="34" charset="0"/>
              </a:rPr>
              <a:t>Dinámica de crecimiento</a:t>
            </a:r>
          </a:p>
          <a:p>
            <a:pPr algn="ctr" defTabSz="889000" eaLnBrk="1" hangingPunct="1">
              <a:lnSpc>
                <a:spcPct val="90000"/>
              </a:lnSpc>
              <a:spcAft>
                <a:spcPct val="35000"/>
              </a:spcAft>
              <a:defRPr/>
            </a:pPr>
            <a:r>
              <a:rPr lang="es-ES" b="1" dirty="0">
                <a:solidFill>
                  <a:srgbClr val="FFFFFF"/>
                </a:solidFill>
                <a:effectLst>
                  <a:outerShdw blurRad="38100" dist="38100" dir="2700000" algn="tl">
                    <a:srgbClr val="000000"/>
                  </a:outerShdw>
                </a:effectLst>
                <a:latin typeface="Calibri" pitchFamily="34" charset="0"/>
                <a:ea typeface="ＭＳ Ｐゴシック" pitchFamily="34" charset="-128"/>
                <a:cs typeface="Arial" pitchFamily="34" charset="0"/>
              </a:rPr>
              <a:t>poblacional</a:t>
            </a:r>
          </a:p>
        </p:txBody>
      </p:sp>
      <p:sp>
        <p:nvSpPr>
          <p:cNvPr id="12" name="10 Forma libre"/>
          <p:cNvSpPr>
            <a:spLocks/>
          </p:cNvSpPr>
          <p:nvPr/>
        </p:nvSpPr>
        <p:spPr bwMode="auto">
          <a:xfrm>
            <a:off x="4572000" y="4152900"/>
            <a:ext cx="2160588" cy="2300288"/>
          </a:xfrm>
          <a:custGeom>
            <a:avLst/>
            <a:gdLst>
              <a:gd name="T0" fmla="*/ 0 w 2103420"/>
              <a:gd name="T1" fmla="*/ 3290085 h 2103420"/>
              <a:gd name="T2" fmla="*/ 2405226 w 2103420"/>
              <a:gd name="T3" fmla="*/ 0 h 2103420"/>
              <a:gd name="T4" fmla="*/ 2405226 w 2103420"/>
              <a:gd name="T5" fmla="*/ 3290085 h 2103420"/>
              <a:gd name="T6" fmla="*/ 0 w 2103420"/>
              <a:gd name="T7" fmla="*/ 3290085 h 2103420"/>
              <a:gd name="T8" fmla="*/ 0 60000 65536"/>
              <a:gd name="T9" fmla="*/ 0 60000 65536"/>
              <a:gd name="T10" fmla="*/ 0 60000 65536"/>
              <a:gd name="T11" fmla="*/ 0 60000 65536"/>
              <a:gd name="T12" fmla="*/ 0 w 2103420"/>
              <a:gd name="T13" fmla="*/ 0 h 2103420"/>
              <a:gd name="T14" fmla="*/ 2103420 w 2103420"/>
              <a:gd name="T15" fmla="*/ 2103420 h 2103420"/>
            </a:gdLst>
            <a:ahLst/>
            <a:cxnLst>
              <a:cxn ang="T8">
                <a:pos x="T0" y="T1"/>
              </a:cxn>
              <a:cxn ang="T9">
                <a:pos x="T2" y="T3"/>
              </a:cxn>
              <a:cxn ang="T10">
                <a:pos x="T4" y="T5"/>
              </a:cxn>
              <a:cxn ang="T11">
                <a:pos x="T6" y="T7"/>
              </a:cxn>
            </a:cxnLst>
            <a:rect l="T12" t="T13" r="T14" b="T15"/>
            <a:pathLst>
              <a:path w="2103420" h="2103420">
                <a:moveTo>
                  <a:pt x="2103420" y="0"/>
                </a:moveTo>
                <a:cubicBezTo>
                  <a:pt x="2103420" y="1161687"/>
                  <a:pt x="1161687" y="2103420"/>
                  <a:pt x="0" y="2103420"/>
                </a:cubicBezTo>
                <a:lnTo>
                  <a:pt x="0" y="0"/>
                </a:lnTo>
                <a:lnTo>
                  <a:pt x="2103420" y="0"/>
                </a:lnTo>
                <a:close/>
              </a:path>
            </a:pathLst>
          </a:custGeom>
          <a:solidFill>
            <a:srgbClr val="7393C7">
              <a:alpha val="69803"/>
            </a:srgbClr>
          </a:solidFill>
          <a:ln w="38100">
            <a:solidFill>
              <a:srgbClr val="FFFFFF"/>
            </a:solidFill>
            <a:miter lim="800000"/>
            <a:headEnd/>
            <a:tailEnd/>
          </a:ln>
          <a:effectLst>
            <a:outerShdw blurRad="40000" dist="20000" dir="5400000" rotWithShape="0">
              <a:srgbClr val="000000">
                <a:alpha val="37999"/>
              </a:srgbClr>
            </a:outerShdw>
          </a:effectLst>
        </p:spPr>
        <p:txBody>
          <a:bodyPr lIns="135128" tIns="135129" rIns="751206" bIns="751205" anchor="ctr"/>
          <a:lstStyle/>
          <a:p>
            <a:pPr algn="ctr" defTabSz="844550" eaLnBrk="1" hangingPunct="1">
              <a:lnSpc>
                <a:spcPct val="90000"/>
              </a:lnSpc>
              <a:spcAft>
                <a:spcPct val="35000"/>
              </a:spcAft>
              <a:defRPr/>
            </a:pPr>
            <a:r>
              <a:rPr lang="es-ES" b="1" dirty="0">
                <a:solidFill>
                  <a:srgbClr val="FFFFFF"/>
                </a:solidFill>
                <a:effectLst>
                  <a:outerShdw blurRad="38100" dist="38100" dir="2700000" algn="tl">
                    <a:srgbClr val="000000"/>
                  </a:outerShdw>
                </a:effectLst>
                <a:latin typeface="Calibri" pitchFamily="34" charset="0"/>
                <a:ea typeface="ＭＳ Ｐゴシック" pitchFamily="34" charset="-128"/>
                <a:cs typeface="Arial" pitchFamily="34" charset="0"/>
              </a:rPr>
              <a:t>Distribución de la población en la ZMVM</a:t>
            </a:r>
          </a:p>
        </p:txBody>
      </p:sp>
      <p:sp>
        <p:nvSpPr>
          <p:cNvPr id="13" name="11 Forma libre"/>
          <p:cNvSpPr>
            <a:spLocks/>
          </p:cNvSpPr>
          <p:nvPr/>
        </p:nvSpPr>
        <p:spPr bwMode="auto">
          <a:xfrm>
            <a:off x="2411413" y="4152900"/>
            <a:ext cx="2222500" cy="2300288"/>
          </a:xfrm>
          <a:custGeom>
            <a:avLst/>
            <a:gdLst>
              <a:gd name="T0" fmla="*/ 0 w 2103420"/>
              <a:gd name="T1" fmla="*/ 3290085 h 2103420"/>
              <a:gd name="T2" fmla="*/ 2770159 w 2103420"/>
              <a:gd name="T3" fmla="*/ 0 h 2103420"/>
              <a:gd name="T4" fmla="*/ 2770159 w 2103420"/>
              <a:gd name="T5" fmla="*/ 3290085 h 2103420"/>
              <a:gd name="T6" fmla="*/ 0 w 2103420"/>
              <a:gd name="T7" fmla="*/ 3290085 h 2103420"/>
              <a:gd name="T8" fmla="*/ 0 60000 65536"/>
              <a:gd name="T9" fmla="*/ 0 60000 65536"/>
              <a:gd name="T10" fmla="*/ 0 60000 65536"/>
              <a:gd name="T11" fmla="*/ 0 60000 65536"/>
              <a:gd name="T12" fmla="*/ 0 w 2103420"/>
              <a:gd name="T13" fmla="*/ 0 h 2103420"/>
              <a:gd name="T14" fmla="*/ 2103420 w 2103420"/>
              <a:gd name="T15" fmla="*/ 2103420 h 2103420"/>
            </a:gdLst>
            <a:ahLst/>
            <a:cxnLst>
              <a:cxn ang="T8">
                <a:pos x="T0" y="T1"/>
              </a:cxn>
              <a:cxn ang="T9">
                <a:pos x="T2" y="T3"/>
              </a:cxn>
              <a:cxn ang="T10">
                <a:pos x="T4" y="T5"/>
              </a:cxn>
              <a:cxn ang="T11">
                <a:pos x="T6" y="T7"/>
              </a:cxn>
            </a:cxnLst>
            <a:rect l="T12" t="T13" r="T14" b="T15"/>
            <a:pathLst>
              <a:path w="2103420" h="2103420">
                <a:moveTo>
                  <a:pt x="2103420" y="2103420"/>
                </a:moveTo>
                <a:cubicBezTo>
                  <a:pt x="941733" y="2103420"/>
                  <a:pt x="0" y="1161687"/>
                  <a:pt x="0" y="0"/>
                </a:cubicBezTo>
                <a:lnTo>
                  <a:pt x="2103420" y="0"/>
                </a:lnTo>
                <a:lnTo>
                  <a:pt x="2103420" y="2103420"/>
                </a:lnTo>
                <a:close/>
              </a:path>
            </a:pathLst>
          </a:custGeom>
          <a:solidFill>
            <a:srgbClr val="7393C7">
              <a:alpha val="69803"/>
            </a:srgbClr>
          </a:solidFill>
          <a:ln w="38100">
            <a:solidFill>
              <a:srgbClr val="FFFFFF"/>
            </a:solidFill>
            <a:miter lim="800000"/>
            <a:headEnd/>
            <a:tailEnd/>
          </a:ln>
          <a:effectLst>
            <a:outerShdw blurRad="40000" dist="20000" dir="5400000" rotWithShape="0">
              <a:srgbClr val="000000">
                <a:alpha val="37999"/>
              </a:srgbClr>
            </a:outerShdw>
          </a:effectLst>
        </p:spPr>
        <p:txBody>
          <a:bodyPr lIns="758317" tIns="142240" rIns="142240" bIns="758317" anchor="ctr"/>
          <a:lstStyle/>
          <a:p>
            <a:pPr algn="ctr" defTabSz="889000" eaLnBrk="1" hangingPunct="1">
              <a:lnSpc>
                <a:spcPct val="90000"/>
              </a:lnSpc>
              <a:spcAft>
                <a:spcPct val="35000"/>
              </a:spcAft>
              <a:defRPr/>
            </a:pPr>
            <a:r>
              <a:rPr lang="es-ES" sz="1700" b="1" dirty="0">
                <a:solidFill>
                  <a:srgbClr val="FFFFFF"/>
                </a:solidFill>
                <a:effectLst>
                  <a:outerShdw blurRad="38100" dist="38100" dir="2700000" algn="tl">
                    <a:srgbClr val="000000"/>
                  </a:outerShdw>
                </a:effectLst>
                <a:latin typeface="Calibri" pitchFamily="34" charset="0"/>
                <a:ea typeface="ＭＳ Ｐゴシック" pitchFamily="34" charset="-128"/>
                <a:cs typeface="Arial" pitchFamily="34" charset="0"/>
              </a:rPr>
              <a:t>Otras características</a:t>
            </a:r>
          </a:p>
        </p:txBody>
      </p:sp>
      <p:sp>
        <p:nvSpPr>
          <p:cNvPr id="14" name="8 Forma libre"/>
          <p:cNvSpPr>
            <a:spLocks/>
          </p:cNvSpPr>
          <p:nvPr/>
        </p:nvSpPr>
        <p:spPr bwMode="auto">
          <a:xfrm>
            <a:off x="2411413" y="1881188"/>
            <a:ext cx="2222500" cy="2300287"/>
          </a:xfrm>
          <a:custGeom>
            <a:avLst/>
            <a:gdLst>
              <a:gd name="T0" fmla="*/ 0 w 2103420"/>
              <a:gd name="T1" fmla="*/ 3290079 h 2103420"/>
              <a:gd name="T2" fmla="*/ 2770159 w 2103420"/>
              <a:gd name="T3" fmla="*/ 0 h 2103420"/>
              <a:gd name="T4" fmla="*/ 2770159 w 2103420"/>
              <a:gd name="T5" fmla="*/ 3290079 h 2103420"/>
              <a:gd name="T6" fmla="*/ 0 w 2103420"/>
              <a:gd name="T7" fmla="*/ 3290079 h 2103420"/>
              <a:gd name="T8" fmla="*/ 0 60000 65536"/>
              <a:gd name="T9" fmla="*/ 0 60000 65536"/>
              <a:gd name="T10" fmla="*/ 0 60000 65536"/>
              <a:gd name="T11" fmla="*/ 0 60000 65536"/>
              <a:gd name="T12" fmla="*/ 0 w 2103420"/>
              <a:gd name="T13" fmla="*/ 0 h 2103420"/>
              <a:gd name="T14" fmla="*/ 2103420 w 2103420"/>
              <a:gd name="T15" fmla="*/ 2103420 h 2103420"/>
            </a:gdLst>
            <a:ahLst/>
            <a:cxnLst>
              <a:cxn ang="T8">
                <a:pos x="T0" y="T1"/>
              </a:cxn>
              <a:cxn ang="T9">
                <a:pos x="T2" y="T3"/>
              </a:cxn>
              <a:cxn ang="T10">
                <a:pos x="T4" y="T5"/>
              </a:cxn>
              <a:cxn ang="T11">
                <a:pos x="T6" y="T7"/>
              </a:cxn>
            </a:cxnLst>
            <a:rect l="T12" t="T13" r="T14" b="T15"/>
            <a:pathLst>
              <a:path w="2103420" h="2103420">
                <a:moveTo>
                  <a:pt x="0" y="2103420"/>
                </a:moveTo>
                <a:cubicBezTo>
                  <a:pt x="0" y="941733"/>
                  <a:pt x="941733" y="0"/>
                  <a:pt x="2103420" y="0"/>
                </a:cubicBezTo>
                <a:lnTo>
                  <a:pt x="2103420" y="2103420"/>
                </a:lnTo>
                <a:lnTo>
                  <a:pt x="0" y="2103420"/>
                </a:lnTo>
                <a:close/>
              </a:path>
            </a:pathLst>
          </a:custGeom>
          <a:solidFill>
            <a:srgbClr val="7393C7">
              <a:alpha val="85490"/>
            </a:srgbClr>
          </a:solidFill>
          <a:ln w="38100">
            <a:solidFill>
              <a:srgbClr val="FFFFFF"/>
            </a:solidFill>
            <a:miter lim="800000"/>
            <a:headEnd/>
            <a:tailEnd/>
          </a:ln>
          <a:effectLst>
            <a:outerShdw blurRad="40000" dist="20000" dir="5400000" rotWithShape="0">
              <a:srgbClr val="000000">
                <a:alpha val="37999"/>
              </a:srgbClr>
            </a:outerShdw>
          </a:effectLst>
        </p:spPr>
        <p:txBody>
          <a:bodyPr lIns="758317" tIns="758317" rIns="142240" bIns="142240" anchor="ctr"/>
          <a:lstStyle>
            <a:lvl1pPr defTabSz="889000">
              <a:defRPr>
                <a:solidFill>
                  <a:schemeClr val="tx1"/>
                </a:solidFill>
                <a:latin typeface="Arial" charset="0"/>
                <a:ea typeface="MS PGothic" charset="-128"/>
              </a:defRPr>
            </a:lvl1pPr>
            <a:lvl2pPr marL="742950" indent="-285750" defTabSz="889000">
              <a:defRPr>
                <a:solidFill>
                  <a:schemeClr val="tx1"/>
                </a:solidFill>
                <a:latin typeface="Arial" charset="0"/>
                <a:ea typeface="MS PGothic" charset="-128"/>
              </a:defRPr>
            </a:lvl2pPr>
            <a:lvl3pPr marL="1143000" indent="-228600" defTabSz="889000">
              <a:defRPr>
                <a:solidFill>
                  <a:schemeClr val="tx1"/>
                </a:solidFill>
                <a:latin typeface="Arial" charset="0"/>
                <a:ea typeface="MS PGothic" charset="-128"/>
              </a:defRPr>
            </a:lvl3pPr>
            <a:lvl4pPr marL="1600200" indent="-228600" defTabSz="889000">
              <a:defRPr>
                <a:solidFill>
                  <a:schemeClr val="tx1"/>
                </a:solidFill>
                <a:latin typeface="Arial" charset="0"/>
                <a:ea typeface="MS PGothic" charset="-128"/>
              </a:defRPr>
            </a:lvl4pPr>
            <a:lvl5pPr marL="2057400" indent="-228600" defTabSz="889000">
              <a:defRPr>
                <a:solidFill>
                  <a:schemeClr val="tx1"/>
                </a:solidFill>
                <a:latin typeface="Arial" charset="0"/>
                <a:ea typeface="MS PGothic" charset="-128"/>
              </a:defRPr>
            </a:lvl5pPr>
            <a:lvl6pPr marL="2514600" indent="-228600" defTabSz="889000" eaLnBrk="0" fontAlgn="base" hangingPunct="0">
              <a:spcBef>
                <a:spcPct val="0"/>
              </a:spcBef>
              <a:spcAft>
                <a:spcPct val="0"/>
              </a:spcAft>
              <a:defRPr>
                <a:solidFill>
                  <a:schemeClr val="tx1"/>
                </a:solidFill>
                <a:latin typeface="Arial" charset="0"/>
                <a:ea typeface="MS PGothic" charset="-128"/>
              </a:defRPr>
            </a:lvl6pPr>
            <a:lvl7pPr marL="2971800" indent="-228600" defTabSz="889000" eaLnBrk="0" fontAlgn="base" hangingPunct="0">
              <a:spcBef>
                <a:spcPct val="0"/>
              </a:spcBef>
              <a:spcAft>
                <a:spcPct val="0"/>
              </a:spcAft>
              <a:defRPr>
                <a:solidFill>
                  <a:schemeClr val="tx1"/>
                </a:solidFill>
                <a:latin typeface="Arial" charset="0"/>
                <a:ea typeface="MS PGothic" charset="-128"/>
              </a:defRPr>
            </a:lvl7pPr>
            <a:lvl8pPr marL="3429000" indent="-228600" defTabSz="889000" eaLnBrk="0" fontAlgn="base" hangingPunct="0">
              <a:spcBef>
                <a:spcPct val="0"/>
              </a:spcBef>
              <a:spcAft>
                <a:spcPct val="0"/>
              </a:spcAft>
              <a:defRPr>
                <a:solidFill>
                  <a:schemeClr val="tx1"/>
                </a:solidFill>
                <a:latin typeface="Arial" charset="0"/>
                <a:ea typeface="MS PGothic" charset="-128"/>
              </a:defRPr>
            </a:lvl8pPr>
            <a:lvl9pPr marL="3886200" indent="-228600" defTabSz="889000" eaLnBrk="0" fontAlgn="base" hangingPunct="0">
              <a:spcBef>
                <a:spcPct val="0"/>
              </a:spcBef>
              <a:spcAft>
                <a:spcPct val="0"/>
              </a:spcAft>
              <a:defRPr>
                <a:solidFill>
                  <a:schemeClr val="tx1"/>
                </a:solidFill>
                <a:latin typeface="Arial" charset="0"/>
                <a:ea typeface="MS PGothic" charset="-128"/>
              </a:defRPr>
            </a:lvl9pPr>
          </a:lstStyle>
          <a:p>
            <a:pPr algn="ctr" eaLnBrk="1" hangingPunct="1">
              <a:lnSpc>
                <a:spcPct val="90000"/>
              </a:lnSpc>
              <a:spcAft>
                <a:spcPct val="35000"/>
              </a:spcAft>
              <a:defRPr/>
            </a:pPr>
            <a:r>
              <a:rPr lang="es-ES" altLang="x-none" b="1" dirty="0">
                <a:solidFill>
                  <a:srgbClr val="FFFFFF"/>
                </a:solidFill>
                <a:effectLst>
                  <a:outerShdw blurRad="38100" dist="38100" dir="2700000" algn="tl">
                    <a:srgbClr val="000000"/>
                  </a:outerShdw>
                </a:effectLst>
                <a:latin typeface="Calibri" charset="0"/>
                <a:cs typeface="+mn-cs"/>
              </a:rPr>
              <a:t>Delimitación</a:t>
            </a:r>
          </a:p>
        </p:txBody>
      </p:sp>
    </p:spTree>
    <p:extLst>
      <p:ext uri="{BB962C8B-B14F-4D97-AF65-F5344CB8AC3E}">
        <p14:creationId xmlns:p14="http://schemas.microsoft.com/office/powerpoint/2010/main" val="24859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750"/>
                                        <p:tgtEl>
                                          <p:spTgt spid="1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750"/>
                                        <p:tgtEl>
                                          <p:spTgt spid="8"/>
                                        </p:tgtEl>
                                      </p:cBhvr>
                                    </p:animEffect>
                                  </p:childTnLst>
                                </p:cTn>
                              </p:par>
                            </p:childTnLst>
                          </p:cTn>
                        </p:par>
                        <p:par>
                          <p:cTn id="11" fill="hold">
                            <p:stCondLst>
                              <p:cond delay="750"/>
                            </p:stCondLst>
                            <p:childTnLst>
                              <p:par>
                                <p:cTn id="12" presetID="6" presetClass="entr" presetSubtype="32"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circle(out)">
                                      <p:cBhvr>
                                        <p:cTn id="14" dur="750"/>
                                        <p:tgtEl>
                                          <p:spTgt spid="11"/>
                                        </p:tgtEl>
                                      </p:cBhvr>
                                    </p:animEffect>
                                  </p:childTnLst>
                                </p:cTn>
                              </p:par>
                              <p:par>
                                <p:cTn id="15" presetID="6" presetClass="entr" presetSubtype="3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750"/>
                                        <p:tgtEl>
                                          <p:spTgt spid="3"/>
                                        </p:tgtEl>
                                      </p:cBhvr>
                                    </p:animEffect>
                                  </p:childTnLst>
                                </p:cTn>
                              </p:par>
                            </p:childTnLst>
                          </p:cTn>
                        </p:par>
                        <p:par>
                          <p:cTn id="18" fill="hold">
                            <p:stCondLst>
                              <p:cond delay="1500"/>
                            </p:stCondLst>
                            <p:childTnLst>
                              <p:par>
                                <p:cTn id="19" presetID="6"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750"/>
                                        <p:tgtEl>
                                          <p:spTgt spid="12"/>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750"/>
                                        <p:tgtEl>
                                          <p:spTgt spid="9"/>
                                        </p:tgtEl>
                                      </p:cBhvr>
                                    </p:animEffect>
                                  </p:childTnLst>
                                </p:cTn>
                              </p:par>
                            </p:childTnLst>
                          </p:cTn>
                        </p:par>
                        <p:par>
                          <p:cTn id="25" fill="hold">
                            <p:stCondLst>
                              <p:cond delay="2250"/>
                            </p:stCondLst>
                            <p:childTnLst>
                              <p:par>
                                <p:cTn id="26" presetID="6"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circle(in)">
                                      <p:cBhvr>
                                        <p:cTn id="28" dur="750"/>
                                        <p:tgtEl>
                                          <p:spTgt spid="13"/>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0" grpId="0" animBg="1"/>
      <p:bldP spid="11" grpId="0" animBg="1"/>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Mapa 1 ZMVM"/>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3025" y="-1588"/>
            <a:ext cx="5299075" cy="6858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ítulo Lámina"/>
          <p:cNvSpPr/>
          <p:nvPr/>
        </p:nvSpPr>
        <p:spPr>
          <a:xfrm>
            <a:off x="0" y="193675"/>
            <a:ext cx="4038600" cy="538163"/>
          </a:xfrm>
          <a:prstGeom prst="rect">
            <a:avLst/>
          </a:prstGeom>
        </p:spPr>
        <p:txBody>
          <a:bodyPr>
            <a:spAutoFit/>
          </a:bodyPr>
          <a:lstStyle/>
          <a:p>
            <a:pPr algn="ctr">
              <a:defRPr/>
            </a:pPr>
            <a:r>
              <a:rPr lang="es-MX" sz="1450" b="1" cap="small" dirty="0">
                <a:latin typeface="Arial" panose="020B0604020202020204" pitchFamily="34" charset="0"/>
                <a:ea typeface="Calibri" panose="020F0502020204030204" pitchFamily="34" charset="0"/>
              </a:rPr>
              <a:t> región urbana metropolitana  del valle </a:t>
            </a:r>
          </a:p>
          <a:p>
            <a:pPr algn="ctr">
              <a:defRPr/>
            </a:pPr>
            <a:r>
              <a:rPr lang="es-MX" sz="1450" b="1" cap="small" dirty="0">
                <a:latin typeface="Arial" panose="020B0604020202020204" pitchFamily="34" charset="0"/>
                <a:ea typeface="Calibri" panose="020F0502020204030204" pitchFamily="34" charset="0"/>
              </a:rPr>
              <a:t>De México</a:t>
            </a:r>
          </a:p>
        </p:txBody>
      </p:sp>
      <p:pic>
        <p:nvPicPr>
          <p:cNvPr id="6" name="Sombreado EDO MEX"/>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375" y="0"/>
            <a:ext cx="52959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Sombreado Hidalgo"/>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46513" y="0"/>
            <a:ext cx="5297487" cy="6856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Sombreado D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3025" y="0"/>
            <a:ext cx="52959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Mapa 2 ZMVM"/>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3025" y="-1588"/>
            <a:ext cx="5299075" cy="68580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7" name="Acolman"/>
          <p:cNvGrpSpPr>
            <a:grpSpLocks/>
          </p:cNvGrpSpPr>
          <p:nvPr/>
        </p:nvGrpSpPr>
        <p:grpSpPr bwMode="auto">
          <a:xfrm>
            <a:off x="3883025" y="0"/>
            <a:ext cx="5295900" cy="6858000"/>
            <a:chOff x="3882309" y="567"/>
            <a:chExt cx="5296986" cy="6857433"/>
          </a:xfrm>
        </p:grpSpPr>
        <p:pic>
          <p:nvPicPr>
            <p:cNvPr id="24626" name="Imagen 1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82309" y="567"/>
              <a:ext cx="5296986" cy="68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CuadroTexto 15"/>
            <p:cNvSpPr txBox="1"/>
            <p:nvPr/>
          </p:nvSpPr>
          <p:spPr>
            <a:xfrm>
              <a:off x="6857894" y="3305469"/>
              <a:ext cx="693880" cy="246043"/>
            </a:xfrm>
            <a:prstGeom prst="rect">
              <a:avLst/>
            </a:prstGeom>
            <a:noFill/>
          </p:spPr>
          <p:txBody>
            <a:bodyPr wrap="none">
              <a:spAutoFit/>
            </a:bodyPr>
            <a:lstStyle/>
            <a:p>
              <a:pPr>
                <a:defRPr/>
              </a:pPr>
              <a:r>
                <a:rPr lang="es-MX" sz="1000" b="1" dirty="0">
                  <a:effectLst>
                    <a:outerShdw blurRad="38100" dist="38100" dir="2700000" algn="tl">
                      <a:srgbClr val="000000">
                        <a:alpha val="43137"/>
                      </a:srgbClr>
                    </a:outerShdw>
                  </a:effectLst>
                </a:rPr>
                <a:t>Acolman</a:t>
              </a:r>
            </a:p>
          </p:txBody>
        </p:sp>
      </p:grpSp>
      <p:grpSp>
        <p:nvGrpSpPr>
          <p:cNvPr id="20" name="Tecámac"/>
          <p:cNvGrpSpPr>
            <a:grpSpLocks/>
          </p:cNvGrpSpPr>
          <p:nvPr/>
        </p:nvGrpSpPr>
        <p:grpSpPr bwMode="auto">
          <a:xfrm>
            <a:off x="3883025" y="0"/>
            <a:ext cx="5295900" cy="6858000"/>
            <a:chOff x="3882309" y="567"/>
            <a:chExt cx="5296986" cy="6857433"/>
          </a:xfrm>
        </p:grpSpPr>
        <p:pic>
          <p:nvPicPr>
            <p:cNvPr id="24624" name="Imagen 17"/>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82309" y="567"/>
              <a:ext cx="5296986" cy="68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CuadroTexto 18"/>
            <p:cNvSpPr txBox="1"/>
            <p:nvPr/>
          </p:nvSpPr>
          <p:spPr>
            <a:xfrm>
              <a:off x="6586376" y="3073713"/>
              <a:ext cx="631955" cy="230169"/>
            </a:xfrm>
            <a:prstGeom prst="rect">
              <a:avLst/>
            </a:prstGeom>
            <a:noFill/>
          </p:spPr>
          <p:txBody>
            <a:bodyPr wrap="none">
              <a:spAutoFit/>
            </a:bodyPr>
            <a:lstStyle/>
            <a:p>
              <a:pPr>
                <a:defRPr/>
              </a:pPr>
              <a:r>
                <a:rPr lang="es-MX" sz="900" b="1" dirty="0">
                  <a:effectLst>
                    <a:outerShdw blurRad="38100" dist="38100" dir="2700000" algn="tl">
                      <a:srgbClr val="000000">
                        <a:alpha val="43137"/>
                      </a:srgbClr>
                    </a:outerShdw>
                  </a:effectLst>
                </a:rPr>
                <a:t>Tecámac</a:t>
              </a:r>
            </a:p>
          </p:txBody>
        </p:sp>
      </p:grpSp>
      <p:grpSp>
        <p:nvGrpSpPr>
          <p:cNvPr id="23" name="Tizayuca"/>
          <p:cNvGrpSpPr>
            <a:grpSpLocks/>
          </p:cNvGrpSpPr>
          <p:nvPr/>
        </p:nvGrpSpPr>
        <p:grpSpPr bwMode="auto">
          <a:xfrm>
            <a:off x="3883025" y="0"/>
            <a:ext cx="5295900" cy="6858000"/>
            <a:chOff x="3882309" y="567"/>
            <a:chExt cx="5296986" cy="6857433"/>
          </a:xfrm>
        </p:grpSpPr>
        <p:pic>
          <p:nvPicPr>
            <p:cNvPr id="24622" name="Imagen 20"/>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82309" y="567"/>
              <a:ext cx="5296986" cy="68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CuadroTexto 21"/>
            <p:cNvSpPr txBox="1"/>
            <p:nvPr/>
          </p:nvSpPr>
          <p:spPr>
            <a:xfrm>
              <a:off x="6664179" y="2357810"/>
              <a:ext cx="692292" cy="246042"/>
            </a:xfrm>
            <a:prstGeom prst="rect">
              <a:avLst/>
            </a:prstGeom>
            <a:noFill/>
          </p:spPr>
          <p:txBody>
            <a:bodyPr wrap="none">
              <a:spAutoFit/>
            </a:bodyPr>
            <a:lstStyle/>
            <a:p>
              <a:pPr>
                <a:defRPr/>
              </a:pPr>
              <a:r>
                <a:rPr lang="es-MX" sz="1000" b="1" dirty="0">
                  <a:effectLst>
                    <a:outerShdw blurRad="38100" dist="38100" dir="2700000" algn="tl">
                      <a:srgbClr val="000000">
                        <a:alpha val="43137"/>
                      </a:srgbClr>
                    </a:outerShdw>
                  </a:effectLst>
                </a:rPr>
                <a:t>Tizayuca</a:t>
              </a:r>
            </a:p>
          </p:txBody>
        </p:sp>
      </p:grpSp>
      <p:grpSp>
        <p:nvGrpSpPr>
          <p:cNvPr id="26" name="Huehuetoca"/>
          <p:cNvGrpSpPr>
            <a:grpSpLocks/>
          </p:cNvGrpSpPr>
          <p:nvPr/>
        </p:nvGrpSpPr>
        <p:grpSpPr bwMode="auto">
          <a:xfrm>
            <a:off x="5222875" y="2255838"/>
            <a:ext cx="1177925" cy="792162"/>
            <a:chOff x="5222240" y="2255520"/>
            <a:chExt cx="1178560" cy="792480"/>
          </a:xfrm>
        </p:grpSpPr>
        <p:pic>
          <p:nvPicPr>
            <p:cNvPr id="24620" name="Imagen 23"/>
            <p:cNvPicPr>
              <a:picLocks noChangeAspect="1"/>
            </p:cNvPicPr>
            <p:nvPr/>
          </p:nvPicPr>
          <p:blipFill>
            <a:blip r:embed="rId10" cstate="print">
              <a:extLst>
                <a:ext uri="{28A0092B-C50C-407E-A947-70E740481C1C}">
                  <a14:useLocalDpi xmlns:a14="http://schemas.microsoft.com/office/drawing/2010/main" val="0"/>
                </a:ext>
              </a:extLst>
            </a:blip>
            <a:srcRect l="25572" t="32884" r="52177" b="55560"/>
            <a:stretch>
              <a:fillRect/>
            </a:stretch>
          </p:blipFill>
          <p:spPr bwMode="auto">
            <a:xfrm>
              <a:off x="5222240" y="2255520"/>
              <a:ext cx="1178560" cy="792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CuadroTexto 24"/>
            <p:cNvSpPr txBox="1"/>
            <p:nvPr/>
          </p:nvSpPr>
          <p:spPr>
            <a:xfrm>
              <a:off x="5427138" y="2479447"/>
              <a:ext cx="792589" cy="230280"/>
            </a:xfrm>
            <a:prstGeom prst="rect">
              <a:avLst/>
            </a:prstGeom>
            <a:noFill/>
          </p:spPr>
          <p:txBody>
            <a:bodyPr wrap="none">
              <a:spAutoFit/>
            </a:bodyPr>
            <a:lstStyle/>
            <a:p>
              <a:pPr>
                <a:defRPr/>
              </a:pPr>
              <a:r>
                <a:rPr lang="es-MX" sz="900" b="1" dirty="0">
                  <a:effectLst>
                    <a:outerShdw blurRad="38100" dist="38100" dir="2700000" algn="tl">
                      <a:srgbClr val="000000">
                        <a:alpha val="43137"/>
                      </a:srgbClr>
                    </a:outerShdw>
                  </a:effectLst>
                </a:rPr>
                <a:t>Huehuetoca</a:t>
              </a:r>
            </a:p>
          </p:txBody>
        </p:sp>
      </p:grpSp>
      <p:grpSp>
        <p:nvGrpSpPr>
          <p:cNvPr id="29" name="Chicoloapan"/>
          <p:cNvGrpSpPr>
            <a:grpSpLocks/>
          </p:cNvGrpSpPr>
          <p:nvPr/>
        </p:nvGrpSpPr>
        <p:grpSpPr bwMode="auto">
          <a:xfrm>
            <a:off x="6899275" y="4246563"/>
            <a:ext cx="887413" cy="468312"/>
            <a:chOff x="6898639" y="4246880"/>
            <a:chExt cx="888103" cy="467360"/>
          </a:xfrm>
        </p:grpSpPr>
        <p:pic>
          <p:nvPicPr>
            <p:cNvPr id="24618" name="Imagen 26"/>
            <p:cNvPicPr>
              <a:picLocks noChangeAspect="1"/>
            </p:cNvPicPr>
            <p:nvPr/>
          </p:nvPicPr>
          <p:blipFill>
            <a:blip r:embed="rId11" cstate="print">
              <a:extLst>
                <a:ext uri="{28A0092B-C50C-407E-A947-70E740481C1C}">
                  <a14:useLocalDpi xmlns:a14="http://schemas.microsoft.com/office/drawing/2010/main" val="0"/>
                </a:ext>
              </a:extLst>
            </a:blip>
            <a:srcRect l="56944" t="61923" r="28287" b="31262"/>
            <a:stretch>
              <a:fillRect/>
            </a:stretch>
          </p:blipFill>
          <p:spPr bwMode="auto">
            <a:xfrm>
              <a:off x="6898639" y="4246880"/>
              <a:ext cx="782321" cy="467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Rectángulo 27"/>
            <p:cNvSpPr/>
            <p:nvPr/>
          </p:nvSpPr>
          <p:spPr>
            <a:xfrm>
              <a:off x="6984431" y="4299161"/>
              <a:ext cx="802311" cy="215461"/>
            </a:xfrm>
            <a:prstGeom prst="rect">
              <a:avLst/>
            </a:prstGeom>
          </p:spPr>
          <p:txBody>
            <a:bodyPr wrap="none">
              <a:spAutoFit/>
            </a:bodyPr>
            <a:lstStyle/>
            <a:p>
              <a:pPr>
                <a:defRPr/>
              </a:pPr>
              <a:r>
                <a:rPr lang="es-MX" sz="8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Chicoloapan</a:t>
              </a:r>
              <a:endParaRPr lang="es-MX" sz="800" b="1" dirty="0">
                <a:effectLst>
                  <a:outerShdw blurRad="38100" dist="38100" dir="2700000" algn="tl">
                    <a:srgbClr val="000000">
                      <a:alpha val="43137"/>
                    </a:srgbClr>
                  </a:outerShdw>
                </a:effectLst>
              </a:endParaRPr>
            </a:p>
          </p:txBody>
        </p:sp>
      </p:grpSp>
      <p:pic>
        <p:nvPicPr>
          <p:cNvPr id="12" name="Mineral de la Reforma"/>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844925" y="0"/>
            <a:ext cx="5299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CuadroTexto 30"/>
          <p:cNvSpPr txBox="1"/>
          <p:nvPr/>
        </p:nvSpPr>
        <p:spPr>
          <a:xfrm>
            <a:off x="0" y="965200"/>
            <a:ext cx="1785938" cy="738664"/>
          </a:xfrm>
          <a:prstGeom prst="rect">
            <a:avLst/>
          </a:prstGeom>
          <a:solidFill>
            <a:srgbClr val="A2C3C6"/>
          </a:solidFill>
        </p:spPr>
        <p:txBody>
          <a:bodyPr>
            <a:spAutoFit/>
          </a:bodyPr>
          <a:lstStyle/>
          <a:p>
            <a:pPr algn="ctr">
              <a:defRPr/>
            </a:pPr>
            <a:r>
              <a:rPr lang="es-MX" sz="1400" dirty="0">
                <a:effectLst>
                  <a:outerShdw blurRad="38100" dist="38100" dir="2700000" algn="tl">
                    <a:srgbClr val="000000">
                      <a:alpha val="43137"/>
                    </a:srgbClr>
                  </a:outerShdw>
                </a:effectLst>
              </a:rPr>
              <a:t>Crecimiento ZMVM </a:t>
            </a:r>
          </a:p>
          <a:p>
            <a:pPr algn="ctr">
              <a:defRPr/>
            </a:pPr>
            <a:r>
              <a:rPr lang="es-MX" sz="1400" dirty="0">
                <a:effectLst>
                  <a:outerShdw blurRad="38100" dist="38100" dir="2700000" algn="tl">
                    <a:srgbClr val="000000">
                      <a:alpha val="43137"/>
                    </a:srgbClr>
                  </a:outerShdw>
                </a:effectLst>
              </a:rPr>
              <a:t>2005-2010</a:t>
            </a:r>
          </a:p>
        </p:txBody>
      </p:sp>
      <p:sp>
        <p:nvSpPr>
          <p:cNvPr id="32" name="Rectángulo 31"/>
          <p:cNvSpPr>
            <a:spLocks noChangeArrowheads="1"/>
          </p:cNvSpPr>
          <p:nvPr/>
        </p:nvSpPr>
        <p:spPr bwMode="auto">
          <a:xfrm>
            <a:off x="1885950" y="1903413"/>
            <a:ext cx="147002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r>
              <a:rPr lang="es-MX" altLang="x-none" sz="1600" b="1"/>
              <a:t>18 mil 800 has</a:t>
            </a:r>
          </a:p>
        </p:txBody>
      </p:sp>
      <p:sp>
        <p:nvSpPr>
          <p:cNvPr id="35" name="Rectángulo 34"/>
          <p:cNvSpPr>
            <a:spLocks noChangeArrowheads="1"/>
          </p:cNvSpPr>
          <p:nvPr/>
        </p:nvSpPr>
        <p:spPr bwMode="auto">
          <a:xfrm>
            <a:off x="1974850" y="2441575"/>
            <a:ext cx="14843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pPr algn="ctr"/>
            <a:r>
              <a:rPr lang="es-MX" altLang="x-none" sz="1600" b="1"/>
              <a:t>16 mil 500 has</a:t>
            </a:r>
          </a:p>
        </p:txBody>
      </p:sp>
      <p:sp>
        <p:nvSpPr>
          <p:cNvPr id="36" name="Rectángulo 35"/>
          <p:cNvSpPr>
            <a:spLocks noChangeArrowheads="1"/>
          </p:cNvSpPr>
          <p:nvPr/>
        </p:nvSpPr>
        <p:spPr bwMode="auto">
          <a:xfrm>
            <a:off x="139700" y="2428875"/>
            <a:ext cx="178435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r>
              <a:rPr lang="es-MX" altLang="x-none" sz="1200" b="1"/>
              <a:t>Expansión periférica formal e informal</a:t>
            </a:r>
          </a:p>
        </p:txBody>
      </p:sp>
      <p:cxnSp>
        <p:nvCxnSpPr>
          <p:cNvPr id="37" name="Conector recto de flecha 36"/>
          <p:cNvCxnSpPr/>
          <p:nvPr/>
        </p:nvCxnSpPr>
        <p:spPr>
          <a:xfrm flipH="1">
            <a:off x="2719388" y="2217738"/>
            <a:ext cx="0" cy="184150"/>
          </a:xfrm>
          <a:prstGeom prst="straightConnector1">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ector angular 40"/>
          <p:cNvCxnSpPr/>
          <p:nvPr/>
        </p:nvCxnSpPr>
        <p:spPr>
          <a:xfrm rot="16200000" flipH="1">
            <a:off x="1722437" y="896938"/>
            <a:ext cx="327025" cy="1600200"/>
          </a:xfrm>
          <a:prstGeom prst="bentConnector3">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sp>
        <p:nvSpPr>
          <p:cNvPr id="42" name="Rectángulo 41"/>
          <p:cNvSpPr>
            <a:spLocks noChangeArrowheads="1"/>
          </p:cNvSpPr>
          <p:nvPr/>
        </p:nvSpPr>
        <p:spPr bwMode="auto">
          <a:xfrm>
            <a:off x="403225" y="3192463"/>
            <a:ext cx="29718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r>
              <a:rPr lang="es-MX" altLang="x-none" sz="1600" b="1">
                <a:latin typeface="Arial" charset="0"/>
                <a:ea typeface="Calibri" charset="0"/>
                <a:cs typeface="Calibri" charset="0"/>
              </a:rPr>
              <a:t>Municipios Edo. Méx: 68% </a:t>
            </a:r>
          </a:p>
          <a:p>
            <a:r>
              <a:rPr lang="es-MX" altLang="x-none" sz="1600">
                <a:latin typeface="Arial" charset="0"/>
                <a:ea typeface="Calibri" charset="0"/>
                <a:cs typeface="Calibri" charset="0"/>
              </a:rPr>
              <a:t>Municipios Hidalgo:       31%</a:t>
            </a:r>
          </a:p>
          <a:p>
            <a:r>
              <a:rPr lang="es-MX" altLang="x-none" sz="1600">
                <a:latin typeface="Arial" charset="0"/>
                <a:ea typeface="Calibri" charset="0"/>
                <a:cs typeface="Calibri" charset="0"/>
              </a:rPr>
              <a:t>DF:                                  1%</a:t>
            </a:r>
            <a:endParaRPr lang="es-MX" altLang="x-none" sz="1600"/>
          </a:p>
        </p:txBody>
      </p:sp>
      <p:sp>
        <p:nvSpPr>
          <p:cNvPr id="43" name="Rectángulo 42"/>
          <p:cNvSpPr>
            <a:spLocks noChangeArrowheads="1"/>
          </p:cNvSpPr>
          <p:nvPr/>
        </p:nvSpPr>
        <p:spPr bwMode="auto">
          <a:xfrm>
            <a:off x="420688" y="4652963"/>
            <a:ext cx="3046412" cy="338137"/>
          </a:xfrm>
          <a:prstGeom prst="rect">
            <a:avLst/>
          </a:prstGeom>
          <a:solidFill>
            <a:srgbClr val="A2C3C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pPr algn="ctr"/>
            <a:r>
              <a:rPr lang="es-MX" altLang="x-none" sz="1600" b="1" dirty="0">
                <a:latin typeface="Arial" charset="0"/>
                <a:ea typeface="Calibri" charset="0"/>
                <a:cs typeface="Calibri" charset="0"/>
              </a:rPr>
              <a:t>Dispersión - concentración </a:t>
            </a:r>
            <a:endParaRPr lang="es-MX" altLang="x-none" sz="1600" dirty="0"/>
          </a:p>
        </p:txBody>
      </p:sp>
      <p:grpSp>
        <p:nvGrpSpPr>
          <p:cNvPr id="53" name="Grupo 52"/>
          <p:cNvGrpSpPr>
            <a:grpSpLocks/>
          </p:cNvGrpSpPr>
          <p:nvPr/>
        </p:nvGrpSpPr>
        <p:grpSpPr bwMode="auto">
          <a:xfrm>
            <a:off x="136525" y="3838575"/>
            <a:ext cx="3357563" cy="355600"/>
            <a:chOff x="277855" y="4914154"/>
            <a:chExt cx="3553596" cy="569856"/>
          </a:xfrm>
        </p:grpSpPr>
        <p:cxnSp>
          <p:nvCxnSpPr>
            <p:cNvPr id="46" name="Conector angular 45"/>
            <p:cNvCxnSpPr/>
            <p:nvPr/>
          </p:nvCxnSpPr>
          <p:spPr>
            <a:xfrm rot="16200000" flipH="1">
              <a:off x="987328" y="4326793"/>
              <a:ext cx="447744" cy="1866688"/>
            </a:xfrm>
            <a:prstGeom prst="bentConnector3">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angular 48"/>
            <p:cNvCxnSpPr/>
            <p:nvPr/>
          </p:nvCxnSpPr>
          <p:spPr>
            <a:xfrm rot="5400000">
              <a:off x="2702229" y="4354788"/>
              <a:ext cx="569856" cy="1688588"/>
            </a:xfrm>
            <a:prstGeom prst="bentConnector3">
              <a:avLst>
                <a:gd name="adj1" fmla="val 60707"/>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5" name="Conector angular 54"/>
          <p:cNvCxnSpPr/>
          <p:nvPr/>
        </p:nvCxnSpPr>
        <p:spPr>
          <a:xfrm rot="5400000">
            <a:off x="2143125" y="2546350"/>
            <a:ext cx="366713" cy="849313"/>
          </a:xfrm>
          <a:prstGeom prst="bentConnector3">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sp>
        <p:nvSpPr>
          <p:cNvPr id="24600" name="CuadroTexto 55"/>
          <p:cNvSpPr txBox="1">
            <a:spLocks noChangeArrowheads="1"/>
          </p:cNvSpPr>
          <p:nvPr/>
        </p:nvSpPr>
        <p:spPr bwMode="auto">
          <a:xfrm>
            <a:off x="5994400" y="4937125"/>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endParaRPr lang="x-none" altLang="x-none"/>
          </a:p>
        </p:txBody>
      </p:sp>
      <p:cxnSp>
        <p:nvCxnSpPr>
          <p:cNvPr id="61" name="Conector recto de flecha 60"/>
          <p:cNvCxnSpPr>
            <a:endCxn id="35" idx="1"/>
          </p:cNvCxnSpPr>
          <p:nvPr/>
        </p:nvCxnSpPr>
        <p:spPr>
          <a:xfrm flipV="1">
            <a:off x="1825625" y="2609850"/>
            <a:ext cx="149225" cy="15875"/>
          </a:xfrm>
          <a:prstGeom prst="straightConnector1">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sp>
        <p:nvSpPr>
          <p:cNvPr id="69" name="CuadroTexto 68"/>
          <p:cNvSpPr txBox="1">
            <a:spLocks noChangeArrowheads="1"/>
          </p:cNvSpPr>
          <p:nvPr/>
        </p:nvSpPr>
        <p:spPr bwMode="auto">
          <a:xfrm>
            <a:off x="1235075" y="4251325"/>
            <a:ext cx="1422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r>
              <a:rPr lang="es-MX" altLang="x-none" b="1"/>
              <a:t>Procesos de </a:t>
            </a:r>
          </a:p>
        </p:txBody>
      </p:sp>
      <p:sp>
        <p:nvSpPr>
          <p:cNvPr id="72" name="Rectángulo 71"/>
          <p:cNvSpPr>
            <a:spLocks noChangeArrowheads="1"/>
          </p:cNvSpPr>
          <p:nvPr/>
        </p:nvSpPr>
        <p:spPr bwMode="auto">
          <a:xfrm>
            <a:off x="2286000" y="5324475"/>
            <a:ext cx="178593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r>
              <a:rPr lang="es-MX" altLang="x-none" sz="1600" b="1">
                <a:latin typeface="Arial" charset="0"/>
              </a:rPr>
              <a:t>PERIFERIA</a:t>
            </a:r>
            <a:endParaRPr lang="es-MX" altLang="x-none" sz="1600"/>
          </a:p>
        </p:txBody>
      </p:sp>
      <p:pic>
        <p:nvPicPr>
          <p:cNvPr id="77" name="Imagen 76"/>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81438" y="-6350"/>
            <a:ext cx="5299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 name="Imagen 77"/>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879850" y="-3175"/>
            <a:ext cx="5299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9" name="Imagen 78"/>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879850" y="3175"/>
            <a:ext cx="5299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9" name="Grupo 58"/>
          <p:cNvGrpSpPr>
            <a:grpSpLocks/>
          </p:cNvGrpSpPr>
          <p:nvPr/>
        </p:nvGrpSpPr>
        <p:grpSpPr bwMode="auto">
          <a:xfrm>
            <a:off x="3812972" y="6350"/>
            <a:ext cx="5407025" cy="6858001"/>
            <a:chOff x="3919234" y="0"/>
            <a:chExt cx="5406457" cy="6858000"/>
          </a:xfrm>
        </p:grpSpPr>
        <p:pic>
          <p:nvPicPr>
            <p:cNvPr id="24614" name="Imagen 29"/>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919234" y="0"/>
              <a:ext cx="5299364"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8" name="Rectángulo 57"/>
            <p:cNvSpPr/>
            <p:nvPr/>
          </p:nvSpPr>
          <p:spPr>
            <a:xfrm>
              <a:off x="4130349" y="74613"/>
              <a:ext cx="5195342" cy="144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MX" sz="1000" b="1" dirty="0">
                  <a:solidFill>
                    <a:schemeClr val="tx1"/>
                  </a:solidFill>
                </a:rPr>
                <a:t>Tasa de crecimiento media anual en la Zona Metropolitana del Valle de México, 2000-2010</a:t>
              </a:r>
            </a:p>
          </p:txBody>
        </p:sp>
      </p:grpSp>
      <p:grpSp>
        <p:nvGrpSpPr>
          <p:cNvPr id="52" name="Grupo 51"/>
          <p:cNvGrpSpPr>
            <a:grpSpLocks/>
          </p:cNvGrpSpPr>
          <p:nvPr/>
        </p:nvGrpSpPr>
        <p:grpSpPr bwMode="auto">
          <a:xfrm>
            <a:off x="207963" y="4824413"/>
            <a:ext cx="3355975" cy="355600"/>
            <a:chOff x="277855" y="4914154"/>
            <a:chExt cx="3553596" cy="569856"/>
          </a:xfrm>
        </p:grpSpPr>
        <p:cxnSp>
          <p:nvCxnSpPr>
            <p:cNvPr id="54" name="Conector angular 53"/>
            <p:cNvCxnSpPr/>
            <p:nvPr/>
          </p:nvCxnSpPr>
          <p:spPr>
            <a:xfrm rot="16200000" flipH="1">
              <a:off x="986929" y="4327192"/>
              <a:ext cx="447744" cy="1865890"/>
            </a:xfrm>
            <a:prstGeom prst="bentConnector3">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ector angular 56"/>
            <p:cNvCxnSpPr/>
            <p:nvPr/>
          </p:nvCxnSpPr>
          <p:spPr>
            <a:xfrm rot="5400000">
              <a:off x="2702670" y="4355229"/>
              <a:ext cx="569856" cy="1687706"/>
            </a:xfrm>
            <a:prstGeom prst="bentConnector3">
              <a:avLst>
                <a:gd name="adj1" fmla="val 60707"/>
              </a:avLst>
            </a:prstGeom>
            <a:ln>
              <a:solidFill>
                <a:srgbClr val="507D81"/>
              </a:solidFill>
              <a:tailEnd type="triangle"/>
            </a:ln>
          </p:spPr>
          <p:style>
            <a:lnRef idx="1">
              <a:schemeClr val="accent1"/>
            </a:lnRef>
            <a:fillRef idx="0">
              <a:schemeClr val="accent1"/>
            </a:fillRef>
            <a:effectRef idx="0">
              <a:schemeClr val="accent1"/>
            </a:effectRef>
            <a:fontRef idx="minor">
              <a:schemeClr val="tx1"/>
            </a:fontRef>
          </p:style>
        </p:cxnSp>
      </p:grpSp>
      <p:sp>
        <p:nvSpPr>
          <p:cNvPr id="24609" name="Rectángulo 1"/>
          <p:cNvSpPr>
            <a:spLocks noChangeArrowheads="1"/>
          </p:cNvSpPr>
          <p:nvPr/>
        </p:nvSpPr>
        <p:spPr bwMode="auto">
          <a:xfrm>
            <a:off x="31750" y="5773738"/>
            <a:ext cx="1490663" cy="738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pPr algn="ctr"/>
            <a:r>
              <a:rPr lang="es-MX" altLang="x-none" sz="1400" b="1">
                <a:latin typeface="Arial" charset="0"/>
                <a:ea typeface="Calibri" charset="0"/>
                <a:cs typeface="Calibri" charset="0"/>
              </a:rPr>
              <a:t>Recuperación de áreas centrales</a:t>
            </a:r>
          </a:p>
        </p:txBody>
      </p:sp>
      <p:sp>
        <p:nvSpPr>
          <p:cNvPr id="24610" name="Rectángulo 2"/>
          <p:cNvSpPr>
            <a:spLocks noChangeArrowheads="1"/>
          </p:cNvSpPr>
          <p:nvPr/>
        </p:nvSpPr>
        <p:spPr bwMode="auto">
          <a:xfrm>
            <a:off x="2028825" y="5835650"/>
            <a:ext cx="1535113"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pPr algn="ctr"/>
            <a:r>
              <a:rPr lang="es-MX" altLang="x-none" sz="1400" b="1">
                <a:latin typeface="Arial" charset="0"/>
              </a:rPr>
              <a:t>Expansión de baja densidad</a:t>
            </a:r>
            <a:endParaRPr lang="es-MX" altLang="x-none" sz="1400"/>
          </a:p>
        </p:txBody>
      </p:sp>
      <p:sp>
        <p:nvSpPr>
          <p:cNvPr id="24611" name="Rectángulo 7"/>
          <p:cNvSpPr>
            <a:spLocks noChangeArrowheads="1"/>
          </p:cNvSpPr>
          <p:nvPr/>
        </p:nvSpPr>
        <p:spPr bwMode="auto">
          <a:xfrm>
            <a:off x="433388" y="5349875"/>
            <a:ext cx="4921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sto MT" charset="0"/>
              </a:defRPr>
            </a:lvl1pPr>
            <a:lvl2pPr marL="742950" indent="-285750">
              <a:defRPr>
                <a:solidFill>
                  <a:schemeClr val="tx1"/>
                </a:solidFill>
                <a:latin typeface="Calisto MT" charset="0"/>
              </a:defRPr>
            </a:lvl2pPr>
            <a:lvl3pPr marL="1143000" indent="-228600">
              <a:defRPr>
                <a:solidFill>
                  <a:schemeClr val="tx1"/>
                </a:solidFill>
                <a:latin typeface="Calisto MT" charset="0"/>
              </a:defRPr>
            </a:lvl3pPr>
            <a:lvl4pPr marL="1600200" indent="-228600">
              <a:defRPr>
                <a:solidFill>
                  <a:schemeClr val="tx1"/>
                </a:solidFill>
                <a:latin typeface="Calisto MT" charset="0"/>
              </a:defRPr>
            </a:lvl4pPr>
            <a:lvl5pPr marL="2057400" indent="-228600">
              <a:defRPr>
                <a:solidFill>
                  <a:schemeClr val="tx1"/>
                </a:solidFill>
                <a:latin typeface="Calisto MT" charset="0"/>
              </a:defRPr>
            </a:lvl5pPr>
            <a:lvl6pPr marL="2514600" indent="-228600" eaLnBrk="0" fontAlgn="base" hangingPunct="0">
              <a:spcBef>
                <a:spcPct val="0"/>
              </a:spcBef>
              <a:spcAft>
                <a:spcPct val="0"/>
              </a:spcAft>
              <a:defRPr>
                <a:solidFill>
                  <a:schemeClr val="tx1"/>
                </a:solidFill>
                <a:latin typeface="Calisto MT" charset="0"/>
              </a:defRPr>
            </a:lvl6pPr>
            <a:lvl7pPr marL="2971800" indent="-228600" eaLnBrk="0" fontAlgn="base" hangingPunct="0">
              <a:spcBef>
                <a:spcPct val="0"/>
              </a:spcBef>
              <a:spcAft>
                <a:spcPct val="0"/>
              </a:spcAft>
              <a:defRPr>
                <a:solidFill>
                  <a:schemeClr val="tx1"/>
                </a:solidFill>
                <a:latin typeface="Calisto MT" charset="0"/>
              </a:defRPr>
            </a:lvl7pPr>
            <a:lvl8pPr marL="3429000" indent="-228600" eaLnBrk="0" fontAlgn="base" hangingPunct="0">
              <a:spcBef>
                <a:spcPct val="0"/>
              </a:spcBef>
              <a:spcAft>
                <a:spcPct val="0"/>
              </a:spcAft>
              <a:defRPr>
                <a:solidFill>
                  <a:schemeClr val="tx1"/>
                </a:solidFill>
                <a:latin typeface="Calisto MT" charset="0"/>
              </a:defRPr>
            </a:lvl8pPr>
            <a:lvl9pPr marL="3886200" indent="-228600" eaLnBrk="0" fontAlgn="base" hangingPunct="0">
              <a:spcBef>
                <a:spcPct val="0"/>
              </a:spcBef>
              <a:spcAft>
                <a:spcPct val="0"/>
              </a:spcAft>
              <a:defRPr>
                <a:solidFill>
                  <a:schemeClr val="tx1"/>
                </a:solidFill>
                <a:latin typeface="Calisto MT" charset="0"/>
              </a:defRPr>
            </a:lvl9pPr>
          </a:lstStyle>
          <a:p>
            <a:r>
              <a:rPr lang="es-MX" altLang="x-none" b="1">
                <a:latin typeface="Arial" charset="0"/>
                <a:ea typeface="Calibri" charset="0"/>
                <a:cs typeface="Calibri" charset="0"/>
              </a:rPr>
              <a:t>DF</a:t>
            </a:r>
            <a:endParaRPr lang="es-MX" altLang="x-none"/>
          </a:p>
        </p:txBody>
      </p:sp>
      <p:sp>
        <p:nvSpPr>
          <p:cNvPr id="3" name="Marcador de número de diapositiva 2">
            <a:extLst>
              <a:ext uri="{FF2B5EF4-FFF2-40B4-BE49-F238E27FC236}">
                <a16:creationId xmlns="" xmlns:a16="http://schemas.microsoft.com/office/drawing/2014/main" id="{5AF4BAC4-74D7-B64A-8DCA-16B99BD08D7D}"/>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7</a:t>
            </a:fld>
            <a:endParaRPr lang="es-MX">
              <a:solidFill>
                <a:prstClr val="black">
                  <a:tint val="75000"/>
                </a:prstClr>
              </a:solidFill>
            </a:endParaRPr>
          </a:p>
        </p:txBody>
      </p:sp>
    </p:spTree>
    <p:extLst>
      <p:ext uri="{BB962C8B-B14F-4D97-AF65-F5344CB8AC3E}">
        <p14:creationId xmlns:p14="http://schemas.microsoft.com/office/powerpoint/2010/main" val="3503568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nodeType="afterGroup">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500"/>
                                        <p:tgtEl>
                                          <p:spTgt spid="13"/>
                                        </p:tgtEl>
                                      </p:cBhvr>
                                    </p:animEffect>
                                  </p:childTnLst>
                                </p:cTn>
                              </p:par>
                            </p:childTnLst>
                          </p:cTn>
                        </p:par>
                        <p:par>
                          <p:cTn id="12" fill="hold" nodeType="afterGroup">
                            <p:stCondLst>
                              <p:cond delay="3500"/>
                            </p:stCondLst>
                            <p:childTnLst>
                              <p:par>
                                <p:cTn id="13" presetID="10" presetClass="entr" presetSubtype="0" fill="hold" nodeType="afterEffect">
                                  <p:stCondLst>
                                    <p:cond delay="10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400"/>
                                        <p:tgtEl>
                                          <p:spTgt spid="4"/>
                                        </p:tgtEl>
                                      </p:cBhvr>
                                    </p:animEffect>
                                  </p:childTnLst>
                                </p:cTn>
                              </p:par>
                            </p:childTnLst>
                          </p:cTn>
                        </p:par>
                        <p:par>
                          <p:cTn id="16" fill="hold" nodeType="afterGroup">
                            <p:stCondLst>
                              <p:cond delay="5900"/>
                            </p:stCondLst>
                            <p:childTnLst>
                              <p:par>
                                <p:cTn id="17" presetID="10" presetClass="entr" presetSubtype="0" fill="hold" nodeType="after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400"/>
                                        <p:tgtEl>
                                          <p:spTgt spid="6"/>
                                        </p:tgtEl>
                                      </p:cBhvr>
                                    </p:animEffect>
                                  </p:childTnLst>
                                </p:cTn>
                              </p:par>
                            </p:childTnLst>
                          </p:cTn>
                        </p:par>
                        <p:par>
                          <p:cTn id="20" fill="hold" nodeType="afterGroup">
                            <p:stCondLst>
                              <p:cond delay="7800"/>
                            </p:stCondLst>
                            <p:childTnLst>
                              <p:par>
                                <p:cTn id="21" presetID="10" presetClass="entr" presetSubtype="0" fill="hold"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400"/>
                                        <p:tgtEl>
                                          <p:spTgt spid="7"/>
                                        </p:tgtEl>
                                      </p:cBhvr>
                                    </p:animEffect>
                                  </p:childTnLst>
                                </p:cTn>
                              </p:par>
                            </p:childTnLst>
                          </p:cTn>
                        </p:par>
                        <p:par>
                          <p:cTn id="24" fill="hold" nodeType="afterGroup">
                            <p:stCondLst>
                              <p:cond delay="9450"/>
                            </p:stCondLst>
                            <p:childTnLst>
                              <p:par>
                                <p:cTn id="25" presetID="10" presetClass="entr" presetSubtype="0" fill="hold" nodeType="afterEffect">
                                  <p:stCondLst>
                                    <p:cond delay="75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750"/>
                                        <p:tgtEl>
                                          <p:spTgt spid="14"/>
                                        </p:tgtEl>
                                      </p:cBhvr>
                                    </p:animEffect>
                                  </p:childTnLst>
                                </p:cTn>
                              </p:par>
                            </p:childTnLst>
                          </p:cTn>
                        </p:par>
                        <p:par>
                          <p:cTn id="28" fill="hold" nodeType="afterGroup">
                            <p:stCondLst>
                              <p:cond delay="11950"/>
                            </p:stCondLst>
                            <p:childTnLst>
                              <p:par>
                                <p:cTn id="29" presetID="10" presetClass="entr" presetSubtype="0" fill="hold" nodeType="afterEffect">
                                  <p:stCondLst>
                                    <p:cond delay="55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childTnLst>
                          </p:cTn>
                        </p:par>
                        <p:par>
                          <p:cTn id="32" fill="hold" nodeType="afterGroup">
                            <p:stCondLst>
                              <p:cond delay="18450"/>
                            </p:stCondLst>
                            <p:childTnLst>
                              <p:par>
                                <p:cTn id="33" presetID="10" presetClass="entr" presetSubtype="0" fill="hold" nodeType="afterEffect">
                                  <p:stCondLst>
                                    <p:cond delay="25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nodeType="afterGroup">
                            <p:stCondLst>
                              <p:cond delay="19700"/>
                            </p:stCondLst>
                            <p:childTnLst>
                              <p:par>
                                <p:cTn id="37" presetID="10" presetClass="entr" presetSubtype="0" fill="hold" nodeType="afterEffect">
                                  <p:stCondLst>
                                    <p:cond delay="25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childTnLst>
                                </p:cTn>
                              </p:par>
                            </p:childTnLst>
                          </p:cTn>
                        </p:par>
                        <p:par>
                          <p:cTn id="40" fill="hold" nodeType="afterGroup">
                            <p:stCondLst>
                              <p:cond delay="20950"/>
                            </p:stCondLst>
                            <p:childTnLst>
                              <p:par>
                                <p:cTn id="41" presetID="10" presetClass="entr" presetSubtype="0" fill="hold" nodeType="afterEffect">
                                  <p:stCondLst>
                                    <p:cond delay="25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childTnLst>
                                </p:cTn>
                              </p:par>
                            </p:childTnLst>
                          </p:cTn>
                        </p:par>
                        <p:par>
                          <p:cTn id="44" fill="hold" nodeType="afterGroup">
                            <p:stCondLst>
                              <p:cond delay="22200"/>
                            </p:stCondLst>
                            <p:childTnLst>
                              <p:par>
                                <p:cTn id="45" presetID="10" presetClass="entr" presetSubtype="0" fill="hold" nodeType="afterEffect">
                                  <p:stCondLst>
                                    <p:cond delay="25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1000"/>
                                        <p:tgtEl>
                                          <p:spTgt spid="29"/>
                                        </p:tgtEl>
                                      </p:cBhvr>
                                    </p:animEffect>
                                  </p:childTnLst>
                                </p:cTn>
                              </p:par>
                            </p:childTnLst>
                          </p:cTn>
                        </p:par>
                        <p:par>
                          <p:cTn id="48" fill="hold" nodeType="afterGroup">
                            <p:stCondLst>
                              <p:cond delay="23450"/>
                            </p:stCondLst>
                            <p:childTnLst>
                              <p:par>
                                <p:cTn id="49" presetID="10" presetClass="entr" presetSubtype="0" fill="hold" nodeType="afterEffect">
                                  <p:stCondLst>
                                    <p:cond delay="25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childTnLst>
                          </p:cTn>
                        </p:par>
                        <p:par>
                          <p:cTn id="52" fill="hold" nodeType="afterGroup">
                            <p:stCondLst>
                              <p:cond delay="24700"/>
                            </p:stCondLst>
                            <p:childTnLst>
                              <p:par>
                                <p:cTn id="53" presetID="10" presetClass="entr" presetSubtype="0" fill="hold" nodeType="afterEffect">
                                  <p:stCondLst>
                                    <p:cond delay="1000"/>
                                  </p:stCondLst>
                                  <p:childTnLst>
                                    <p:set>
                                      <p:cBhvr>
                                        <p:cTn id="54" dur="1" fill="hold">
                                          <p:stCondLst>
                                            <p:cond delay="0"/>
                                          </p:stCondLst>
                                        </p:cTn>
                                        <p:tgtEl>
                                          <p:spTgt spid="77"/>
                                        </p:tgtEl>
                                        <p:attrNameLst>
                                          <p:attrName>style.visibility</p:attrName>
                                        </p:attrNameLst>
                                      </p:cBhvr>
                                      <p:to>
                                        <p:strVal val="visible"/>
                                      </p:to>
                                    </p:set>
                                    <p:animEffect transition="in" filter="fade">
                                      <p:cBhvr>
                                        <p:cTn id="55" dur="500"/>
                                        <p:tgtEl>
                                          <p:spTgt spid="77"/>
                                        </p:tgtEl>
                                      </p:cBhvr>
                                    </p:animEffect>
                                  </p:childTnLst>
                                </p:cTn>
                              </p:par>
                            </p:childTnLst>
                          </p:cTn>
                        </p:par>
                        <p:par>
                          <p:cTn id="56" fill="hold" nodeType="afterGroup">
                            <p:stCondLst>
                              <p:cond delay="26200"/>
                            </p:stCondLst>
                            <p:childTnLst>
                              <p:par>
                                <p:cTn id="57" presetID="10" presetClass="entr" presetSubtype="0" fill="hold" nodeType="after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fade">
                                      <p:cBhvr>
                                        <p:cTn id="59" dur="500"/>
                                        <p:tgtEl>
                                          <p:spTgt spid="78"/>
                                        </p:tgtEl>
                                      </p:cBhvr>
                                    </p:animEffect>
                                  </p:childTnLst>
                                </p:cTn>
                              </p:par>
                            </p:childTnLst>
                          </p:cTn>
                        </p:par>
                        <p:par>
                          <p:cTn id="60" fill="hold" nodeType="afterGroup">
                            <p:stCondLst>
                              <p:cond delay="26700"/>
                            </p:stCondLst>
                            <p:childTnLst>
                              <p:par>
                                <p:cTn id="61" presetID="10" presetClass="entr" presetSubtype="0" fill="hold" nodeType="after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childTnLst>
                          </p:cTn>
                        </p:par>
                        <p:par>
                          <p:cTn id="64" fill="hold" nodeType="afterGroup">
                            <p:stCondLst>
                              <p:cond delay="27200"/>
                            </p:stCondLst>
                            <p:childTnLst>
                              <p:par>
                                <p:cTn id="65" presetID="10" presetClass="entr" presetSubtype="0"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fade">
                                      <p:cBhvr>
                                        <p:cTn id="67" dur="750"/>
                                        <p:tgtEl>
                                          <p:spTgt spid="59"/>
                                        </p:tgtEl>
                                      </p:cBhvr>
                                    </p:animEffect>
                                  </p:childTnLst>
                                </p:cTn>
                              </p:par>
                            </p:childTnLst>
                          </p:cTn>
                        </p:par>
                        <p:par>
                          <p:cTn id="68" fill="hold" nodeType="afterGroup">
                            <p:stCondLst>
                              <p:cond delay="27950"/>
                            </p:stCondLst>
                            <p:childTnLst>
                              <p:par>
                                <p:cTn id="69" presetID="10" presetClass="entr" presetSubtype="0" fill="hold" grpId="0" nodeType="afterEffect">
                                  <p:stCondLst>
                                    <p:cond delay="200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600"/>
                                        <p:tgtEl>
                                          <p:spTgt spid="31"/>
                                        </p:tgtEl>
                                      </p:cBhvr>
                                    </p:animEffect>
                                  </p:childTnLst>
                                </p:cTn>
                              </p:par>
                            </p:childTnLst>
                          </p:cTn>
                        </p:par>
                        <p:par>
                          <p:cTn id="72" fill="hold" nodeType="afterGroup">
                            <p:stCondLst>
                              <p:cond delay="30550"/>
                            </p:stCondLst>
                            <p:childTnLst>
                              <p:par>
                                <p:cTn id="73" presetID="16" presetClass="entr" presetSubtype="21" fill="hold"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barn(inVertical)">
                                      <p:cBhvr>
                                        <p:cTn id="75" dur="600"/>
                                        <p:tgtEl>
                                          <p:spTgt spid="41"/>
                                        </p:tgtEl>
                                      </p:cBhvr>
                                    </p:animEffect>
                                  </p:childTnLst>
                                </p:cTn>
                              </p:par>
                            </p:childTnLst>
                          </p:cTn>
                        </p:par>
                        <p:par>
                          <p:cTn id="76" fill="hold" nodeType="afterGroup">
                            <p:stCondLst>
                              <p:cond delay="31150"/>
                            </p:stCondLst>
                            <p:childTnLst>
                              <p:par>
                                <p:cTn id="77" presetID="10"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600"/>
                                        <p:tgtEl>
                                          <p:spTgt spid="32"/>
                                        </p:tgtEl>
                                      </p:cBhvr>
                                    </p:animEffect>
                                  </p:childTnLst>
                                </p:cTn>
                              </p:par>
                            </p:childTnLst>
                          </p:cTn>
                        </p:par>
                        <p:par>
                          <p:cTn id="80" fill="hold" nodeType="afterGroup">
                            <p:stCondLst>
                              <p:cond delay="31750"/>
                            </p:stCondLst>
                            <p:childTnLst>
                              <p:par>
                                <p:cTn id="81" presetID="16" presetClass="entr" presetSubtype="21" fill="hold"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barn(inVertical)">
                                      <p:cBhvr>
                                        <p:cTn id="83" dur="600"/>
                                        <p:tgtEl>
                                          <p:spTgt spid="37"/>
                                        </p:tgtEl>
                                      </p:cBhvr>
                                    </p:animEffect>
                                  </p:childTnLst>
                                </p:cTn>
                              </p:par>
                            </p:childTnLst>
                          </p:cTn>
                        </p:par>
                        <p:par>
                          <p:cTn id="84" fill="hold" nodeType="afterGroup">
                            <p:stCondLst>
                              <p:cond delay="32350"/>
                            </p:stCondLst>
                            <p:childTnLst>
                              <p:par>
                                <p:cTn id="85" presetID="10" presetClass="entr" presetSubtype="0"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600"/>
                                        <p:tgtEl>
                                          <p:spTgt spid="36"/>
                                        </p:tgtEl>
                                      </p:cBhvr>
                                    </p:animEffect>
                                  </p:childTnLst>
                                </p:cTn>
                              </p:par>
                            </p:childTnLst>
                          </p:cTn>
                        </p:par>
                        <p:par>
                          <p:cTn id="88" fill="hold" nodeType="afterGroup">
                            <p:stCondLst>
                              <p:cond delay="32950"/>
                            </p:stCondLst>
                            <p:childTnLst>
                              <p:par>
                                <p:cTn id="89" presetID="10" presetClass="entr" presetSubtype="0" fill="hold" nodeType="after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600"/>
                                        <p:tgtEl>
                                          <p:spTgt spid="61"/>
                                        </p:tgtEl>
                                      </p:cBhvr>
                                    </p:animEffect>
                                  </p:childTnLst>
                                </p:cTn>
                              </p:par>
                            </p:childTnLst>
                          </p:cTn>
                        </p:par>
                        <p:par>
                          <p:cTn id="92" fill="hold" nodeType="afterGroup">
                            <p:stCondLst>
                              <p:cond delay="33550"/>
                            </p:stCondLst>
                            <p:childTnLst>
                              <p:par>
                                <p:cTn id="93" presetID="10" presetClass="entr" presetSubtype="0"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600"/>
                                        <p:tgtEl>
                                          <p:spTgt spid="35"/>
                                        </p:tgtEl>
                                      </p:cBhvr>
                                    </p:animEffect>
                                  </p:childTnLst>
                                </p:cTn>
                              </p:par>
                            </p:childTnLst>
                          </p:cTn>
                        </p:par>
                        <p:par>
                          <p:cTn id="96" fill="hold" nodeType="afterGroup">
                            <p:stCondLst>
                              <p:cond delay="34150"/>
                            </p:stCondLst>
                            <p:childTnLst>
                              <p:par>
                                <p:cTn id="97" presetID="16" presetClass="entr" presetSubtype="21" fill="hold" nodeType="after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barn(inVertical)">
                                      <p:cBhvr>
                                        <p:cTn id="99" dur="600"/>
                                        <p:tgtEl>
                                          <p:spTgt spid="55"/>
                                        </p:tgtEl>
                                      </p:cBhvr>
                                    </p:animEffect>
                                  </p:childTnLst>
                                </p:cTn>
                              </p:par>
                            </p:childTnLst>
                          </p:cTn>
                        </p:par>
                        <p:par>
                          <p:cTn id="100" fill="hold" nodeType="afterGroup">
                            <p:stCondLst>
                              <p:cond delay="34750"/>
                            </p:stCondLst>
                            <p:childTnLst>
                              <p:par>
                                <p:cTn id="101" presetID="10" presetClass="entr" presetSubtype="0" fill="hold" grpId="0" nodeType="afterEffect">
                                  <p:stCondLst>
                                    <p:cond delay="750"/>
                                  </p:stCondLst>
                                  <p:childTnLst>
                                    <p:set>
                                      <p:cBhvr>
                                        <p:cTn id="102" dur="1" fill="hold">
                                          <p:stCondLst>
                                            <p:cond delay="0"/>
                                          </p:stCondLst>
                                        </p:cTn>
                                        <p:tgtEl>
                                          <p:spTgt spid="42"/>
                                        </p:tgtEl>
                                        <p:attrNameLst>
                                          <p:attrName>style.visibility</p:attrName>
                                        </p:attrNameLst>
                                      </p:cBhvr>
                                      <p:to>
                                        <p:strVal val="visible"/>
                                      </p:to>
                                    </p:set>
                                    <p:animEffect transition="in" filter="fade">
                                      <p:cBhvr>
                                        <p:cTn id="103" dur="600"/>
                                        <p:tgtEl>
                                          <p:spTgt spid="42"/>
                                        </p:tgtEl>
                                      </p:cBhvr>
                                    </p:animEffect>
                                  </p:childTnLst>
                                </p:cTn>
                              </p:par>
                            </p:childTnLst>
                          </p:cTn>
                        </p:par>
                        <p:par>
                          <p:cTn id="104" fill="hold" nodeType="afterGroup">
                            <p:stCondLst>
                              <p:cond delay="36100"/>
                            </p:stCondLst>
                            <p:childTnLst>
                              <p:par>
                                <p:cTn id="105" presetID="16" presetClass="entr" presetSubtype="21" fill="hold" nodeType="afterEffect">
                                  <p:stCondLst>
                                    <p:cond delay="0"/>
                                  </p:stCondLst>
                                  <p:childTnLst>
                                    <p:set>
                                      <p:cBhvr>
                                        <p:cTn id="106" dur="1" fill="hold">
                                          <p:stCondLst>
                                            <p:cond delay="0"/>
                                          </p:stCondLst>
                                        </p:cTn>
                                        <p:tgtEl>
                                          <p:spTgt spid="53"/>
                                        </p:tgtEl>
                                        <p:attrNameLst>
                                          <p:attrName>style.visibility</p:attrName>
                                        </p:attrNameLst>
                                      </p:cBhvr>
                                      <p:to>
                                        <p:strVal val="visible"/>
                                      </p:to>
                                    </p:set>
                                    <p:animEffect transition="in" filter="barn(inVertical)">
                                      <p:cBhvr>
                                        <p:cTn id="107" dur="600"/>
                                        <p:tgtEl>
                                          <p:spTgt spid="53"/>
                                        </p:tgtEl>
                                      </p:cBhvr>
                                    </p:animEffect>
                                  </p:childTnLst>
                                </p:cTn>
                              </p:par>
                            </p:childTnLst>
                          </p:cTn>
                        </p:par>
                        <p:par>
                          <p:cTn id="108" fill="hold" nodeType="afterGroup">
                            <p:stCondLst>
                              <p:cond delay="36700"/>
                            </p:stCondLst>
                            <p:childTnLst>
                              <p:par>
                                <p:cTn id="109" presetID="10" presetClass="entr" presetSubtype="0" fill="hold" grpId="0" nodeType="afterEffect">
                                  <p:stCondLst>
                                    <p:cond delay="0"/>
                                  </p:stCondLst>
                                  <p:childTnLst>
                                    <p:set>
                                      <p:cBhvr>
                                        <p:cTn id="110" dur="1" fill="hold">
                                          <p:stCondLst>
                                            <p:cond delay="0"/>
                                          </p:stCondLst>
                                        </p:cTn>
                                        <p:tgtEl>
                                          <p:spTgt spid="69"/>
                                        </p:tgtEl>
                                        <p:attrNameLst>
                                          <p:attrName>style.visibility</p:attrName>
                                        </p:attrNameLst>
                                      </p:cBhvr>
                                      <p:to>
                                        <p:strVal val="visible"/>
                                      </p:to>
                                    </p:set>
                                    <p:animEffect transition="in" filter="fade">
                                      <p:cBhvr>
                                        <p:cTn id="111" dur="600"/>
                                        <p:tgtEl>
                                          <p:spTgt spid="6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3"/>
                                        </p:tgtEl>
                                        <p:attrNameLst>
                                          <p:attrName>style.visibility</p:attrName>
                                        </p:attrNameLst>
                                      </p:cBhvr>
                                      <p:to>
                                        <p:strVal val="visible"/>
                                      </p:to>
                                    </p:set>
                                    <p:animEffect transition="in" filter="fade">
                                      <p:cBhvr>
                                        <p:cTn id="114" dur="500"/>
                                        <p:tgtEl>
                                          <p:spTgt spid="43"/>
                                        </p:tgtEl>
                                      </p:cBhvr>
                                    </p:animEffect>
                                  </p:childTnLst>
                                </p:cTn>
                              </p:par>
                            </p:childTnLst>
                          </p:cTn>
                        </p:par>
                        <p:par>
                          <p:cTn id="115" fill="hold" nodeType="afterGroup">
                            <p:stCondLst>
                              <p:cond delay="37300"/>
                            </p:stCondLst>
                            <p:childTnLst>
                              <p:par>
                                <p:cTn id="116" presetID="10"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500"/>
                                        <p:tgtEl>
                                          <p:spTgt spid="72"/>
                                        </p:tgtEl>
                                      </p:cBhvr>
                                    </p:animEffect>
                                  </p:childTnLst>
                                </p:cTn>
                              </p:par>
                            </p:childTnLst>
                          </p:cTn>
                        </p:par>
                        <p:par>
                          <p:cTn id="119" fill="hold" nodeType="afterGroup">
                            <p:stCondLst>
                              <p:cond delay="37800"/>
                            </p:stCondLst>
                            <p:childTnLst>
                              <p:par>
                                <p:cTn id="120" presetID="16" presetClass="entr" presetSubtype="21" fill="hold" nodeType="afterEffect">
                                  <p:stCondLst>
                                    <p:cond delay="0"/>
                                  </p:stCondLst>
                                  <p:childTnLst>
                                    <p:set>
                                      <p:cBhvr>
                                        <p:cTn id="121" dur="1" fill="hold">
                                          <p:stCondLst>
                                            <p:cond delay="0"/>
                                          </p:stCondLst>
                                        </p:cTn>
                                        <p:tgtEl>
                                          <p:spTgt spid="52"/>
                                        </p:tgtEl>
                                        <p:attrNameLst>
                                          <p:attrName>style.visibility</p:attrName>
                                        </p:attrNameLst>
                                      </p:cBhvr>
                                      <p:to>
                                        <p:strVal val="visible"/>
                                      </p:to>
                                    </p:set>
                                    <p:animEffect transition="in" filter="barn(inVertical)">
                                      <p:cBhvr>
                                        <p:cTn id="122" dur="6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animBg="1"/>
      <p:bldP spid="32" grpId="0"/>
      <p:bldP spid="35" grpId="0"/>
      <p:bldP spid="36" grpId="0"/>
      <p:bldP spid="42" grpId="0"/>
      <p:bldP spid="43" grpId="0" animBg="1"/>
      <p:bldP spid="69" grpId="0"/>
      <p:bldP spid="7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3 Rectángulo"/>
          <p:cNvSpPr/>
          <p:nvPr/>
        </p:nvSpPr>
        <p:spPr>
          <a:xfrm rot="5400000">
            <a:off x="1173708" y="3708000"/>
            <a:ext cx="5544000" cy="756000"/>
          </a:xfrm>
          <a:prstGeom prst="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bg1"/>
              </a:solidFill>
            </a:endParaRPr>
          </a:p>
        </p:txBody>
      </p:sp>
      <p:pic>
        <p:nvPicPr>
          <p:cNvPr id="4" name="Picture 5" descr="C:\Documents and Settings\ana\Mis documentos\Downloads\Cuadro Cyn B.png"/>
          <p:cNvPicPr>
            <a:picLocks noChangeAspect="1" noChangeArrowheads="1"/>
          </p:cNvPicPr>
          <p:nvPr/>
        </p:nvPicPr>
        <p:blipFill>
          <a:blip r:embed="rId3" cstate="print">
            <a:lum contrast="40000"/>
          </a:blip>
          <a:srcRect/>
          <a:stretch>
            <a:fillRect/>
          </a:stretch>
        </p:blipFill>
        <p:spPr bwMode="auto">
          <a:xfrm>
            <a:off x="3567708" y="0"/>
            <a:ext cx="5605753" cy="6858000"/>
          </a:xfrm>
          <a:prstGeom prst="rect">
            <a:avLst/>
          </a:prstGeom>
          <a:solidFill>
            <a:schemeClr val="tx2">
              <a:lumMod val="50000"/>
            </a:schemeClr>
          </a:solidFill>
        </p:spPr>
      </p:pic>
      <p:sp>
        <p:nvSpPr>
          <p:cNvPr id="5" name="4 Rectángulo"/>
          <p:cNvSpPr>
            <a:spLocks noChangeArrowheads="1"/>
          </p:cNvSpPr>
          <p:nvPr/>
        </p:nvSpPr>
        <p:spPr bwMode="auto">
          <a:xfrm>
            <a:off x="155575" y="548680"/>
            <a:ext cx="3264296" cy="6050887"/>
          </a:xfrm>
          <a:prstGeom prst="rect">
            <a:avLst/>
          </a:prstGeom>
          <a:solidFill>
            <a:schemeClr val="tx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55600" indent="-355600"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371600" indent="-4572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80000"/>
              </a:lnSpc>
            </a:pPr>
            <a:r>
              <a:rPr lang="es-MX" altLang="es-MX" b="1" dirty="0">
                <a:solidFill>
                  <a:schemeClr val="bg1"/>
                </a:solidFill>
                <a:latin typeface="Calibri" panose="020F0502020204030204" pitchFamily="34" charset="0"/>
              </a:rPr>
              <a:t>Concurrencia de poderes:  </a:t>
            </a:r>
          </a:p>
          <a:p>
            <a:pPr eaLnBrk="1" hangingPunct="1">
              <a:lnSpc>
                <a:spcPct val="80000"/>
              </a:lnSpc>
              <a:buFontTx/>
              <a:buChar char="•"/>
            </a:pPr>
            <a:endParaRPr lang="es-MX" altLang="es-MX" b="1" dirty="0">
              <a:solidFill>
                <a:schemeClr val="bg1"/>
              </a:solidFill>
              <a:latin typeface="Calibri" panose="020F0502020204030204" pitchFamily="34" charset="0"/>
            </a:endParaRPr>
          </a:p>
          <a:p>
            <a:pPr marL="712788" lvl="2" indent="-349250" eaLnBrk="1" hangingPunct="1">
              <a:lnSpc>
                <a:spcPct val="80000"/>
              </a:lnSpc>
              <a:buFontTx/>
              <a:buChar char="•"/>
            </a:pPr>
            <a:r>
              <a:rPr lang="es-MX" altLang="es-MX" b="1" dirty="0">
                <a:solidFill>
                  <a:schemeClr val="bg1"/>
                </a:solidFill>
                <a:latin typeface="Calibri" panose="020F0502020204030204" pitchFamily="34" charset="0"/>
              </a:rPr>
              <a:t>Federal,</a:t>
            </a:r>
          </a:p>
          <a:p>
            <a:pPr marL="712788" lvl="2" indent="-349250" eaLnBrk="1" hangingPunct="1">
              <a:lnSpc>
                <a:spcPct val="80000"/>
              </a:lnSpc>
              <a:buFontTx/>
              <a:buChar char="•"/>
            </a:pPr>
            <a:r>
              <a:rPr lang="es-MX" altLang="es-MX" b="1" dirty="0">
                <a:solidFill>
                  <a:schemeClr val="bg1"/>
                </a:solidFill>
                <a:latin typeface="Calibri" panose="020F0502020204030204" pitchFamily="34" charset="0"/>
              </a:rPr>
              <a:t>3 estatales </a:t>
            </a:r>
          </a:p>
          <a:p>
            <a:pPr marL="712788" lvl="2" indent="-349250" eaLnBrk="1" hangingPunct="1">
              <a:lnSpc>
                <a:spcPct val="80000"/>
              </a:lnSpc>
              <a:spcBef>
                <a:spcPct val="20000"/>
              </a:spcBef>
              <a:buClr>
                <a:schemeClr val="tx1"/>
              </a:buClr>
              <a:buSzPct val="95000"/>
              <a:buFont typeface="Wingdings" panose="05000000000000000000" pitchFamily="2" charset="2"/>
              <a:buChar char="Ø"/>
            </a:pPr>
            <a:r>
              <a:rPr lang="es-MX" altLang="es-MX" i="1" dirty="0">
                <a:solidFill>
                  <a:schemeClr val="bg1"/>
                </a:solidFill>
                <a:latin typeface="Calibri" panose="020F0502020204030204" pitchFamily="34" charset="0"/>
              </a:rPr>
              <a:t>16 delegaciones políticas en el Distrito Federal</a:t>
            </a:r>
          </a:p>
          <a:p>
            <a:pPr marL="712788" lvl="2" indent="-349250" eaLnBrk="1" hangingPunct="1">
              <a:lnSpc>
                <a:spcPct val="80000"/>
              </a:lnSpc>
              <a:spcBef>
                <a:spcPct val="20000"/>
              </a:spcBef>
              <a:buClr>
                <a:schemeClr val="tx1"/>
              </a:buClr>
              <a:buSzPct val="95000"/>
              <a:buFont typeface="Wingdings" panose="05000000000000000000" pitchFamily="2" charset="2"/>
              <a:buChar char="Ø"/>
            </a:pPr>
            <a:r>
              <a:rPr lang="es-MX" altLang="es-MX" i="1" dirty="0">
                <a:solidFill>
                  <a:schemeClr val="bg1"/>
                </a:solidFill>
                <a:latin typeface="Calibri" panose="020F0502020204030204" pitchFamily="34" charset="0"/>
              </a:rPr>
              <a:t>59 municipios de Estado de México</a:t>
            </a:r>
          </a:p>
          <a:p>
            <a:pPr marL="712788" lvl="2" indent="-349250" eaLnBrk="1" hangingPunct="1">
              <a:lnSpc>
                <a:spcPct val="80000"/>
              </a:lnSpc>
              <a:spcBef>
                <a:spcPct val="20000"/>
              </a:spcBef>
              <a:buClr>
                <a:schemeClr val="tx1"/>
              </a:buClr>
              <a:buSzPct val="95000"/>
              <a:buFont typeface="Wingdings" panose="05000000000000000000" pitchFamily="2" charset="2"/>
              <a:buChar char="Ø"/>
            </a:pPr>
            <a:r>
              <a:rPr lang="es-MX" altLang="es-MX" i="1" dirty="0">
                <a:solidFill>
                  <a:schemeClr val="bg1"/>
                </a:solidFill>
                <a:latin typeface="Calibri" panose="020F0502020204030204" pitchFamily="34" charset="0"/>
              </a:rPr>
              <a:t> 21 municipios de Hidalgo</a:t>
            </a:r>
          </a:p>
          <a:p>
            <a:pPr marL="712788" lvl="2" indent="-349250" eaLnBrk="1" hangingPunct="1">
              <a:lnSpc>
                <a:spcPct val="80000"/>
              </a:lnSpc>
              <a:spcBef>
                <a:spcPct val="20000"/>
              </a:spcBef>
              <a:buClr>
                <a:schemeClr val="tx1"/>
              </a:buClr>
              <a:buSzPct val="95000"/>
            </a:pPr>
            <a:endParaRPr lang="es-MX" altLang="es-MX" i="1" dirty="0">
              <a:solidFill>
                <a:schemeClr val="bg1"/>
              </a:solidFill>
              <a:latin typeface="Calibri" panose="020F0502020204030204" pitchFamily="34" charset="0"/>
            </a:endParaRPr>
          </a:p>
          <a:p>
            <a:pPr marL="712788" indent="-349250" eaLnBrk="1" hangingPunct="1">
              <a:lnSpc>
                <a:spcPct val="80000"/>
              </a:lnSpc>
              <a:buFontTx/>
              <a:buChar char="•"/>
            </a:pPr>
            <a:r>
              <a:rPr lang="es-MX" altLang="es-MX" b="1" dirty="0">
                <a:solidFill>
                  <a:schemeClr val="bg1"/>
                </a:solidFill>
                <a:latin typeface="Calibri" panose="020F0502020204030204" pitchFamily="34" charset="0"/>
              </a:rPr>
              <a:t>Enorme diversidad de instancias gubernamentales</a:t>
            </a:r>
          </a:p>
          <a:p>
            <a:pPr marL="712788" indent="-349250" eaLnBrk="1" hangingPunct="1">
              <a:lnSpc>
                <a:spcPct val="80000"/>
              </a:lnSpc>
              <a:buFontTx/>
              <a:buChar char="•"/>
            </a:pPr>
            <a:endParaRPr lang="es-MX" altLang="es-MX" b="1" dirty="0">
              <a:solidFill>
                <a:schemeClr val="bg1"/>
              </a:solidFill>
              <a:latin typeface="Tahoma" panose="020B0604030504040204" pitchFamily="34" charset="0"/>
            </a:endParaRPr>
          </a:p>
          <a:p>
            <a:pPr marL="712788" lvl="2" indent="-349250" eaLnBrk="1" hangingPunct="1">
              <a:lnSpc>
                <a:spcPct val="80000"/>
              </a:lnSpc>
              <a:spcBef>
                <a:spcPct val="20000"/>
              </a:spcBef>
              <a:buClr>
                <a:schemeClr val="tx1"/>
              </a:buClr>
              <a:buSzPct val="95000"/>
              <a:buFont typeface="Wingdings" panose="05000000000000000000" pitchFamily="2" charset="2"/>
              <a:buChar char="Ø"/>
            </a:pPr>
            <a:r>
              <a:rPr lang="es-MX" altLang="es-MX" i="1" dirty="0">
                <a:solidFill>
                  <a:schemeClr val="bg1"/>
                </a:solidFill>
                <a:latin typeface="Calibri" panose="020F0502020204030204" pitchFamily="34" charset="0"/>
              </a:rPr>
              <a:t>105 órganos ejecutivos</a:t>
            </a:r>
          </a:p>
          <a:p>
            <a:pPr marL="712788" lvl="2" indent="-349250" eaLnBrk="1" hangingPunct="1">
              <a:lnSpc>
                <a:spcPct val="80000"/>
              </a:lnSpc>
              <a:spcBef>
                <a:spcPct val="20000"/>
              </a:spcBef>
              <a:buClr>
                <a:schemeClr val="tx1"/>
              </a:buClr>
              <a:buSzPct val="95000"/>
              <a:buFont typeface="Wingdings" panose="05000000000000000000" pitchFamily="2" charset="2"/>
              <a:buChar char="Ø"/>
            </a:pPr>
            <a:r>
              <a:rPr lang="es-MX" altLang="es-MX" i="1" dirty="0">
                <a:solidFill>
                  <a:schemeClr val="bg1"/>
                </a:solidFill>
                <a:latin typeface="Calibri" panose="020F0502020204030204" pitchFamily="34" charset="0"/>
              </a:rPr>
              <a:t>85 legislativos o deliberativos</a:t>
            </a:r>
          </a:p>
          <a:p>
            <a:pPr marL="712788" lvl="2" indent="-349250" eaLnBrk="1" hangingPunct="1">
              <a:lnSpc>
                <a:spcPct val="80000"/>
              </a:lnSpc>
              <a:spcBef>
                <a:spcPct val="20000"/>
              </a:spcBef>
              <a:buClr>
                <a:schemeClr val="tx1"/>
              </a:buClr>
              <a:buSzPct val="95000"/>
              <a:buFont typeface="Wingdings" panose="05000000000000000000" pitchFamily="2" charset="2"/>
              <a:buChar char="Ø"/>
            </a:pPr>
            <a:r>
              <a:rPr lang="es-MX" altLang="es-MX" i="1" dirty="0">
                <a:solidFill>
                  <a:schemeClr val="bg1"/>
                </a:solidFill>
                <a:latin typeface="Calibri" panose="020F0502020204030204" pitchFamily="34" charset="0"/>
              </a:rPr>
              <a:t>En conjunto estas agencias integran a cerca de 1,670 personas con cargos de representación política</a:t>
            </a:r>
          </a:p>
          <a:p>
            <a:pPr marL="712788" lvl="2" indent="-349250" eaLnBrk="1" hangingPunct="1">
              <a:lnSpc>
                <a:spcPct val="80000"/>
              </a:lnSpc>
              <a:spcBef>
                <a:spcPct val="20000"/>
              </a:spcBef>
              <a:buClr>
                <a:schemeClr val="tx1"/>
              </a:buClr>
              <a:buSzPct val="95000"/>
              <a:buFont typeface="Wingdings" panose="05000000000000000000" pitchFamily="2" charset="2"/>
              <a:buChar char="Ø"/>
            </a:pPr>
            <a:endParaRPr lang="es-MX" altLang="es-MX" i="1" dirty="0">
              <a:solidFill>
                <a:schemeClr val="bg1"/>
              </a:solidFill>
              <a:latin typeface="Calibri" panose="020F0502020204030204" pitchFamily="34" charset="0"/>
            </a:endParaRPr>
          </a:p>
          <a:p>
            <a:pPr eaLnBrk="1" hangingPunct="1">
              <a:lnSpc>
                <a:spcPct val="80000"/>
              </a:lnSpc>
              <a:buFontTx/>
              <a:buChar char="•"/>
            </a:pPr>
            <a:endParaRPr lang="es-MX" altLang="es-MX" sz="1600" b="1" dirty="0">
              <a:solidFill>
                <a:schemeClr val="bg1"/>
              </a:solidFill>
              <a:latin typeface="Calibri" panose="020F0502020204030204" pitchFamily="34" charset="0"/>
            </a:endParaRPr>
          </a:p>
        </p:txBody>
      </p:sp>
      <p:sp>
        <p:nvSpPr>
          <p:cNvPr id="2" name="CuadroTexto 1"/>
          <p:cNvSpPr txBox="1"/>
          <p:nvPr/>
        </p:nvSpPr>
        <p:spPr>
          <a:xfrm>
            <a:off x="0" y="160338"/>
            <a:ext cx="3655251" cy="338554"/>
          </a:xfrm>
          <a:prstGeom prst="rect">
            <a:avLst/>
          </a:prstGeom>
          <a:noFill/>
        </p:spPr>
        <p:txBody>
          <a:bodyPr wrap="square" rtlCol="0">
            <a:spAutoFit/>
          </a:bodyPr>
          <a:lstStyle/>
          <a:p>
            <a:r>
              <a:rPr lang="es-ES_tradnl" sz="1600" b="1" dirty="0"/>
              <a:t>LA CUESTIÓN METROPOLITNA</a:t>
            </a:r>
          </a:p>
        </p:txBody>
      </p:sp>
      <p:sp>
        <p:nvSpPr>
          <p:cNvPr id="7" name="Marcador de número de diapositiva 6">
            <a:extLst>
              <a:ext uri="{FF2B5EF4-FFF2-40B4-BE49-F238E27FC236}">
                <a16:creationId xmlns="" xmlns:a16="http://schemas.microsoft.com/office/drawing/2014/main" id="{3E2B93A5-E779-2F4C-9EDF-A8BA4FBBBB10}"/>
              </a:ext>
            </a:extLst>
          </p:cNvPr>
          <p:cNvSpPr>
            <a:spLocks noGrp="1"/>
          </p:cNvSpPr>
          <p:nvPr>
            <p:ph type="sldNum" sz="quarter" idx="12"/>
          </p:nvPr>
        </p:nvSpPr>
        <p:spPr>
          <a:xfrm>
            <a:off x="179512" y="6492875"/>
            <a:ext cx="480060" cy="365125"/>
          </a:xfrm>
        </p:spPr>
        <p:txBody>
          <a:bodyPr/>
          <a:lstStyle/>
          <a:p>
            <a:fld id="{3D00EDCE-E2C7-4EF9-9ED3-E15F33472F24}" type="slidenum">
              <a:rPr lang="es-MX" b="0" smtClean="0">
                <a:solidFill>
                  <a:prstClr val="black">
                    <a:tint val="75000"/>
                  </a:prstClr>
                </a:solidFill>
              </a:rPr>
              <a:pPr/>
              <a:t>8</a:t>
            </a:fld>
            <a:endParaRPr lang="es-MX" b="0" dirty="0">
              <a:solidFill>
                <a:prstClr val="black">
                  <a:tint val="75000"/>
                </a:prstClr>
              </a:solidFill>
            </a:endParaRPr>
          </a:p>
        </p:txBody>
      </p:sp>
    </p:spTree>
    <p:extLst>
      <p:ext uri="{BB962C8B-B14F-4D97-AF65-F5344CB8AC3E}">
        <p14:creationId xmlns:p14="http://schemas.microsoft.com/office/powerpoint/2010/main" val="19757199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6 Rectángulo"/>
          <p:cNvSpPr>
            <a:spLocks noChangeArrowheads="1"/>
          </p:cNvSpPr>
          <p:nvPr/>
        </p:nvSpPr>
        <p:spPr bwMode="auto">
          <a:xfrm>
            <a:off x="-36512" y="188640"/>
            <a:ext cx="9144000" cy="365125"/>
          </a:xfrm>
          <a:prstGeom prst="rect">
            <a:avLst/>
          </a:prstGeom>
          <a:solidFill>
            <a:srgbClr val="7393C7">
              <a:alpha val="27843"/>
            </a:srgbClr>
          </a:solidFill>
          <a:extLst>
            <a:ext uri="{91240B29-F687-4f45-9708-019B960494DF}">
              <a14:hiddenLine xmlns:a14="http://schemas.microsoft.com/office/drawing/2010/main" xmlns="" w="9525">
                <a:solidFill>
                  <a:srgbClr val="000000"/>
                </a:solidFill>
                <a:miter lim="800000"/>
                <a:headEnd/>
                <a:tailEnd/>
              </a14:hiddenLine>
            </a:ext>
          </a:extLst>
        </p:spPr>
        <p:style>
          <a:lnRef idx="0">
            <a:scrgbClr r="0" g="0" b="0"/>
          </a:lnRef>
          <a:fillRef idx="0">
            <a:scrgbClr r="0" g="0" b="0"/>
          </a:fillRef>
          <a:effectRef idx="0">
            <a:scrgbClr r="0" g="0" b="0"/>
          </a:effectRef>
          <a:fontRef idx="minor">
            <a:schemeClr val="lt1">
              <a:hueOff val="0"/>
              <a:satOff val="0"/>
              <a:lumOff val="0"/>
              <a:alphaOff val="0"/>
            </a:schemeClr>
          </a:fontRef>
        </p:style>
        <p:txBody>
          <a:bodyPr lIns="76200" tIns="76200" rIns="76200" bIns="76200" spcCol="1270" anchor="ctr"/>
          <a:lstStyle/>
          <a:p>
            <a:pPr algn="ctr" defTabSz="889000" fontAlgn="auto">
              <a:lnSpc>
                <a:spcPct val="90000"/>
              </a:lnSpc>
              <a:spcAft>
                <a:spcPct val="35000"/>
              </a:spcAft>
              <a:defRPr/>
            </a:pPr>
            <a:r>
              <a:rPr lang="es-ES" sz="2000" b="1" dirty="0">
                <a:solidFill>
                  <a:schemeClr val="bg2">
                    <a:lumMod val="25000"/>
                  </a:schemeClr>
                </a:solidFill>
                <a:effectLst>
                  <a:outerShdw blurRad="38100" dist="38100" dir="2700000" algn="tl">
                    <a:srgbClr val="000000">
                      <a:alpha val="43137"/>
                    </a:srgbClr>
                  </a:outerShdw>
                </a:effectLst>
              </a:rPr>
              <a:t>Comisiones metropolitanas </a:t>
            </a:r>
            <a:r>
              <a:rPr lang="mr-IN" sz="2000" b="1" dirty="0">
                <a:solidFill>
                  <a:schemeClr val="bg2">
                    <a:lumMod val="25000"/>
                  </a:schemeClr>
                </a:solidFill>
                <a:effectLst>
                  <a:outerShdw blurRad="38100" dist="38100" dir="2700000" algn="tl">
                    <a:srgbClr val="000000">
                      <a:alpha val="43137"/>
                    </a:srgbClr>
                  </a:outerShdw>
                </a:effectLst>
              </a:rPr>
              <a:t>–</a:t>
            </a:r>
            <a:r>
              <a:rPr lang="es-ES" sz="2000" b="1" dirty="0">
                <a:solidFill>
                  <a:schemeClr val="bg2">
                    <a:lumMod val="25000"/>
                  </a:schemeClr>
                </a:solidFill>
                <a:effectLst>
                  <a:outerShdw blurRad="38100" dist="38100" dir="2700000" algn="tl">
                    <a:srgbClr val="000000">
                      <a:alpha val="43137"/>
                    </a:srgbClr>
                  </a:outerShdw>
                </a:effectLst>
              </a:rPr>
              <a:t> gobernanza multinivel</a:t>
            </a:r>
            <a:endParaRPr lang="es-MX" sz="2000" b="1" dirty="0">
              <a:solidFill>
                <a:schemeClr val="bg2">
                  <a:lumMod val="25000"/>
                </a:schemeClr>
              </a:solidFill>
              <a:effectLst>
                <a:outerShdw blurRad="38100" dist="38100" dir="2700000" algn="tl">
                  <a:srgbClr val="000000">
                    <a:alpha val="43137"/>
                  </a:srgbClr>
                </a:outerShdw>
              </a:effectLst>
            </a:endParaRPr>
          </a:p>
        </p:txBody>
      </p:sp>
      <p:graphicFrame>
        <p:nvGraphicFramePr>
          <p:cNvPr id="8" name="Group 80"/>
          <p:cNvGraphicFramePr>
            <a:graphicFrameLocks noGrp="1"/>
          </p:cNvGraphicFramePr>
          <p:nvPr/>
        </p:nvGraphicFramePr>
        <p:xfrm>
          <a:off x="683568" y="620688"/>
          <a:ext cx="7772076" cy="5087754"/>
        </p:xfrm>
        <a:graphic>
          <a:graphicData uri="http://schemas.openxmlformats.org/drawingml/2006/table">
            <a:tbl>
              <a:tblPr>
                <a:tableStyleId>{E8034E78-7F5D-4C2E-B375-FC64B27BC917}</a:tableStyleId>
              </a:tblPr>
              <a:tblGrid>
                <a:gridCol w="1512641">
                  <a:extLst>
                    <a:ext uri="{9D8B030D-6E8A-4147-A177-3AD203B41FA5}">
                      <a16:colId xmlns="" xmlns:a16="http://schemas.microsoft.com/office/drawing/2014/main" val="20000"/>
                    </a:ext>
                  </a:extLst>
                </a:gridCol>
                <a:gridCol w="4916924">
                  <a:extLst>
                    <a:ext uri="{9D8B030D-6E8A-4147-A177-3AD203B41FA5}">
                      <a16:colId xmlns="" xmlns:a16="http://schemas.microsoft.com/office/drawing/2014/main" val="20001"/>
                    </a:ext>
                  </a:extLst>
                </a:gridCol>
                <a:gridCol w="1342511">
                  <a:extLst>
                    <a:ext uri="{9D8B030D-6E8A-4147-A177-3AD203B41FA5}">
                      <a16:colId xmlns="" xmlns:a16="http://schemas.microsoft.com/office/drawing/2014/main" val="20002"/>
                    </a:ext>
                  </a:extLst>
                </a:gridCol>
              </a:tblGrid>
              <a:tr h="5387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400" b="1" i="0" u="none" strike="noStrike" cap="none" normalizeH="0" baseline="0" dirty="0">
                        <a:ln>
                          <a:noFill/>
                        </a:ln>
                        <a:solidFill>
                          <a:schemeClr val="bg1"/>
                        </a:solidFill>
                        <a:effectLst/>
                        <a:latin typeface="Tahoma" pitchFamily="34" charset="0"/>
                        <a:ea typeface="ＭＳ Ｐゴシック" pitchFamily="34" charset="-128"/>
                      </a:endParaRPr>
                    </a:p>
                  </a:txBody>
                  <a:tcPr marL="91414" marR="91414" marT="45739" marB="45739" horzOverflow="overflow">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400" u="none" strike="noStrike" cap="none" normalizeH="0" baseline="0" dirty="0">
                          <a:ln>
                            <a:noFill/>
                          </a:ln>
                          <a:effectLst/>
                        </a:rPr>
                        <a:t>Comisión</a:t>
                      </a:r>
                      <a:endParaRPr kumimoji="0" lang="es-MX" sz="1400" b="1" i="0" u="none" strike="noStrike" cap="none" normalizeH="0" baseline="0" dirty="0">
                        <a:ln>
                          <a:noFill/>
                        </a:ln>
                        <a:solidFill>
                          <a:schemeClr val="bg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400" u="none" strike="noStrike" cap="none" normalizeH="0" baseline="0" dirty="0">
                          <a:ln>
                            <a:noFill/>
                          </a:ln>
                          <a:effectLst/>
                        </a:rPr>
                        <a:t>Año de Creación</a:t>
                      </a:r>
                      <a:endParaRPr kumimoji="0" lang="es-MX" sz="1400" b="1" i="0" u="none" strike="noStrike" cap="none" normalizeH="0" baseline="0" dirty="0">
                        <a:ln>
                          <a:noFill/>
                        </a:ln>
                        <a:solidFill>
                          <a:schemeClr val="bg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0"/>
                  </a:ext>
                </a:extLst>
              </a:tr>
              <a:tr h="345980">
                <a:tc rowSpan="8">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u="none" strike="noStrike" cap="none" normalizeH="0" baseline="0" dirty="0">
                          <a:ln>
                            <a:noFill/>
                          </a:ln>
                          <a:effectLst/>
                        </a:rPr>
                        <a:t>COORDINACIÓN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u="none" strike="noStrike" cap="none" normalizeH="0" baseline="0" dirty="0">
                          <a:ln>
                            <a:noFill/>
                          </a:ln>
                          <a:effectLst/>
                        </a:rPr>
                        <a:t>DF - EDO. MÉX</a:t>
                      </a:r>
                      <a:endParaRPr kumimoji="0" lang="es-MX" sz="1200" b="1"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l" defTabSz="914400" rtl="0" eaLnBrk="1" fontAlgn="base" latinLnBrk="0" hangingPunct="1">
                        <a:lnSpc>
                          <a:spcPct val="115000"/>
                        </a:lnSpc>
                        <a:spcBef>
                          <a:spcPts val="1000"/>
                        </a:spcBef>
                        <a:spcAft>
                          <a:spcPct val="0"/>
                        </a:spcAft>
                        <a:buClrTx/>
                        <a:buSzTx/>
                        <a:buFontTx/>
                        <a:buNone/>
                        <a:tabLst/>
                      </a:pPr>
                      <a:r>
                        <a:rPr kumimoji="0" lang="es-MX" sz="1200" u="none" strike="noStrike" cap="none" normalizeH="0" baseline="0" dirty="0">
                          <a:ln>
                            <a:noFill/>
                          </a:ln>
                          <a:effectLst/>
                        </a:rPr>
                        <a:t>Comisión Ejecutiva de Coordinación Metropolitana</a:t>
                      </a:r>
                      <a:endParaRPr kumimoji="0" lang="es-MX"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68560" marR="685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a:ln>
                            <a:noFill/>
                          </a:ln>
                          <a:effectLst/>
                        </a:rPr>
                        <a:t>1998*</a:t>
                      </a:r>
                      <a:endParaRPr kumimoji="0" lang="es-MX" sz="1200" b="0" i="0" u="none" strike="noStrike" cap="none" normalizeH="0" baseline="0">
                        <a:ln>
                          <a:noFill/>
                        </a:ln>
                        <a:solidFill>
                          <a:schemeClr val="tx1"/>
                        </a:solidFill>
                        <a:effectLst/>
                        <a:latin typeface="Calibri"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1"/>
                  </a:ext>
                </a:extLst>
              </a:tr>
              <a:tr h="436594">
                <a:tc vMerge="1">
                  <a:txBody>
                    <a:bodyPr/>
                    <a:lstStyle/>
                    <a:p>
                      <a:endParaRPr lang="es-MX"/>
                    </a:p>
                  </a:txBody>
                  <a:tcPr/>
                </a:tc>
                <a:tc>
                  <a:txBody>
                    <a:bodyPr/>
                    <a:lstStyle/>
                    <a:p>
                      <a:pPr marL="0" marR="0" lvl="0" indent="0" algn="l" defTabSz="914400" rtl="0" eaLnBrk="1" fontAlgn="base" latinLnBrk="0" hangingPunct="1">
                        <a:lnSpc>
                          <a:spcPct val="115000"/>
                        </a:lnSpc>
                        <a:spcBef>
                          <a:spcPts val="1000"/>
                        </a:spcBef>
                        <a:spcAft>
                          <a:spcPct val="0"/>
                        </a:spcAft>
                        <a:buClrTx/>
                        <a:buSzTx/>
                        <a:buFontTx/>
                        <a:buNone/>
                        <a:tabLst/>
                      </a:pPr>
                      <a:r>
                        <a:rPr kumimoji="0" lang="es-MX" sz="1200" u="none" strike="noStrike" cap="none" normalizeH="0" baseline="0">
                          <a:ln>
                            <a:noFill/>
                          </a:ln>
                          <a:effectLst/>
                        </a:rPr>
                        <a:t>Fideicomiso para el Fondo Metropolitano de Proyectos de Impacto Ambiental en el Valle de México</a:t>
                      </a:r>
                      <a:endParaRPr kumimoji="0" lang="es-MX" sz="1200" b="0"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txBody>
                  <a:tcPr marL="68560" marR="6856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a:ln>
                            <a:noFill/>
                          </a:ln>
                          <a:effectLst/>
                        </a:rPr>
                        <a:t>2007</a:t>
                      </a:r>
                      <a:endParaRPr kumimoji="0" lang="es-MX" sz="1200" b="0" i="0" u="none" strike="noStrike" cap="none" normalizeH="0" baseline="0">
                        <a:ln>
                          <a:noFill/>
                        </a:ln>
                        <a:solidFill>
                          <a:schemeClr val="tx1"/>
                        </a:solidFill>
                        <a:effectLst/>
                        <a:latin typeface="Calibri"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2"/>
                  </a:ext>
                </a:extLst>
              </a:tr>
              <a:tr h="285022">
                <a:tc vMerge="1">
                  <a:txBody>
                    <a:bodyPr/>
                    <a:lstStyle/>
                    <a:p>
                      <a:endParaRPr lang="es-MX"/>
                    </a:p>
                  </a:txBody>
                  <a:tcPr/>
                </a:tc>
                <a:tc>
                  <a:txBody>
                    <a:bodyPr/>
                    <a:lstStyle/>
                    <a:p>
                      <a:pPr marL="0" marR="0" lvl="0" indent="0" algn="just" defTabSz="914400" rtl="0" eaLnBrk="1" fontAlgn="base" latinLnBrk="0" hangingPunct="1">
                        <a:lnSpc>
                          <a:spcPct val="80000"/>
                        </a:lnSpc>
                        <a:spcBef>
                          <a:spcPct val="20000"/>
                        </a:spcBef>
                        <a:spcAft>
                          <a:spcPct val="0"/>
                        </a:spcAft>
                        <a:buClr>
                          <a:schemeClr val="tx1"/>
                        </a:buClr>
                        <a:buSzPct val="80000"/>
                        <a:buFontTx/>
                        <a:buNone/>
                        <a:tabLst/>
                      </a:pPr>
                      <a:r>
                        <a:rPr kumimoji="0" lang="es-ES" sz="1200" u="none" strike="noStrike" cap="none" normalizeH="0" baseline="0">
                          <a:ln>
                            <a:noFill/>
                          </a:ln>
                          <a:effectLst/>
                        </a:rPr>
                        <a:t>Comisión de Agua y Drenaje (CADAM)</a:t>
                      </a:r>
                      <a:r>
                        <a:rPr kumimoji="0" lang="es-MX" sz="1200" u="none" strike="noStrike" cap="none" normalizeH="0" baseline="0">
                          <a:ln>
                            <a:noFill/>
                          </a:ln>
                          <a:effectLst/>
                        </a:rPr>
                        <a:t> </a:t>
                      </a:r>
                      <a:endParaRPr kumimoji="0" lang="es-MX" sz="1200" b="1" i="0" u="none" strike="noStrike" cap="none" normalizeH="0" baseline="0" dirty="0">
                        <a:ln>
                          <a:noFill/>
                        </a:ln>
                        <a:solidFill>
                          <a:schemeClr val="tx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a:ln>
                            <a:noFill/>
                          </a:ln>
                          <a:effectLst/>
                        </a:rPr>
                        <a:t>1994</a:t>
                      </a:r>
                      <a:endParaRPr kumimoji="0" lang="es-MX" sz="1200" b="1" i="0"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3"/>
                  </a:ext>
                </a:extLst>
              </a:tr>
              <a:tr h="285022">
                <a:tc vMerge="1">
                  <a:txBody>
                    <a:bodyPr/>
                    <a:lstStyle/>
                    <a:p>
                      <a:endParaRPr lang="es-MX"/>
                    </a:p>
                  </a:txBody>
                  <a:tcPr/>
                </a:tc>
                <a:tc>
                  <a:txBody>
                    <a:bodyPr/>
                    <a:lstStyle/>
                    <a:p>
                      <a:pPr marL="0" marR="0" lvl="0" indent="0" algn="just" defTabSz="914400" rtl="0" eaLnBrk="1" fontAlgn="base" latinLnBrk="0" hangingPunct="1">
                        <a:lnSpc>
                          <a:spcPct val="80000"/>
                        </a:lnSpc>
                        <a:spcBef>
                          <a:spcPct val="20000"/>
                        </a:spcBef>
                        <a:spcAft>
                          <a:spcPct val="0"/>
                        </a:spcAft>
                        <a:buClr>
                          <a:schemeClr val="tx1"/>
                        </a:buClr>
                        <a:buSzPct val="80000"/>
                        <a:buFontTx/>
                        <a:buNone/>
                        <a:tabLst/>
                      </a:pPr>
                      <a:r>
                        <a:rPr kumimoji="0" lang="es-ES" sz="1200" u="none" strike="noStrike" cap="none" normalizeH="0" baseline="0">
                          <a:ln>
                            <a:noFill/>
                          </a:ln>
                          <a:effectLst/>
                        </a:rPr>
                        <a:t>Comisión Metropolitana de Transporte y Vialidad (COMETRAVI)</a:t>
                      </a:r>
                      <a:endParaRPr kumimoji="0" lang="es-MX" sz="1200" b="1" i="0" u="none" strike="noStrike" cap="none" normalizeH="0" baseline="0" dirty="0">
                        <a:ln>
                          <a:noFill/>
                        </a:ln>
                        <a:solidFill>
                          <a:schemeClr val="tx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a:ln>
                            <a:noFill/>
                          </a:ln>
                          <a:effectLst/>
                        </a:rPr>
                        <a:t>1994</a:t>
                      </a:r>
                      <a:endParaRPr kumimoji="0" lang="es-MX" sz="1200" b="1" i="0"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4"/>
                  </a:ext>
                </a:extLst>
              </a:tr>
              <a:tr h="418471">
                <a:tc vMerge="1">
                  <a:txBody>
                    <a:bodyPr/>
                    <a:lstStyle/>
                    <a:p>
                      <a:endParaRPr lang="es-MX"/>
                    </a:p>
                  </a:txBody>
                  <a:tcPr/>
                </a:tc>
                <a:tc>
                  <a:txBody>
                    <a:bodyPr/>
                    <a:lstStyle/>
                    <a:p>
                      <a:pPr marL="0" marR="0" lvl="0" indent="0" algn="just" defTabSz="914400" rtl="0" eaLnBrk="1" fontAlgn="base" latinLnBrk="0" hangingPunct="1">
                        <a:lnSpc>
                          <a:spcPct val="85000"/>
                        </a:lnSpc>
                        <a:spcBef>
                          <a:spcPct val="20000"/>
                        </a:spcBef>
                        <a:spcAft>
                          <a:spcPct val="0"/>
                        </a:spcAft>
                        <a:buClr>
                          <a:schemeClr val="tx1"/>
                        </a:buClr>
                        <a:buSzPct val="80000"/>
                        <a:buFontTx/>
                        <a:buNone/>
                        <a:tabLst/>
                      </a:pPr>
                      <a:r>
                        <a:rPr kumimoji="0" lang="es-ES" sz="1200" u="none" strike="noStrike" cap="none" normalizeH="0" baseline="0">
                          <a:ln>
                            <a:noFill/>
                          </a:ln>
                          <a:effectLst/>
                        </a:rPr>
                        <a:t>Comisión Metropolitana de Seguridad Pública y Procuración de Justicia (CMSP Y PJ)</a:t>
                      </a:r>
                      <a:r>
                        <a:rPr kumimoji="0" lang="es-MX" sz="1200" u="none" strike="noStrike" cap="none" normalizeH="0" baseline="0">
                          <a:ln>
                            <a:noFill/>
                          </a:ln>
                          <a:effectLst/>
                        </a:rPr>
                        <a:t> </a:t>
                      </a:r>
                      <a:endParaRPr kumimoji="0" lang="es-MX" sz="1200" b="1" i="0" u="none" strike="noStrike" cap="none" normalizeH="0" baseline="0" dirty="0">
                        <a:ln>
                          <a:noFill/>
                        </a:ln>
                        <a:solidFill>
                          <a:schemeClr val="tx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200" u="none" strike="noStrike" cap="none" normalizeH="0" baseline="0">
                          <a:ln>
                            <a:noFill/>
                          </a:ln>
                          <a:effectLst/>
                        </a:rPr>
                        <a:t>1994</a:t>
                      </a:r>
                      <a:endParaRPr kumimoji="0" lang="es-MX" sz="1200" b="1" i="0"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5"/>
                  </a:ext>
                </a:extLst>
              </a:tr>
              <a:tr h="285022">
                <a:tc vMerge="1">
                  <a:txBody>
                    <a:bodyPr/>
                    <a:lstStyle/>
                    <a:p>
                      <a:endParaRPr lang="es-MX"/>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Pct val="80000"/>
                        <a:buFontTx/>
                        <a:buNone/>
                        <a:tabLst/>
                      </a:pPr>
                      <a:r>
                        <a:rPr kumimoji="0" lang="es-ES" sz="1200" u="none" strike="noStrike" cap="none" normalizeH="0" baseline="0">
                          <a:ln>
                            <a:noFill/>
                          </a:ln>
                          <a:effectLst/>
                        </a:rPr>
                        <a:t>Comisión Metropolitana de Asentamientos Humanos (COMETAH) </a:t>
                      </a:r>
                      <a:endParaRPr kumimoji="0" lang="es-MX" sz="1200" b="1" i="0" u="none" strike="noStrike" cap="none" normalizeH="0" baseline="0" dirty="0">
                        <a:ln>
                          <a:noFill/>
                        </a:ln>
                        <a:solidFill>
                          <a:schemeClr val="tx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a:ln>
                            <a:noFill/>
                          </a:ln>
                          <a:effectLst/>
                        </a:rPr>
                        <a:t>1995</a:t>
                      </a:r>
                      <a:endParaRPr kumimoji="0" lang="es-MX" sz="1200" b="1" i="0"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6"/>
                  </a:ext>
                </a:extLst>
              </a:tr>
              <a:tr h="285022">
                <a:tc vMerge="1">
                  <a:txBody>
                    <a:bodyPr/>
                    <a:lstStyle/>
                    <a:p>
                      <a:endParaRPr lang="es-MX"/>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Pct val="80000"/>
                        <a:buFont typeface="+mj-lt" charset="0"/>
                        <a:buNone/>
                        <a:tabLst/>
                      </a:pPr>
                      <a:r>
                        <a:rPr kumimoji="0" lang="es-ES" sz="1200" u="none" strike="noStrike" cap="none" normalizeH="0" baseline="0">
                          <a:ln>
                            <a:noFill/>
                          </a:ln>
                          <a:effectLst/>
                        </a:rPr>
                        <a:t>Comisión Metropolitana  de  Protección Civil (COMEPROC)</a:t>
                      </a:r>
                      <a:r>
                        <a:rPr kumimoji="0" lang="es-MX" sz="1200" u="none" strike="noStrike" cap="none" normalizeH="0" baseline="0">
                          <a:ln>
                            <a:noFill/>
                          </a:ln>
                          <a:effectLst/>
                        </a:rPr>
                        <a:t> </a:t>
                      </a:r>
                      <a:endParaRPr kumimoji="0" lang="es-MX" sz="1200" b="0"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a:ln>
                            <a:noFill/>
                          </a:ln>
                          <a:effectLst/>
                        </a:rPr>
                        <a:t>2000</a:t>
                      </a:r>
                      <a:endParaRPr kumimoji="0" lang="es-MX" sz="1200" b="1" i="0"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7"/>
                  </a:ext>
                </a:extLst>
              </a:tr>
              <a:tr h="285022">
                <a:tc vMerge="1">
                  <a:txBody>
                    <a:bodyPr/>
                    <a:lstStyle/>
                    <a:p>
                      <a:endParaRPr lang="es-MX"/>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Pct val="80000"/>
                        <a:buFont typeface="+mj-lt" charset="0"/>
                        <a:buNone/>
                        <a:tabLst/>
                      </a:pPr>
                      <a:r>
                        <a:rPr kumimoji="0" lang="es-MX" sz="1200" u="none" strike="noStrike" cap="none" normalizeH="0" baseline="0">
                          <a:ln>
                            <a:noFill/>
                          </a:ln>
                          <a:effectLst/>
                        </a:rPr>
                        <a:t>Comisión Metropolitana de Drenaje</a:t>
                      </a:r>
                      <a:endParaRPr kumimoji="0" lang="es-MX" sz="1200" b="0"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100" u="none" strike="noStrike" cap="none" normalizeH="0" baseline="0">
                          <a:ln>
                            <a:noFill/>
                          </a:ln>
                          <a:effectLst/>
                        </a:rPr>
                        <a:t>2014</a:t>
                      </a:r>
                      <a:endParaRPr kumimoji="0" lang="es-MX" sz="1200" b="0" i="0"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8"/>
                  </a:ext>
                </a:extLst>
              </a:tr>
              <a:tr h="6644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u="none" strike="noStrike" cap="none" normalizeH="0" baseline="0" dirty="0">
                          <a:ln>
                            <a:noFill/>
                          </a:ln>
                          <a:effectLst/>
                        </a:rPr>
                        <a:t>COORDINACIÓN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MX" sz="1200" u="none" strike="noStrike" cap="none" normalizeH="0" baseline="0" dirty="0">
                          <a:ln>
                            <a:noFill/>
                          </a:ln>
                          <a:effectLst/>
                        </a:rPr>
                        <a:t>DF - EDO. MÉX-HGO</a:t>
                      </a:r>
                      <a:endParaRPr kumimoji="0" lang="es-MX" sz="1200" b="1"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Pct val="80000"/>
                        <a:buFont typeface="+mj-lt" charset="0"/>
                        <a:buNone/>
                        <a:tabLst/>
                      </a:pPr>
                      <a:r>
                        <a:rPr kumimoji="0" lang="es-MX" sz="1200" u="none" strike="noStrike" cap="none" normalizeH="0" baseline="0">
                          <a:ln>
                            <a:noFill/>
                          </a:ln>
                          <a:effectLst/>
                        </a:rPr>
                        <a:t>Consejo para el Desarrollo Metropolitano del Valle de México</a:t>
                      </a:r>
                      <a:endParaRPr kumimoji="0" lang="es-MX" sz="1200" b="0"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dirty="0">
                          <a:ln>
                            <a:noFill/>
                          </a:ln>
                          <a:effectLst/>
                        </a:rPr>
                        <a:t>2008</a:t>
                      </a:r>
                      <a:endParaRPr kumimoji="0" lang="es-MX" sz="1200" b="0" i="0" u="none" strike="noStrike" cap="none" normalizeH="0" baseline="0" dirty="0">
                        <a:ln>
                          <a:noFill/>
                        </a:ln>
                        <a:solidFill>
                          <a:schemeClr val="tx1"/>
                        </a:solidFill>
                        <a:effectLst/>
                        <a:latin typeface="Calibri"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09"/>
                  </a:ext>
                </a:extLst>
              </a:tr>
              <a:tr h="512562">
                <a:tc rowSpan="2">
                  <a:txBody>
                    <a:bodyPr/>
                    <a:lstStyle/>
                    <a:p>
                      <a:pPr marL="0" marR="0" lvl="0" indent="0" algn="ctr" defTabSz="914400" rtl="0" eaLnBrk="1" fontAlgn="base" latinLnBrk="0" hangingPunct="1">
                        <a:lnSpc>
                          <a:spcPct val="100000"/>
                        </a:lnSpc>
                        <a:spcBef>
                          <a:spcPct val="20000"/>
                        </a:spcBef>
                        <a:spcAft>
                          <a:spcPct val="0"/>
                        </a:spcAft>
                        <a:buClrTx/>
                        <a:buSzPct val="80000"/>
                        <a:buFontTx/>
                        <a:buNone/>
                        <a:tabLst/>
                      </a:pPr>
                      <a:r>
                        <a:rPr kumimoji="0" lang="es-MX" sz="1200" u="none" strike="noStrike" cap="none" normalizeH="0" baseline="0" dirty="0">
                          <a:ln>
                            <a:noFill/>
                          </a:ln>
                          <a:effectLst/>
                        </a:rPr>
                        <a:t>OTROS</a:t>
                      </a:r>
                      <a:endParaRPr kumimoji="0" lang="es-MX" sz="1200" b="1"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7393C7"/>
                    </a:solidFill>
                  </a:tcPr>
                </a:tc>
                <a:tc>
                  <a:txBody>
                    <a:bodyPr/>
                    <a:lstStyle/>
                    <a:p>
                      <a:pPr marL="0" marR="0" lvl="0" indent="0" algn="just" defTabSz="914400" rtl="0" eaLnBrk="1" fontAlgn="base" latinLnBrk="0" hangingPunct="1">
                        <a:lnSpc>
                          <a:spcPct val="100000"/>
                        </a:lnSpc>
                        <a:spcBef>
                          <a:spcPct val="20000"/>
                        </a:spcBef>
                        <a:spcAft>
                          <a:spcPct val="0"/>
                        </a:spcAft>
                        <a:buClrTx/>
                        <a:buSzPct val="80000"/>
                        <a:buFontTx/>
                        <a:buNone/>
                        <a:tabLst>
                          <a:tab pos="266700" algn="l"/>
                        </a:tabLst>
                      </a:pPr>
                      <a:r>
                        <a:rPr kumimoji="0" lang="es-MX" sz="1200" u="none" strike="noStrike" cap="none" normalizeH="0" baseline="0">
                          <a:ln>
                            <a:noFill/>
                          </a:ln>
                          <a:effectLst/>
                        </a:rPr>
                        <a:t>Comisión Ambiental de la Megalópolis</a:t>
                      </a:r>
                    </a:p>
                    <a:p>
                      <a:pPr marL="0" marR="0" lvl="0" indent="0" algn="just" defTabSz="914400" rtl="0" eaLnBrk="1" fontAlgn="base" latinLnBrk="0" hangingPunct="1">
                        <a:lnSpc>
                          <a:spcPct val="100000"/>
                        </a:lnSpc>
                        <a:spcBef>
                          <a:spcPct val="20000"/>
                        </a:spcBef>
                        <a:spcAft>
                          <a:spcPct val="0"/>
                        </a:spcAft>
                        <a:buClrTx/>
                        <a:buSzPct val="80000"/>
                        <a:buFontTx/>
                        <a:buNone/>
                        <a:tabLst>
                          <a:tab pos="266700" algn="l"/>
                        </a:tabLst>
                      </a:pPr>
                      <a:r>
                        <a:rPr kumimoji="0" lang="es-MX" sz="1100" u="none" strike="noStrike" cap="none" normalizeH="0" baseline="0">
                          <a:ln>
                            <a:noFill/>
                          </a:ln>
                          <a:effectLst/>
                        </a:rPr>
                        <a:t>Comisión Ambiental Metropolitana (CAM)</a:t>
                      </a:r>
                      <a:endParaRPr kumimoji="0" lang="es-MX" sz="1100" b="1" i="1" u="none" strike="noStrike" cap="none" normalizeH="0" baseline="0">
                        <a:ln>
                          <a:noFill/>
                        </a:ln>
                        <a:solidFill>
                          <a:schemeClr val="tx1"/>
                        </a:solidFill>
                        <a:effectLst/>
                        <a:latin typeface="Tahoma" pitchFamily="34" charset="0"/>
                        <a:ea typeface="ＭＳ Ｐゴシック" pitchFamily="34" charset="-128"/>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dirty="0">
                          <a:ln>
                            <a:noFill/>
                          </a:ln>
                          <a:effectLst/>
                        </a:rPr>
                        <a:t>2013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dirty="0">
                          <a:ln>
                            <a:noFill/>
                          </a:ln>
                          <a:effectLst/>
                        </a:rPr>
                        <a:t>1996</a:t>
                      </a:r>
                      <a:endParaRPr kumimoji="0" lang="es-MX" sz="1200" b="1" i="0" u="none" strike="noStrike" cap="none" normalizeH="0" baseline="0" dirty="0">
                        <a:ln>
                          <a:noFill/>
                        </a:ln>
                        <a:solidFill>
                          <a:schemeClr val="tx1"/>
                        </a:solidFill>
                        <a:effectLst/>
                        <a:latin typeface="Tahoma"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393C7"/>
                    </a:solidFill>
                  </a:tcPr>
                </a:tc>
                <a:extLst>
                  <a:ext uri="{0D108BD9-81ED-4DB2-BD59-A6C34878D82A}">
                    <a16:rowId xmlns="" xmlns:a16="http://schemas.microsoft.com/office/drawing/2014/main" val="10010"/>
                  </a:ext>
                </a:extLst>
              </a:tr>
              <a:tr h="474597">
                <a:tc vMerge="1">
                  <a:txBody>
                    <a:bodyPr/>
                    <a:lstStyle/>
                    <a:p>
                      <a:endParaRPr lang="es-MX"/>
                    </a:p>
                  </a:txBody>
                  <a:tcPr/>
                </a:tc>
                <a:tc>
                  <a:txBody>
                    <a:bodyPr/>
                    <a:lstStyle/>
                    <a:p>
                      <a:pPr marL="0" marR="0" lvl="0" indent="0" algn="just" defTabSz="914400" rtl="0" eaLnBrk="1" fontAlgn="base" latinLnBrk="0" hangingPunct="1">
                        <a:lnSpc>
                          <a:spcPct val="100000"/>
                        </a:lnSpc>
                        <a:spcBef>
                          <a:spcPct val="20000"/>
                        </a:spcBef>
                        <a:spcAft>
                          <a:spcPct val="0"/>
                        </a:spcAft>
                        <a:buClr>
                          <a:schemeClr val="tx1"/>
                        </a:buClr>
                        <a:buSzPct val="80000"/>
                        <a:buFont typeface="+mj-lt" charset="0"/>
                        <a:buNone/>
                        <a:tabLst/>
                      </a:pPr>
                      <a:r>
                        <a:rPr kumimoji="0" lang="es-MX" sz="1200" u="none" strike="noStrike" cap="none" normalizeH="0" baseline="0" dirty="0">
                          <a:ln>
                            <a:noFill/>
                          </a:ln>
                          <a:effectLst/>
                        </a:rPr>
                        <a:t>Convenio de Coordinación para el Programa de Ordenamiento Ecológico Regional de la Cuenca del Valle de México</a:t>
                      </a:r>
                      <a:endParaRPr kumimoji="0" lang="es-MX" sz="1200" b="0" i="0" u="none" strike="noStrike" cap="none" normalizeH="0" baseline="0" dirty="0">
                        <a:ln>
                          <a:noFill/>
                        </a:ln>
                        <a:solidFill>
                          <a:schemeClr val="tx1"/>
                        </a:solidFill>
                        <a:effectLst/>
                        <a:latin typeface="Calibri" pitchFamily="34" charset="0"/>
                        <a:ea typeface="ＭＳ Ｐゴシック" pitchFamily="34" charset="-128"/>
                        <a:cs typeface="Arial" pitchFamily="34" charset="0"/>
                      </a:endParaRPr>
                    </a:p>
                  </a:txBody>
                  <a:tcPr marL="91414" marR="91414" marT="45739" marB="4573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7393C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MX" sz="1200" u="none" strike="noStrike" cap="none" normalizeH="0" baseline="0" dirty="0">
                          <a:ln>
                            <a:noFill/>
                          </a:ln>
                          <a:effectLst/>
                        </a:rPr>
                        <a:t>2009</a:t>
                      </a:r>
                      <a:endParaRPr kumimoji="0" lang="es-MX" sz="1200" b="0" i="0" u="none" strike="noStrike" cap="none" normalizeH="0" baseline="0" dirty="0">
                        <a:ln>
                          <a:noFill/>
                        </a:ln>
                        <a:solidFill>
                          <a:schemeClr val="tx1"/>
                        </a:solidFill>
                        <a:effectLst/>
                        <a:latin typeface="Calibri" pitchFamily="34" charset="0"/>
                        <a:ea typeface="ＭＳ Ｐゴシック" pitchFamily="34" charset="-128"/>
                      </a:endParaRPr>
                    </a:p>
                  </a:txBody>
                  <a:tcPr marL="91414" marR="91414" marT="45739" marB="45739" horzOverflow="overflow">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7393C7"/>
                    </a:solidFill>
                  </a:tcPr>
                </a:tc>
                <a:extLst>
                  <a:ext uri="{0D108BD9-81ED-4DB2-BD59-A6C34878D82A}">
                    <a16:rowId xmlns="" xmlns:a16="http://schemas.microsoft.com/office/drawing/2014/main" val="10011"/>
                  </a:ext>
                </a:extLst>
              </a:tr>
            </a:tbl>
          </a:graphicData>
        </a:graphic>
      </p:graphicFrame>
      <p:sp>
        <p:nvSpPr>
          <p:cNvPr id="31782" name="2 Rectángulo"/>
          <p:cNvSpPr>
            <a:spLocks noChangeArrowheads="1"/>
          </p:cNvSpPr>
          <p:nvPr/>
        </p:nvSpPr>
        <p:spPr bwMode="auto">
          <a:xfrm>
            <a:off x="251520" y="5805264"/>
            <a:ext cx="8712968"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622300" indent="-177800"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buFont typeface="Arial" panose="020B0604020202020204" pitchFamily="34" charset="0"/>
              <a:buChar char="•"/>
            </a:pPr>
            <a:r>
              <a:rPr lang="es-MX" altLang="es-MX" sz="1200" dirty="0"/>
              <a:t>Instancias sin atribuciones ejecutivas</a:t>
            </a:r>
          </a:p>
          <a:p>
            <a:pPr eaLnBrk="1" hangingPunct="1">
              <a:buFont typeface="Arial" panose="020B0604020202020204" pitchFamily="34" charset="0"/>
              <a:buChar char="•"/>
            </a:pPr>
            <a:r>
              <a:rPr lang="es-MX" altLang="es-MX" sz="1200" dirty="0"/>
              <a:t>Intervención del gobierno federal.</a:t>
            </a:r>
          </a:p>
          <a:p>
            <a:pPr eaLnBrk="1" hangingPunct="1">
              <a:buFont typeface="Arial" panose="020B0604020202020204" pitchFamily="34" charset="0"/>
              <a:buChar char="•"/>
            </a:pPr>
            <a:r>
              <a:rPr lang="es-MX" altLang="es-MX" sz="1200" dirty="0"/>
              <a:t>Integradas por funcionarios de nivel medio de distintos ámbitos del Poder Ejecutivo, relacionados con el tema específico de cada una.</a:t>
            </a:r>
          </a:p>
          <a:p>
            <a:pPr eaLnBrk="1" hangingPunct="1">
              <a:buFont typeface="Arial" panose="020B0604020202020204" pitchFamily="34" charset="0"/>
              <a:buChar char="•"/>
            </a:pPr>
            <a:r>
              <a:rPr lang="es-MX" altLang="es-MX" sz="1200" dirty="0"/>
              <a:t>Funcionamiento inestable y una limitada capacidad para impulsar y tomar decisiones. </a:t>
            </a:r>
          </a:p>
        </p:txBody>
      </p:sp>
      <p:sp>
        <p:nvSpPr>
          <p:cNvPr id="31783" name="1 Rectángulo"/>
          <p:cNvSpPr>
            <a:spLocks noChangeArrowheads="1"/>
          </p:cNvSpPr>
          <p:nvPr/>
        </p:nvSpPr>
        <p:spPr bwMode="auto">
          <a:xfrm>
            <a:off x="611560" y="5674643"/>
            <a:ext cx="1800225" cy="227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lvl="2" algn="just" eaLnBrk="1" hangingPunct="1">
              <a:lnSpc>
                <a:spcPct val="80000"/>
              </a:lnSpc>
              <a:spcBef>
                <a:spcPct val="20000"/>
              </a:spcBef>
              <a:buClr>
                <a:schemeClr val="tx1"/>
              </a:buClr>
              <a:buSzPct val="95000"/>
            </a:pPr>
            <a:r>
              <a:rPr lang="es-ES" altLang="es-MX" sz="1100" i="1" dirty="0"/>
              <a:t>Fuente: POZMVM, 2012</a:t>
            </a:r>
          </a:p>
        </p:txBody>
      </p:sp>
      <p:sp>
        <p:nvSpPr>
          <p:cNvPr id="3" name="Marcador de número de diapositiva 2">
            <a:extLst>
              <a:ext uri="{FF2B5EF4-FFF2-40B4-BE49-F238E27FC236}">
                <a16:creationId xmlns="" xmlns:a16="http://schemas.microsoft.com/office/drawing/2014/main" id="{B813EC33-FFF7-EF4E-8FED-823E2B879CED}"/>
              </a:ext>
            </a:extLst>
          </p:cNvPr>
          <p:cNvSpPr>
            <a:spLocks noGrp="1"/>
          </p:cNvSpPr>
          <p:nvPr>
            <p:ph type="sldNum" sz="quarter" idx="12"/>
          </p:nvPr>
        </p:nvSpPr>
        <p:spPr/>
        <p:txBody>
          <a:bodyPr/>
          <a:lstStyle/>
          <a:p>
            <a:fld id="{48F63A3B-78C7-47BE-AE5E-E10140E04643}" type="slidenum">
              <a:rPr lang="en-US" b="0" smtClean="0">
                <a:solidFill>
                  <a:schemeClr val="tx1"/>
                </a:solidFill>
              </a:rPr>
              <a:pPr/>
              <a:t>9</a:t>
            </a:fld>
            <a:endParaRPr lang="en-US" b="0" dirty="0">
              <a:solidFill>
                <a:schemeClr val="tx1"/>
              </a:solidFill>
            </a:endParaRPr>
          </a:p>
        </p:txBody>
      </p:sp>
    </p:spTree>
    <p:extLst>
      <p:ext uri="{BB962C8B-B14F-4D97-AF65-F5344CB8AC3E}">
        <p14:creationId xmlns:p14="http://schemas.microsoft.com/office/powerpoint/2010/main" val="1243070883"/>
      </p:ext>
    </p:extLst>
  </p:cSld>
  <p:clrMapOvr>
    <a:masterClrMapping/>
  </p:clrMapOvr>
  <p:transition spd="slow">
    <p:split orient="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9 Rectángulo"/>
          <p:cNvSpPr>
            <a:spLocks noChangeArrowheads="1"/>
          </p:cNvSpPr>
          <p:nvPr/>
        </p:nvSpPr>
        <p:spPr bwMode="auto">
          <a:xfrm>
            <a:off x="182563" y="5924828"/>
            <a:ext cx="7215187"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ES" altLang="es-MX" sz="1200">
                <a:latin typeface="Calibri" panose="020F0502020204030204" pitchFamily="34" charset="0"/>
              </a:rPr>
              <a:t>Fuente: Fideicomiso para el Fondo Metropolitano del Valle de México</a:t>
            </a:r>
          </a:p>
        </p:txBody>
      </p:sp>
      <p:pic>
        <p:nvPicPr>
          <p:cNvPr id="4"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l="11282" r="11497"/>
          <a:stretch>
            <a:fillRect/>
          </a:stretch>
        </p:blipFill>
        <p:spPr bwMode="auto">
          <a:xfrm>
            <a:off x="0" y="1679853"/>
            <a:ext cx="9144000" cy="4230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1 Rectángulo"/>
          <p:cNvSpPr>
            <a:spLocks noChangeArrowheads="1"/>
          </p:cNvSpPr>
          <p:nvPr/>
        </p:nvSpPr>
        <p:spPr bwMode="auto">
          <a:xfrm>
            <a:off x="0" y="548680"/>
            <a:ext cx="9144000" cy="707886"/>
          </a:xfrm>
          <a:prstGeom prst="rect">
            <a:avLst/>
          </a:prstGeom>
          <a:solidFill>
            <a:srgbClr val="7393C7"/>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MX" altLang="es-MX" sz="2000" b="1" dirty="0">
                <a:latin typeface="Calibri" panose="020F0502020204030204" pitchFamily="34" charset="0"/>
              </a:rPr>
              <a:t>Número de proyectos realizados con el Fondo Metropolitano, </a:t>
            </a:r>
          </a:p>
          <a:p>
            <a:pPr algn="ctr" eaLnBrk="1" hangingPunct="1"/>
            <a:r>
              <a:rPr lang="es-MX" altLang="es-MX" sz="2000" b="1" dirty="0">
                <a:latin typeface="Calibri" panose="020F0502020204030204" pitchFamily="34" charset="0"/>
              </a:rPr>
              <a:t>ZMVM, 2006-2013</a:t>
            </a:r>
            <a:endParaRPr lang="es-ES" altLang="es-MX" sz="2000" dirty="0">
              <a:latin typeface="Calibri" panose="020F0502020204030204" pitchFamily="34" charset="0"/>
            </a:endParaRPr>
          </a:p>
        </p:txBody>
      </p:sp>
      <p:sp>
        <p:nvSpPr>
          <p:cNvPr id="7" name="Marcador de número de diapositiva 6">
            <a:extLst>
              <a:ext uri="{FF2B5EF4-FFF2-40B4-BE49-F238E27FC236}">
                <a16:creationId xmlns="" xmlns:a16="http://schemas.microsoft.com/office/drawing/2014/main" id="{2B65BDD3-C41B-AA48-8E82-FF0830200FE3}"/>
              </a:ext>
            </a:extLst>
          </p:cNvPr>
          <p:cNvSpPr>
            <a:spLocks noGrp="1"/>
          </p:cNvSpPr>
          <p:nvPr>
            <p:ph type="sldNum" sz="quarter" idx="12"/>
          </p:nvPr>
        </p:nvSpPr>
        <p:spPr/>
        <p:txBody>
          <a:bodyPr/>
          <a:lstStyle/>
          <a:p>
            <a:fld id="{3D00EDCE-E2C7-4EF9-9ED3-E15F33472F24}" type="slidenum">
              <a:rPr lang="es-MX" b="0" smtClean="0">
                <a:solidFill>
                  <a:prstClr val="black">
                    <a:tint val="75000"/>
                  </a:prstClr>
                </a:solidFill>
              </a:rPr>
              <a:pPr/>
              <a:t>10</a:t>
            </a:fld>
            <a:endParaRPr lang="es-MX" b="0" dirty="0">
              <a:solidFill>
                <a:prstClr val="black">
                  <a:tint val="75000"/>
                </a:prstClr>
              </a:solidFill>
            </a:endParaRPr>
          </a:p>
        </p:txBody>
      </p:sp>
    </p:spTree>
    <p:extLst>
      <p:ext uri="{BB962C8B-B14F-4D97-AF65-F5344CB8AC3E}">
        <p14:creationId xmlns:p14="http://schemas.microsoft.com/office/powerpoint/2010/main" val="8231215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332655"/>
            <a:ext cx="9144000" cy="1002969"/>
          </a:xfrm>
          <a:solidFill>
            <a:srgbClr val="7393C7"/>
          </a:solidFill>
        </p:spPr>
        <p:txBody>
          <a:bodyPr>
            <a:noAutofit/>
          </a:bodyPr>
          <a:lstStyle/>
          <a:p>
            <a:pPr algn="ctr"/>
            <a:r>
              <a:rPr lang="es-ES" sz="2800" b="1" i="1" dirty="0">
                <a:solidFill>
                  <a:schemeClr val="bg1"/>
                </a:solidFill>
                <a:latin typeface="Arial" charset="0"/>
                <a:ea typeface="Arial" charset="0"/>
                <a:cs typeface="Arial" charset="0"/>
              </a:rPr>
              <a:t>Ciudad de México</a:t>
            </a:r>
          </a:p>
        </p:txBody>
      </p:sp>
      <p:graphicFrame>
        <p:nvGraphicFramePr>
          <p:cNvPr id="5" name="Diagrama 4"/>
          <p:cNvGraphicFramePr/>
          <p:nvPr>
            <p:extLst>
              <p:ext uri="{D42A27DB-BD31-4B8C-83A1-F6EECF244321}">
                <p14:modId xmlns:p14="http://schemas.microsoft.com/office/powerpoint/2010/main" val="825361840"/>
              </p:ext>
            </p:extLst>
          </p:nvPr>
        </p:nvGraphicFramePr>
        <p:xfrm>
          <a:off x="498474" y="1335624"/>
          <a:ext cx="8340520" cy="5522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Marcador de número de diapositiva 3">
            <a:extLst>
              <a:ext uri="{FF2B5EF4-FFF2-40B4-BE49-F238E27FC236}">
                <a16:creationId xmlns="" xmlns:a16="http://schemas.microsoft.com/office/drawing/2014/main" id="{FD0F084B-90CF-CF40-8634-32CFB718AA99}"/>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11</a:t>
            </a:fld>
            <a:endParaRPr lang="es-MX">
              <a:solidFill>
                <a:prstClr val="black">
                  <a:tint val="75000"/>
                </a:prstClr>
              </a:solidFill>
            </a:endParaRPr>
          </a:p>
        </p:txBody>
      </p:sp>
    </p:spTree>
    <p:extLst>
      <p:ext uri="{BB962C8B-B14F-4D97-AF65-F5344CB8AC3E}">
        <p14:creationId xmlns:p14="http://schemas.microsoft.com/office/powerpoint/2010/main" val="8303456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27584" y="1268760"/>
            <a:ext cx="7920880" cy="2677656"/>
          </a:xfrm>
          <a:prstGeom prst="rect">
            <a:avLst/>
          </a:prstGeom>
          <a:solidFill>
            <a:srgbClr val="0070C0"/>
          </a:solidFill>
        </p:spPr>
        <p:txBody>
          <a:bodyPr wrap="square">
            <a:spAutoFit/>
          </a:bodyPr>
          <a:lstStyle/>
          <a:p>
            <a:pPr marL="457200" indent="-457200" algn="ctr">
              <a:buFont typeface="Wingdings" charset="2"/>
              <a:buChar char="Ø"/>
            </a:pPr>
            <a:endParaRPr lang="es-ES_tradnl" sz="2800" b="1" i="1" dirty="0">
              <a:solidFill>
                <a:schemeClr val="bg1"/>
              </a:solidFill>
            </a:endParaRPr>
          </a:p>
          <a:p>
            <a:pPr marL="457200" indent="-457200" algn="ctr">
              <a:buFont typeface="Wingdings" charset="2"/>
              <a:buChar char="Ø"/>
            </a:pPr>
            <a:endParaRPr lang="es-ES_tradnl" sz="2800" b="1" i="1" dirty="0">
              <a:solidFill>
                <a:schemeClr val="bg1"/>
              </a:solidFill>
            </a:endParaRPr>
          </a:p>
          <a:p>
            <a:pPr marL="457200" indent="-457200" algn="ctr"/>
            <a:r>
              <a:rPr lang="es-ES_tradnl" sz="2800" b="1" i="1" dirty="0">
                <a:solidFill>
                  <a:schemeClr val="bg1"/>
                </a:solidFill>
              </a:rPr>
              <a:t>3</a:t>
            </a:r>
            <a:r>
              <a:rPr lang="es-ES_tradnl" sz="2800" b="1" i="1" dirty="0" smtClean="0">
                <a:solidFill>
                  <a:schemeClr val="bg1"/>
                </a:solidFill>
              </a:rPr>
              <a:t>.-</a:t>
            </a:r>
            <a:r>
              <a:rPr lang="es-ES_tradnl" sz="2800" b="1" i="1" dirty="0">
                <a:solidFill>
                  <a:schemeClr val="bg1"/>
                </a:solidFill>
              </a:rPr>
              <a:t> </a:t>
            </a:r>
            <a:r>
              <a:rPr lang="es-ES_tradnl" sz="2800" b="1" i="1" dirty="0" smtClean="0">
                <a:solidFill>
                  <a:schemeClr val="bg1"/>
                </a:solidFill>
              </a:rPr>
              <a:t>CIUDAD </a:t>
            </a:r>
            <a:r>
              <a:rPr lang="es-ES_tradnl" sz="2800" b="1" i="1" dirty="0">
                <a:solidFill>
                  <a:schemeClr val="bg1"/>
                </a:solidFill>
              </a:rPr>
              <a:t>CAPITAL DE LA REPÚBLICA </a:t>
            </a:r>
            <a:r>
              <a:rPr lang="es-ES_tradnl" sz="2800" b="1" i="1" dirty="0" smtClean="0">
                <a:solidFill>
                  <a:schemeClr val="bg1"/>
                </a:solidFill>
              </a:rPr>
              <a:t>MEXICANA </a:t>
            </a:r>
            <a:endParaRPr lang="es-ES_tradnl" sz="2800" b="1" dirty="0"/>
          </a:p>
          <a:p>
            <a:pPr marL="457200" indent="-457200" algn="ctr">
              <a:buFont typeface="Wingdings" charset="2"/>
              <a:buChar char="Ø"/>
            </a:pPr>
            <a:endParaRPr lang="es-ES_tradnl" sz="2800" b="1" dirty="0"/>
          </a:p>
          <a:p>
            <a:pPr algn="ctr"/>
            <a:endParaRPr lang="es-ES_tradnl" sz="2800" b="1" dirty="0"/>
          </a:p>
        </p:txBody>
      </p:sp>
      <p:sp>
        <p:nvSpPr>
          <p:cNvPr id="4" name="Marcador de número de diapositiva 3">
            <a:extLst>
              <a:ext uri="{FF2B5EF4-FFF2-40B4-BE49-F238E27FC236}">
                <a16:creationId xmlns="" xmlns:a16="http://schemas.microsoft.com/office/drawing/2014/main" id="{4FD828B5-46DE-1B41-A51F-8A548A6EA7E9}"/>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12</a:t>
            </a:fld>
            <a:endParaRPr lang="es-MX">
              <a:solidFill>
                <a:prstClr val="black">
                  <a:tint val="75000"/>
                </a:prstClr>
              </a:solidFill>
            </a:endParaRPr>
          </a:p>
        </p:txBody>
      </p:sp>
    </p:spTree>
    <p:extLst>
      <p:ext uri="{BB962C8B-B14F-4D97-AF65-F5344CB8AC3E}">
        <p14:creationId xmlns:p14="http://schemas.microsoft.com/office/powerpoint/2010/main" val="6642276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0"/>
            <a:ext cx="9144000" cy="1325563"/>
          </a:xfrm>
          <a:solidFill>
            <a:srgbClr val="7393C7"/>
          </a:solidFill>
        </p:spPr>
        <p:txBody>
          <a:bodyPr>
            <a:normAutofit fontScale="90000"/>
          </a:bodyPr>
          <a:lstStyle/>
          <a:p>
            <a:pPr algn="ctr"/>
            <a:r>
              <a:rPr lang="es-ES_tradnl" sz="2400" b="1" i="1" dirty="0">
                <a:solidFill>
                  <a:schemeClr val="bg1"/>
                </a:solidFill>
                <a:latin typeface="+mn-lt"/>
              </a:rPr>
              <a:t>CIUDAD DE MÉXICO </a:t>
            </a:r>
            <a:r>
              <a:rPr lang="mr-IN" sz="2400" b="1" i="1" dirty="0">
                <a:solidFill>
                  <a:schemeClr val="bg1"/>
                </a:solidFill>
                <a:latin typeface="+mn-lt"/>
              </a:rPr>
              <a:t>–</a:t>
            </a:r>
            <a:r>
              <a:rPr lang="es-ES_tradnl" sz="2400" b="1" i="1" dirty="0">
                <a:solidFill>
                  <a:schemeClr val="bg1"/>
                </a:solidFill>
                <a:latin typeface="+mn-lt"/>
              </a:rPr>
              <a:t> CAPITAL DE LA REPÚBLICA </a:t>
            </a:r>
            <a:br>
              <a:rPr lang="es-ES_tradnl" sz="2400" b="1" i="1" dirty="0">
                <a:solidFill>
                  <a:schemeClr val="bg1"/>
                </a:solidFill>
                <a:latin typeface="+mn-lt"/>
              </a:rPr>
            </a:br>
            <a:r>
              <a:rPr lang="es-ES_tradnl" sz="2400" b="1" i="1" dirty="0">
                <a:solidFill>
                  <a:schemeClr val="bg1"/>
                </a:solidFill>
                <a:latin typeface="+mn-lt"/>
              </a:rPr>
              <a:t/>
            </a:r>
            <a:br>
              <a:rPr lang="es-ES_tradnl" sz="2400" b="1" i="1" dirty="0">
                <a:solidFill>
                  <a:schemeClr val="bg1"/>
                </a:solidFill>
                <a:latin typeface="+mn-lt"/>
              </a:rPr>
            </a:br>
            <a:r>
              <a:rPr lang="es-ES_tradnl" sz="2400" b="1" i="1" dirty="0">
                <a:solidFill>
                  <a:schemeClr val="bg1"/>
                </a:solidFill>
                <a:latin typeface="+mn-lt"/>
              </a:rPr>
              <a:t>EL ESTATUS JURÍDICO Y FORMA DE GOBIERNO </a:t>
            </a:r>
            <a:br>
              <a:rPr lang="es-ES_tradnl" sz="2400" b="1" i="1" dirty="0">
                <a:solidFill>
                  <a:schemeClr val="bg1"/>
                </a:solidFill>
                <a:latin typeface="+mn-lt"/>
              </a:rPr>
            </a:br>
            <a:r>
              <a:rPr lang="es-ES_tradnl" sz="2400" b="1" i="1" dirty="0">
                <a:solidFill>
                  <a:schemeClr val="bg1"/>
                </a:solidFill>
                <a:latin typeface="+mn-lt"/>
              </a:rPr>
              <a:t>(1928-2017)</a:t>
            </a:r>
          </a:p>
        </p:txBody>
      </p:sp>
      <p:sp>
        <p:nvSpPr>
          <p:cNvPr id="3" name="CuadroTexto 2"/>
          <p:cNvSpPr txBox="1"/>
          <p:nvPr/>
        </p:nvSpPr>
        <p:spPr>
          <a:xfrm>
            <a:off x="0" y="1340768"/>
            <a:ext cx="9144000" cy="5632311"/>
          </a:xfrm>
          <a:prstGeom prst="rect">
            <a:avLst/>
          </a:prstGeom>
          <a:solidFill>
            <a:schemeClr val="accent1">
              <a:lumMod val="60000"/>
              <a:lumOff val="40000"/>
            </a:schemeClr>
          </a:solidFill>
        </p:spPr>
        <p:txBody>
          <a:bodyPr wrap="square" rtlCol="0">
            <a:spAutoFit/>
          </a:bodyPr>
          <a:lstStyle/>
          <a:p>
            <a:pPr marL="285750" indent="-285750"/>
            <a:r>
              <a:rPr lang="es-ES_tradnl" b="1" i="1" dirty="0"/>
              <a:t>                                 LAS REFORMAS AL GOBIERNO DE LA CIUDAD DE MÉXICO</a:t>
            </a:r>
          </a:p>
          <a:p>
            <a:pPr marL="285750" indent="-285750">
              <a:buFont typeface="Wingdings" charset="2"/>
              <a:buChar char="Ø"/>
            </a:pPr>
            <a:endParaRPr lang="es-ES_tradnl" b="1" i="1" dirty="0"/>
          </a:p>
          <a:p>
            <a:pPr marL="285750" indent="-285750">
              <a:buFont typeface="Wingdings" charset="2"/>
              <a:buChar char="Ø"/>
            </a:pPr>
            <a:r>
              <a:rPr lang="es-ES_tradnl" b="1" i="1" dirty="0"/>
              <a:t>1928 REFORMA POLITICA </a:t>
            </a:r>
          </a:p>
          <a:p>
            <a:r>
              <a:rPr lang="es-ES_tradnl" i="1" dirty="0"/>
              <a:t>      FIN DE LA MUNICIPALIDAD DE LA CIUDAD DE MÉXICO</a:t>
            </a:r>
          </a:p>
          <a:p>
            <a:r>
              <a:rPr lang="es-ES_tradnl" i="1" dirty="0"/>
              <a:t>      CREACIÓN  DEL DEPARTAMENTO DEL DISTRITO FEDERAL. LA FIGURA DEL REGENTE Y EL </a:t>
            </a:r>
          </a:p>
          <a:p>
            <a:r>
              <a:rPr lang="es-ES_tradnl" i="1" dirty="0"/>
              <a:t>      ESTATUTO DEL D.F.</a:t>
            </a:r>
          </a:p>
          <a:p>
            <a:endParaRPr lang="es-ES_tradnl" i="1" dirty="0"/>
          </a:p>
          <a:p>
            <a:pPr marL="285750" indent="-285750">
              <a:buFont typeface="Wingdings" charset="2"/>
              <a:buChar char="Ø"/>
            </a:pPr>
            <a:r>
              <a:rPr lang="es-ES_tradnl" b="1" i="1" dirty="0"/>
              <a:t>1928 A 1986 </a:t>
            </a:r>
            <a:r>
              <a:rPr lang="es-ES_tradnl" i="1" dirty="0"/>
              <a:t>DEMANDAS DE FUERZAS DE IZQUIERDA DE DEMOCRATIZAR EL GOBIERNO </a:t>
            </a:r>
          </a:p>
          <a:p>
            <a:r>
              <a:rPr lang="es-ES_tradnl" i="1" dirty="0"/>
              <a:t>      DE LA CIUDAD.</a:t>
            </a:r>
          </a:p>
          <a:p>
            <a:r>
              <a:rPr lang="es-ES_tradnl" i="1" dirty="0"/>
              <a:t>___________________________________________________________________________</a:t>
            </a:r>
          </a:p>
          <a:p>
            <a:pPr marL="285750" indent="-285750">
              <a:buFont typeface="Wingdings" charset="2"/>
              <a:buChar char="Ø"/>
            </a:pPr>
            <a:endParaRPr lang="es-ES_tradnl" b="1" i="1" dirty="0"/>
          </a:p>
          <a:p>
            <a:pPr marL="285750" indent="-285750">
              <a:buFont typeface="Wingdings" charset="2"/>
              <a:buChar char="Ø"/>
            </a:pPr>
            <a:r>
              <a:rPr lang="es-ES_tradnl" b="1" i="1" dirty="0"/>
              <a:t>1987 </a:t>
            </a:r>
            <a:r>
              <a:rPr lang="es-ES_tradnl" i="1" dirty="0"/>
              <a:t>SE CREA LA ASAMBLEA DE REPRESENTANTES DEL D.F.</a:t>
            </a:r>
          </a:p>
          <a:p>
            <a:pPr marL="285750" indent="-285750">
              <a:buFont typeface="Wingdings" charset="2"/>
              <a:buChar char="Ø"/>
            </a:pPr>
            <a:endParaRPr lang="es-ES_tradnl" i="1" dirty="0"/>
          </a:p>
          <a:p>
            <a:pPr marL="285750" indent="-285750">
              <a:buFont typeface="Wingdings" charset="2"/>
              <a:buChar char="Ø"/>
            </a:pPr>
            <a:r>
              <a:rPr lang="es-ES_tradnl" b="1" i="1" dirty="0"/>
              <a:t>1993 </a:t>
            </a:r>
            <a:r>
              <a:rPr lang="es-ES_tradnl" i="1" dirty="0"/>
              <a:t>PLEBISCITO CIUDADANO SE TRANSFORMA EN ASAMBLEA LEGISLATIVA DEL D.F.</a:t>
            </a:r>
          </a:p>
          <a:p>
            <a:pPr marL="285750" indent="-285750">
              <a:buFont typeface="Wingdings" charset="2"/>
              <a:buChar char="Ø"/>
            </a:pPr>
            <a:endParaRPr lang="es-ES_tradnl" i="1" dirty="0"/>
          </a:p>
          <a:p>
            <a:pPr marL="285750" indent="-285750">
              <a:buFont typeface="Wingdings" charset="2"/>
              <a:buChar char="Ø"/>
            </a:pPr>
            <a:r>
              <a:rPr lang="es-ES_tradnl" b="1" i="1" dirty="0"/>
              <a:t>1996</a:t>
            </a:r>
            <a:r>
              <a:rPr lang="es-ES_tradnl" i="1" dirty="0"/>
              <a:t> REFORMA POLÍTICA. ELECCIÓN JEFE DE GOBIERNO DE LA CDMX </a:t>
            </a:r>
          </a:p>
          <a:p>
            <a:pPr marL="285750" indent="-285750">
              <a:buFont typeface="Wingdings" charset="2"/>
              <a:buChar char="Ø"/>
            </a:pPr>
            <a:endParaRPr lang="es-ES_tradnl" i="1" dirty="0"/>
          </a:p>
          <a:p>
            <a:pPr marL="285750" indent="-285750">
              <a:buFont typeface="Wingdings" charset="2"/>
              <a:buChar char="Ø"/>
            </a:pPr>
            <a:r>
              <a:rPr lang="es-ES_tradnl" b="1" i="1" dirty="0"/>
              <a:t>2000 </a:t>
            </a:r>
            <a:r>
              <a:rPr lang="es-ES_tradnl" i="1" dirty="0"/>
              <a:t>ELECCIÓN DE LOS JEFES DE LAS 16 DELEGACIONES</a:t>
            </a:r>
          </a:p>
          <a:p>
            <a:pPr marL="285750" indent="-285750">
              <a:buFont typeface="Wingdings" charset="2"/>
              <a:buChar char="Ø"/>
            </a:pPr>
            <a:endParaRPr lang="es-ES_tradnl" i="1" dirty="0"/>
          </a:p>
          <a:p>
            <a:pPr marL="285750" indent="-285750">
              <a:buFont typeface="Wingdings" charset="2"/>
              <a:buChar char="Ø"/>
            </a:pPr>
            <a:r>
              <a:rPr lang="es-ES_tradnl" b="1" i="1" dirty="0"/>
              <a:t>2017 REFORMA POLITICA : </a:t>
            </a:r>
            <a:r>
              <a:rPr lang="es-ES_tradnl" i="1" dirty="0"/>
              <a:t>DESAPARECE EL DISTRITO FEDERAL SE CREA LA </a:t>
            </a:r>
            <a:r>
              <a:rPr lang="es-ES_tradnl" b="1" i="1" dirty="0"/>
              <a:t>CDMX</a:t>
            </a:r>
            <a:endParaRPr lang="es-ES_tradnl" b="1" dirty="0"/>
          </a:p>
        </p:txBody>
      </p:sp>
      <p:sp>
        <p:nvSpPr>
          <p:cNvPr id="5" name="Marcador de número de diapositiva 4">
            <a:extLst>
              <a:ext uri="{FF2B5EF4-FFF2-40B4-BE49-F238E27FC236}">
                <a16:creationId xmlns="" xmlns:a16="http://schemas.microsoft.com/office/drawing/2014/main" id="{4ACB7043-6EBC-7443-A1AC-6E6C4405981E}"/>
              </a:ext>
            </a:extLst>
          </p:cNvPr>
          <p:cNvSpPr>
            <a:spLocks noGrp="1"/>
          </p:cNvSpPr>
          <p:nvPr>
            <p:ph type="sldNum" sz="quarter" idx="12"/>
          </p:nvPr>
        </p:nvSpPr>
        <p:spPr>
          <a:xfrm>
            <a:off x="8244408" y="6492875"/>
            <a:ext cx="689248" cy="365125"/>
          </a:xfrm>
        </p:spPr>
        <p:txBody>
          <a:bodyPr/>
          <a:lstStyle/>
          <a:p>
            <a:fld id="{3D00EDCE-E2C7-4EF9-9ED3-E15F33472F24}" type="slidenum">
              <a:rPr lang="es-MX" smtClean="0">
                <a:solidFill>
                  <a:prstClr val="black">
                    <a:tint val="75000"/>
                  </a:prstClr>
                </a:solidFill>
              </a:rPr>
              <a:pPr/>
              <a:t>13</a:t>
            </a:fld>
            <a:endParaRPr lang="es-MX" dirty="0">
              <a:solidFill>
                <a:prstClr val="black">
                  <a:tint val="75000"/>
                </a:prstClr>
              </a:solidFill>
            </a:endParaRPr>
          </a:p>
        </p:txBody>
      </p:sp>
    </p:spTree>
    <p:extLst>
      <p:ext uri="{BB962C8B-B14F-4D97-AF65-F5344CB8AC3E}">
        <p14:creationId xmlns:p14="http://schemas.microsoft.com/office/powerpoint/2010/main" val="16062686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23528" y="1484784"/>
            <a:ext cx="8424936" cy="4936736"/>
          </a:xfrm>
          <a:prstGeom prst="rect">
            <a:avLst/>
          </a:prstGeom>
          <a:solidFill>
            <a:schemeClr val="accent1">
              <a:lumMod val="60000"/>
              <a:lumOff val="40000"/>
            </a:schemeClr>
          </a:solidFill>
        </p:spPr>
        <p:txBody>
          <a:bodyPr wrap="square">
            <a:spAutoFit/>
          </a:bodyPr>
          <a:lstStyle/>
          <a:p>
            <a:pPr marL="735330" indent="-285750">
              <a:lnSpc>
                <a:spcPct val="115000"/>
              </a:lnSpc>
              <a:spcAft>
                <a:spcPts val="1000"/>
              </a:spcAft>
              <a:buFont typeface="Wingdings" charset="2"/>
              <a:buChar char="v"/>
            </a:pPr>
            <a:r>
              <a:rPr lang="es-MX" b="1" i="1" dirty="0">
                <a:latin typeface="Calibri" charset="0"/>
                <a:ea typeface="Calibri" charset="0"/>
                <a:cs typeface="Calibri" charset="0"/>
              </a:rPr>
              <a:t>La Ciudad de México es una entidad federativa que goza de </a:t>
            </a:r>
            <a:r>
              <a:rPr lang="es-MX" b="1" i="1" dirty="0">
                <a:solidFill>
                  <a:srgbClr val="FF0000"/>
                </a:solidFill>
                <a:latin typeface="Calibri" charset="0"/>
                <a:ea typeface="Calibri" charset="0"/>
                <a:cs typeface="Calibri" charset="0"/>
              </a:rPr>
              <a:t>autonomía </a:t>
            </a:r>
            <a:r>
              <a:rPr lang="es-MX" b="1" i="1" dirty="0">
                <a:latin typeface="Calibri" charset="0"/>
                <a:ea typeface="Calibri" charset="0"/>
                <a:cs typeface="Calibri" charset="0"/>
              </a:rPr>
              <a:t>en todo lo concerniente a su régimen interior y a su organización política y administrativa. </a:t>
            </a:r>
            <a:endParaRPr lang="es-MX" b="1" i="1" dirty="0">
              <a:solidFill>
                <a:srgbClr val="FF0000"/>
              </a:solidFill>
              <a:latin typeface="Calibri" charset="0"/>
              <a:ea typeface="Calibri" charset="0"/>
              <a:cs typeface="Calibri" charset="0"/>
            </a:endParaRPr>
          </a:p>
          <a:p>
            <a:pPr marL="735330" indent="-285750">
              <a:lnSpc>
                <a:spcPct val="115000"/>
              </a:lnSpc>
              <a:spcAft>
                <a:spcPts val="1000"/>
              </a:spcAft>
              <a:buFont typeface="Wingdings" charset="2"/>
              <a:buChar char="v"/>
            </a:pPr>
            <a:r>
              <a:rPr lang="es-MX" b="1" i="1" dirty="0">
                <a:solidFill>
                  <a:srgbClr val="FF0000"/>
                </a:solidFill>
                <a:latin typeface="Calibri" charset="0"/>
                <a:ea typeface="Calibri" charset="0"/>
                <a:cs typeface="Calibri" charset="0"/>
              </a:rPr>
              <a:t>Los poderes federales tendrán respecto de la Ciudad de México, exclusivamente las facultades que expresamente les confiere esta Constitución. </a:t>
            </a:r>
            <a:endParaRPr lang="es-MX" b="1" i="1" dirty="0">
              <a:solidFill>
                <a:srgbClr val="3F3F3F"/>
              </a:solidFill>
              <a:latin typeface="Calibri" charset="0"/>
              <a:ea typeface="Calibri" charset="0"/>
              <a:cs typeface="Calibri" charset="0"/>
            </a:endParaRPr>
          </a:p>
          <a:p>
            <a:pPr marL="735330" indent="-285750">
              <a:lnSpc>
                <a:spcPct val="115000"/>
              </a:lnSpc>
              <a:spcAft>
                <a:spcPts val="1000"/>
              </a:spcAft>
              <a:buFont typeface="Wingdings" charset="2"/>
              <a:buChar char="v"/>
            </a:pPr>
            <a:r>
              <a:rPr lang="es-MX" b="1" i="1" dirty="0">
                <a:latin typeface="Calibri" charset="0"/>
                <a:ea typeface="Calibri" charset="0"/>
                <a:cs typeface="Calibri" charset="0"/>
              </a:rPr>
              <a:t>El Gobierno de la Ciudad de México, dado su carácter de Capital de los Estados Unidos Mexicanos y sede de los Poderes de la Unión, garantizará,…, las condiciones necesarias para el ejercicio de las facultades constitucionales de los poderes federales. </a:t>
            </a:r>
          </a:p>
          <a:p>
            <a:pPr marL="735330" indent="-285750">
              <a:lnSpc>
                <a:spcPct val="115000"/>
              </a:lnSpc>
              <a:spcAft>
                <a:spcPts val="1000"/>
              </a:spcAft>
              <a:buFont typeface="Wingdings" charset="2"/>
              <a:buChar char="v"/>
            </a:pPr>
            <a:r>
              <a:rPr lang="es-MX" b="1" i="1" dirty="0">
                <a:solidFill>
                  <a:srgbClr val="FF0000"/>
                </a:solidFill>
                <a:latin typeface="Calibri" charset="0"/>
                <a:ea typeface="Calibri" charset="0"/>
                <a:cs typeface="Calibri" charset="0"/>
              </a:rPr>
              <a:t>El Congreso de la Unión expedirá las leyes que establezcan las bases para la coordinación entre los poderes federales y los poderes locales de la Ciudad de México en v</a:t>
            </a:r>
            <a:r>
              <a:rPr lang="es-MX" b="1" i="1" dirty="0">
                <a:solidFill>
                  <a:srgbClr val="FF0000"/>
                </a:solidFill>
                <a:latin typeface="Helvetica" charset="0"/>
                <a:ea typeface="Calibri" charset="0"/>
                <a:cs typeface="Helvetica" charset="0"/>
              </a:rPr>
              <a:t>irtud de su carácter de Capital de los Estados Unidos Mexicanos… </a:t>
            </a:r>
            <a:endParaRPr lang="es-ES_tradnl" b="1" i="1" dirty="0">
              <a:effectLst/>
              <a:latin typeface="Calibri" charset="0"/>
              <a:ea typeface="Calibri" charset="0"/>
              <a:cs typeface="Times New Roman" charset="0"/>
            </a:endParaRPr>
          </a:p>
        </p:txBody>
      </p:sp>
      <p:sp>
        <p:nvSpPr>
          <p:cNvPr id="4" name="Marcador de número de diapositiva 3">
            <a:extLst>
              <a:ext uri="{FF2B5EF4-FFF2-40B4-BE49-F238E27FC236}">
                <a16:creationId xmlns="" xmlns:a16="http://schemas.microsoft.com/office/drawing/2014/main" id="{6F627965-9864-B04D-BC7A-6D4288EF174B}"/>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14</a:t>
            </a:fld>
            <a:endParaRPr lang="es-MX">
              <a:solidFill>
                <a:prstClr val="black">
                  <a:tint val="75000"/>
                </a:prstClr>
              </a:solidFill>
            </a:endParaRPr>
          </a:p>
        </p:txBody>
      </p:sp>
      <p:sp>
        <p:nvSpPr>
          <p:cNvPr id="5" name="4 Rectángulo"/>
          <p:cNvSpPr/>
          <p:nvPr/>
        </p:nvSpPr>
        <p:spPr>
          <a:xfrm>
            <a:off x="0" y="332656"/>
            <a:ext cx="9144000" cy="857671"/>
          </a:xfrm>
          <a:prstGeom prst="rect">
            <a:avLst/>
          </a:prstGeom>
          <a:solidFill>
            <a:srgbClr val="7393C7"/>
          </a:solidFill>
        </p:spPr>
        <p:txBody>
          <a:bodyPr wrap="square">
            <a:spAutoFit/>
          </a:bodyPr>
          <a:lstStyle/>
          <a:p>
            <a:pPr marL="449580" algn="ctr">
              <a:lnSpc>
                <a:spcPct val="115000"/>
              </a:lnSpc>
              <a:spcAft>
                <a:spcPts val="1000"/>
              </a:spcAft>
            </a:pPr>
            <a:r>
              <a:rPr lang="es-MX" b="1" i="1" dirty="0">
                <a:latin typeface="Helvetica" charset="0"/>
                <a:ea typeface="Calibri" charset="0"/>
                <a:cs typeface="Helvetica" charset="0"/>
              </a:rPr>
              <a:t>Se modifica el Art 122 de la Constitución Política de los </a:t>
            </a:r>
          </a:p>
          <a:p>
            <a:pPr marL="449580" algn="ctr">
              <a:lnSpc>
                <a:spcPct val="115000"/>
              </a:lnSpc>
              <a:spcAft>
                <a:spcPts val="1000"/>
              </a:spcAft>
            </a:pPr>
            <a:r>
              <a:rPr lang="es-MX" b="1" i="1" dirty="0">
                <a:latin typeface="Helvetica" charset="0"/>
                <a:ea typeface="Calibri" charset="0"/>
                <a:cs typeface="Helvetica" charset="0"/>
              </a:rPr>
              <a:t>Estados Unidos Mexicanos (2016)</a:t>
            </a:r>
          </a:p>
        </p:txBody>
      </p:sp>
    </p:spTree>
    <p:extLst>
      <p:ext uri="{BB962C8B-B14F-4D97-AF65-F5344CB8AC3E}">
        <p14:creationId xmlns:p14="http://schemas.microsoft.com/office/powerpoint/2010/main" val="7478890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p:cNvGraphicFramePr/>
          <p:nvPr>
            <p:extLst>
              <p:ext uri="{D42A27DB-BD31-4B8C-83A1-F6EECF244321}">
                <p14:modId xmlns:p14="http://schemas.microsoft.com/office/powerpoint/2010/main" val="191066774"/>
              </p:ext>
            </p:extLst>
          </p:nvPr>
        </p:nvGraphicFramePr>
        <p:xfrm>
          <a:off x="174466" y="1567061"/>
          <a:ext cx="6197734" cy="42382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n 3"/>
          <p:cNvPicPr>
            <a:picLocks noChangeAspect="1"/>
          </p:cNvPicPr>
          <p:nvPr/>
        </p:nvPicPr>
        <p:blipFill>
          <a:blip r:embed="rId8" cstate="print"/>
          <a:stretch>
            <a:fillRect/>
          </a:stretch>
        </p:blipFill>
        <p:spPr>
          <a:xfrm>
            <a:off x="6444208" y="2132856"/>
            <a:ext cx="2520280" cy="1548559"/>
          </a:xfrm>
          <a:prstGeom prst="rect">
            <a:avLst/>
          </a:prstGeom>
          <a:ln>
            <a:noFill/>
          </a:ln>
          <a:effectLst>
            <a:outerShdw blurRad="292100" dist="139700" dir="2700000" algn="tl" rotWithShape="0">
              <a:srgbClr val="333333">
                <a:alpha val="65000"/>
              </a:srgbClr>
            </a:outerShdw>
          </a:effectLst>
        </p:spPr>
      </p:pic>
      <p:pic>
        <p:nvPicPr>
          <p:cNvPr id="6" name="Picture 2" descr="Imagen relacionada"/>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7047" r="744" b="7492"/>
          <a:stretch/>
        </p:blipFill>
        <p:spPr bwMode="auto">
          <a:xfrm>
            <a:off x="5292080" y="3717032"/>
            <a:ext cx="3703371" cy="276202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
        <p:nvSpPr>
          <p:cNvPr id="2" name="Rectángulo 1"/>
          <p:cNvSpPr/>
          <p:nvPr/>
        </p:nvSpPr>
        <p:spPr>
          <a:xfrm>
            <a:off x="0" y="404664"/>
            <a:ext cx="9144000" cy="830997"/>
          </a:xfrm>
          <a:prstGeom prst="rect">
            <a:avLst/>
          </a:prstGeom>
          <a:solidFill>
            <a:srgbClr val="7393C7"/>
          </a:solidFill>
        </p:spPr>
        <p:txBody>
          <a:bodyPr wrap="square">
            <a:spAutoFit/>
          </a:bodyPr>
          <a:lstStyle/>
          <a:p>
            <a:pPr algn="ctr"/>
            <a:r>
              <a:rPr lang="es-MX" sz="2400" b="1" i="1" dirty="0">
                <a:solidFill>
                  <a:schemeClr val="tx1">
                    <a:lumMod val="95000"/>
                    <a:lumOff val="5000"/>
                  </a:schemeClr>
                </a:solidFill>
                <a:latin typeface="Candara" panose="020E0502030303020204" pitchFamily="34" charset="0"/>
              </a:rPr>
              <a:t>El Proceso Participativo para la Elaboración del Proyecto de </a:t>
            </a:r>
          </a:p>
          <a:p>
            <a:pPr algn="ctr"/>
            <a:r>
              <a:rPr lang="es-MX" sz="2400" b="1" i="1" dirty="0">
                <a:solidFill>
                  <a:schemeClr val="tx1">
                    <a:lumMod val="95000"/>
                    <a:lumOff val="5000"/>
                  </a:schemeClr>
                </a:solidFill>
                <a:latin typeface="Candara" panose="020E0502030303020204" pitchFamily="34" charset="0"/>
              </a:rPr>
              <a:t>Constitución Política de la CDMX</a:t>
            </a:r>
          </a:p>
        </p:txBody>
      </p:sp>
      <p:sp>
        <p:nvSpPr>
          <p:cNvPr id="7" name="Marcador de número de diapositiva 6">
            <a:extLst>
              <a:ext uri="{FF2B5EF4-FFF2-40B4-BE49-F238E27FC236}">
                <a16:creationId xmlns="" xmlns:a16="http://schemas.microsoft.com/office/drawing/2014/main" id="{5B341018-0650-8F4A-82C0-2335D61B10D0}"/>
              </a:ext>
            </a:extLst>
          </p:cNvPr>
          <p:cNvSpPr>
            <a:spLocks noGrp="1"/>
          </p:cNvSpPr>
          <p:nvPr>
            <p:ph type="sldNum" sz="quarter" idx="12"/>
          </p:nvPr>
        </p:nvSpPr>
        <p:spPr>
          <a:xfrm>
            <a:off x="6462484" y="5780286"/>
            <a:ext cx="2057400" cy="365125"/>
          </a:xfrm>
        </p:spPr>
        <p:txBody>
          <a:bodyPr/>
          <a:lstStyle/>
          <a:p>
            <a:fld id="{B5182EF1-20D7-448F-B86A-7959115C4A94}" type="slidenum">
              <a:rPr lang="es-MX" smtClean="0">
                <a:solidFill>
                  <a:prstClr val="black">
                    <a:tint val="75000"/>
                  </a:prstClr>
                </a:solidFill>
              </a:rPr>
              <a:pPr/>
              <a:t>15</a:t>
            </a:fld>
            <a:endParaRPr lang="es-MX">
              <a:solidFill>
                <a:prstClr val="black">
                  <a:tint val="75000"/>
                </a:prstClr>
              </a:solidFill>
            </a:endParaRPr>
          </a:p>
        </p:txBody>
      </p:sp>
      <p:sp>
        <p:nvSpPr>
          <p:cNvPr id="8" name="Marcador de número de diapositiva 3">
            <a:extLst>
              <a:ext uri="{FF2B5EF4-FFF2-40B4-BE49-F238E27FC236}">
                <a16:creationId xmlns="" xmlns:a16="http://schemas.microsoft.com/office/drawing/2014/main" id="{4260126F-F414-B94E-93B2-E7AF9B4A6B3D}"/>
              </a:ext>
            </a:extLst>
          </p:cNvPr>
          <p:cNvSpPr txBox="1">
            <a:spLocks/>
          </p:cNvSpPr>
          <p:nvPr/>
        </p:nvSpPr>
        <p:spPr>
          <a:xfrm>
            <a:off x="6588224" y="6309320"/>
            <a:ext cx="20574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3D00EDCE-E2C7-4EF9-9ED3-E15F33472F24}" type="slidenum">
              <a:rPr kumimoji="0" lang="es-MX" sz="1200" b="0" i="0" u="none" strike="noStrike" kern="1200" cap="none" spc="0" normalizeH="0" baseline="0" noProof="0" smtClean="0">
                <a:ln>
                  <a:noFill/>
                </a:ln>
                <a:solidFill>
                  <a:prstClr val="black">
                    <a:tint val="75000"/>
                  </a:prst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MX" sz="1200" b="0" i="0" u="none" strike="noStrike" kern="1200" cap="none" spc="0" normalizeH="0" baseline="0" noProof="0" dirty="0">
              <a:ln>
                <a:noFill/>
              </a:ln>
              <a:solidFill>
                <a:prstClr val="black">
                  <a:tint val="75000"/>
                </a:prstClr>
              </a:solidFill>
              <a:effectLst/>
              <a:uLnTx/>
              <a:uFillTx/>
              <a:latin typeface="+mn-lt"/>
              <a:ea typeface="+mn-ea"/>
              <a:cs typeface="+mn-cs"/>
            </a:endParaRPr>
          </a:p>
        </p:txBody>
      </p:sp>
    </p:spTree>
    <p:extLst>
      <p:ext uri="{BB962C8B-B14F-4D97-AF65-F5344CB8AC3E}">
        <p14:creationId xmlns:p14="http://schemas.microsoft.com/office/powerpoint/2010/main" val="194338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stretch>
            <a:fillRect/>
          </a:stretch>
        </p:blipFill>
        <p:spPr>
          <a:xfrm>
            <a:off x="118966" y="2807937"/>
            <a:ext cx="2551700" cy="2053584"/>
          </a:xfrm>
          <a:prstGeom prst="rect">
            <a:avLst/>
          </a:prstGeom>
          <a:ln>
            <a:noFill/>
          </a:ln>
          <a:effectLst>
            <a:outerShdw blurRad="292100" dist="139700" dir="2700000" algn="tl" rotWithShape="0">
              <a:srgbClr val="333333">
                <a:alpha val="65000"/>
              </a:srgbClr>
            </a:outerShdw>
          </a:effectLst>
        </p:spPr>
      </p:pic>
      <p:cxnSp>
        <p:nvCxnSpPr>
          <p:cNvPr id="8" name="Conector recto 7"/>
          <p:cNvCxnSpPr/>
          <p:nvPr/>
        </p:nvCxnSpPr>
        <p:spPr>
          <a:xfrm flipV="1">
            <a:off x="2569077" y="3818698"/>
            <a:ext cx="918181" cy="16031"/>
          </a:xfrm>
          <a:prstGeom prst="line">
            <a:avLst/>
          </a:prstGeom>
          <a:ln w="76200">
            <a:solidFill>
              <a:srgbClr val="C20250"/>
            </a:solidFill>
          </a:ln>
        </p:spPr>
        <p:style>
          <a:lnRef idx="1">
            <a:schemeClr val="accent1"/>
          </a:lnRef>
          <a:fillRef idx="0">
            <a:schemeClr val="accent1"/>
          </a:fillRef>
          <a:effectRef idx="0">
            <a:schemeClr val="accent1"/>
          </a:effectRef>
          <a:fontRef idx="minor">
            <a:schemeClr val="tx1"/>
          </a:fontRef>
        </p:style>
      </p:cxnSp>
      <p:grpSp>
        <p:nvGrpSpPr>
          <p:cNvPr id="19" name="18 Grupo"/>
          <p:cNvGrpSpPr/>
          <p:nvPr/>
        </p:nvGrpSpPr>
        <p:grpSpPr>
          <a:xfrm>
            <a:off x="2555776" y="1412777"/>
            <a:ext cx="1296145" cy="1728192"/>
            <a:chOff x="2291195" y="2168143"/>
            <a:chExt cx="1296145" cy="1151753"/>
          </a:xfrm>
        </p:grpSpPr>
        <p:grpSp>
          <p:nvGrpSpPr>
            <p:cNvPr id="5" name="Grupo 4"/>
            <p:cNvGrpSpPr/>
            <p:nvPr/>
          </p:nvGrpSpPr>
          <p:grpSpPr>
            <a:xfrm>
              <a:off x="2291195" y="2194150"/>
              <a:ext cx="1106300" cy="1125746"/>
              <a:chOff x="3376781" y="2290022"/>
              <a:chExt cx="2575274" cy="1300701"/>
            </a:xfrm>
          </p:grpSpPr>
          <p:cxnSp>
            <p:nvCxnSpPr>
              <p:cNvPr id="6" name="Conector angular 5"/>
              <p:cNvCxnSpPr/>
              <p:nvPr/>
            </p:nvCxnSpPr>
            <p:spPr>
              <a:xfrm flipV="1">
                <a:off x="3376781" y="2290022"/>
                <a:ext cx="883340" cy="1300701"/>
              </a:xfrm>
              <a:prstGeom prst="bentConnector2">
                <a:avLst/>
              </a:prstGeom>
              <a:ln w="76200">
                <a:solidFill>
                  <a:srgbClr val="C20250"/>
                </a:solidFill>
              </a:ln>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4248150" y="2326944"/>
                <a:ext cx="1703905" cy="0"/>
              </a:xfrm>
              <a:prstGeom prst="line">
                <a:avLst/>
              </a:prstGeom>
              <a:ln w="76200">
                <a:solidFill>
                  <a:srgbClr val="C20250"/>
                </a:solidFill>
              </a:ln>
            </p:spPr>
            <p:style>
              <a:lnRef idx="1">
                <a:schemeClr val="accent1"/>
              </a:lnRef>
              <a:fillRef idx="0">
                <a:schemeClr val="accent1"/>
              </a:fillRef>
              <a:effectRef idx="0">
                <a:schemeClr val="accent1"/>
              </a:effectRef>
              <a:fontRef idx="minor">
                <a:schemeClr val="tx1"/>
              </a:fontRef>
            </p:style>
          </p:cxnSp>
        </p:grpSp>
        <p:sp>
          <p:nvSpPr>
            <p:cNvPr id="13" name="Elipse 12"/>
            <p:cNvSpPr/>
            <p:nvPr/>
          </p:nvSpPr>
          <p:spPr>
            <a:xfrm>
              <a:off x="3440502" y="2168143"/>
              <a:ext cx="146838" cy="100003"/>
            </a:xfrm>
            <a:prstGeom prst="ellipse">
              <a:avLst/>
            </a:prstGeom>
            <a:solidFill>
              <a:schemeClr val="bg1"/>
            </a:solidFill>
            <a:ln w="57150">
              <a:solidFill>
                <a:srgbClr val="9DAAB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4" name="Elipse 13"/>
          <p:cNvSpPr/>
          <p:nvPr/>
        </p:nvSpPr>
        <p:spPr>
          <a:xfrm>
            <a:off x="3517600" y="3733931"/>
            <a:ext cx="154197" cy="147993"/>
          </a:xfrm>
          <a:prstGeom prst="ellipse">
            <a:avLst/>
          </a:prstGeom>
          <a:solidFill>
            <a:schemeClr val="bg1"/>
          </a:solidFill>
          <a:ln w="57150">
            <a:solidFill>
              <a:srgbClr val="9DAAB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20" name="19 Grupo"/>
          <p:cNvGrpSpPr/>
          <p:nvPr/>
        </p:nvGrpSpPr>
        <p:grpSpPr>
          <a:xfrm>
            <a:off x="2483768" y="4725144"/>
            <a:ext cx="1296144" cy="1154998"/>
            <a:chOff x="2322856" y="4488699"/>
            <a:chExt cx="1407008" cy="1154998"/>
          </a:xfrm>
        </p:grpSpPr>
        <p:grpSp>
          <p:nvGrpSpPr>
            <p:cNvPr id="10" name="Grupo 9"/>
            <p:cNvGrpSpPr/>
            <p:nvPr/>
          </p:nvGrpSpPr>
          <p:grpSpPr>
            <a:xfrm flipV="1">
              <a:off x="2322856" y="4488699"/>
              <a:ext cx="1177874" cy="1154998"/>
              <a:chOff x="3376781" y="2290022"/>
              <a:chExt cx="2575274" cy="1300701"/>
            </a:xfrm>
          </p:grpSpPr>
          <p:cxnSp>
            <p:nvCxnSpPr>
              <p:cNvPr id="11" name="Conector angular 10"/>
              <p:cNvCxnSpPr/>
              <p:nvPr/>
            </p:nvCxnSpPr>
            <p:spPr>
              <a:xfrm flipV="1">
                <a:off x="3376781" y="2290022"/>
                <a:ext cx="883340" cy="1300701"/>
              </a:xfrm>
              <a:prstGeom prst="bentConnector2">
                <a:avLst/>
              </a:prstGeom>
              <a:ln w="76200">
                <a:solidFill>
                  <a:srgbClr val="C20250"/>
                </a:solidFill>
              </a:ln>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4248150" y="2326944"/>
                <a:ext cx="1703905" cy="0"/>
              </a:xfrm>
              <a:prstGeom prst="line">
                <a:avLst/>
              </a:prstGeom>
              <a:ln w="76200">
                <a:solidFill>
                  <a:srgbClr val="C20250"/>
                </a:solidFill>
              </a:ln>
            </p:spPr>
            <p:style>
              <a:lnRef idx="1">
                <a:schemeClr val="accent1"/>
              </a:lnRef>
              <a:fillRef idx="0">
                <a:schemeClr val="accent1"/>
              </a:fillRef>
              <a:effectRef idx="0">
                <a:schemeClr val="accent1"/>
              </a:effectRef>
              <a:fontRef idx="minor">
                <a:schemeClr val="tx1"/>
              </a:fontRef>
            </p:style>
          </p:cxnSp>
        </p:grpSp>
        <p:sp>
          <p:nvSpPr>
            <p:cNvPr id="15" name="Elipse 14"/>
            <p:cNvSpPr/>
            <p:nvPr/>
          </p:nvSpPr>
          <p:spPr>
            <a:xfrm>
              <a:off x="3575667" y="5495703"/>
              <a:ext cx="154197" cy="147993"/>
            </a:xfrm>
            <a:prstGeom prst="ellipse">
              <a:avLst/>
            </a:prstGeom>
            <a:solidFill>
              <a:schemeClr val="bg1"/>
            </a:solidFill>
            <a:ln w="57150">
              <a:solidFill>
                <a:srgbClr val="9DAAB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6" name="Rectángulo 15"/>
          <p:cNvSpPr/>
          <p:nvPr/>
        </p:nvSpPr>
        <p:spPr>
          <a:xfrm>
            <a:off x="3779912" y="620688"/>
            <a:ext cx="5094096" cy="1711366"/>
          </a:xfrm>
          <a:prstGeom prst="rect">
            <a:avLst/>
          </a:prstGeom>
        </p:spPr>
        <p:txBody>
          <a:bodyPr wrap="square">
            <a:spAutoFit/>
          </a:bodyPr>
          <a:lstStyle/>
          <a:p>
            <a:pPr algn="just">
              <a:lnSpc>
                <a:spcPct val="150000"/>
              </a:lnSpc>
              <a:spcBef>
                <a:spcPct val="0"/>
              </a:spcBef>
            </a:pPr>
            <a:r>
              <a:rPr lang="es-MX" altLang="es-ES_tradnl" b="1" dirty="0">
                <a:latin typeface="Candara"/>
                <a:cs typeface="Candara"/>
              </a:rPr>
              <a:t>Las peticiones que rebasen las cinco mil firmas serán respondidas, vía Change.org, por la Secretaría Técnica, previo acuerdo con el Grupo de Trabajo.</a:t>
            </a:r>
          </a:p>
        </p:txBody>
      </p:sp>
      <p:sp>
        <p:nvSpPr>
          <p:cNvPr id="17" name="Rectángulo 16"/>
          <p:cNvSpPr/>
          <p:nvPr/>
        </p:nvSpPr>
        <p:spPr>
          <a:xfrm>
            <a:off x="3779912" y="3140968"/>
            <a:ext cx="5074445" cy="1338828"/>
          </a:xfrm>
          <a:prstGeom prst="rect">
            <a:avLst/>
          </a:prstGeom>
        </p:spPr>
        <p:txBody>
          <a:bodyPr wrap="square">
            <a:spAutoFit/>
          </a:bodyPr>
          <a:lstStyle/>
          <a:p>
            <a:pPr algn="just">
              <a:lnSpc>
                <a:spcPct val="150000"/>
              </a:lnSpc>
              <a:spcBef>
                <a:spcPct val="0"/>
              </a:spcBef>
            </a:pPr>
            <a:r>
              <a:rPr lang="es-MX" b="1" dirty="0">
                <a:latin typeface="Candara"/>
                <a:cs typeface="Candara"/>
              </a:rPr>
              <a:t>El compromiso del grupo redactor fue recibir a aquellas personas inciadoras de petición que rebasaran las 10 mil firmas.</a:t>
            </a:r>
            <a:endParaRPr lang="es-MX" altLang="es-ES_tradnl" b="1" dirty="0">
              <a:latin typeface="Candara"/>
              <a:cs typeface="Candara"/>
            </a:endParaRPr>
          </a:p>
        </p:txBody>
      </p:sp>
      <p:sp>
        <p:nvSpPr>
          <p:cNvPr id="18" name="Rectángulo 9"/>
          <p:cNvSpPr/>
          <p:nvPr/>
        </p:nvSpPr>
        <p:spPr>
          <a:xfrm>
            <a:off x="3779912" y="5229200"/>
            <a:ext cx="5000459" cy="1338828"/>
          </a:xfrm>
          <a:prstGeom prst="rect">
            <a:avLst/>
          </a:prstGeom>
        </p:spPr>
        <p:txBody>
          <a:bodyPr wrap="square">
            <a:spAutoFit/>
          </a:bodyPr>
          <a:lstStyle/>
          <a:p>
            <a:pPr algn="just">
              <a:lnSpc>
                <a:spcPct val="150000"/>
              </a:lnSpc>
              <a:spcBef>
                <a:spcPct val="0"/>
              </a:spcBef>
            </a:pPr>
            <a:r>
              <a:rPr lang="en-US" b="1" dirty="0" err="1">
                <a:latin typeface="Candara"/>
                <a:cs typeface="Candara"/>
              </a:rPr>
              <a:t>Aquellos</a:t>
            </a:r>
            <a:r>
              <a:rPr lang="en-US" b="1" dirty="0">
                <a:latin typeface="Candara"/>
                <a:cs typeface="Candara"/>
              </a:rPr>
              <a:t> </a:t>
            </a:r>
            <a:r>
              <a:rPr lang="en-US" b="1" dirty="0" err="1">
                <a:latin typeface="Candara"/>
                <a:cs typeface="Candara"/>
              </a:rPr>
              <a:t>iniciadores</a:t>
            </a:r>
            <a:r>
              <a:rPr lang="en-US" b="1" dirty="0">
                <a:latin typeface="Candara"/>
                <a:cs typeface="Candara"/>
              </a:rPr>
              <a:t> de </a:t>
            </a:r>
            <a:r>
              <a:rPr lang="en-US" b="1" dirty="0" err="1">
                <a:latin typeface="Candara"/>
                <a:cs typeface="Candara"/>
              </a:rPr>
              <a:t>petición</a:t>
            </a:r>
            <a:r>
              <a:rPr lang="en-US" b="1" dirty="0">
                <a:latin typeface="Candara"/>
                <a:cs typeface="Candara"/>
              </a:rPr>
              <a:t> </a:t>
            </a:r>
            <a:r>
              <a:rPr lang="en-US" b="1" dirty="0" err="1">
                <a:latin typeface="Candara"/>
                <a:cs typeface="Candara"/>
              </a:rPr>
              <a:t>que</a:t>
            </a:r>
            <a:r>
              <a:rPr lang="en-US" b="1" dirty="0">
                <a:latin typeface="Candara"/>
                <a:cs typeface="Candara"/>
              </a:rPr>
              <a:t> </a:t>
            </a:r>
            <a:r>
              <a:rPr lang="en-US" b="1" dirty="0" err="1">
                <a:latin typeface="Candara"/>
                <a:cs typeface="Candara"/>
              </a:rPr>
              <a:t>reunieron</a:t>
            </a:r>
            <a:r>
              <a:rPr lang="en-US" b="1" dirty="0">
                <a:latin typeface="Candara"/>
                <a:cs typeface="Candara"/>
              </a:rPr>
              <a:t> </a:t>
            </a:r>
            <a:r>
              <a:rPr lang="en-US" b="1" dirty="0" err="1">
                <a:latin typeface="Candara"/>
                <a:cs typeface="Candara"/>
              </a:rPr>
              <a:t>más</a:t>
            </a:r>
            <a:r>
              <a:rPr lang="en-US" b="1" dirty="0">
                <a:latin typeface="Candara"/>
                <a:cs typeface="Candara"/>
              </a:rPr>
              <a:t> de 50 mil </a:t>
            </a:r>
            <a:r>
              <a:rPr lang="en-US" b="1" dirty="0" err="1">
                <a:latin typeface="Candara"/>
                <a:cs typeface="Candara"/>
              </a:rPr>
              <a:t>firmas</a:t>
            </a:r>
            <a:r>
              <a:rPr lang="en-US" b="1" dirty="0">
                <a:latin typeface="Candara"/>
                <a:cs typeface="Candara"/>
              </a:rPr>
              <a:t> </a:t>
            </a:r>
            <a:r>
              <a:rPr lang="en-US" b="1" dirty="0" err="1">
                <a:latin typeface="Candara"/>
                <a:cs typeface="Candara"/>
              </a:rPr>
              <a:t>pudieron</a:t>
            </a:r>
            <a:r>
              <a:rPr lang="en-US" b="1" dirty="0">
                <a:latin typeface="Candara"/>
                <a:cs typeface="Candara"/>
              </a:rPr>
              <a:t> </a:t>
            </a:r>
            <a:r>
              <a:rPr lang="en-US" b="1" dirty="0" err="1">
                <a:latin typeface="Candara"/>
                <a:cs typeface="Candara"/>
              </a:rPr>
              <a:t>presentar</a:t>
            </a:r>
            <a:r>
              <a:rPr lang="en-US" b="1" dirty="0">
                <a:latin typeface="Candara"/>
                <a:cs typeface="Candara"/>
              </a:rPr>
              <a:t> la </a:t>
            </a:r>
            <a:r>
              <a:rPr lang="en-US" b="1" dirty="0" err="1">
                <a:latin typeface="Candara"/>
                <a:cs typeface="Candara"/>
              </a:rPr>
              <a:t>petición</a:t>
            </a:r>
            <a:r>
              <a:rPr lang="en-US" b="1" dirty="0">
                <a:latin typeface="Candara"/>
                <a:cs typeface="Candara"/>
              </a:rPr>
              <a:t> ante el </a:t>
            </a:r>
            <a:r>
              <a:rPr lang="en-US" b="1" dirty="0" err="1">
                <a:latin typeface="Candara"/>
                <a:cs typeface="Candara"/>
              </a:rPr>
              <a:t>Jefe</a:t>
            </a:r>
            <a:r>
              <a:rPr lang="en-US" b="1" dirty="0">
                <a:latin typeface="Candara"/>
                <a:cs typeface="Candara"/>
              </a:rPr>
              <a:t> de </a:t>
            </a:r>
            <a:r>
              <a:rPr lang="en-US" b="1" dirty="0" err="1">
                <a:latin typeface="Candara"/>
                <a:cs typeface="Candara"/>
              </a:rPr>
              <a:t>Gobierno</a:t>
            </a:r>
            <a:r>
              <a:rPr lang="en-US" b="1" dirty="0">
                <a:latin typeface="Candara"/>
                <a:cs typeface="Candara"/>
              </a:rPr>
              <a:t>.</a:t>
            </a:r>
            <a:endParaRPr lang="es-MX" altLang="es-ES_tradnl" b="1" dirty="0">
              <a:latin typeface="Candara"/>
              <a:cs typeface="Candara"/>
            </a:endParaRPr>
          </a:p>
        </p:txBody>
      </p:sp>
      <p:sp>
        <p:nvSpPr>
          <p:cNvPr id="21" name="Marcador de número de diapositiva 3">
            <a:extLst>
              <a:ext uri="{FF2B5EF4-FFF2-40B4-BE49-F238E27FC236}">
                <a16:creationId xmlns="" xmlns:a16="http://schemas.microsoft.com/office/drawing/2014/main" id="{4260126F-F414-B94E-93B2-E7AF9B4A6B3D}"/>
              </a:ext>
            </a:extLst>
          </p:cNvPr>
          <p:cNvSpPr>
            <a:spLocks noGrp="1"/>
          </p:cNvSpPr>
          <p:nvPr>
            <p:ph type="sldNum" sz="quarter" idx="12"/>
          </p:nvPr>
        </p:nvSpPr>
        <p:spPr>
          <a:xfrm>
            <a:off x="6588224" y="6309320"/>
            <a:ext cx="2057400" cy="365125"/>
          </a:xfrm>
        </p:spPr>
        <p:txBody>
          <a:bodyPr/>
          <a:lstStyle/>
          <a:p>
            <a:fld id="{3D00EDCE-E2C7-4EF9-9ED3-E15F33472F24}" type="slidenum">
              <a:rPr lang="es-MX" smtClean="0">
                <a:solidFill>
                  <a:prstClr val="black">
                    <a:tint val="75000"/>
                  </a:prstClr>
                </a:solidFill>
              </a:rPr>
              <a:pPr/>
              <a:t>16</a:t>
            </a:fld>
            <a:endParaRPr lang="es-MX" dirty="0">
              <a:solidFill>
                <a:prstClr val="black">
                  <a:tint val="75000"/>
                </a:prstClr>
              </a:solidFill>
            </a:endParaRPr>
          </a:p>
        </p:txBody>
      </p:sp>
    </p:spTree>
    <p:extLst>
      <p:ext uri="{BB962C8B-B14F-4D97-AF65-F5344CB8AC3E}">
        <p14:creationId xmlns:p14="http://schemas.microsoft.com/office/powerpoint/2010/main" val="47713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771800" y="764704"/>
            <a:ext cx="5184576"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0000"/>
                </a:solidFill>
                <a:latin typeface="Candara"/>
                <a:cs typeface="Candara"/>
              </a:rPr>
              <a:t>     </a:t>
            </a:r>
            <a:r>
              <a:rPr lang="en-US" sz="2400" b="1" dirty="0" smtClean="0">
                <a:solidFill>
                  <a:srgbClr val="000000"/>
                </a:solidFill>
                <a:latin typeface="Candara"/>
                <a:cs typeface="Candara"/>
              </a:rPr>
              <a:t>427,815 </a:t>
            </a:r>
            <a:r>
              <a:rPr lang="en-US" sz="2400" b="1" dirty="0">
                <a:solidFill>
                  <a:srgbClr val="000000"/>
                </a:solidFill>
                <a:latin typeface="Candara"/>
                <a:cs typeface="Candara"/>
              </a:rPr>
              <a:t>total de </a:t>
            </a:r>
            <a:r>
              <a:rPr lang="en-US" sz="2400" b="1" dirty="0" err="1">
                <a:solidFill>
                  <a:srgbClr val="000000"/>
                </a:solidFill>
                <a:latin typeface="Candara"/>
                <a:cs typeface="Candara"/>
              </a:rPr>
              <a:t>firmas</a:t>
            </a:r>
            <a:endParaRPr lang="es-MX" sz="2400" b="1" dirty="0">
              <a:solidFill>
                <a:srgbClr val="000000"/>
              </a:solidFill>
              <a:latin typeface="Candara"/>
              <a:cs typeface="Candara"/>
            </a:endParaRPr>
          </a:p>
        </p:txBody>
      </p:sp>
      <p:sp>
        <p:nvSpPr>
          <p:cNvPr id="4" name="Rectángulo 3"/>
          <p:cNvSpPr/>
          <p:nvPr/>
        </p:nvSpPr>
        <p:spPr>
          <a:xfrm>
            <a:off x="2771800" y="1412776"/>
            <a:ext cx="5328592" cy="50405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95000"/>
                    <a:lumOff val="5000"/>
                  </a:schemeClr>
                </a:solidFill>
                <a:latin typeface="Candara"/>
                <a:cs typeface="Candara"/>
              </a:rPr>
              <a:t>        </a:t>
            </a:r>
            <a:r>
              <a:rPr lang="en-US" sz="2000" b="1" dirty="0">
                <a:solidFill>
                  <a:schemeClr val="tx1">
                    <a:lumMod val="95000"/>
                    <a:lumOff val="5000"/>
                  </a:schemeClr>
                </a:solidFill>
                <a:latin typeface="Candara"/>
                <a:cs typeface="Candara"/>
              </a:rPr>
              <a:t>274,644 </a:t>
            </a:r>
            <a:r>
              <a:rPr lang="en-US" sz="2000" b="1" dirty="0" err="1" smtClean="0">
                <a:solidFill>
                  <a:schemeClr val="tx1">
                    <a:lumMod val="95000"/>
                    <a:lumOff val="5000"/>
                  </a:schemeClr>
                </a:solidFill>
                <a:latin typeface="Candara"/>
                <a:cs typeface="Candara"/>
              </a:rPr>
              <a:t>número</a:t>
            </a:r>
            <a:r>
              <a:rPr lang="en-US" sz="2000" b="1" dirty="0" smtClean="0">
                <a:solidFill>
                  <a:schemeClr val="tx1">
                    <a:lumMod val="95000"/>
                    <a:lumOff val="5000"/>
                  </a:schemeClr>
                </a:solidFill>
                <a:latin typeface="Candara"/>
                <a:cs typeface="Candara"/>
              </a:rPr>
              <a:t> </a:t>
            </a:r>
            <a:r>
              <a:rPr lang="en-US" sz="2000" b="1" dirty="0">
                <a:solidFill>
                  <a:schemeClr val="tx1">
                    <a:lumMod val="95000"/>
                    <a:lumOff val="5000"/>
                  </a:schemeClr>
                </a:solidFill>
                <a:latin typeface="Candara"/>
                <a:cs typeface="Candara"/>
              </a:rPr>
              <a:t>total de </a:t>
            </a:r>
            <a:r>
              <a:rPr lang="en-US" sz="2000" b="1" dirty="0" err="1">
                <a:solidFill>
                  <a:schemeClr val="tx1">
                    <a:lumMod val="95000"/>
                    <a:lumOff val="5000"/>
                  </a:schemeClr>
                </a:solidFill>
                <a:latin typeface="Candara"/>
                <a:cs typeface="Candara"/>
              </a:rPr>
              <a:t>firmantes</a:t>
            </a:r>
            <a:r>
              <a:rPr lang="en-US" sz="2000" b="1" dirty="0">
                <a:solidFill>
                  <a:schemeClr val="tx1">
                    <a:lumMod val="95000"/>
                    <a:lumOff val="5000"/>
                  </a:schemeClr>
                </a:solidFill>
                <a:latin typeface="Candara"/>
                <a:cs typeface="Candara"/>
              </a:rPr>
              <a:t>    </a:t>
            </a:r>
            <a:endParaRPr lang="es-MX" sz="2000" b="1" i="1" dirty="0">
              <a:solidFill>
                <a:schemeClr val="tx1">
                  <a:lumMod val="95000"/>
                  <a:lumOff val="5000"/>
                </a:schemeClr>
              </a:solidFill>
              <a:latin typeface="Candara"/>
              <a:cs typeface="Candara"/>
            </a:endParaRPr>
          </a:p>
        </p:txBody>
      </p:sp>
      <p:sp>
        <p:nvSpPr>
          <p:cNvPr id="5" name="Rectángulo 4"/>
          <p:cNvSpPr/>
          <p:nvPr/>
        </p:nvSpPr>
        <p:spPr>
          <a:xfrm>
            <a:off x="2771800" y="2132856"/>
            <a:ext cx="5328592" cy="10801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ndara"/>
                <a:cs typeface="Candara"/>
              </a:rPr>
              <a:t>	</a:t>
            </a:r>
            <a:endParaRPr lang="en-US" sz="2000" b="1" dirty="0" smtClean="0">
              <a:solidFill>
                <a:schemeClr val="tx1">
                  <a:lumMod val="95000"/>
                  <a:lumOff val="5000"/>
                </a:schemeClr>
              </a:solidFill>
              <a:latin typeface="Candara"/>
              <a:cs typeface="Candara"/>
            </a:endParaRPr>
          </a:p>
          <a:p>
            <a:pPr algn="ctr"/>
            <a:r>
              <a:rPr lang="en-US" sz="2000" b="1" dirty="0" smtClean="0">
                <a:solidFill>
                  <a:schemeClr val="tx1">
                    <a:lumMod val="95000"/>
                    <a:lumOff val="5000"/>
                  </a:schemeClr>
                </a:solidFill>
                <a:latin typeface="Candara"/>
                <a:cs typeface="Candara"/>
              </a:rPr>
              <a:t>13 </a:t>
            </a:r>
            <a:r>
              <a:rPr lang="en-US" sz="2000" b="1" dirty="0" err="1">
                <a:solidFill>
                  <a:schemeClr val="tx1">
                    <a:lumMod val="95000"/>
                    <a:lumOff val="5000"/>
                  </a:schemeClr>
                </a:solidFill>
                <a:latin typeface="Candara"/>
                <a:cs typeface="Candara"/>
              </a:rPr>
              <a:t>peticiones</a:t>
            </a:r>
            <a:r>
              <a:rPr lang="en-US" sz="2000" b="1" dirty="0">
                <a:solidFill>
                  <a:schemeClr val="tx1">
                    <a:lumMod val="95000"/>
                    <a:lumOff val="5000"/>
                  </a:schemeClr>
                </a:solidFill>
                <a:latin typeface="Candara"/>
                <a:cs typeface="Candara"/>
              </a:rPr>
              <a:t>  </a:t>
            </a:r>
            <a:r>
              <a:rPr lang="en-US" sz="2000" b="1" dirty="0" err="1">
                <a:solidFill>
                  <a:schemeClr val="tx1">
                    <a:lumMod val="95000"/>
                    <a:lumOff val="5000"/>
                  </a:schemeClr>
                </a:solidFill>
                <a:latin typeface="Candara"/>
                <a:cs typeface="Candara"/>
              </a:rPr>
              <a:t>juntaron</a:t>
            </a:r>
            <a:r>
              <a:rPr lang="en-US" sz="2000" b="1" dirty="0">
                <a:solidFill>
                  <a:schemeClr val="tx1">
                    <a:lumMod val="95000"/>
                    <a:lumOff val="5000"/>
                  </a:schemeClr>
                </a:solidFill>
                <a:latin typeface="Candara"/>
                <a:cs typeface="Candara"/>
              </a:rPr>
              <a:t> 395 mil </a:t>
            </a:r>
            <a:r>
              <a:rPr lang="en-US" sz="2000" b="1" dirty="0" err="1">
                <a:solidFill>
                  <a:schemeClr val="tx1">
                    <a:lumMod val="95000"/>
                    <a:lumOff val="5000"/>
                  </a:schemeClr>
                </a:solidFill>
                <a:latin typeface="Candara"/>
                <a:cs typeface="Candara"/>
              </a:rPr>
              <a:t>firmas</a:t>
            </a:r>
            <a:r>
              <a:rPr lang="en-US" sz="2000" b="1" dirty="0">
                <a:solidFill>
                  <a:schemeClr val="tx1">
                    <a:lumMod val="95000"/>
                    <a:lumOff val="5000"/>
                  </a:schemeClr>
                </a:solidFill>
                <a:latin typeface="Candara"/>
                <a:cs typeface="Candara"/>
              </a:rPr>
              <a:t>, </a:t>
            </a:r>
          </a:p>
          <a:p>
            <a:pPr algn="ctr"/>
            <a:r>
              <a:rPr lang="en-US" sz="2000" b="1" dirty="0">
                <a:solidFill>
                  <a:schemeClr val="tx1">
                    <a:lumMod val="95000"/>
                    <a:lumOff val="5000"/>
                  </a:schemeClr>
                </a:solidFill>
                <a:latin typeface="Candara"/>
                <a:cs typeface="Candara"/>
              </a:rPr>
              <a:t>	</a:t>
            </a:r>
            <a:r>
              <a:rPr lang="en-US" sz="2000" b="1" dirty="0" err="1">
                <a:solidFill>
                  <a:schemeClr val="tx1">
                    <a:lumMod val="95000"/>
                    <a:lumOff val="5000"/>
                  </a:schemeClr>
                </a:solidFill>
                <a:latin typeface="Candara"/>
                <a:cs typeface="Candara"/>
              </a:rPr>
              <a:t>generando</a:t>
            </a:r>
            <a:r>
              <a:rPr lang="en-US" sz="2000" b="1" dirty="0">
                <a:solidFill>
                  <a:schemeClr val="tx1">
                    <a:lumMod val="95000"/>
                    <a:lumOff val="5000"/>
                  </a:schemeClr>
                </a:solidFill>
                <a:latin typeface="Candara"/>
                <a:cs typeface="Candara"/>
              </a:rPr>
              <a:t> </a:t>
            </a:r>
            <a:r>
              <a:rPr lang="en-US" sz="2000" b="1" dirty="0" err="1">
                <a:solidFill>
                  <a:schemeClr val="tx1">
                    <a:lumMod val="95000"/>
                    <a:lumOff val="5000"/>
                  </a:schemeClr>
                </a:solidFill>
                <a:latin typeface="Candara"/>
                <a:cs typeface="Candara"/>
              </a:rPr>
              <a:t>diálogos</a:t>
            </a:r>
            <a:r>
              <a:rPr lang="en-US" sz="2000" b="1" dirty="0">
                <a:solidFill>
                  <a:schemeClr val="tx1">
                    <a:lumMod val="95000"/>
                    <a:lumOff val="5000"/>
                  </a:schemeClr>
                </a:solidFill>
                <a:latin typeface="Candara"/>
                <a:cs typeface="Candara"/>
              </a:rPr>
              <a:t> entre el </a:t>
            </a:r>
            <a:r>
              <a:rPr lang="en-US" sz="2000" b="1" dirty="0" err="1">
                <a:solidFill>
                  <a:schemeClr val="tx1">
                    <a:lumMod val="95000"/>
                    <a:lumOff val="5000"/>
                  </a:schemeClr>
                </a:solidFill>
                <a:latin typeface="Candara"/>
                <a:cs typeface="Candara"/>
              </a:rPr>
              <a:t>grupo</a:t>
            </a:r>
            <a:r>
              <a:rPr lang="en-US" sz="2000" b="1" dirty="0">
                <a:solidFill>
                  <a:schemeClr val="tx1">
                    <a:lumMod val="95000"/>
                    <a:lumOff val="5000"/>
                  </a:schemeClr>
                </a:solidFill>
                <a:latin typeface="Candara"/>
                <a:cs typeface="Candara"/>
              </a:rPr>
              <a:t> de </a:t>
            </a:r>
            <a:r>
              <a:rPr lang="en-US" sz="2000" b="1" dirty="0" err="1">
                <a:solidFill>
                  <a:schemeClr val="tx1">
                    <a:lumMod val="95000"/>
                    <a:lumOff val="5000"/>
                  </a:schemeClr>
                </a:solidFill>
                <a:latin typeface="Candara"/>
                <a:cs typeface="Candara"/>
              </a:rPr>
              <a:t>trabajo</a:t>
            </a:r>
            <a:r>
              <a:rPr lang="en-US" sz="2000" b="1" dirty="0">
                <a:solidFill>
                  <a:schemeClr val="tx1">
                    <a:lumMod val="95000"/>
                    <a:lumOff val="5000"/>
                  </a:schemeClr>
                </a:solidFill>
                <a:latin typeface="Candara"/>
                <a:cs typeface="Candara"/>
              </a:rPr>
              <a:t> y </a:t>
            </a:r>
            <a:r>
              <a:rPr lang="en-US" sz="2000" b="1" dirty="0" err="1">
                <a:solidFill>
                  <a:schemeClr val="tx1">
                    <a:lumMod val="95000"/>
                    <a:lumOff val="5000"/>
                  </a:schemeClr>
                </a:solidFill>
                <a:latin typeface="Candara"/>
                <a:cs typeface="Candara"/>
              </a:rPr>
              <a:t>los</a:t>
            </a:r>
            <a:r>
              <a:rPr lang="en-US" sz="2000" b="1" dirty="0">
                <a:solidFill>
                  <a:schemeClr val="tx1">
                    <a:lumMod val="95000"/>
                    <a:lumOff val="5000"/>
                  </a:schemeClr>
                </a:solidFill>
                <a:latin typeface="Candara"/>
                <a:cs typeface="Candara"/>
              </a:rPr>
              <a:t> </a:t>
            </a:r>
            <a:r>
              <a:rPr lang="en-US" sz="2000" b="1" dirty="0" err="1">
                <a:solidFill>
                  <a:schemeClr val="tx1">
                    <a:lumMod val="95000"/>
                    <a:lumOff val="5000"/>
                  </a:schemeClr>
                </a:solidFill>
                <a:latin typeface="Candara"/>
                <a:cs typeface="Candara"/>
              </a:rPr>
              <a:t>iniciadores</a:t>
            </a:r>
            <a:r>
              <a:rPr lang="en-US" sz="2000" b="1" dirty="0">
                <a:solidFill>
                  <a:schemeClr val="tx1">
                    <a:lumMod val="95000"/>
                    <a:lumOff val="5000"/>
                  </a:schemeClr>
                </a:solidFill>
                <a:latin typeface="Candara"/>
                <a:cs typeface="Candara"/>
              </a:rPr>
              <a:t> de </a:t>
            </a:r>
            <a:r>
              <a:rPr lang="en-US" sz="2000" b="1" dirty="0" err="1">
                <a:solidFill>
                  <a:schemeClr val="tx1">
                    <a:lumMod val="95000"/>
                    <a:lumOff val="5000"/>
                  </a:schemeClr>
                </a:solidFill>
                <a:latin typeface="Candara"/>
                <a:cs typeface="Candara"/>
              </a:rPr>
              <a:t>peticiones</a:t>
            </a:r>
            <a:endParaRPr lang="es-MX" sz="2000" b="1" i="1" dirty="0">
              <a:solidFill>
                <a:schemeClr val="tx1">
                  <a:lumMod val="95000"/>
                  <a:lumOff val="5000"/>
                </a:schemeClr>
              </a:solidFill>
              <a:latin typeface="Candara"/>
              <a:cs typeface="Candara"/>
            </a:endParaRPr>
          </a:p>
        </p:txBody>
      </p:sp>
      <p:sp>
        <p:nvSpPr>
          <p:cNvPr id="9" name="Elipse 8"/>
          <p:cNvSpPr/>
          <p:nvPr/>
        </p:nvSpPr>
        <p:spPr>
          <a:xfrm>
            <a:off x="-101053" y="764704"/>
            <a:ext cx="2880319" cy="2664295"/>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700" b="1" dirty="0">
                <a:solidFill>
                  <a:schemeClr val="tx1"/>
                </a:solidFill>
                <a:latin typeface="Candara"/>
                <a:cs typeface="Candara"/>
              </a:rPr>
              <a:t>348 </a:t>
            </a:r>
            <a:r>
              <a:rPr lang="en-US" sz="2700" b="1" dirty="0" err="1">
                <a:solidFill>
                  <a:schemeClr val="tx1"/>
                </a:solidFill>
                <a:latin typeface="Candara"/>
                <a:cs typeface="Candara"/>
              </a:rPr>
              <a:t>Peticiones</a:t>
            </a:r>
            <a:r>
              <a:rPr lang="en-US" sz="2700" b="1" dirty="0">
                <a:solidFill>
                  <a:schemeClr val="tx1"/>
                </a:solidFill>
                <a:latin typeface="Candara"/>
                <a:cs typeface="Candara"/>
              </a:rPr>
              <a:t> </a:t>
            </a:r>
            <a:r>
              <a:rPr lang="en-US" sz="2700" b="1" dirty="0" err="1">
                <a:solidFill>
                  <a:schemeClr val="tx1"/>
                </a:solidFill>
                <a:latin typeface="Candara"/>
                <a:cs typeface="Candara"/>
              </a:rPr>
              <a:t>vía</a:t>
            </a:r>
            <a:r>
              <a:rPr lang="en-US" sz="2700" b="1" dirty="0">
                <a:solidFill>
                  <a:schemeClr val="tx1"/>
                </a:solidFill>
                <a:latin typeface="Candara"/>
                <a:cs typeface="Candara"/>
              </a:rPr>
              <a:t> </a:t>
            </a:r>
            <a:r>
              <a:rPr lang="en-US" sz="2700" b="1" dirty="0">
                <a:solidFill>
                  <a:schemeClr val="tx1"/>
                </a:solidFill>
                <a:latin typeface="Candara"/>
                <a:cs typeface="Candara"/>
                <a:hlinkClick r:id="rId3"/>
              </a:rPr>
              <a:t>Change.org </a:t>
            </a:r>
            <a:endParaRPr lang="es-MX" sz="2700" b="1" dirty="0">
              <a:solidFill>
                <a:schemeClr val="tx1"/>
              </a:solidFill>
              <a:latin typeface="Candara"/>
              <a:cs typeface="Candara"/>
            </a:endParaRPr>
          </a:p>
        </p:txBody>
      </p:sp>
      <p:sp>
        <p:nvSpPr>
          <p:cNvPr id="6" name="Marcador de número de diapositiva 3">
            <a:extLst>
              <a:ext uri="{FF2B5EF4-FFF2-40B4-BE49-F238E27FC236}">
                <a16:creationId xmlns="" xmlns:a16="http://schemas.microsoft.com/office/drawing/2014/main" id="{4260126F-F414-B94E-93B2-E7AF9B4A6B3D}"/>
              </a:ext>
            </a:extLst>
          </p:cNvPr>
          <p:cNvSpPr>
            <a:spLocks noGrp="1"/>
          </p:cNvSpPr>
          <p:nvPr>
            <p:ph type="sldNum" sz="quarter" idx="12"/>
          </p:nvPr>
        </p:nvSpPr>
        <p:spPr>
          <a:xfrm>
            <a:off x="6588224" y="6309320"/>
            <a:ext cx="2057400" cy="365125"/>
          </a:xfrm>
        </p:spPr>
        <p:txBody>
          <a:bodyPr/>
          <a:lstStyle/>
          <a:p>
            <a:fld id="{3D00EDCE-E2C7-4EF9-9ED3-E15F33472F24}" type="slidenum">
              <a:rPr lang="es-MX" smtClean="0">
                <a:solidFill>
                  <a:prstClr val="black">
                    <a:tint val="75000"/>
                  </a:prstClr>
                </a:solidFill>
              </a:rPr>
              <a:pPr/>
              <a:t>17</a:t>
            </a:fld>
            <a:endParaRPr lang="es-MX" dirty="0">
              <a:solidFill>
                <a:prstClr val="black">
                  <a:tint val="75000"/>
                </a:prstClr>
              </a:solidFill>
            </a:endParaRPr>
          </a:p>
        </p:txBody>
      </p:sp>
      <p:graphicFrame>
        <p:nvGraphicFramePr>
          <p:cNvPr id="7" name="Diagrama 6"/>
          <p:cNvGraphicFramePr/>
          <p:nvPr>
            <p:extLst>
              <p:ext uri="{D42A27DB-BD31-4B8C-83A1-F6EECF244321}">
                <p14:modId xmlns:p14="http://schemas.microsoft.com/office/powerpoint/2010/main" val="405858520"/>
              </p:ext>
            </p:extLst>
          </p:nvPr>
        </p:nvGraphicFramePr>
        <p:xfrm>
          <a:off x="2843808" y="3429000"/>
          <a:ext cx="6274351" cy="34107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382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animBg="1"/>
      <p:bldGraphic spid="7"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extLst>
              <p:ext uri="{D42A27DB-BD31-4B8C-83A1-F6EECF244321}">
                <p14:modId xmlns:p14="http://schemas.microsoft.com/office/powerpoint/2010/main" val="540906156"/>
              </p:ext>
            </p:extLst>
          </p:nvPr>
        </p:nvGraphicFramePr>
        <p:xfrm>
          <a:off x="0" y="476672"/>
          <a:ext cx="6657940" cy="5904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p:cNvPicPr>
            <a:picLocks noChangeAspect="1"/>
          </p:cNvPicPr>
          <p:nvPr/>
        </p:nvPicPr>
        <p:blipFill>
          <a:blip r:embed="rId8" cstate="print"/>
          <a:stretch>
            <a:fillRect/>
          </a:stretch>
        </p:blipFill>
        <p:spPr>
          <a:xfrm>
            <a:off x="4860032" y="2060848"/>
            <a:ext cx="4131517" cy="3024336"/>
          </a:xfrm>
          <a:prstGeom prst="rect">
            <a:avLst/>
          </a:prstGeom>
          <a:ln>
            <a:noFill/>
          </a:ln>
          <a:effectLst>
            <a:softEdge rad="112500"/>
          </a:effectLst>
        </p:spPr>
      </p:pic>
      <p:sp>
        <p:nvSpPr>
          <p:cNvPr id="4" name="Marcador de número de diapositiva 3">
            <a:extLst>
              <a:ext uri="{FF2B5EF4-FFF2-40B4-BE49-F238E27FC236}">
                <a16:creationId xmlns="" xmlns:a16="http://schemas.microsoft.com/office/drawing/2014/main" id="{4260126F-F414-B94E-93B2-E7AF9B4A6B3D}"/>
              </a:ext>
            </a:extLst>
          </p:cNvPr>
          <p:cNvSpPr>
            <a:spLocks noGrp="1"/>
          </p:cNvSpPr>
          <p:nvPr>
            <p:ph type="sldNum" sz="quarter" idx="12"/>
          </p:nvPr>
        </p:nvSpPr>
        <p:spPr>
          <a:xfrm>
            <a:off x="6588224" y="6309320"/>
            <a:ext cx="2057400" cy="365125"/>
          </a:xfrm>
        </p:spPr>
        <p:txBody>
          <a:bodyPr/>
          <a:lstStyle/>
          <a:p>
            <a:fld id="{3D00EDCE-E2C7-4EF9-9ED3-E15F33472F24}" type="slidenum">
              <a:rPr lang="es-MX" smtClean="0">
                <a:solidFill>
                  <a:prstClr val="black">
                    <a:tint val="75000"/>
                  </a:prstClr>
                </a:solidFill>
              </a:rPr>
              <a:pPr/>
              <a:t>18</a:t>
            </a:fld>
            <a:endParaRPr lang="es-MX" dirty="0">
              <a:solidFill>
                <a:prstClr val="black">
                  <a:tint val="75000"/>
                </a:prstClr>
              </a:solidFill>
            </a:endParaRPr>
          </a:p>
        </p:txBody>
      </p:sp>
    </p:spTree>
    <p:extLst>
      <p:ext uri="{BB962C8B-B14F-4D97-AF65-F5344CB8AC3E}">
        <p14:creationId xmlns:p14="http://schemas.microsoft.com/office/powerpoint/2010/main" val="86447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Marcador de contenido 2"/>
          <p:cNvGraphicFramePr>
            <a:graphicFrameLocks/>
          </p:cNvGraphicFramePr>
          <p:nvPr>
            <p:extLst>
              <p:ext uri="{D42A27DB-BD31-4B8C-83A1-F6EECF244321}">
                <p14:modId xmlns:p14="http://schemas.microsoft.com/office/powerpoint/2010/main" val="1559159745"/>
              </p:ext>
            </p:extLst>
          </p:nvPr>
        </p:nvGraphicFramePr>
        <p:xfrm>
          <a:off x="63675" y="260648"/>
          <a:ext cx="8664971" cy="6336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Imagen relacionad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5536" y="4653136"/>
            <a:ext cx="3168352" cy="1944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8" name="Rectángulo 7"/>
          <p:cNvSpPr/>
          <p:nvPr/>
        </p:nvSpPr>
        <p:spPr>
          <a:xfrm>
            <a:off x="4211960" y="764704"/>
            <a:ext cx="4771103" cy="590963"/>
          </a:xfrm>
          <a:prstGeom prst="rect">
            <a:avLst/>
          </a:prstGeom>
        </p:spPr>
        <p:txBody>
          <a:bodyPr vert="horz" lIns="68580" tIns="34290" rIns="68580" bIns="34290" rtlCol="0" anchor="ctr">
            <a:normAutofit fontScale="85000" lnSpcReduction="20000"/>
          </a:bodyPr>
          <a:lstStyle/>
          <a:p>
            <a:pPr algn="ctr" defTabSz="514350">
              <a:lnSpc>
                <a:spcPct val="90000"/>
              </a:lnSpc>
              <a:spcBef>
                <a:spcPct val="0"/>
              </a:spcBef>
            </a:pPr>
            <a:r>
              <a:rPr lang="es-MX" sz="2600" b="1" dirty="0"/>
              <a:t>Consulta </a:t>
            </a:r>
            <a:r>
              <a:rPr lang="es-MX" sz="2600" b="1" dirty="0" smtClean="0"/>
              <a:t>a </a:t>
            </a:r>
            <a:r>
              <a:rPr lang="es-MX" sz="2600" b="1" dirty="0"/>
              <a:t>Pueblos originarios sobre Constitución de la CDMX</a:t>
            </a:r>
          </a:p>
          <a:p>
            <a:pPr algn="ctr" defTabSz="514350">
              <a:lnSpc>
                <a:spcPct val="90000"/>
              </a:lnSpc>
              <a:spcBef>
                <a:spcPct val="0"/>
              </a:spcBef>
            </a:pPr>
            <a:endParaRPr lang="es-MX" sz="2100" b="1" cap="small" dirty="0">
              <a:latin typeface="Casanet"/>
              <a:ea typeface="+mj-ea"/>
              <a:cs typeface="+mj-cs"/>
            </a:endParaRPr>
          </a:p>
        </p:txBody>
      </p:sp>
      <p:graphicFrame>
        <p:nvGraphicFramePr>
          <p:cNvPr id="9" name="Diagrama 8"/>
          <p:cNvGraphicFramePr/>
          <p:nvPr>
            <p:extLst>
              <p:ext uri="{D42A27DB-BD31-4B8C-83A1-F6EECF244321}">
                <p14:modId xmlns:p14="http://schemas.microsoft.com/office/powerpoint/2010/main" val="1387847823"/>
              </p:ext>
            </p:extLst>
          </p:nvPr>
        </p:nvGraphicFramePr>
        <p:xfrm>
          <a:off x="6444208" y="1700808"/>
          <a:ext cx="2304256" cy="194421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0" name="Marcador de número de diapositiva 3">
            <a:extLst>
              <a:ext uri="{FF2B5EF4-FFF2-40B4-BE49-F238E27FC236}">
                <a16:creationId xmlns="" xmlns:a16="http://schemas.microsoft.com/office/drawing/2014/main" id="{4260126F-F414-B94E-93B2-E7AF9B4A6B3D}"/>
              </a:ext>
            </a:extLst>
          </p:cNvPr>
          <p:cNvSpPr>
            <a:spLocks noGrp="1"/>
          </p:cNvSpPr>
          <p:nvPr>
            <p:ph type="sldNum" sz="quarter" idx="12"/>
          </p:nvPr>
        </p:nvSpPr>
        <p:spPr>
          <a:xfrm>
            <a:off x="6588224" y="6309320"/>
            <a:ext cx="2057400" cy="365125"/>
          </a:xfrm>
        </p:spPr>
        <p:txBody>
          <a:bodyPr/>
          <a:lstStyle/>
          <a:p>
            <a:fld id="{3D00EDCE-E2C7-4EF9-9ED3-E15F33472F24}" type="slidenum">
              <a:rPr lang="es-MX" smtClean="0">
                <a:solidFill>
                  <a:prstClr val="black">
                    <a:tint val="75000"/>
                  </a:prstClr>
                </a:solidFill>
              </a:rPr>
              <a:pPr/>
              <a:t>19</a:t>
            </a:fld>
            <a:endParaRPr lang="es-MX" dirty="0">
              <a:solidFill>
                <a:prstClr val="black">
                  <a:tint val="75000"/>
                </a:prstClr>
              </a:solidFill>
            </a:endParaRPr>
          </a:p>
        </p:txBody>
      </p:sp>
    </p:spTree>
    <p:extLst>
      <p:ext uri="{BB962C8B-B14F-4D97-AF65-F5344CB8AC3E}">
        <p14:creationId xmlns:p14="http://schemas.microsoft.com/office/powerpoint/2010/main" val="16556948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1000"/>
                                        <p:tgtEl>
                                          <p:spTgt spid="7"/>
                                        </p:tgtEl>
                                      </p:cBhvr>
                                    </p:animEffect>
                                    <p:anim calcmode="lin" valueType="num">
                                      <p:cBhvr>
                                        <p:cTn id="19" dur="1000"/>
                                        <p:tgtEl>
                                          <p:spTgt spid="7"/>
                                        </p:tgtEl>
                                        <p:attrNameLst>
                                          <p:attrName>ppt_x</p:attrName>
                                        </p:attrNameLst>
                                      </p:cBhvr>
                                      <p:tavLst>
                                        <p:tav tm="0">
                                          <p:val>
                                            <p:strVal val="ppt_x"/>
                                          </p:val>
                                        </p:tav>
                                        <p:tav tm="100000">
                                          <p:val>
                                            <p:strVal val="ppt_x"/>
                                          </p:val>
                                        </p:tav>
                                      </p:tavLst>
                                    </p:anim>
                                    <p:anim calcmode="lin" valueType="num">
                                      <p:cBhvr>
                                        <p:cTn id="20" dur="1000"/>
                                        <p:tgtEl>
                                          <p:spTgt spid="7"/>
                                        </p:tgtEl>
                                        <p:attrNameLst>
                                          <p:attrName>ppt_y</p:attrName>
                                        </p:attrNameLst>
                                      </p:cBhvr>
                                      <p:tavLst>
                                        <p:tav tm="0">
                                          <p:val>
                                            <p:strVal val="ppt_y"/>
                                          </p:val>
                                        </p:tav>
                                        <p:tav tm="100000">
                                          <p:val>
                                            <p:strVal val="ppt_y+.1"/>
                                          </p:val>
                                        </p:tav>
                                      </p:tavLst>
                                    </p:anim>
                                    <p:set>
                                      <p:cBhvr>
                                        <p:cTn id="21"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9"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95536" y="1124744"/>
            <a:ext cx="8280920" cy="5491247"/>
          </a:xfrm>
          <a:prstGeom prst="rect">
            <a:avLst/>
          </a:prstGeom>
          <a:solidFill>
            <a:schemeClr val="accent1">
              <a:lumMod val="60000"/>
              <a:lumOff val="40000"/>
            </a:schemeClr>
          </a:solidFill>
        </p:spPr>
        <p:txBody>
          <a:bodyPr wrap="square">
            <a:spAutoFit/>
          </a:bodyPr>
          <a:lstStyle/>
          <a:p>
            <a:pPr indent="182880" algn="just">
              <a:lnSpc>
                <a:spcPct val="150000"/>
              </a:lnSpc>
              <a:spcAft>
                <a:spcPts val="505"/>
              </a:spcAft>
              <a:buFont typeface="Wingdings" pitchFamily="2" charset="2"/>
              <a:buChar char="ü"/>
            </a:pPr>
            <a:r>
              <a:rPr lang="es-MX" sz="2000" b="1" dirty="0">
                <a:latin typeface="Arial" charset="0"/>
                <a:ea typeface="Calibri" charset="0"/>
              </a:rPr>
              <a:t>14 senadores </a:t>
            </a:r>
            <a:r>
              <a:rPr lang="es-MX" sz="2000" dirty="0">
                <a:latin typeface="Arial" charset="0"/>
                <a:ea typeface="Calibri" charset="0"/>
              </a:rPr>
              <a:t>designados por el voto de las dos terceras partes de sus miembros presentes de la Cámara, a propuesta de su Junta de Coordinación Política.</a:t>
            </a:r>
            <a:endParaRPr lang="es-ES_tradnl" sz="2000" dirty="0">
              <a:latin typeface="Arial" charset="0"/>
              <a:ea typeface="Times New Roman" charset="0"/>
            </a:endParaRPr>
          </a:p>
          <a:p>
            <a:pPr indent="182880" algn="just">
              <a:lnSpc>
                <a:spcPct val="150000"/>
              </a:lnSpc>
              <a:spcAft>
                <a:spcPts val="505"/>
              </a:spcAft>
              <a:buFont typeface="Wingdings" pitchFamily="2" charset="2"/>
              <a:buChar char="ü"/>
            </a:pPr>
            <a:r>
              <a:rPr lang="es-MX" sz="2000" b="1" dirty="0">
                <a:latin typeface="Arial" charset="0"/>
                <a:ea typeface="Calibri" charset="0"/>
              </a:rPr>
              <a:t>14 diputados federales </a:t>
            </a:r>
            <a:r>
              <a:rPr lang="es-MX" sz="2000" dirty="0">
                <a:latin typeface="Arial" charset="0"/>
                <a:ea typeface="Calibri" charset="0"/>
              </a:rPr>
              <a:t>designados por el voto de las dos terceras partes de sus miembros presentes de la Cámara, a propuesta de su Junta de Coordinación Política.</a:t>
            </a:r>
            <a:endParaRPr lang="es-ES_tradnl" sz="2000" dirty="0">
              <a:latin typeface="Arial" charset="0"/>
              <a:ea typeface="Times New Roman" charset="0"/>
            </a:endParaRPr>
          </a:p>
          <a:p>
            <a:pPr indent="182880" algn="just">
              <a:lnSpc>
                <a:spcPct val="150000"/>
              </a:lnSpc>
              <a:spcAft>
                <a:spcPts val="505"/>
              </a:spcAft>
              <a:buFont typeface="Wingdings" pitchFamily="2" charset="2"/>
              <a:buChar char="ü"/>
            </a:pPr>
            <a:r>
              <a:rPr lang="es-MX" sz="2000" b="1" dirty="0">
                <a:latin typeface="Arial" charset="0"/>
                <a:ea typeface="Calibri" charset="0"/>
              </a:rPr>
              <a:t>6 designados por el Presidente de la República</a:t>
            </a:r>
            <a:r>
              <a:rPr lang="es-MX" sz="2000" dirty="0">
                <a:latin typeface="Arial" charset="0"/>
                <a:ea typeface="Calibri" charset="0"/>
              </a:rPr>
              <a:t>.</a:t>
            </a:r>
            <a:endParaRPr lang="es-ES_tradnl" sz="2000" dirty="0">
              <a:latin typeface="Arial" charset="0"/>
              <a:ea typeface="Times New Roman" charset="0"/>
            </a:endParaRPr>
          </a:p>
          <a:p>
            <a:pPr indent="182880" algn="just">
              <a:lnSpc>
                <a:spcPct val="150000"/>
              </a:lnSpc>
              <a:spcAft>
                <a:spcPts val="505"/>
              </a:spcAft>
              <a:buFont typeface="Wingdings" pitchFamily="2" charset="2"/>
              <a:buChar char="ü"/>
            </a:pPr>
            <a:r>
              <a:rPr lang="es-MX" sz="2000" b="1" dirty="0">
                <a:latin typeface="Arial" charset="0"/>
                <a:ea typeface="Calibri" charset="0"/>
              </a:rPr>
              <a:t>6 designados por el Jefe de Gobierno del Distrito Federal.</a:t>
            </a:r>
          </a:p>
          <a:p>
            <a:pPr indent="182880" algn="just">
              <a:lnSpc>
                <a:spcPct val="150000"/>
              </a:lnSpc>
              <a:spcAft>
                <a:spcPts val="505"/>
              </a:spcAft>
              <a:buFont typeface="Wingdings" pitchFamily="2" charset="2"/>
              <a:buChar char="ü"/>
            </a:pPr>
            <a:r>
              <a:rPr lang="es-MX" sz="2000" b="1" dirty="0">
                <a:latin typeface="Arial" charset="0"/>
                <a:ea typeface="Calibri" charset="0"/>
              </a:rPr>
              <a:t>60 ELECTOS POR LA CIUDADANÍA</a:t>
            </a:r>
            <a:endParaRPr lang="es-MX" sz="2000" dirty="0">
              <a:latin typeface="Arial" charset="0"/>
              <a:ea typeface="Calibri" charset="0"/>
            </a:endParaRPr>
          </a:p>
          <a:p>
            <a:pPr indent="182880" algn="just">
              <a:lnSpc>
                <a:spcPct val="150000"/>
              </a:lnSpc>
              <a:spcAft>
                <a:spcPts val="505"/>
              </a:spcAft>
            </a:pPr>
            <a:r>
              <a:rPr lang="es-MX" sz="2000" b="1" i="1" dirty="0">
                <a:latin typeface="Arial" charset="0"/>
                <a:ea typeface="Calibri" charset="0"/>
              </a:rPr>
              <a:t>Todos los diputados constituyentes ejercerán su encargo de forma honorífica, por lo que no percibirían remuneración alguna.</a:t>
            </a:r>
            <a:endParaRPr lang="es-ES_tradnl" sz="2000" b="1" i="1" dirty="0">
              <a:effectLst/>
              <a:latin typeface="Arial" charset="0"/>
              <a:ea typeface="Times New Roman" charset="0"/>
            </a:endParaRPr>
          </a:p>
        </p:txBody>
      </p:sp>
      <p:sp>
        <p:nvSpPr>
          <p:cNvPr id="4" name="Marcador de número de diapositiva 3">
            <a:extLst>
              <a:ext uri="{FF2B5EF4-FFF2-40B4-BE49-F238E27FC236}">
                <a16:creationId xmlns="" xmlns:a16="http://schemas.microsoft.com/office/drawing/2014/main" id="{4260126F-F414-B94E-93B2-E7AF9B4A6B3D}"/>
              </a:ext>
            </a:extLst>
          </p:cNvPr>
          <p:cNvSpPr>
            <a:spLocks noGrp="1"/>
          </p:cNvSpPr>
          <p:nvPr>
            <p:ph type="sldNum" sz="quarter" idx="12"/>
          </p:nvPr>
        </p:nvSpPr>
        <p:spPr>
          <a:xfrm>
            <a:off x="6588224" y="6309320"/>
            <a:ext cx="2057400" cy="365125"/>
          </a:xfrm>
        </p:spPr>
        <p:txBody>
          <a:bodyPr/>
          <a:lstStyle/>
          <a:p>
            <a:fld id="{3D00EDCE-E2C7-4EF9-9ED3-E15F33472F24}" type="slidenum">
              <a:rPr lang="es-MX" smtClean="0">
                <a:solidFill>
                  <a:prstClr val="black">
                    <a:tint val="75000"/>
                  </a:prstClr>
                </a:solidFill>
              </a:rPr>
              <a:pPr/>
              <a:t>20</a:t>
            </a:fld>
            <a:endParaRPr lang="es-MX" dirty="0">
              <a:solidFill>
                <a:prstClr val="black">
                  <a:tint val="75000"/>
                </a:prstClr>
              </a:solidFill>
            </a:endParaRPr>
          </a:p>
        </p:txBody>
      </p:sp>
      <p:sp>
        <p:nvSpPr>
          <p:cNvPr id="5" name="4 Rectángulo"/>
          <p:cNvSpPr/>
          <p:nvPr/>
        </p:nvSpPr>
        <p:spPr>
          <a:xfrm>
            <a:off x="0" y="332656"/>
            <a:ext cx="9144000" cy="507831"/>
          </a:xfrm>
          <a:prstGeom prst="rect">
            <a:avLst/>
          </a:prstGeom>
          <a:solidFill>
            <a:srgbClr val="7393C7"/>
          </a:solidFill>
        </p:spPr>
        <p:txBody>
          <a:bodyPr wrap="square">
            <a:spAutoFit/>
          </a:bodyPr>
          <a:lstStyle/>
          <a:p>
            <a:pPr indent="182880" algn="ctr">
              <a:lnSpc>
                <a:spcPct val="150000"/>
              </a:lnSpc>
              <a:spcAft>
                <a:spcPts val="505"/>
              </a:spcAft>
            </a:pPr>
            <a:r>
              <a:rPr lang="es-MX" b="1" dirty="0">
                <a:latin typeface="Arial" charset="0"/>
                <a:ea typeface="Calibri" charset="0"/>
              </a:rPr>
              <a:t>MIEMBROS DE LA ASAMBLEA CONSTITUYENTE </a:t>
            </a:r>
          </a:p>
        </p:txBody>
      </p:sp>
    </p:spTree>
    <p:extLst>
      <p:ext uri="{BB962C8B-B14F-4D97-AF65-F5344CB8AC3E}">
        <p14:creationId xmlns:p14="http://schemas.microsoft.com/office/powerpoint/2010/main" val="84357001"/>
      </p:ext>
    </p:extLst>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a:spLocks noChangeArrowheads="1"/>
          </p:cNvSpPr>
          <p:nvPr/>
        </p:nvSpPr>
        <p:spPr bwMode="auto">
          <a:xfrm>
            <a:off x="0" y="0"/>
            <a:ext cx="9144000" cy="649288"/>
          </a:xfrm>
          <a:prstGeom prst="rect">
            <a:avLst/>
          </a:prstGeom>
          <a:solidFill>
            <a:srgbClr val="7393C7"/>
          </a:solidFill>
          <a:ln w="28575">
            <a:solidFill>
              <a:schemeClr val="bg1"/>
            </a:solidFill>
            <a:miter lim="800000"/>
            <a:headEnd/>
            <a:tailEnd/>
          </a:ln>
          <a:effectLst>
            <a:outerShdw blurRad="50800" dist="38100" dir="5400000" algn="t" rotWithShape="0">
              <a:srgbClr val="000000">
                <a:alpha val="39998"/>
              </a:srgbClr>
            </a:outerShdw>
          </a:effectLst>
        </p:spPr>
        <p:txBody>
          <a:bodyPr anchor="ctr"/>
          <a:lstStyle>
            <a:lvl1pPr>
              <a:defRPr>
                <a:solidFill>
                  <a:schemeClr val="tx1"/>
                </a:solidFill>
                <a:latin typeface="Calibri" charset="0"/>
                <a:ea typeface="MS PGothic" charset="-128"/>
              </a:defRPr>
            </a:lvl1pPr>
            <a:lvl2pPr marL="742950" indent="-285750">
              <a:defRPr>
                <a:solidFill>
                  <a:schemeClr val="tx1"/>
                </a:solidFill>
                <a:latin typeface="Calibri" charset="0"/>
                <a:ea typeface="MS PGothic" charset="-128"/>
              </a:defRPr>
            </a:lvl2pPr>
            <a:lvl3pPr marL="1143000" indent="-228600">
              <a:defRPr>
                <a:solidFill>
                  <a:schemeClr val="tx1"/>
                </a:solidFill>
                <a:latin typeface="Calibri" charset="0"/>
                <a:ea typeface="MS PGothic" charset="-128"/>
              </a:defRPr>
            </a:lvl3pPr>
            <a:lvl4pPr marL="1600200" indent="-228600">
              <a:defRPr>
                <a:solidFill>
                  <a:schemeClr val="tx1"/>
                </a:solidFill>
                <a:latin typeface="Calibri" charset="0"/>
                <a:ea typeface="MS PGothic" charset="-128"/>
              </a:defRPr>
            </a:lvl4pPr>
            <a:lvl5pPr marL="2057400" indent="-228600">
              <a:defRPr>
                <a:solidFill>
                  <a:schemeClr val="tx1"/>
                </a:solidFill>
                <a:latin typeface="Calibri" charset="0"/>
                <a:ea typeface="MS PGothic" charset="-128"/>
              </a:defRPr>
            </a:lvl5pPr>
            <a:lvl6pPr marL="2514600" indent="-228600" defTabSz="457200" eaLnBrk="0" fontAlgn="base" hangingPunct="0">
              <a:spcBef>
                <a:spcPct val="0"/>
              </a:spcBef>
              <a:spcAft>
                <a:spcPct val="0"/>
              </a:spcAft>
              <a:defRPr>
                <a:solidFill>
                  <a:schemeClr val="tx1"/>
                </a:solidFill>
                <a:latin typeface="Calibri" charset="0"/>
                <a:ea typeface="MS PGothic" charset="-128"/>
              </a:defRPr>
            </a:lvl6pPr>
            <a:lvl7pPr marL="2971800" indent="-228600" defTabSz="457200" eaLnBrk="0" fontAlgn="base" hangingPunct="0">
              <a:spcBef>
                <a:spcPct val="0"/>
              </a:spcBef>
              <a:spcAft>
                <a:spcPct val="0"/>
              </a:spcAft>
              <a:defRPr>
                <a:solidFill>
                  <a:schemeClr val="tx1"/>
                </a:solidFill>
                <a:latin typeface="Calibri" charset="0"/>
                <a:ea typeface="MS PGothic" charset="-128"/>
              </a:defRPr>
            </a:lvl7pPr>
            <a:lvl8pPr marL="3429000" indent="-228600" defTabSz="457200" eaLnBrk="0" fontAlgn="base" hangingPunct="0">
              <a:spcBef>
                <a:spcPct val="0"/>
              </a:spcBef>
              <a:spcAft>
                <a:spcPct val="0"/>
              </a:spcAft>
              <a:defRPr>
                <a:solidFill>
                  <a:schemeClr val="tx1"/>
                </a:solidFill>
                <a:latin typeface="Calibri" charset="0"/>
                <a:ea typeface="MS PGothic" charset="-128"/>
              </a:defRPr>
            </a:lvl8pPr>
            <a:lvl9pPr marL="3886200" indent="-228600" defTabSz="457200" eaLnBrk="0" fontAlgn="base" hangingPunct="0">
              <a:spcBef>
                <a:spcPct val="0"/>
              </a:spcBef>
              <a:spcAft>
                <a:spcPct val="0"/>
              </a:spcAft>
              <a:defRPr>
                <a:solidFill>
                  <a:schemeClr val="tx1"/>
                </a:solidFill>
                <a:latin typeface="Calibri" charset="0"/>
                <a:ea typeface="MS PGothic" charset="-128"/>
              </a:defRPr>
            </a:lvl9pPr>
          </a:lstStyle>
          <a:p>
            <a:pPr algn="ctr" eaLnBrk="1" hangingPunct="1">
              <a:defRPr/>
            </a:pPr>
            <a:r>
              <a:rPr lang="es-ES" altLang="x-none" sz="2000" b="1" i="1" dirty="0">
                <a:solidFill>
                  <a:schemeClr val="bg1"/>
                </a:solidFill>
                <a:effectLst>
                  <a:outerShdw blurRad="38100" dist="38100" dir="2700000" algn="tl">
                    <a:srgbClr val="000000"/>
                  </a:outerShdw>
                </a:effectLst>
              </a:rPr>
              <a:t>REFORMA POLÍTICA DEL DISTRITO FEDERAL</a:t>
            </a:r>
            <a:endParaRPr lang="es-MX" altLang="x-none" sz="2000" i="1" dirty="0">
              <a:solidFill>
                <a:schemeClr val="bg1"/>
              </a:solidFill>
            </a:endParaRPr>
          </a:p>
        </p:txBody>
      </p:sp>
      <p:sp>
        <p:nvSpPr>
          <p:cNvPr id="13" name="12 Rectángulo"/>
          <p:cNvSpPr>
            <a:spLocks noChangeArrowheads="1"/>
          </p:cNvSpPr>
          <p:nvPr/>
        </p:nvSpPr>
        <p:spPr bwMode="auto">
          <a:xfrm>
            <a:off x="0" y="638175"/>
            <a:ext cx="9144000" cy="774601"/>
          </a:xfrm>
          <a:prstGeom prst="rect">
            <a:avLst/>
          </a:prstGeom>
          <a:solidFill>
            <a:srgbClr val="A1CBE7"/>
          </a:solidFill>
          <a:ln w="28575">
            <a:solidFill>
              <a:schemeClr val="bg1"/>
            </a:solidFill>
            <a:miter lim="800000"/>
            <a:headEnd/>
            <a:tailEnd/>
          </a:ln>
          <a:effectLst>
            <a:outerShdw blurRad="50800" dist="38100" dir="5400000" algn="t" rotWithShape="0">
              <a:srgbClr val="000000">
                <a:alpha val="39998"/>
              </a:srgbClr>
            </a:outerShdw>
          </a:effectLst>
        </p:spPr>
        <p:txBody>
          <a:bodyPr lIns="100757" tIns="70277" rIns="100757" bIns="70277" anchor="ctr"/>
          <a:lstStyle>
            <a:lvl1pPr defTabSz="711200">
              <a:defRPr>
                <a:solidFill>
                  <a:schemeClr val="tx1"/>
                </a:solidFill>
                <a:latin typeface="Calibri" charset="0"/>
                <a:ea typeface="MS PGothic" charset="-128"/>
              </a:defRPr>
            </a:lvl1pPr>
            <a:lvl2pPr marL="742950" indent="-285750" defTabSz="711200">
              <a:defRPr>
                <a:solidFill>
                  <a:schemeClr val="tx1"/>
                </a:solidFill>
                <a:latin typeface="Calibri" charset="0"/>
                <a:ea typeface="MS PGothic" charset="-128"/>
              </a:defRPr>
            </a:lvl2pPr>
            <a:lvl3pPr marL="1143000" indent="-228600" defTabSz="711200">
              <a:defRPr>
                <a:solidFill>
                  <a:schemeClr val="tx1"/>
                </a:solidFill>
                <a:latin typeface="Calibri" charset="0"/>
                <a:ea typeface="MS PGothic" charset="-128"/>
              </a:defRPr>
            </a:lvl3pPr>
            <a:lvl4pPr marL="1600200" indent="-228600" defTabSz="711200">
              <a:defRPr>
                <a:solidFill>
                  <a:schemeClr val="tx1"/>
                </a:solidFill>
                <a:latin typeface="Calibri" charset="0"/>
                <a:ea typeface="MS PGothic" charset="-128"/>
              </a:defRPr>
            </a:lvl4pPr>
            <a:lvl5pPr marL="2057400" indent="-228600" defTabSz="711200">
              <a:defRPr>
                <a:solidFill>
                  <a:schemeClr val="tx1"/>
                </a:solidFill>
                <a:latin typeface="Calibri" charset="0"/>
                <a:ea typeface="MS PGothic" charset="-128"/>
              </a:defRPr>
            </a:lvl5pPr>
            <a:lvl6pPr marL="2514600" indent="-228600" defTabSz="711200" eaLnBrk="0" fontAlgn="base" hangingPunct="0">
              <a:spcBef>
                <a:spcPct val="0"/>
              </a:spcBef>
              <a:spcAft>
                <a:spcPct val="0"/>
              </a:spcAft>
              <a:defRPr>
                <a:solidFill>
                  <a:schemeClr val="tx1"/>
                </a:solidFill>
                <a:latin typeface="Calibri" charset="0"/>
                <a:ea typeface="MS PGothic" charset="-128"/>
              </a:defRPr>
            </a:lvl6pPr>
            <a:lvl7pPr marL="2971800" indent="-228600" defTabSz="711200" eaLnBrk="0" fontAlgn="base" hangingPunct="0">
              <a:spcBef>
                <a:spcPct val="0"/>
              </a:spcBef>
              <a:spcAft>
                <a:spcPct val="0"/>
              </a:spcAft>
              <a:defRPr>
                <a:solidFill>
                  <a:schemeClr val="tx1"/>
                </a:solidFill>
                <a:latin typeface="Calibri" charset="0"/>
                <a:ea typeface="MS PGothic" charset="-128"/>
              </a:defRPr>
            </a:lvl7pPr>
            <a:lvl8pPr marL="3429000" indent="-228600" defTabSz="711200" eaLnBrk="0" fontAlgn="base" hangingPunct="0">
              <a:spcBef>
                <a:spcPct val="0"/>
              </a:spcBef>
              <a:spcAft>
                <a:spcPct val="0"/>
              </a:spcAft>
              <a:defRPr>
                <a:solidFill>
                  <a:schemeClr val="tx1"/>
                </a:solidFill>
                <a:latin typeface="Calibri" charset="0"/>
                <a:ea typeface="MS PGothic" charset="-128"/>
              </a:defRPr>
            </a:lvl8pPr>
            <a:lvl9pPr marL="3886200" indent="-228600" defTabSz="711200" eaLnBrk="0" fontAlgn="base" hangingPunct="0">
              <a:spcBef>
                <a:spcPct val="0"/>
              </a:spcBef>
              <a:spcAft>
                <a:spcPct val="0"/>
              </a:spcAft>
              <a:defRPr>
                <a:solidFill>
                  <a:schemeClr val="tx1"/>
                </a:solidFill>
                <a:latin typeface="Calibri" charset="0"/>
                <a:ea typeface="MS PGothic" charset="-128"/>
              </a:defRPr>
            </a:lvl9pPr>
          </a:lstStyle>
          <a:p>
            <a:pPr algn="ctr" eaLnBrk="1" hangingPunct="1">
              <a:lnSpc>
                <a:spcPct val="90000"/>
              </a:lnSpc>
              <a:spcAft>
                <a:spcPct val="35000"/>
              </a:spcAft>
              <a:defRPr/>
            </a:pPr>
            <a:r>
              <a:rPr lang="es-MX" altLang="x-none" b="1" i="1" dirty="0">
                <a:effectLst>
                  <a:outerShdw blurRad="38100" dist="38100" dir="2700000" algn="tl">
                    <a:srgbClr val="FFFFFF"/>
                  </a:outerShdw>
                </a:effectLst>
              </a:rPr>
              <a:t>Transformar la naturaleza constitucional de la Ciudad de México  </a:t>
            </a:r>
          </a:p>
          <a:p>
            <a:pPr algn="ctr" eaLnBrk="1" hangingPunct="1">
              <a:lnSpc>
                <a:spcPct val="90000"/>
              </a:lnSpc>
              <a:spcAft>
                <a:spcPct val="35000"/>
              </a:spcAft>
              <a:defRPr/>
            </a:pPr>
            <a:r>
              <a:rPr lang="es-MX" altLang="x-none" b="1" i="1" dirty="0">
                <a:effectLst>
                  <a:outerShdw blurRad="38100" dist="38100" dir="2700000" algn="tl">
                    <a:srgbClr val="FFFFFF"/>
                  </a:outerShdw>
                </a:effectLst>
              </a:rPr>
              <a:t>«Distrito Federal» al de una «Ciudad Capital»</a:t>
            </a:r>
            <a:endParaRPr lang="es-MX" altLang="x-none" b="1" dirty="0">
              <a:effectLst>
                <a:outerShdw blurRad="38100" dist="38100" dir="2700000" algn="tl">
                  <a:srgbClr val="FFFFFF"/>
                </a:outerShdw>
              </a:effectLst>
            </a:endParaRPr>
          </a:p>
        </p:txBody>
      </p:sp>
      <p:sp>
        <p:nvSpPr>
          <p:cNvPr id="14" name="13 Rectángulo"/>
          <p:cNvSpPr>
            <a:spLocks noChangeArrowheads="1"/>
          </p:cNvSpPr>
          <p:nvPr/>
        </p:nvSpPr>
        <p:spPr bwMode="auto">
          <a:xfrm>
            <a:off x="0" y="2492896"/>
            <a:ext cx="2640013" cy="4680521"/>
          </a:xfrm>
          <a:prstGeom prst="rect">
            <a:avLst/>
          </a:prstGeom>
          <a:solidFill>
            <a:schemeClr val="tx2">
              <a:lumMod val="40000"/>
              <a:lumOff val="60000"/>
            </a:schemeClr>
          </a:solidFill>
          <a:ln w="28575">
            <a:solidFill>
              <a:schemeClr val="bg1"/>
            </a:solidFill>
            <a:miter lim="800000"/>
            <a:headEnd/>
            <a:tailEnd/>
          </a:ln>
          <a:effectLst>
            <a:outerShdw blurRad="50800" dist="38100" dir="5400000" algn="t" rotWithShape="0">
              <a:srgbClr val="000000">
                <a:alpha val="39998"/>
              </a:srgbClr>
            </a:outerShdw>
          </a:effectLst>
        </p:spPr>
        <p:txBody>
          <a:bodyPr lIns="38101" tIns="70512" rIns="89562" bIns="70513" anchor="ctr"/>
          <a:lstStyle>
            <a:lvl1pPr marL="342900" indent="-342900" defTabSz="444500">
              <a:defRPr>
                <a:solidFill>
                  <a:schemeClr val="tx1"/>
                </a:solidFill>
                <a:latin typeface="Calibri" charset="0"/>
                <a:ea typeface="MS PGothic" charset="-128"/>
              </a:defRPr>
            </a:lvl1pPr>
            <a:lvl2pPr marL="180975" indent="-180975" defTabSz="444500">
              <a:defRPr>
                <a:solidFill>
                  <a:schemeClr val="tx1"/>
                </a:solidFill>
                <a:latin typeface="Calibri" charset="0"/>
                <a:ea typeface="MS PGothic" charset="-128"/>
              </a:defRPr>
            </a:lvl2pPr>
            <a:lvl3pPr marL="1143000" indent="-228600" defTabSz="444500">
              <a:defRPr>
                <a:solidFill>
                  <a:schemeClr val="tx1"/>
                </a:solidFill>
                <a:latin typeface="Calibri" charset="0"/>
                <a:ea typeface="MS PGothic" charset="-128"/>
              </a:defRPr>
            </a:lvl3pPr>
            <a:lvl4pPr marL="1600200" indent="-228600" defTabSz="444500">
              <a:defRPr>
                <a:solidFill>
                  <a:schemeClr val="tx1"/>
                </a:solidFill>
                <a:latin typeface="Calibri" charset="0"/>
                <a:ea typeface="MS PGothic" charset="-128"/>
              </a:defRPr>
            </a:lvl4pPr>
            <a:lvl5pPr marL="2057400" indent="-228600" defTabSz="444500">
              <a:defRPr>
                <a:solidFill>
                  <a:schemeClr val="tx1"/>
                </a:solidFill>
                <a:latin typeface="Calibri" charset="0"/>
                <a:ea typeface="MS PGothic" charset="-128"/>
              </a:defRPr>
            </a:lvl5pPr>
            <a:lvl6pPr marL="2514600" indent="-228600" defTabSz="444500" eaLnBrk="0" fontAlgn="base" hangingPunct="0">
              <a:spcBef>
                <a:spcPct val="0"/>
              </a:spcBef>
              <a:spcAft>
                <a:spcPct val="0"/>
              </a:spcAft>
              <a:defRPr>
                <a:solidFill>
                  <a:schemeClr val="tx1"/>
                </a:solidFill>
                <a:latin typeface="Calibri" charset="0"/>
                <a:ea typeface="MS PGothic" charset="-128"/>
              </a:defRPr>
            </a:lvl6pPr>
            <a:lvl7pPr marL="2971800" indent="-228600" defTabSz="444500" eaLnBrk="0" fontAlgn="base" hangingPunct="0">
              <a:spcBef>
                <a:spcPct val="0"/>
              </a:spcBef>
              <a:spcAft>
                <a:spcPct val="0"/>
              </a:spcAft>
              <a:defRPr>
                <a:solidFill>
                  <a:schemeClr val="tx1"/>
                </a:solidFill>
                <a:latin typeface="Calibri" charset="0"/>
                <a:ea typeface="MS PGothic" charset="-128"/>
              </a:defRPr>
            </a:lvl7pPr>
            <a:lvl8pPr marL="3429000" indent="-228600" defTabSz="444500" eaLnBrk="0" fontAlgn="base" hangingPunct="0">
              <a:spcBef>
                <a:spcPct val="0"/>
              </a:spcBef>
              <a:spcAft>
                <a:spcPct val="0"/>
              </a:spcAft>
              <a:defRPr>
                <a:solidFill>
                  <a:schemeClr val="tx1"/>
                </a:solidFill>
                <a:latin typeface="Calibri" charset="0"/>
                <a:ea typeface="MS PGothic" charset="-128"/>
              </a:defRPr>
            </a:lvl8pPr>
            <a:lvl9pPr marL="3886200" indent="-228600" defTabSz="444500" eaLnBrk="0" fontAlgn="base" hangingPunct="0">
              <a:spcBef>
                <a:spcPct val="0"/>
              </a:spcBef>
              <a:spcAft>
                <a:spcPct val="0"/>
              </a:spcAft>
              <a:defRPr>
                <a:solidFill>
                  <a:schemeClr val="tx1"/>
                </a:solidFill>
                <a:latin typeface="Calibri" charset="0"/>
                <a:ea typeface="MS PGothic" charset="-128"/>
              </a:defRPr>
            </a:lvl9pPr>
          </a:lstStyle>
          <a:p>
            <a:pPr lvl="1" eaLnBrk="1" hangingPunct="1">
              <a:lnSpc>
                <a:spcPct val="90000"/>
              </a:lnSpc>
              <a:spcAft>
                <a:spcPct val="15000"/>
              </a:spcAft>
              <a:buFontTx/>
              <a:buChar char="•"/>
              <a:defRPr/>
            </a:pPr>
            <a:r>
              <a:rPr lang="es-MX" altLang="x-none" sz="1600" b="1" i="1" dirty="0" smtClean="0">
                <a:solidFill>
                  <a:srgbClr val="000000"/>
                </a:solidFill>
                <a:ea typeface="Calibri" charset="0"/>
                <a:cs typeface="Calibri" charset="0"/>
              </a:rPr>
              <a:t>El </a:t>
            </a:r>
            <a:r>
              <a:rPr lang="es-MX" altLang="x-none" sz="1600" b="1" i="1" dirty="0">
                <a:solidFill>
                  <a:srgbClr val="000000"/>
                </a:solidFill>
                <a:ea typeface="Calibri" charset="0"/>
                <a:cs typeface="Calibri" charset="0"/>
              </a:rPr>
              <a:t>poder federal conserva facultades:</a:t>
            </a:r>
          </a:p>
          <a:p>
            <a:pPr marL="285750" lvl="1" indent="-285750" eaLnBrk="1" hangingPunct="1">
              <a:lnSpc>
                <a:spcPct val="90000"/>
              </a:lnSpc>
              <a:spcAft>
                <a:spcPct val="15000"/>
              </a:spcAft>
              <a:buFont typeface="Wingdings" charset="2"/>
              <a:buChar char="ü"/>
              <a:defRPr/>
            </a:pPr>
            <a:r>
              <a:rPr lang="es-MX" altLang="x-none" sz="1600" i="1" dirty="0">
                <a:solidFill>
                  <a:srgbClr val="000000"/>
                </a:solidFill>
                <a:ea typeface="Calibri" charset="0"/>
                <a:cs typeface="Calibri" charset="0"/>
              </a:rPr>
              <a:t>Legisla en materia de </a:t>
            </a:r>
            <a:r>
              <a:rPr lang="es-MX" altLang="x-none" sz="1600" b="1" i="1" dirty="0">
                <a:solidFill>
                  <a:srgbClr val="000000"/>
                </a:solidFill>
                <a:ea typeface="Calibri" charset="0"/>
                <a:cs typeface="Calibri" charset="0"/>
              </a:rPr>
              <a:t>coordinación metropolitana.</a:t>
            </a:r>
          </a:p>
          <a:p>
            <a:pPr marL="285750" lvl="1" indent="-285750" eaLnBrk="1" hangingPunct="1">
              <a:lnSpc>
                <a:spcPct val="90000"/>
              </a:lnSpc>
              <a:spcAft>
                <a:spcPct val="15000"/>
              </a:spcAft>
              <a:buFont typeface="Wingdings" charset="2"/>
              <a:buChar char="ü"/>
              <a:defRPr/>
            </a:pPr>
            <a:r>
              <a:rPr lang="es-MX" altLang="x-none" sz="1600" i="1" dirty="0">
                <a:solidFill>
                  <a:srgbClr val="000000"/>
                </a:solidFill>
                <a:ea typeface="Calibri" charset="0"/>
                <a:cs typeface="Calibri" charset="0"/>
              </a:rPr>
              <a:t> Intervenien en materia de </a:t>
            </a:r>
            <a:r>
              <a:rPr lang="es-MX" altLang="x-none" sz="1600" b="1" i="1" dirty="0">
                <a:solidFill>
                  <a:srgbClr val="000000"/>
                </a:solidFill>
                <a:ea typeface="Calibri" charset="0"/>
                <a:cs typeface="Calibri" charset="0"/>
              </a:rPr>
              <a:t>deuda pública.</a:t>
            </a:r>
          </a:p>
          <a:p>
            <a:pPr marL="285750" lvl="1" indent="-285750" eaLnBrk="1" hangingPunct="1">
              <a:lnSpc>
                <a:spcPct val="90000"/>
              </a:lnSpc>
              <a:spcAft>
                <a:spcPct val="15000"/>
              </a:spcAft>
              <a:buFont typeface="Wingdings" charset="2"/>
              <a:buChar char="ü"/>
              <a:defRPr/>
            </a:pPr>
            <a:r>
              <a:rPr lang="es-MX" altLang="x-none" sz="1600" b="1" i="1" dirty="0">
                <a:solidFill>
                  <a:srgbClr val="000000"/>
                </a:solidFill>
                <a:ea typeface="Calibri" charset="0"/>
                <a:cs typeface="Calibri" charset="0"/>
              </a:rPr>
              <a:t>Determina los recursos </a:t>
            </a:r>
            <a:r>
              <a:rPr lang="es-MX" altLang="x-none" sz="1600" i="1" dirty="0">
                <a:solidFill>
                  <a:srgbClr val="000000"/>
                </a:solidFill>
                <a:ea typeface="Calibri" charset="0"/>
                <a:cs typeface="Calibri" charset="0"/>
              </a:rPr>
              <a:t>que se otorgarán a la CDMX y las bases </a:t>
            </a:r>
            <a:r>
              <a:rPr lang="es-MX" altLang="x-none" sz="1600" i="1" dirty="0" smtClean="0">
                <a:solidFill>
                  <a:srgbClr val="000000"/>
                </a:solidFill>
                <a:ea typeface="Calibri" charset="0"/>
                <a:cs typeface="Calibri" charset="0"/>
              </a:rPr>
              <a:t>para su ejercicio.</a:t>
            </a:r>
            <a:endParaRPr lang="es-MX" altLang="x-none" sz="1600" dirty="0">
              <a:solidFill>
                <a:srgbClr val="000000"/>
              </a:solidFill>
              <a:ea typeface="Calibri" charset="0"/>
              <a:cs typeface="Calibri" charset="0"/>
            </a:endParaRPr>
          </a:p>
          <a:p>
            <a:pPr lvl="1" eaLnBrk="1" hangingPunct="1">
              <a:lnSpc>
                <a:spcPct val="90000"/>
              </a:lnSpc>
              <a:spcAft>
                <a:spcPct val="15000"/>
              </a:spcAft>
              <a:buFontTx/>
              <a:buChar char="•"/>
              <a:defRPr/>
            </a:pPr>
            <a:r>
              <a:rPr lang="es-MX" altLang="x-none" sz="1600" b="1" i="1" dirty="0">
                <a:solidFill>
                  <a:srgbClr val="000000"/>
                </a:solidFill>
                <a:ea typeface="Calibri" charset="0"/>
                <a:cs typeface="Calibri" charset="0"/>
              </a:rPr>
              <a:t>El  ejecutivo local tiene </a:t>
            </a:r>
            <a:r>
              <a:rPr lang="es-MX" altLang="x-none" sz="1600" b="1" dirty="0">
                <a:solidFill>
                  <a:srgbClr val="000000"/>
                </a:solidFill>
                <a:ea typeface="Calibri" charset="0"/>
                <a:cs typeface="Calibri" charset="0"/>
              </a:rPr>
              <a:t>facultades </a:t>
            </a:r>
          </a:p>
          <a:p>
            <a:pPr marL="285750" lvl="1" indent="-285750" eaLnBrk="1" hangingPunct="1">
              <a:lnSpc>
                <a:spcPct val="90000"/>
              </a:lnSpc>
              <a:spcAft>
                <a:spcPct val="15000"/>
              </a:spcAft>
              <a:buFont typeface="Wingdings" charset="2"/>
              <a:buChar char="ü"/>
              <a:defRPr/>
            </a:pPr>
            <a:r>
              <a:rPr lang="es-MX" altLang="x-none" sz="1600" b="1" dirty="0">
                <a:solidFill>
                  <a:srgbClr val="000000"/>
                </a:solidFill>
                <a:ea typeface="Calibri" charset="0"/>
                <a:cs typeface="Calibri" charset="0"/>
              </a:rPr>
              <a:t>Designa secretario de seguridad.</a:t>
            </a:r>
          </a:p>
          <a:p>
            <a:pPr marL="285750" lvl="1" indent="-285750" eaLnBrk="1" hangingPunct="1">
              <a:lnSpc>
                <a:spcPct val="90000"/>
              </a:lnSpc>
              <a:spcAft>
                <a:spcPct val="15000"/>
              </a:spcAft>
              <a:buFont typeface="Wingdings" charset="2"/>
              <a:buChar char="ü"/>
              <a:defRPr/>
            </a:pPr>
            <a:r>
              <a:rPr lang="es-MX" altLang="x-none" sz="1600" b="1" dirty="0">
                <a:solidFill>
                  <a:srgbClr val="000000"/>
                </a:solidFill>
                <a:ea typeface="Calibri" charset="0"/>
                <a:cs typeface="Calibri" charset="0"/>
              </a:rPr>
              <a:t>Nombrar a quien  la ejerza el mando directo de la fuerza pública</a:t>
            </a:r>
            <a:r>
              <a:rPr lang="es-MX" altLang="x-none" sz="1600" dirty="0">
                <a:solidFill>
                  <a:srgbClr val="000000"/>
                </a:solidFill>
                <a:ea typeface="Calibri" charset="0"/>
                <a:cs typeface="Calibri" charset="0"/>
              </a:rPr>
              <a:t>. El Presidente conserva la facultad para </a:t>
            </a:r>
            <a:r>
              <a:rPr lang="es-MX" altLang="x-none" sz="1600" dirty="0" smtClean="0">
                <a:solidFill>
                  <a:srgbClr val="000000"/>
                </a:solidFill>
                <a:ea typeface="Calibri" charset="0"/>
                <a:cs typeface="Calibri" charset="0"/>
              </a:rPr>
              <a:t>removerlo.</a:t>
            </a:r>
            <a:endParaRPr lang="es-MX" altLang="x-none" sz="1600" dirty="0">
              <a:solidFill>
                <a:srgbClr val="000000"/>
              </a:solidFill>
              <a:ea typeface="Calibri" charset="0"/>
              <a:cs typeface="Calibri" charset="0"/>
            </a:endParaRPr>
          </a:p>
        </p:txBody>
      </p:sp>
      <p:sp>
        <p:nvSpPr>
          <p:cNvPr id="15" name="14 Rectángulo"/>
          <p:cNvSpPr>
            <a:spLocks noChangeArrowheads="1"/>
          </p:cNvSpPr>
          <p:nvPr/>
        </p:nvSpPr>
        <p:spPr bwMode="auto">
          <a:xfrm>
            <a:off x="0" y="1412776"/>
            <a:ext cx="2640013" cy="1025403"/>
          </a:xfrm>
          <a:prstGeom prst="rect">
            <a:avLst/>
          </a:prstGeom>
          <a:solidFill>
            <a:srgbClr val="5CB565"/>
          </a:solidFill>
          <a:ln w="28575">
            <a:solidFill>
              <a:schemeClr val="bg1"/>
            </a:solidFill>
            <a:miter lim="800000"/>
            <a:headEnd/>
            <a:tailEnd/>
          </a:ln>
          <a:effectLst>
            <a:outerShdw blurRad="50800" dist="38100" dir="5400000" algn="t" rotWithShape="0">
              <a:srgbClr val="000000">
                <a:alpha val="39998"/>
              </a:srgbClr>
            </a:outerShdw>
          </a:effectLst>
        </p:spPr>
        <p:txBody>
          <a:bodyPr lIns="106237" tIns="85282" rIns="106237" bIns="85282" anchor="ctr"/>
          <a:lstStyle>
            <a:lvl1pPr defTabSz="488950">
              <a:defRPr>
                <a:solidFill>
                  <a:schemeClr val="tx1"/>
                </a:solidFill>
                <a:latin typeface="Calibri" charset="0"/>
                <a:ea typeface="MS PGothic" charset="-128"/>
              </a:defRPr>
            </a:lvl1pPr>
            <a:lvl2pPr marL="742950" indent="-285750" defTabSz="488950">
              <a:defRPr>
                <a:solidFill>
                  <a:schemeClr val="tx1"/>
                </a:solidFill>
                <a:latin typeface="Calibri" charset="0"/>
                <a:ea typeface="MS PGothic" charset="-128"/>
              </a:defRPr>
            </a:lvl2pPr>
            <a:lvl3pPr marL="1143000" indent="-228600" defTabSz="488950">
              <a:defRPr>
                <a:solidFill>
                  <a:schemeClr val="tx1"/>
                </a:solidFill>
                <a:latin typeface="Calibri" charset="0"/>
                <a:ea typeface="MS PGothic" charset="-128"/>
              </a:defRPr>
            </a:lvl3pPr>
            <a:lvl4pPr marL="1600200" indent="-228600" defTabSz="488950">
              <a:defRPr>
                <a:solidFill>
                  <a:schemeClr val="tx1"/>
                </a:solidFill>
                <a:latin typeface="Calibri" charset="0"/>
                <a:ea typeface="MS PGothic" charset="-128"/>
              </a:defRPr>
            </a:lvl4pPr>
            <a:lvl5pPr marL="2057400" indent="-228600" defTabSz="488950">
              <a:defRPr>
                <a:solidFill>
                  <a:schemeClr val="tx1"/>
                </a:solidFill>
                <a:latin typeface="Calibri" charset="0"/>
                <a:ea typeface="MS PGothic" charset="-128"/>
              </a:defRPr>
            </a:lvl5pPr>
            <a:lvl6pPr marL="2514600" indent="-228600" defTabSz="488950" eaLnBrk="0" fontAlgn="base" hangingPunct="0">
              <a:spcBef>
                <a:spcPct val="0"/>
              </a:spcBef>
              <a:spcAft>
                <a:spcPct val="0"/>
              </a:spcAft>
              <a:defRPr>
                <a:solidFill>
                  <a:schemeClr val="tx1"/>
                </a:solidFill>
                <a:latin typeface="Calibri" charset="0"/>
                <a:ea typeface="MS PGothic" charset="-128"/>
              </a:defRPr>
            </a:lvl6pPr>
            <a:lvl7pPr marL="2971800" indent="-228600" defTabSz="488950" eaLnBrk="0" fontAlgn="base" hangingPunct="0">
              <a:spcBef>
                <a:spcPct val="0"/>
              </a:spcBef>
              <a:spcAft>
                <a:spcPct val="0"/>
              </a:spcAft>
              <a:defRPr>
                <a:solidFill>
                  <a:schemeClr val="tx1"/>
                </a:solidFill>
                <a:latin typeface="Calibri" charset="0"/>
                <a:ea typeface="MS PGothic" charset="-128"/>
              </a:defRPr>
            </a:lvl7pPr>
            <a:lvl8pPr marL="3429000" indent="-228600" defTabSz="488950" eaLnBrk="0" fontAlgn="base" hangingPunct="0">
              <a:spcBef>
                <a:spcPct val="0"/>
              </a:spcBef>
              <a:spcAft>
                <a:spcPct val="0"/>
              </a:spcAft>
              <a:defRPr>
                <a:solidFill>
                  <a:schemeClr val="tx1"/>
                </a:solidFill>
                <a:latin typeface="Calibri" charset="0"/>
                <a:ea typeface="MS PGothic" charset="-128"/>
              </a:defRPr>
            </a:lvl8pPr>
            <a:lvl9pPr marL="3886200" indent="-228600" defTabSz="488950" eaLnBrk="0" fontAlgn="base" hangingPunct="0">
              <a:spcBef>
                <a:spcPct val="0"/>
              </a:spcBef>
              <a:spcAft>
                <a:spcPct val="0"/>
              </a:spcAft>
              <a:defRPr>
                <a:solidFill>
                  <a:schemeClr val="tx1"/>
                </a:solidFill>
                <a:latin typeface="Calibri" charset="0"/>
                <a:ea typeface="MS PGothic" charset="-128"/>
              </a:defRPr>
            </a:lvl9pPr>
          </a:lstStyle>
          <a:p>
            <a:pPr algn="ctr" eaLnBrk="1" hangingPunct="1">
              <a:lnSpc>
                <a:spcPct val="90000"/>
              </a:lnSpc>
              <a:spcAft>
                <a:spcPct val="35000"/>
              </a:spcAft>
              <a:defRPr/>
            </a:pPr>
            <a:r>
              <a:rPr lang="es-MX" altLang="x-none" sz="1400" b="1" i="1" dirty="0"/>
              <a:t>Nueva relación entre los poderes federales y los de la entidad federativa:</a:t>
            </a:r>
            <a:endParaRPr lang="es-MX" altLang="x-none" sz="1400" b="1" dirty="0"/>
          </a:p>
        </p:txBody>
      </p:sp>
      <p:sp>
        <p:nvSpPr>
          <p:cNvPr id="21" name="20 Rectángulo"/>
          <p:cNvSpPr>
            <a:spLocks noChangeArrowheads="1"/>
          </p:cNvSpPr>
          <p:nvPr/>
        </p:nvSpPr>
        <p:spPr bwMode="auto">
          <a:xfrm>
            <a:off x="2640013" y="2547613"/>
            <a:ext cx="2508051" cy="4625803"/>
          </a:xfrm>
          <a:prstGeom prst="rect">
            <a:avLst/>
          </a:prstGeom>
          <a:solidFill>
            <a:schemeClr val="tx2">
              <a:lumMod val="40000"/>
              <a:lumOff val="60000"/>
            </a:schemeClr>
          </a:solidFill>
          <a:ln w="28575">
            <a:solidFill>
              <a:schemeClr val="bg1"/>
            </a:solidFill>
            <a:miter lim="800000"/>
            <a:headEnd/>
            <a:tailEnd/>
          </a:ln>
          <a:effectLst>
            <a:outerShdw blurRad="50800" dist="38100" dir="5400000" algn="t" rotWithShape="0">
              <a:srgbClr val="000000">
                <a:alpha val="39998"/>
              </a:srgbClr>
            </a:outerShdw>
          </a:effectLst>
        </p:spPr>
        <p:txBody>
          <a:bodyPr lIns="38101" tIns="70512" rIns="89562" bIns="70513"/>
          <a:lstStyle>
            <a:lvl1pPr marL="342900" indent="-342900" defTabSz="444500">
              <a:defRPr>
                <a:solidFill>
                  <a:schemeClr val="tx1"/>
                </a:solidFill>
                <a:latin typeface="Calibri" charset="0"/>
                <a:ea typeface="MS PGothic" charset="-128"/>
              </a:defRPr>
            </a:lvl1pPr>
            <a:lvl2pPr marL="57150" indent="-57150" defTabSz="444500">
              <a:defRPr>
                <a:solidFill>
                  <a:schemeClr val="tx1"/>
                </a:solidFill>
                <a:latin typeface="Calibri" charset="0"/>
                <a:ea typeface="MS PGothic" charset="-128"/>
              </a:defRPr>
            </a:lvl2pPr>
            <a:lvl3pPr marL="1143000" indent="-228600" defTabSz="444500">
              <a:defRPr>
                <a:solidFill>
                  <a:schemeClr val="tx1"/>
                </a:solidFill>
                <a:latin typeface="Calibri" charset="0"/>
                <a:ea typeface="MS PGothic" charset="-128"/>
              </a:defRPr>
            </a:lvl3pPr>
            <a:lvl4pPr marL="1600200" indent="-228600" defTabSz="444500">
              <a:defRPr>
                <a:solidFill>
                  <a:schemeClr val="tx1"/>
                </a:solidFill>
                <a:latin typeface="Calibri" charset="0"/>
                <a:ea typeface="MS PGothic" charset="-128"/>
              </a:defRPr>
            </a:lvl4pPr>
            <a:lvl5pPr marL="2057400" indent="-228600" defTabSz="444500">
              <a:defRPr>
                <a:solidFill>
                  <a:schemeClr val="tx1"/>
                </a:solidFill>
                <a:latin typeface="Calibri" charset="0"/>
                <a:ea typeface="MS PGothic" charset="-128"/>
              </a:defRPr>
            </a:lvl5pPr>
            <a:lvl6pPr marL="2514600" indent="-228600" defTabSz="444500" eaLnBrk="0" fontAlgn="base" hangingPunct="0">
              <a:spcBef>
                <a:spcPct val="0"/>
              </a:spcBef>
              <a:spcAft>
                <a:spcPct val="0"/>
              </a:spcAft>
              <a:defRPr>
                <a:solidFill>
                  <a:schemeClr val="tx1"/>
                </a:solidFill>
                <a:latin typeface="Calibri" charset="0"/>
                <a:ea typeface="MS PGothic" charset="-128"/>
              </a:defRPr>
            </a:lvl6pPr>
            <a:lvl7pPr marL="2971800" indent="-228600" defTabSz="444500" eaLnBrk="0" fontAlgn="base" hangingPunct="0">
              <a:spcBef>
                <a:spcPct val="0"/>
              </a:spcBef>
              <a:spcAft>
                <a:spcPct val="0"/>
              </a:spcAft>
              <a:defRPr>
                <a:solidFill>
                  <a:schemeClr val="tx1"/>
                </a:solidFill>
                <a:latin typeface="Calibri" charset="0"/>
                <a:ea typeface="MS PGothic" charset="-128"/>
              </a:defRPr>
            </a:lvl7pPr>
            <a:lvl8pPr marL="3429000" indent="-228600" defTabSz="444500" eaLnBrk="0" fontAlgn="base" hangingPunct="0">
              <a:spcBef>
                <a:spcPct val="0"/>
              </a:spcBef>
              <a:spcAft>
                <a:spcPct val="0"/>
              </a:spcAft>
              <a:defRPr>
                <a:solidFill>
                  <a:schemeClr val="tx1"/>
                </a:solidFill>
                <a:latin typeface="Calibri" charset="0"/>
                <a:ea typeface="MS PGothic" charset="-128"/>
              </a:defRPr>
            </a:lvl8pPr>
            <a:lvl9pPr marL="3886200" indent="-228600" defTabSz="444500" eaLnBrk="0" fontAlgn="base" hangingPunct="0">
              <a:spcBef>
                <a:spcPct val="0"/>
              </a:spcBef>
              <a:spcAft>
                <a:spcPct val="0"/>
              </a:spcAft>
              <a:defRPr>
                <a:solidFill>
                  <a:schemeClr val="tx1"/>
                </a:solidFill>
                <a:latin typeface="Calibri" charset="0"/>
                <a:ea typeface="MS PGothic" charset="-128"/>
              </a:defRPr>
            </a:lvl9pPr>
          </a:lstStyle>
          <a:p>
            <a:pPr lvl="1" eaLnBrk="1" hangingPunct="1">
              <a:spcAft>
                <a:spcPct val="15000"/>
              </a:spcAft>
              <a:buFont typeface="Arial" pitchFamily="34" charset="0"/>
              <a:buChar char="•"/>
              <a:defRPr/>
            </a:pPr>
            <a:r>
              <a:rPr lang="es-MX" altLang="x-none" sz="1600" b="1" i="1" dirty="0">
                <a:solidFill>
                  <a:srgbClr val="000000"/>
                </a:solidFill>
                <a:ea typeface="Calibri" charset="0"/>
                <a:cs typeface="Calibri" charset="0"/>
              </a:rPr>
              <a:t>Congreso Constituyente elabora la Constitución.</a:t>
            </a:r>
          </a:p>
          <a:p>
            <a:pPr marL="285750" lvl="1" indent="-285750">
              <a:spcAft>
                <a:spcPct val="15000"/>
              </a:spcAft>
              <a:buFont typeface="Wingdings" charset="2"/>
              <a:buChar char="ü"/>
              <a:defRPr/>
            </a:pPr>
            <a:r>
              <a:rPr lang="es-MX" altLang="x-none" sz="1600" b="1" i="1" dirty="0">
                <a:solidFill>
                  <a:srgbClr val="000000"/>
                </a:solidFill>
                <a:ea typeface="Calibri" charset="0"/>
                <a:cs typeface="Calibri" charset="0"/>
              </a:rPr>
              <a:t>A</a:t>
            </a:r>
            <a:r>
              <a:rPr lang="es-MX" altLang="x-none" sz="1600" b="1" i="1" dirty="0">
                <a:ea typeface="Calibri" charset="0"/>
                <a:cs typeface="Calibri" charset="0"/>
              </a:rPr>
              <a:t>utonomía constitucional, en condiciones similares </a:t>
            </a:r>
            <a:r>
              <a:rPr lang="es-MX" altLang="x-none" sz="1600" i="1" dirty="0">
                <a:ea typeface="Calibri" charset="0"/>
                <a:cs typeface="Calibri" charset="0"/>
              </a:rPr>
              <a:t>al resto de las entidades federativas del Pacto Federal.</a:t>
            </a:r>
            <a:endParaRPr lang="es-MX" altLang="x-none" sz="1600" i="1" dirty="0">
              <a:solidFill>
                <a:srgbClr val="000000"/>
              </a:solidFill>
              <a:ea typeface="Calibri" charset="0"/>
              <a:cs typeface="Calibri" charset="0"/>
            </a:endParaRPr>
          </a:p>
          <a:p>
            <a:pPr marL="285750" lvl="1" indent="-285750" eaLnBrk="1" hangingPunct="1">
              <a:spcAft>
                <a:spcPct val="15000"/>
              </a:spcAft>
              <a:buFont typeface="Wingdings" charset="2"/>
              <a:buChar char="ü"/>
              <a:defRPr/>
            </a:pPr>
            <a:r>
              <a:rPr lang="es-MX" altLang="x-none" sz="1600" b="1" i="1" dirty="0">
                <a:solidFill>
                  <a:srgbClr val="000000"/>
                </a:solidFill>
                <a:ea typeface="Calibri" charset="0"/>
                <a:cs typeface="Calibri" charset="0"/>
              </a:rPr>
              <a:t>Constitución de la Ciudad de México,Ley Suprema </a:t>
            </a:r>
            <a:r>
              <a:rPr lang="es-MX" altLang="x-none" sz="1600" i="1" dirty="0">
                <a:solidFill>
                  <a:srgbClr val="000000"/>
                </a:solidFill>
                <a:ea typeface="Calibri" charset="0"/>
                <a:cs typeface="Calibri" charset="0"/>
              </a:rPr>
              <a:t>de la Ciudad. </a:t>
            </a:r>
            <a:endParaRPr lang="es-MX" altLang="x-none" sz="1600" dirty="0">
              <a:solidFill>
                <a:srgbClr val="000000"/>
              </a:solidFill>
              <a:ea typeface="Calibri" charset="0"/>
              <a:cs typeface="Calibri" charset="0"/>
            </a:endParaRPr>
          </a:p>
          <a:p>
            <a:pPr marL="285750" lvl="1" indent="-285750" eaLnBrk="1" hangingPunct="1">
              <a:spcAft>
                <a:spcPct val="15000"/>
              </a:spcAft>
              <a:buFont typeface="Wingdings" charset="2"/>
              <a:buChar char="ü"/>
              <a:defRPr/>
            </a:pPr>
            <a:r>
              <a:rPr lang="es-MX" altLang="x-none" sz="1600" b="1" i="1" dirty="0">
                <a:solidFill>
                  <a:srgbClr val="000000"/>
                </a:solidFill>
                <a:ea typeface="Calibri" charset="0"/>
                <a:cs typeface="Calibri" charset="0"/>
              </a:rPr>
              <a:t>F</a:t>
            </a:r>
            <a:r>
              <a:rPr lang="es-MX" altLang="x-none" sz="1600" b="1" i="1" dirty="0" smtClean="0">
                <a:solidFill>
                  <a:srgbClr val="000000"/>
                </a:solidFill>
                <a:ea typeface="Calibri" charset="0"/>
                <a:cs typeface="Calibri" charset="0"/>
              </a:rPr>
              <a:t>acultades </a:t>
            </a:r>
            <a:r>
              <a:rPr lang="es-MX" altLang="x-none" sz="1600" b="1" i="1" dirty="0">
                <a:solidFill>
                  <a:srgbClr val="000000"/>
                </a:solidFill>
                <a:ea typeface="Calibri" charset="0"/>
                <a:cs typeface="Calibri" charset="0"/>
              </a:rPr>
              <a:t>para iniciar leyes ante el Congreso de la Unión.</a:t>
            </a:r>
          </a:p>
          <a:p>
            <a:pPr marL="285750" lvl="1" indent="-285750" eaLnBrk="1" hangingPunct="1">
              <a:spcAft>
                <a:spcPct val="15000"/>
              </a:spcAft>
              <a:buFont typeface="Wingdings" charset="2"/>
              <a:buChar char="ü"/>
              <a:defRPr/>
            </a:pPr>
            <a:r>
              <a:rPr lang="es-MX" altLang="x-none" sz="1600" dirty="0" smtClean="0">
                <a:solidFill>
                  <a:srgbClr val="000000"/>
                </a:solidFill>
                <a:ea typeface="Calibri" charset="0"/>
                <a:cs typeface="Calibri" charset="0"/>
              </a:rPr>
              <a:t>Apruebe el presupuesto de la CDMX y las Alcaldias, bajo el principio de </a:t>
            </a:r>
            <a:r>
              <a:rPr lang="es-MX" altLang="x-none" sz="1600" b="1" dirty="0" smtClean="0">
                <a:solidFill>
                  <a:srgbClr val="000000"/>
                </a:solidFill>
                <a:ea typeface="Calibri" charset="0"/>
                <a:cs typeface="Calibri" charset="0"/>
              </a:rPr>
              <a:t>una </a:t>
            </a:r>
            <a:r>
              <a:rPr lang="es-MX" altLang="x-none" sz="1600" b="1" dirty="0">
                <a:solidFill>
                  <a:srgbClr val="000000"/>
                </a:solidFill>
                <a:ea typeface="Calibri" charset="0"/>
                <a:cs typeface="Calibri" charset="0"/>
              </a:rPr>
              <a:t>hacienda única.</a:t>
            </a:r>
          </a:p>
        </p:txBody>
      </p:sp>
      <p:sp>
        <p:nvSpPr>
          <p:cNvPr id="22" name="21 Rectángulo"/>
          <p:cNvSpPr>
            <a:spLocks noChangeArrowheads="1"/>
          </p:cNvSpPr>
          <p:nvPr/>
        </p:nvSpPr>
        <p:spPr bwMode="auto">
          <a:xfrm>
            <a:off x="2640013" y="1438710"/>
            <a:ext cx="2508052" cy="999469"/>
          </a:xfrm>
          <a:prstGeom prst="rect">
            <a:avLst/>
          </a:prstGeom>
          <a:solidFill>
            <a:srgbClr val="92D050"/>
          </a:solidFill>
          <a:ln w="28575">
            <a:solidFill>
              <a:schemeClr val="bg1"/>
            </a:solidFill>
            <a:miter lim="800000"/>
            <a:headEnd/>
            <a:tailEnd/>
          </a:ln>
          <a:effectLst>
            <a:outerShdw blurRad="50800" dist="38100" dir="5400000" algn="t" rotWithShape="0">
              <a:srgbClr val="000000">
                <a:alpha val="39998"/>
              </a:srgbClr>
            </a:outerShdw>
          </a:effectLst>
        </p:spPr>
        <p:txBody>
          <a:bodyPr lIns="106237" tIns="85282" rIns="106237" bIns="85282" anchor="ctr"/>
          <a:lstStyle>
            <a:lvl1pPr defTabSz="488950">
              <a:defRPr>
                <a:solidFill>
                  <a:schemeClr val="tx1"/>
                </a:solidFill>
                <a:latin typeface="Calibri" charset="0"/>
                <a:ea typeface="MS PGothic" charset="-128"/>
              </a:defRPr>
            </a:lvl1pPr>
            <a:lvl2pPr marL="742950" indent="-285750" defTabSz="488950">
              <a:defRPr>
                <a:solidFill>
                  <a:schemeClr val="tx1"/>
                </a:solidFill>
                <a:latin typeface="Calibri" charset="0"/>
                <a:ea typeface="MS PGothic" charset="-128"/>
              </a:defRPr>
            </a:lvl2pPr>
            <a:lvl3pPr marL="1143000" indent="-228600" defTabSz="488950">
              <a:defRPr>
                <a:solidFill>
                  <a:schemeClr val="tx1"/>
                </a:solidFill>
                <a:latin typeface="Calibri" charset="0"/>
                <a:ea typeface="MS PGothic" charset="-128"/>
              </a:defRPr>
            </a:lvl3pPr>
            <a:lvl4pPr marL="1600200" indent="-228600" defTabSz="488950">
              <a:defRPr>
                <a:solidFill>
                  <a:schemeClr val="tx1"/>
                </a:solidFill>
                <a:latin typeface="Calibri" charset="0"/>
                <a:ea typeface="MS PGothic" charset="-128"/>
              </a:defRPr>
            </a:lvl4pPr>
            <a:lvl5pPr marL="2057400" indent="-228600" defTabSz="488950">
              <a:defRPr>
                <a:solidFill>
                  <a:schemeClr val="tx1"/>
                </a:solidFill>
                <a:latin typeface="Calibri" charset="0"/>
                <a:ea typeface="MS PGothic" charset="-128"/>
              </a:defRPr>
            </a:lvl5pPr>
            <a:lvl6pPr marL="2514600" indent="-228600" defTabSz="488950" eaLnBrk="0" fontAlgn="base" hangingPunct="0">
              <a:spcBef>
                <a:spcPct val="0"/>
              </a:spcBef>
              <a:spcAft>
                <a:spcPct val="0"/>
              </a:spcAft>
              <a:defRPr>
                <a:solidFill>
                  <a:schemeClr val="tx1"/>
                </a:solidFill>
                <a:latin typeface="Calibri" charset="0"/>
                <a:ea typeface="MS PGothic" charset="-128"/>
              </a:defRPr>
            </a:lvl6pPr>
            <a:lvl7pPr marL="2971800" indent="-228600" defTabSz="488950" eaLnBrk="0" fontAlgn="base" hangingPunct="0">
              <a:spcBef>
                <a:spcPct val="0"/>
              </a:spcBef>
              <a:spcAft>
                <a:spcPct val="0"/>
              </a:spcAft>
              <a:defRPr>
                <a:solidFill>
                  <a:schemeClr val="tx1"/>
                </a:solidFill>
                <a:latin typeface="Calibri" charset="0"/>
                <a:ea typeface="MS PGothic" charset="-128"/>
              </a:defRPr>
            </a:lvl7pPr>
            <a:lvl8pPr marL="3429000" indent="-228600" defTabSz="488950" eaLnBrk="0" fontAlgn="base" hangingPunct="0">
              <a:spcBef>
                <a:spcPct val="0"/>
              </a:spcBef>
              <a:spcAft>
                <a:spcPct val="0"/>
              </a:spcAft>
              <a:defRPr>
                <a:solidFill>
                  <a:schemeClr val="tx1"/>
                </a:solidFill>
                <a:latin typeface="Calibri" charset="0"/>
                <a:ea typeface="MS PGothic" charset="-128"/>
              </a:defRPr>
            </a:lvl8pPr>
            <a:lvl9pPr marL="3886200" indent="-228600" defTabSz="488950" eaLnBrk="0" fontAlgn="base" hangingPunct="0">
              <a:spcBef>
                <a:spcPct val="0"/>
              </a:spcBef>
              <a:spcAft>
                <a:spcPct val="0"/>
              </a:spcAft>
              <a:defRPr>
                <a:solidFill>
                  <a:schemeClr val="tx1"/>
                </a:solidFill>
                <a:latin typeface="Calibri" charset="0"/>
                <a:ea typeface="MS PGothic" charset="-128"/>
              </a:defRPr>
            </a:lvl9pPr>
          </a:lstStyle>
          <a:p>
            <a:pPr algn="ctr" eaLnBrk="1" hangingPunct="1">
              <a:lnSpc>
                <a:spcPct val="90000"/>
              </a:lnSpc>
              <a:spcAft>
                <a:spcPct val="35000"/>
              </a:spcAft>
              <a:defRPr/>
            </a:pPr>
            <a:r>
              <a:rPr lang="es-MX" altLang="x-none" sz="1400" b="1" i="1" dirty="0"/>
              <a:t>Transformar el régimen constitucional de la Ciudad de México</a:t>
            </a:r>
            <a:endParaRPr lang="es-MX" altLang="x-none" sz="1400" b="1" dirty="0"/>
          </a:p>
        </p:txBody>
      </p:sp>
      <p:sp>
        <p:nvSpPr>
          <p:cNvPr id="26" name="25 Rectángulo"/>
          <p:cNvSpPr>
            <a:spLocks noChangeArrowheads="1"/>
          </p:cNvSpPr>
          <p:nvPr/>
        </p:nvSpPr>
        <p:spPr bwMode="auto">
          <a:xfrm>
            <a:off x="5148065" y="2518830"/>
            <a:ext cx="2160240" cy="4688467"/>
          </a:xfrm>
          <a:prstGeom prst="rect">
            <a:avLst/>
          </a:prstGeom>
          <a:solidFill>
            <a:schemeClr val="tx2">
              <a:lumMod val="40000"/>
              <a:lumOff val="60000"/>
            </a:schemeClr>
          </a:solidFill>
          <a:ln w="28575">
            <a:solidFill>
              <a:schemeClr val="bg1"/>
            </a:solidFill>
            <a:miter lim="800000"/>
            <a:headEnd/>
            <a:tailEnd/>
          </a:ln>
          <a:effectLst>
            <a:outerShdw blurRad="50800" dist="38100" dir="5400000" algn="t" rotWithShape="0">
              <a:srgbClr val="000000">
                <a:alpha val="39998"/>
              </a:srgbClr>
            </a:outerShdw>
          </a:effectLst>
        </p:spPr>
        <p:txBody>
          <a:bodyPr lIns="38101" tIns="70512" rIns="89562" bIns="70513"/>
          <a:lstStyle>
            <a:lvl1pPr marL="342900" indent="-342900" defTabSz="444500">
              <a:defRPr>
                <a:solidFill>
                  <a:schemeClr val="tx1"/>
                </a:solidFill>
                <a:latin typeface="Calibri" charset="0"/>
                <a:ea typeface="MS PGothic" charset="-128"/>
              </a:defRPr>
            </a:lvl1pPr>
            <a:lvl2pPr marL="269875" indent="-177800" defTabSz="444500">
              <a:defRPr>
                <a:solidFill>
                  <a:schemeClr val="tx1"/>
                </a:solidFill>
                <a:latin typeface="Calibri" charset="0"/>
                <a:ea typeface="MS PGothic" charset="-128"/>
              </a:defRPr>
            </a:lvl2pPr>
            <a:lvl3pPr marL="1143000" indent="-228600" defTabSz="444500">
              <a:defRPr>
                <a:solidFill>
                  <a:schemeClr val="tx1"/>
                </a:solidFill>
                <a:latin typeface="Calibri" charset="0"/>
                <a:ea typeface="MS PGothic" charset="-128"/>
              </a:defRPr>
            </a:lvl3pPr>
            <a:lvl4pPr marL="1600200" indent="-228600" defTabSz="444500">
              <a:defRPr>
                <a:solidFill>
                  <a:schemeClr val="tx1"/>
                </a:solidFill>
                <a:latin typeface="Calibri" charset="0"/>
                <a:ea typeface="MS PGothic" charset="-128"/>
              </a:defRPr>
            </a:lvl4pPr>
            <a:lvl5pPr marL="2057400" indent="-228600" defTabSz="444500">
              <a:defRPr>
                <a:solidFill>
                  <a:schemeClr val="tx1"/>
                </a:solidFill>
                <a:latin typeface="Calibri" charset="0"/>
                <a:ea typeface="MS PGothic" charset="-128"/>
              </a:defRPr>
            </a:lvl5pPr>
            <a:lvl6pPr marL="2514600" indent="-228600" defTabSz="444500" eaLnBrk="0" fontAlgn="base" hangingPunct="0">
              <a:spcBef>
                <a:spcPct val="0"/>
              </a:spcBef>
              <a:spcAft>
                <a:spcPct val="0"/>
              </a:spcAft>
              <a:defRPr>
                <a:solidFill>
                  <a:schemeClr val="tx1"/>
                </a:solidFill>
                <a:latin typeface="Calibri" charset="0"/>
                <a:ea typeface="MS PGothic" charset="-128"/>
              </a:defRPr>
            </a:lvl6pPr>
            <a:lvl7pPr marL="2971800" indent="-228600" defTabSz="444500" eaLnBrk="0" fontAlgn="base" hangingPunct="0">
              <a:spcBef>
                <a:spcPct val="0"/>
              </a:spcBef>
              <a:spcAft>
                <a:spcPct val="0"/>
              </a:spcAft>
              <a:defRPr>
                <a:solidFill>
                  <a:schemeClr val="tx1"/>
                </a:solidFill>
                <a:latin typeface="Calibri" charset="0"/>
                <a:ea typeface="MS PGothic" charset="-128"/>
              </a:defRPr>
            </a:lvl7pPr>
            <a:lvl8pPr marL="3429000" indent="-228600" defTabSz="444500" eaLnBrk="0" fontAlgn="base" hangingPunct="0">
              <a:spcBef>
                <a:spcPct val="0"/>
              </a:spcBef>
              <a:spcAft>
                <a:spcPct val="0"/>
              </a:spcAft>
              <a:defRPr>
                <a:solidFill>
                  <a:schemeClr val="tx1"/>
                </a:solidFill>
                <a:latin typeface="Calibri" charset="0"/>
                <a:ea typeface="MS PGothic" charset="-128"/>
              </a:defRPr>
            </a:lvl8pPr>
            <a:lvl9pPr marL="3886200" indent="-228600" defTabSz="444500" eaLnBrk="0" fontAlgn="base" hangingPunct="0">
              <a:spcBef>
                <a:spcPct val="0"/>
              </a:spcBef>
              <a:spcAft>
                <a:spcPct val="0"/>
              </a:spcAft>
              <a:defRPr>
                <a:solidFill>
                  <a:schemeClr val="tx1"/>
                </a:solidFill>
                <a:latin typeface="Calibri" charset="0"/>
                <a:ea typeface="MS PGothic" charset="-128"/>
              </a:defRPr>
            </a:lvl9pPr>
          </a:lstStyle>
          <a:p>
            <a:pPr lvl="1" eaLnBrk="1" hangingPunct="1">
              <a:lnSpc>
                <a:spcPct val="90000"/>
              </a:lnSpc>
              <a:spcAft>
                <a:spcPct val="15000"/>
              </a:spcAft>
              <a:buFontTx/>
              <a:buChar char="•"/>
              <a:defRPr/>
            </a:pPr>
            <a:r>
              <a:rPr lang="es-MX" altLang="x-none" sz="1600" b="1" i="1" dirty="0">
                <a:solidFill>
                  <a:srgbClr val="000000"/>
                </a:solidFill>
                <a:ea typeface="Calibri" charset="0"/>
                <a:cs typeface="Calibri" charset="0"/>
              </a:rPr>
              <a:t>Las 16 demarcaciones territoriales se constituyen en  Alcaldías</a:t>
            </a:r>
            <a:r>
              <a:rPr lang="es-MX" altLang="x-none" sz="1600" i="1" dirty="0" smtClean="0">
                <a:solidFill>
                  <a:srgbClr val="000000"/>
                </a:solidFill>
                <a:ea typeface="Calibri" charset="0"/>
                <a:cs typeface="Calibri" charset="0"/>
              </a:rPr>
              <a:t>.</a:t>
            </a:r>
          </a:p>
          <a:p>
            <a:pPr lvl="1" eaLnBrk="1" hangingPunct="1">
              <a:lnSpc>
                <a:spcPct val="90000"/>
              </a:lnSpc>
              <a:spcAft>
                <a:spcPct val="15000"/>
              </a:spcAft>
              <a:buFontTx/>
              <a:buChar char="•"/>
              <a:defRPr/>
            </a:pPr>
            <a:endParaRPr lang="es-MX" altLang="x-none" sz="1600" i="1" dirty="0">
              <a:solidFill>
                <a:srgbClr val="000000"/>
              </a:solidFill>
              <a:ea typeface="Calibri" charset="0"/>
              <a:cs typeface="Calibri" charset="0"/>
            </a:endParaRPr>
          </a:p>
          <a:p>
            <a:pPr marL="377825" lvl="1" indent="-285750" eaLnBrk="1" hangingPunct="1">
              <a:lnSpc>
                <a:spcPct val="90000"/>
              </a:lnSpc>
              <a:spcAft>
                <a:spcPct val="15000"/>
              </a:spcAft>
              <a:buFont typeface="Wingdings" charset="2"/>
              <a:buChar char="ü"/>
              <a:defRPr/>
            </a:pPr>
            <a:r>
              <a:rPr lang="es-MX" altLang="x-none" sz="1600" i="1" dirty="0" smtClean="0">
                <a:solidFill>
                  <a:srgbClr val="000000"/>
                </a:solidFill>
                <a:ea typeface="Calibri" charset="0"/>
                <a:cs typeface="Calibri" charset="0"/>
              </a:rPr>
              <a:t>La </a:t>
            </a:r>
            <a:r>
              <a:rPr lang="es-MX" altLang="x-none" sz="1600" i="1" dirty="0">
                <a:solidFill>
                  <a:srgbClr val="000000"/>
                </a:solidFill>
                <a:ea typeface="Calibri" charset="0"/>
                <a:cs typeface="Calibri" charset="0"/>
              </a:rPr>
              <a:t>Alcaldía se integrará con un </a:t>
            </a:r>
            <a:r>
              <a:rPr lang="es-MX" altLang="x-none" sz="1600" b="1" i="1" dirty="0">
                <a:solidFill>
                  <a:srgbClr val="000000"/>
                </a:solidFill>
                <a:ea typeface="Calibri" charset="0"/>
                <a:cs typeface="Calibri" charset="0"/>
              </a:rPr>
              <a:t>Alcalde y un </a:t>
            </a:r>
            <a:r>
              <a:rPr lang="es-MX" altLang="x-none" sz="1600" b="1" i="1" dirty="0" smtClean="0">
                <a:solidFill>
                  <a:srgbClr val="000000"/>
                </a:solidFill>
                <a:ea typeface="Calibri" charset="0"/>
                <a:cs typeface="Calibri" charset="0"/>
              </a:rPr>
              <a:t>Concejo</a:t>
            </a:r>
          </a:p>
          <a:p>
            <a:pPr marL="377825" lvl="1" indent="-285750" eaLnBrk="1" hangingPunct="1">
              <a:lnSpc>
                <a:spcPct val="90000"/>
              </a:lnSpc>
              <a:spcAft>
                <a:spcPct val="15000"/>
              </a:spcAft>
              <a:buFont typeface="Wingdings" charset="2"/>
              <a:buChar char="ü"/>
              <a:defRPr/>
            </a:pPr>
            <a:endParaRPr lang="es-MX" altLang="x-none" sz="1600" b="1" i="1" dirty="0">
              <a:solidFill>
                <a:srgbClr val="000000"/>
              </a:solidFill>
              <a:ea typeface="Calibri" charset="0"/>
              <a:cs typeface="Calibri" charset="0"/>
            </a:endParaRPr>
          </a:p>
          <a:p>
            <a:pPr marL="377825" lvl="1" indent="-285750" eaLnBrk="1" hangingPunct="1">
              <a:lnSpc>
                <a:spcPct val="90000"/>
              </a:lnSpc>
              <a:spcAft>
                <a:spcPct val="15000"/>
              </a:spcAft>
              <a:buFont typeface="Wingdings" charset="2"/>
              <a:buChar char="ü"/>
              <a:defRPr/>
            </a:pPr>
            <a:r>
              <a:rPr lang="es-MX" altLang="x-none" sz="1600" b="1" i="1" dirty="0">
                <a:solidFill>
                  <a:srgbClr val="000000"/>
                </a:solidFill>
                <a:ea typeface="Calibri" charset="0"/>
                <a:cs typeface="Calibri" charset="0"/>
              </a:rPr>
              <a:t>Consejo de Desarrollo Metropolitano.</a:t>
            </a:r>
            <a:endParaRPr lang="es-MX" altLang="x-none" sz="1600" b="1" i="1" dirty="0">
              <a:ea typeface="Calibri" charset="0"/>
              <a:cs typeface="Calibri" charset="0"/>
            </a:endParaRPr>
          </a:p>
          <a:p>
            <a:pPr>
              <a:lnSpc>
                <a:spcPct val="90000"/>
              </a:lnSpc>
              <a:spcAft>
                <a:spcPct val="35000"/>
              </a:spcAft>
              <a:buFont typeface="Arial" charset="0"/>
              <a:buChar char="•"/>
              <a:defRPr/>
            </a:pPr>
            <a:endParaRPr lang="es-MX" altLang="x-none" sz="1300" dirty="0">
              <a:latin typeface="Arial" charset="0"/>
            </a:endParaRPr>
          </a:p>
          <a:p>
            <a:pPr lvl="1" eaLnBrk="1" hangingPunct="1">
              <a:lnSpc>
                <a:spcPct val="90000"/>
              </a:lnSpc>
              <a:spcAft>
                <a:spcPct val="15000"/>
              </a:spcAft>
              <a:buFontTx/>
              <a:buChar char="•"/>
              <a:defRPr/>
            </a:pPr>
            <a:endParaRPr lang="es-MX" altLang="x-none" sz="1600" dirty="0">
              <a:solidFill>
                <a:srgbClr val="000000"/>
              </a:solidFill>
              <a:latin typeface="Arial" charset="0"/>
            </a:endParaRPr>
          </a:p>
        </p:txBody>
      </p:sp>
      <p:sp>
        <p:nvSpPr>
          <p:cNvPr id="27" name="26 Rectángulo"/>
          <p:cNvSpPr>
            <a:spLocks noChangeArrowheads="1"/>
          </p:cNvSpPr>
          <p:nvPr/>
        </p:nvSpPr>
        <p:spPr bwMode="auto">
          <a:xfrm>
            <a:off x="5148064" y="1412776"/>
            <a:ext cx="2160241" cy="1080120"/>
          </a:xfrm>
          <a:prstGeom prst="rect">
            <a:avLst/>
          </a:prstGeom>
          <a:solidFill>
            <a:srgbClr val="C3D69B"/>
          </a:solidFill>
          <a:ln w="28575">
            <a:solidFill>
              <a:schemeClr val="bg1"/>
            </a:solidFill>
            <a:miter lim="800000"/>
            <a:headEnd/>
            <a:tailEnd/>
          </a:ln>
          <a:effectLst>
            <a:outerShdw blurRad="50800" dist="38100" dir="5400000" algn="t" rotWithShape="0">
              <a:srgbClr val="000000">
                <a:alpha val="39998"/>
              </a:srgbClr>
            </a:outerShdw>
          </a:effectLst>
        </p:spPr>
        <p:txBody>
          <a:bodyPr lIns="106237" tIns="85282" rIns="106237" bIns="85282" anchor="ctr"/>
          <a:lstStyle>
            <a:lvl1pPr defTabSz="488950">
              <a:defRPr>
                <a:solidFill>
                  <a:schemeClr val="tx1"/>
                </a:solidFill>
                <a:latin typeface="Calibri" charset="0"/>
                <a:ea typeface="MS PGothic" charset="-128"/>
              </a:defRPr>
            </a:lvl1pPr>
            <a:lvl2pPr marL="742950" indent="-285750" defTabSz="488950">
              <a:defRPr>
                <a:solidFill>
                  <a:schemeClr val="tx1"/>
                </a:solidFill>
                <a:latin typeface="Calibri" charset="0"/>
                <a:ea typeface="MS PGothic" charset="-128"/>
              </a:defRPr>
            </a:lvl2pPr>
            <a:lvl3pPr marL="1143000" indent="-228600" defTabSz="488950">
              <a:defRPr>
                <a:solidFill>
                  <a:schemeClr val="tx1"/>
                </a:solidFill>
                <a:latin typeface="Calibri" charset="0"/>
                <a:ea typeface="MS PGothic" charset="-128"/>
              </a:defRPr>
            </a:lvl3pPr>
            <a:lvl4pPr marL="1600200" indent="-228600" defTabSz="488950">
              <a:defRPr>
                <a:solidFill>
                  <a:schemeClr val="tx1"/>
                </a:solidFill>
                <a:latin typeface="Calibri" charset="0"/>
                <a:ea typeface="MS PGothic" charset="-128"/>
              </a:defRPr>
            </a:lvl4pPr>
            <a:lvl5pPr marL="2057400" indent="-228600" defTabSz="488950">
              <a:defRPr>
                <a:solidFill>
                  <a:schemeClr val="tx1"/>
                </a:solidFill>
                <a:latin typeface="Calibri" charset="0"/>
                <a:ea typeface="MS PGothic" charset="-128"/>
              </a:defRPr>
            </a:lvl5pPr>
            <a:lvl6pPr marL="2514600" indent="-228600" defTabSz="488950" eaLnBrk="0" fontAlgn="base" hangingPunct="0">
              <a:spcBef>
                <a:spcPct val="0"/>
              </a:spcBef>
              <a:spcAft>
                <a:spcPct val="0"/>
              </a:spcAft>
              <a:defRPr>
                <a:solidFill>
                  <a:schemeClr val="tx1"/>
                </a:solidFill>
                <a:latin typeface="Calibri" charset="0"/>
                <a:ea typeface="MS PGothic" charset="-128"/>
              </a:defRPr>
            </a:lvl6pPr>
            <a:lvl7pPr marL="2971800" indent="-228600" defTabSz="488950" eaLnBrk="0" fontAlgn="base" hangingPunct="0">
              <a:spcBef>
                <a:spcPct val="0"/>
              </a:spcBef>
              <a:spcAft>
                <a:spcPct val="0"/>
              </a:spcAft>
              <a:defRPr>
                <a:solidFill>
                  <a:schemeClr val="tx1"/>
                </a:solidFill>
                <a:latin typeface="Calibri" charset="0"/>
                <a:ea typeface="MS PGothic" charset="-128"/>
              </a:defRPr>
            </a:lvl7pPr>
            <a:lvl8pPr marL="3429000" indent="-228600" defTabSz="488950" eaLnBrk="0" fontAlgn="base" hangingPunct="0">
              <a:spcBef>
                <a:spcPct val="0"/>
              </a:spcBef>
              <a:spcAft>
                <a:spcPct val="0"/>
              </a:spcAft>
              <a:defRPr>
                <a:solidFill>
                  <a:schemeClr val="tx1"/>
                </a:solidFill>
                <a:latin typeface="Calibri" charset="0"/>
                <a:ea typeface="MS PGothic" charset="-128"/>
              </a:defRPr>
            </a:lvl8pPr>
            <a:lvl9pPr marL="3886200" indent="-228600" defTabSz="488950" eaLnBrk="0" fontAlgn="base" hangingPunct="0">
              <a:spcBef>
                <a:spcPct val="0"/>
              </a:spcBef>
              <a:spcAft>
                <a:spcPct val="0"/>
              </a:spcAft>
              <a:defRPr>
                <a:solidFill>
                  <a:schemeClr val="tx1"/>
                </a:solidFill>
                <a:latin typeface="Calibri" charset="0"/>
                <a:ea typeface="MS PGothic" charset="-128"/>
              </a:defRPr>
            </a:lvl9pPr>
          </a:lstStyle>
          <a:p>
            <a:pPr algn="ctr" eaLnBrk="1" hangingPunct="1">
              <a:lnSpc>
                <a:spcPct val="90000"/>
              </a:lnSpc>
              <a:spcAft>
                <a:spcPct val="35000"/>
              </a:spcAft>
              <a:defRPr/>
            </a:pPr>
            <a:endParaRPr lang="es-MX" altLang="x-none" sz="1400" b="1" i="1" dirty="0"/>
          </a:p>
          <a:p>
            <a:pPr algn="ctr" eaLnBrk="1" hangingPunct="1">
              <a:lnSpc>
                <a:spcPct val="90000"/>
              </a:lnSpc>
              <a:spcAft>
                <a:spcPct val="35000"/>
              </a:spcAft>
              <a:defRPr/>
            </a:pPr>
            <a:r>
              <a:rPr lang="es-MX" altLang="x-none" sz="1400" b="1" i="1" dirty="0"/>
              <a:t>División Político-Administrativa y reconocimiento de la</a:t>
            </a:r>
          </a:p>
          <a:p>
            <a:pPr algn="ctr" eaLnBrk="1" hangingPunct="1">
              <a:lnSpc>
                <a:spcPct val="90000"/>
              </a:lnSpc>
              <a:spcAft>
                <a:spcPct val="35000"/>
              </a:spcAft>
              <a:defRPr/>
            </a:pPr>
            <a:r>
              <a:rPr lang="es-MX" altLang="x-none" sz="1400" b="1" i="1" dirty="0"/>
              <a:t> ZMCM</a:t>
            </a:r>
          </a:p>
          <a:p>
            <a:pPr algn="ctr" eaLnBrk="1" hangingPunct="1">
              <a:lnSpc>
                <a:spcPct val="90000"/>
              </a:lnSpc>
              <a:spcAft>
                <a:spcPct val="35000"/>
              </a:spcAft>
              <a:defRPr/>
            </a:pPr>
            <a:r>
              <a:rPr lang="es-MX" altLang="x-none" sz="1400" b="1" i="1" dirty="0"/>
              <a:t> </a:t>
            </a:r>
            <a:endParaRPr lang="es-MX" altLang="x-none" sz="1400" b="1" dirty="0"/>
          </a:p>
        </p:txBody>
      </p:sp>
      <p:sp>
        <p:nvSpPr>
          <p:cNvPr id="29" name="28 Rectángulo"/>
          <p:cNvSpPr>
            <a:spLocks noChangeArrowheads="1"/>
          </p:cNvSpPr>
          <p:nvPr/>
        </p:nvSpPr>
        <p:spPr bwMode="auto">
          <a:xfrm>
            <a:off x="7308305" y="2492896"/>
            <a:ext cx="1835696" cy="4714399"/>
          </a:xfrm>
          <a:prstGeom prst="rect">
            <a:avLst/>
          </a:prstGeom>
          <a:solidFill>
            <a:schemeClr val="tx2">
              <a:lumMod val="40000"/>
              <a:lumOff val="60000"/>
            </a:schemeClr>
          </a:solidFill>
          <a:ln w="25400">
            <a:solidFill>
              <a:srgbClr val="FFFFFF"/>
            </a:solidFill>
            <a:miter lim="800000"/>
            <a:headEnd/>
            <a:tailEnd/>
          </a:ln>
          <a:effectLst>
            <a:outerShdw blurRad="50800" dist="38100" dir="5400000" algn="t" rotWithShape="0">
              <a:srgbClr val="000000">
                <a:alpha val="39998"/>
              </a:srgbClr>
            </a:outerShdw>
          </a:effectLst>
        </p:spPr>
        <p:txBody>
          <a:bodyPr lIns="106237" tIns="85282" rIns="106237" bIns="85282"/>
          <a:lstStyle>
            <a:lvl1pPr marL="90488" indent="-90488" defTabSz="488950">
              <a:defRPr>
                <a:solidFill>
                  <a:schemeClr val="tx1"/>
                </a:solidFill>
                <a:latin typeface="Calibri" charset="0"/>
                <a:ea typeface="MS PGothic" charset="-128"/>
              </a:defRPr>
            </a:lvl1pPr>
            <a:lvl2pPr marL="742950" indent="-285750" defTabSz="488950">
              <a:defRPr>
                <a:solidFill>
                  <a:schemeClr val="tx1"/>
                </a:solidFill>
                <a:latin typeface="Calibri" charset="0"/>
                <a:ea typeface="MS PGothic" charset="-128"/>
              </a:defRPr>
            </a:lvl2pPr>
            <a:lvl3pPr marL="1143000" indent="-228600" defTabSz="488950">
              <a:defRPr>
                <a:solidFill>
                  <a:schemeClr val="tx1"/>
                </a:solidFill>
                <a:latin typeface="Calibri" charset="0"/>
                <a:ea typeface="MS PGothic" charset="-128"/>
              </a:defRPr>
            </a:lvl3pPr>
            <a:lvl4pPr marL="1600200" indent="-228600" defTabSz="488950">
              <a:defRPr>
                <a:solidFill>
                  <a:schemeClr val="tx1"/>
                </a:solidFill>
                <a:latin typeface="Calibri" charset="0"/>
                <a:ea typeface="MS PGothic" charset="-128"/>
              </a:defRPr>
            </a:lvl4pPr>
            <a:lvl5pPr marL="2057400" indent="-228600" defTabSz="488950">
              <a:defRPr>
                <a:solidFill>
                  <a:schemeClr val="tx1"/>
                </a:solidFill>
                <a:latin typeface="Calibri" charset="0"/>
                <a:ea typeface="MS PGothic" charset="-128"/>
              </a:defRPr>
            </a:lvl5pPr>
            <a:lvl6pPr marL="2514600" indent="-228600" defTabSz="488950" eaLnBrk="0" fontAlgn="base" hangingPunct="0">
              <a:spcBef>
                <a:spcPct val="0"/>
              </a:spcBef>
              <a:spcAft>
                <a:spcPct val="0"/>
              </a:spcAft>
              <a:defRPr>
                <a:solidFill>
                  <a:schemeClr val="tx1"/>
                </a:solidFill>
                <a:latin typeface="Calibri" charset="0"/>
                <a:ea typeface="MS PGothic" charset="-128"/>
              </a:defRPr>
            </a:lvl6pPr>
            <a:lvl7pPr marL="2971800" indent="-228600" defTabSz="488950" eaLnBrk="0" fontAlgn="base" hangingPunct="0">
              <a:spcBef>
                <a:spcPct val="0"/>
              </a:spcBef>
              <a:spcAft>
                <a:spcPct val="0"/>
              </a:spcAft>
              <a:defRPr>
                <a:solidFill>
                  <a:schemeClr val="tx1"/>
                </a:solidFill>
                <a:latin typeface="Calibri" charset="0"/>
                <a:ea typeface="MS PGothic" charset="-128"/>
              </a:defRPr>
            </a:lvl7pPr>
            <a:lvl8pPr marL="3429000" indent="-228600" defTabSz="488950" eaLnBrk="0" fontAlgn="base" hangingPunct="0">
              <a:spcBef>
                <a:spcPct val="0"/>
              </a:spcBef>
              <a:spcAft>
                <a:spcPct val="0"/>
              </a:spcAft>
              <a:defRPr>
                <a:solidFill>
                  <a:schemeClr val="tx1"/>
                </a:solidFill>
                <a:latin typeface="Calibri" charset="0"/>
                <a:ea typeface="MS PGothic" charset="-128"/>
              </a:defRPr>
            </a:lvl8pPr>
            <a:lvl9pPr marL="3886200" indent="-228600" defTabSz="488950" eaLnBrk="0" fontAlgn="base" hangingPunct="0">
              <a:spcBef>
                <a:spcPct val="0"/>
              </a:spcBef>
              <a:spcAft>
                <a:spcPct val="0"/>
              </a:spcAft>
              <a:defRPr>
                <a:solidFill>
                  <a:schemeClr val="tx1"/>
                </a:solidFill>
                <a:latin typeface="Calibri" charset="0"/>
                <a:ea typeface="MS PGothic" charset="-128"/>
              </a:defRPr>
            </a:lvl9pPr>
          </a:lstStyle>
          <a:p>
            <a:pPr eaLnBrk="1" hangingPunct="1">
              <a:lnSpc>
                <a:spcPct val="90000"/>
              </a:lnSpc>
              <a:spcAft>
                <a:spcPct val="35000"/>
              </a:spcAft>
              <a:buFont typeface="Arial" pitchFamily="34" charset="0"/>
              <a:buChar char="•"/>
              <a:defRPr/>
            </a:pPr>
            <a:r>
              <a:rPr lang="es-MX" altLang="x-none" sz="1600" b="1" i="1" dirty="0">
                <a:ea typeface="Calibri" charset="0"/>
                <a:cs typeface="Calibri" charset="0"/>
              </a:rPr>
              <a:t>Reconoce y ofrece garantias 5.. Derechos</a:t>
            </a:r>
          </a:p>
          <a:p>
            <a:pPr marL="285750" indent="-285750" eaLnBrk="1" hangingPunct="1">
              <a:lnSpc>
                <a:spcPct val="90000"/>
              </a:lnSpc>
              <a:spcAft>
                <a:spcPct val="35000"/>
              </a:spcAft>
              <a:buFont typeface="Wingdings" charset="2"/>
              <a:buChar char="ü"/>
              <a:defRPr/>
            </a:pPr>
            <a:r>
              <a:rPr lang="es-MX" altLang="x-none" sz="1600" i="1" dirty="0" smtClean="0">
                <a:ea typeface="Calibri" charset="0"/>
                <a:cs typeface="Calibri" charset="0"/>
              </a:rPr>
              <a:t>Expansisón de los DESCA</a:t>
            </a:r>
            <a:endParaRPr lang="es-MX" altLang="x-none" sz="1600" i="1" dirty="0">
              <a:ea typeface="Calibri" charset="0"/>
              <a:cs typeface="Calibri" charset="0"/>
            </a:endParaRPr>
          </a:p>
          <a:p>
            <a:pPr marL="285750" indent="-285750">
              <a:lnSpc>
                <a:spcPct val="90000"/>
              </a:lnSpc>
              <a:spcAft>
                <a:spcPct val="35000"/>
              </a:spcAft>
              <a:buFont typeface="Wingdings" charset="2"/>
              <a:buChar char="ü"/>
              <a:defRPr/>
            </a:pPr>
            <a:r>
              <a:rPr lang="es-MX" sz="1600" b="1" dirty="0"/>
              <a:t>género, </a:t>
            </a:r>
            <a:r>
              <a:rPr lang="es-MX" sz="1600" b="1" dirty="0" smtClean="0"/>
              <a:t>inteculturalidadintergeneracio-nalidad</a:t>
            </a:r>
            <a:r>
              <a:rPr lang="es-MX" sz="1600" dirty="0" smtClean="0"/>
              <a:t>,</a:t>
            </a:r>
          </a:p>
          <a:p>
            <a:pPr marL="285750" indent="-285750">
              <a:lnSpc>
                <a:spcPct val="90000"/>
              </a:lnSpc>
              <a:spcAft>
                <a:spcPct val="35000"/>
              </a:spcAft>
              <a:buFont typeface="Wingdings" charset="2"/>
              <a:buChar char="ü"/>
              <a:defRPr/>
            </a:pPr>
            <a:r>
              <a:rPr lang="es-MX" sz="1600" b="1" dirty="0" smtClean="0"/>
              <a:t>derecho </a:t>
            </a:r>
            <a:r>
              <a:rPr lang="es-MX" sz="1600" b="1" dirty="0"/>
              <a:t>a la buena administración</a:t>
            </a:r>
            <a:endParaRPr lang="es-MX" altLang="x-none" sz="1600" b="1" i="1" dirty="0">
              <a:ea typeface="Calibri" charset="0"/>
              <a:cs typeface="Calibri" charset="0"/>
            </a:endParaRPr>
          </a:p>
          <a:p>
            <a:pPr marL="285750" indent="-285750" eaLnBrk="1" hangingPunct="1">
              <a:lnSpc>
                <a:spcPct val="90000"/>
              </a:lnSpc>
              <a:spcAft>
                <a:spcPct val="35000"/>
              </a:spcAft>
              <a:buFont typeface="Wingdings" charset="2"/>
              <a:buChar char="ü"/>
              <a:defRPr/>
            </a:pPr>
            <a:r>
              <a:rPr lang="es-MX" altLang="x-none" sz="1600" i="1" dirty="0">
                <a:ea typeface="Calibri" charset="0"/>
                <a:cs typeface="Calibri" charset="0"/>
              </a:rPr>
              <a:t>Derechos colectivos:  </a:t>
            </a:r>
            <a:r>
              <a:rPr lang="es-MX" altLang="x-none" sz="1600" b="1" i="1" dirty="0">
                <a:ea typeface="Calibri" charset="0"/>
                <a:cs typeface="Calibri" charset="0"/>
              </a:rPr>
              <a:t>el derecho a la ciudad</a:t>
            </a:r>
          </a:p>
          <a:p>
            <a:pPr eaLnBrk="1" hangingPunct="1">
              <a:lnSpc>
                <a:spcPct val="90000"/>
              </a:lnSpc>
              <a:spcAft>
                <a:spcPct val="35000"/>
              </a:spcAft>
              <a:buFont typeface="Arial" charset="0"/>
              <a:buChar char="•"/>
              <a:defRPr/>
            </a:pPr>
            <a:endParaRPr lang="es-MX" altLang="x-none" sz="1300" dirty="0">
              <a:latin typeface="Arial" charset="0"/>
            </a:endParaRPr>
          </a:p>
        </p:txBody>
      </p:sp>
      <p:sp>
        <p:nvSpPr>
          <p:cNvPr id="28" name="27 Rectángulo"/>
          <p:cNvSpPr>
            <a:spLocks noChangeArrowheads="1"/>
          </p:cNvSpPr>
          <p:nvPr/>
        </p:nvSpPr>
        <p:spPr bwMode="auto">
          <a:xfrm>
            <a:off x="7308304" y="1438711"/>
            <a:ext cx="1835696" cy="1054186"/>
          </a:xfrm>
          <a:prstGeom prst="rect">
            <a:avLst/>
          </a:prstGeom>
          <a:solidFill>
            <a:srgbClr val="C4BD97"/>
          </a:solidFill>
          <a:ln w="28575">
            <a:solidFill>
              <a:schemeClr val="bg1"/>
            </a:solidFill>
            <a:miter lim="800000"/>
            <a:headEnd/>
            <a:tailEnd/>
          </a:ln>
          <a:effectLst>
            <a:outerShdw blurRad="50800" dist="38100" dir="5400000" algn="t" rotWithShape="0">
              <a:srgbClr val="000000">
                <a:alpha val="39998"/>
              </a:srgbClr>
            </a:outerShdw>
          </a:effectLst>
        </p:spPr>
        <p:txBody>
          <a:bodyPr lIns="106237" tIns="85282" rIns="106237" bIns="85282" anchor="ctr"/>
          <a:lstStyle>
            <a:lvl1pPr defTabSz="488950">
              <a:defRPr>
                <a:solidFill>
                  <a:schemeClr val="tx1"/>
                </a:solidFill>
                <a:latin typeface="Calibri" charset="0"/>
                <a:ea typeface="MS PGothic" charset="-128"/>
              </a:defRPr>
            </a:lvl1pPr>
            <a:lvl2pPr marL="742950" indent="-285750" defTabSz="488950">
              <a:defRPr>
                <a:solidFill>
                  <a:schemeClr val="tx1"/>
                </a:solidFill>
                <a:latin typeface="Calibri" charset="0"/>
                <a:ea typeface="MS PGothic" charset="-128"/>
              </a:defRPr>
            </a:lvl2pPr>
            <a:lvl3pPr marL="1143000" indent="-228600" defTabSz="488950">
              <a:defRPr>
                <a:solidFill>
                  <a:schemeClr val="tx1"/>
                </a:solidFill>
                <a:latin typeface="Calibri" charset="0"/>
                <a:ea typeface="MS PGothic" charset="-128"/>
              </a:defRPr>
            </a:lvl3pPr>
            <a:lvl4pPr marL="1600200" indent="-228600" defTabSz="488950">
              <a:defRPr>
                <a:solidFill>
                  <a:schemeClr val="tx1"/>
                </a:solidFill>
                <a:latin typeface="Calibri" charset="0"/>
                <a:ea typeface="MS PGothic" charset="-128"/>
              </a:defRPr>
            </a:lvl4pPr>
            <a:lvl5pPr marL="2057400" indent="-228600" defTabSz="488950">
              <a:defRPr>
                <a:solidFill>
                  <a:schemeClr val="tx1"/>
                </a:solidFill>
                <a:latin typeface="Calibri" charset="0"/>
                <a:ea typeface="MS PGothic" charset="-128"/>
              </a:defRPr>
            </a:lvl5pPr>
            <a:lvl6pPr marL="2514600" indent="-228600" defTabSz="488950" eaLnBrk="0" fontAlgn="base" hangingPunct="0">
              <a:spcBef>
                <a:spcPct val="0"/>
              </a:spcBef>
              <a:spcAft>
                <a:spcPct val="0"/>
              </a:spcAft>
              <a:defRPr>
                <a:solidFill>
                  <a:schemeClr val="tx1"/>
                </a:solidFill>
                <a:latin typeface="Calibri" charset="0"/>
                <a:ea typeface="MS PGothic" charset="-128"/>
              </a:defRPr>
            </a:lvl6pPr>
            <a:lvl7pPr marL="2971800" indent="-228600" defTabSz="488950" eaLnBrk="0" fontAlgn="base" hangingPunct="0">
              <a:spcBef>
                <a:spcPct val="0"/>
              </a:spcBef>
              <a:spcAft>
                <a:spcPct val="0"/>
              </a:spcAft>
              <a:defRPr>
                <a:solidFill>
                  <a:schemeClr val="tx1"/>
                </a:solidFill>
                <a:latin typeface="Calibri" charset="0"/>
                <a:ea typeface="MS PGothic" charset="-128"/>
              </a:defRPr>
            </a:lvl7pPr>
            <a:lvl8pPr marL="3429000" indent="-228600" defTabSz="488950" eaLnBrk="0" fontAlgn="base" hangingPunct="0">
              <a:spcBef>
                <a:spcPct val="0"/>
              </a:spcBef>
              <a:spcAft>
                <a:spcPct val="0"/>
              </a:spcAft>
              <a:defRPr>
                <a:solidFill>
                  <a:schemeClr val="tx1"/>
                </a:solidFill>
                <a:latin typeface="Calibri" charset="0"/>
                <a:ea typeface="MS PGothic" charset="-128"/>
              </a:defRPr>
            </a:lvl8pPr>
            <a:lvl9pPr marL="3886200" indent="-228600" defTabSz="488950" eaLnBrk="0" fontAlgn="base" hangingPunct="0">
              <a:spcBef>
                <a:spcPct val="0"/>
              </a:spcBef>
              <a:spcAft>
                <a:spcPct val="0"/>
              </a:spcAft>
              <a:defRPr>
                <a:solidFill>
                  <a:schemeClr val="tx1"/>
                </a:solidFill>
                <a:latin typeface="Calibri" charset="0"/>
                <a:ea typeface="MS PGothic" charset="-128"/>
              </a:defRPr>
            </a:lvl9pPr>
          </a:lstStyle>
          <a:p>
            <a:pPr algn="ctr" eaLnBrk="1" hangingPunct="1">
              <a:lnSpc>
                <a:spcPct val="90000"/>
              </a:lnSpc>
              <a:spcAft>
                <a:spcPct val="35000"/>
              </a:spcAft>
              <a:defRPr/>
            </a:pPr>
            <a:r>
              <a:rPr lang="es-MX" altLang="x-none" sz="1400" b="1" i="1" dirty="0"/>
              <a:t>Carta de Derechos</a:t>
            </a:r>
          </a:p>
          <a:p>
            <a:pPr algn="ctr" eaLnBrk="1" hangingPunct="1">
              <a:lnSpc>
                <a:spcPct val="90000"/>
              </a:lnSpc>
              <a:spcAft>
                <a:spcPct val="35000"/>
              </a:spcAft>
              <a:defRPr/>
            </a:pPr>
            <a:r>
              <a:rPr lang="es-MX" altLang="x-none" sz="1400" b="1" i="1" dirty="0"/>
              <a:t>Ciudad garantista</a:t>
            </a:r>
          </a:p>
          <a:p>
            <a:pPr algn="ctr" eaLnBrk="1" hangingPunct="1">
              <a:lnSpc>
                <a:spcPct val="90000"/>
              </a:lnSpc>
              <a:spcAft>
                <a:spcPct val="35000"/>
              </a:spcAft>
              <a:defRPr/>
            </a:pPr>
            <a:r>
              <a:rPr lang="es-MX" altLang="x-none" sz="1400" b="1" i="1" dirty="0"/>
              <a:t>Derechos Humanos</a:t>
            </a:r>
          </a:p>
        </p:txBody>
      </p:sp>
      <p:sp>
        <p:nvSpPr>
          <p:cNvPr id="3" name="Marcador de número de diapositiva 2">
            <a:extLst>
              <a:ext uri="{FF2B5EF4-FFF2-40B4-BE49-F238E27FC236}">
                <a16:creationId xmlns="" xmlns:a16="http://schemas.microsoft.com/office/drawing/2014/main" id="{5AA28691-9A12-354A-B2ED-81B3933B89B7}"/>
              </a:ext>
            </a:extLst>
          </p:cNvPr>
          <p:cNvSpPr>
            <a:spLocks noGrp="1"/>
          </p:cNvSpPr>
          <p:nvPr>
            <p:ph type="sldNum" sz="quarter" idx="12"/>
          </p:nvPr>
        </p:nvSpPr>
        <p:spPr>
          <a:xfrm>
            <a:off x="8663940" y="6858000"/>
            <a:ext cx="480060" cy="365125"/>
          </a:xfrm>
          <a:solidFill>
            <a:schemeClr val="tx2">
              <a:lumMod val="40000"/>
              <a:lumOff val="60000"/>
            </a:schemeClr>
          </a:solidFill>
        </p:spPr>
        <p:txBody>
          <a:bodyPr/>
          <a:lstStyle/>
          <a:p>
            <a:fld id="{3D00EDCE-E2C7-4EF9-9ED3-E15F33472F24}" type="slidenum">
              <a:rPr lang="es-MX" b="0" smtClean="0">
                <a:solidFill>
                  <a:prstClr val="black">
                    <a:tint val="75000"/>
                  </a:prstClr>
                </a:solidFill>
              </a:rPr>
              <a:pPr/>
              <a:t>21</a:t>
            </a:fld>
            <a:endParaRPr lang="es-MX" b="0" dirty="0">
              <a:solidFill>
                <a:prstClr val="black">
                  <a:tint val="75000"/>
                </a:prstClr>
              </a:solidFill>
            </a:endParaRPr>
          </a:p>
        </p:txBody>
      </p:sp>
    </p:spTree>
    <p:extLst>
      <p:ext uri="{BB962C8B-B14F-4D97-AF65-F5344CB8AC3E}">
        <p14:creationId xmlns:p14="http://schemas.microsoft.com/office/powerpoint/2010/main" val="759280790"/>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23528" y="404664"/>
            <a:ext cx="8568952" cy="5970865"/>
          </a:xfrm>
          <a:prstGeom prst="rect">
            <a:avLst/>
          </a:prstGeom>
          <a:solidFill>
            <a:schemeClr val="tx2">
              <a:lumMod val="75000"/>
            </a:schemeClr>
          </a:solidFill>
        </p:spPr>
        <p:txBody>
          <a:bodyPr wrap="square" rtlCol="0">
            <a:spAutoFit/>
          </a:bodyPr>
          <a:lstStyle/>
          <a:p>
            <a:pPr algn="ctr"/>
            <a:endParaRPr lang="es-ES_tradnl" sz="3200" b="1" i="1" dirty="0"/>
          </a:p>
          <a:p>
            <a:pPr algn="ctr"/>
            <a:endParaRPr lang="es-ES_tradnl" sz="3200" b="1" i="1" dirty="0"/>
          </a:p>
          <a:p>
            <a:pPr algn="ctr"/>
            <a:endParaRPr lang="es-ES_tradnl" sz="3200" b="1" i="1" dirty="0"/>
          </a:p>
          <a:p>
            <a:pPr algn="ctr"/>
            <a:endParaRPr lang="es-ES_tradnl" sz="3200" b="1" i="1" dirty="0"/>
          </a:p>
          <a:p>
            <a:pPr algn="ctr"/>
            <a:r>
              <a:rPr lang="es-ES_tradnl" sz="3200" b="1" i="1" dirty="0"/>
              <a:t>El Nuevo Diseño Institucional Descentralizado</a:t>
            </a:r>
          </a:p>
          <a:p>
            <a:pPr algn="ctr"/>
            <a:r>
              <a:rPr lang="es-ES_tradnl" sz="3200" b="1" i="1" dirty="0"/>
              <a:t>de la Ciudad de México</a:t>
            </a:r>
          </a:p>
          <a:p>
            <a:endParaRPr lang="es-ES_tradnl" sz="3200" dirty="0"/>
          </a:p>
          <a:p>
            <a:endParaRPr lang="es-ES_tradnl" dirty="0"/>
          </a:p>
          <a:p>
            <a:endParaRPr lang="es-ES_tradnl" dirty="0"/>
          </a:p>
          <a:p>
            <a:endParaRPr lang="es-ES_tradnl" dirty="0"/>
          </a:p>
          <a:p>
            <a:endParaRPr lang="es-ES_tradnl" dirty="0"/>
          </a:p>
          <a:p>
            <a:endParaRPr lang="es-ES_tradnl" dirty="0"/>
          </a:p>
          <a:p>
            <a:endParaRPr lang="es-ES_tradnl" dirty="0"/>
          </a:p>
          <a:p>
            <a:endParaRPr lang="es-ES_tradnl" dirty="0"/>
          </a:p>
        </p:txBody>
      </p:sp>
      <p:sp>
        <p:nvSpPr>
          <p:cNvPr id="4" name="Marcador de número de diapositiva 3">
            <a:extLst>
              <a:ext uri="{FF2B5EF4-FFF2-40B4-BE49-F238E27FC236}">
                <a16:creationId xmlns="" xmlns:a16="http://schemas.microsoft.com/office/drawing/2014/main" id="{EA1FA36E-7066-7447-9649-344B480048F6}"/>
              </a:ext>
            </a:extLst>
          </p:cNvPr>
          <p:cNvSpPr>
            <a:spLocks noGrp="1"/>
          </p:cNvSpPr>
          <p:nvPr>
            <p:ph type="sldNum" sz="quarter" idx="12"/>
          </p:nvPr>
        </p:nvSpPr>
        <p:spPr>
          <a:xfrm>
            <a:off x="8460432" y="6021288"/>
            <a:ext cx="480060" cy="365125"/>
          </a:xfrm>
        </p:spPr>
        <p:txBody>
          <a:bodyPr/>
          <a:lstStyle/>
          <a:p>
            <a:fld id="{3D00EDCE-E2C7-4EF9-9ED3-E15F33472F24}" type="slidenum">
              <a:rPr lang="es-MX" b="0" smtClean="0">
                <a:solidFill>
                  <a:prstClr val="black">
                    <a:tint val="75000"/>
                  </a:prstClr>
                </a:solidFill>
              </a:rPr>
              <a:pPr/>
              <a:t>22</a:t>
            </a:fld>
            <a:endParaRPr lang="es-MX" b="0" dirty="0">
              <a:solidFill>
                <a:prstClr val="black">
                  <a:tint val="75000"/>
                </a:prstClr>
              </a:solidFill>
            </a:endParaRPr>
          </a:p>
        </p:txBody>
      </p:sp>
    </p:spTree>
    <p:extLst>
      <p:ext uri="{BB962C8B-B14F-4D97-AF65-F5344CB8AC3E}">
        <p14:creationId xmlns:p14="http://schemas.microsoft.com/office/powerpoint/2010/main" val="7366200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22514" y="478972"/>
            <a:ext cx="8164286" cy="5647192"/>
          </a:xfrm>
          <a:solidFill>
            <a:schemeClr val="tx2"/>
          </a:solidFill>
        </p:spPr>
        <p:txBody>
          <a:bodyPr>
            <a:normAutofit/>
          </a:bodyPr>
          <a:lstStyle/>
          <a:p>
            <a:pPr algn="ctr"/>
            <a:endParaRPr lang="es-ES_tradnl" b="1" dirty="0"/>
          </a:p>
          <a:p>
            <a:pPr algn="ctr"/>
            <a:r>
              <a:rPr lang="es-ES_tradnl" b="1" i="1" dirty="0"/>
              <a:t>LA CONSTITUCIÓN DE LA CIUDAD DE MÉXICO                                  2017</a:t>
            </a:r>
          </a:p>
          <a:p>
            <a:pPr algn="ctr"/>
            <a:r>
              <a:rPr lang="es-ES_tradnl" b="1" i="1" dirty="0"/>
              <a:t>TÍTULO SEGUNDO </a:t>
            </a:r>
          </a:p>
          <a:p>
            <a:pPr algn="ctr"/>
            <a:r>
              <a:rPr lang="es-ES_tradnl" sz="2800" b="1" i="1" dirty="0"/>
              <a:t>LA CARTA DE DERECHOS</a:t>
            </a:r>
          </a:p>
          <a:p>
            <a:pPr algn="ctr"/>
            <a:endParaRPr lang="es-ES_tradnl" sz="2800" b="1" i="1" dirty="0"/>
          </a:p>
          <a:p>
            <a:pPr algn="ctr"/>
            <a:r>
              <a:rPr lang="es-ES_tradnl" b="1" i="1" dirty="0"/>
              <a:t>CAPÍTULO I DE LAS NORMAS Y GARANTÍAS DE LOS </a:t>
            </a:r>
          </a:p>
          <a:p>
            <a:pPr algn="ctr"/>
            <a:r>
              <a:rPr lang="es-ES_tradnl" b="1" i="1" dirty="0"/>
              <a:t>DERECHOS HUMANOS </a:t>
            </a:r>
          </a:p>
          <a:p>
            <a:pPr algn="ctr"/>
            <a:r>
              <a:rPr lang="es-ES_tradnl" b="1" i="1" dirty="0"/>
              <a:t>ART 5 CIUDAD GARANTISTA</a:t>
            </a:r>
          </a:p>
          <a:p>
            <a:pPr algn="ctr"/>
            <a:endParaRPr lang="es-ES_tradnl" b="1" i="1" dirty="0"/>
          </a:p>
          <a:p>
            <a:pPr algn="ctr"/>
            <a:r>
              <a:rPr lang="es-ES_tradnl" b="1" i="1" dirty="0"/>
              <a:t>LA PROGRESIVIDAD DE LOS DERECHOS </a:t>
            </a:r>
          </a:p>
          <a:p>
            <a:pPr algn="ctr"/>
            <a:r>
              <a:rPr lang="es-ES_tradnl" b="1" i="1" dirty="0"/>
              <a:t>EXIGIBILIDAD</a:t>
            </a:r>
          </a:p>
          <a:p>
            <a:pPr algn="ctr"/>
            <a:r>
              <a:rPr lang="es-ES_tradnl" b="1" i="1" dirty="0"/>
              <a:t>DERECHO A LA REPARACIÓN INTEGRAL</a:t>
            </a:r>
          </a:p>
          <a:p>
            <a:pPr algn="ctr"/>
            <a:endParaRPr lang="es-ES_tradnl" b="1" i="1" dirty="0"/>
          </a:p>
        </p:txBody>
      </p:sp>
    </p:spTree>
    <p:extLst>
      <p:ext uri="{BB962C8B-B14F-4D97-AF65-F5344CB8AC3E}">
        <p14:creationId xmlns:p14="http://schemas.microsoft.com/office/powerpoint/2010/main" val="88587747"/>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51520" y="980728"/>
            <a:ext cx="8177014" cy="5657182"/>
          </a:xfrm>
          <a:solidFill>
            <a:schemeClr val="tx2"/>
          </a:solidFill>
        </p:spPr>
        <p:txBody>
          <a:bodyPr/>
          <a:lstStyle/>
          <a:p>
            <a:endParaRPr lang="es-ES_tradnl" b="1" dirty="0"/>
          </a:p>
          <a:p>
            <a:endParaRPr lang="es-ES_tradnl" b="1" dirty="0"/>
          </a:p>
          <a:p>
            <a:r>
              <a:rPr lang="es-ES_tradnl" b="1" dirty="0"/>
              <a:t>CIUDAD DE LIBERTADES Y DERECHOS</a:t>
            </a:r>
          </a:p>
          <a:p>
            <a:r>
              <a:rPr lang="es-ES_tradnl" b="1" dirty="0"/>
              <a:t>CIUDAD DEMOCRÁTICA </a:t>
            </a:r>
          </a:p>
          <a:p>
            <a:r>
              <a:rPr lang="es-ES_tradnl" b="1" dirty="0"/>
              <a:t>CIUDAD EDUCADORA Y DEL CONOCIMIENTO</a:t>
            </a:r>
          </a:p>
          <a:p>
            <a:r>
              <a:rPr lang="es-ES_tradnl" b="1" dirty="0"/>
              <a:t>CIUDAD SOLIDARIA </a:t>
            </a:r>
          </a:p>
          <a:p>
            <a:r>
              <a:rPr lang="es-ES_tradnl" b="1" dirty="0"/>
              <a:t>CIUDAD PRODUCTIVA</a:t>
            </a:r>
          </a:p>
          <a:p>
            <a:r>
              <a:rPr lang="es-ES_tradnl" b="1" dirty="0"/>
              <a:t>CIUDAD INCLUYENTE</a:t>
            </a:r>
          </a:p>
          <a:p>
            <a:r>
              <a:rPr lang="es-ES_tradnl" b="1" dirty="0">
                <a:solidFill>
                  <a:srgbClr val="FF0000"/>
                </a:solidFill>
              </a:rPr>
              <a:t>DERECHO A LA CIUDAD (ART. 12) </a:t>
            </a:r>
          </a:p>
          <a:p>
            <a:r>
              <a:rPr lang="es-ES_tradnl" b="1" dirty="0"/>
              <a:t>CIUDAD HABITABLE</a:t>
            </a:r>
          </a:p>
          <a:p>
            <a:r>
              <a:rPr lang="es-ES_tradnl" b="1" dirty="0"/>
              <a:t>CIUDAD SEGURA</a:t>
            </a:r>
          </a:p>
        </p:txBody>
      </p:sp>
      <p:sp>
        <p:nvSpPr>
          <p:cNvPr id="4" name="Marcador de pie de página 3"/>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p:cNvSpPr>
            <a:spLocks noGrp="1"/>
          </p:cNvSpPr>
          <p:nvPr>
            <p:ph type="sldNum" sz="quarter" idx="12"/>
          </p:nvPr>
        </p:nvSpPr>
        <p:spPr/>
        <p:txBody>
          <a:bodyPr/>
          <a:lstStyle/>
          <a:p>
            <a:fld id="{3D00EDCE-E2C7-4EF9-9ED3-E15F33472F24}" type="slidenum">
              <a:rPr lang="es-MX" smtClean="0">
                <a:solidFill>
                  <a:prstClr val="black">
                    <a:tint val="75000"/>
                  </a:prstClr>
                </a:solidFill>
              </a:rPr>
              <a:pPr/>
              <a:t>24</a:t>
            </a:fld>
            <a:endParaRPr lang="es-MX">
              <a:solidFill>
                <a:prstClr val="black">
                  <a:tint val="75000"/>
                </a:prstClr>
              </a:solidFill>
            </a:endParaRPr>
          </a:p>
        </p:txBody>
      </p:sp>
      <p:sp>
        <p:nvSpPr>
          <p:cNvPr id="6" name="CuadroTexto 5"/>
          <p:cNvSpPr txBox="1"/>
          <p:nvPr/>
        </p:nvSpPr>
        <p:spPr>
          <a:xfrm>
            <a:off x="3347864" y="188640"/>
            <a:ext cx="2855269" cy="646331"/>
          </a:xfrm>
          <a:prstGeom prst="rect">
            <a:avLst/>
          </a:prstGeom>
          <a:solidFill>
            <a:schemeClr val="tx2"/>
          </a:solidFill>
        </p:spPr>
        <p:txBody>
          <a:bodyPr wrap="none" rtlCol="0">
            <a:spAutoFit/>
          </a:bodyPr>
          <a:lstStyle/>
          <a:p>
            <a:r>
              <a:rPr lang="es-ES_tradnl" b="1" i="1" dirty="0"/>
              <a:t>TÍTULO SEGUNDO </a:t>
            </a:r>
          </a:p>
          <a:p>
            <a:r>
              <a:rPr lang="es-ES_tradnl" b="1" i="1" dirty="0"/>
              <a:t>CARTA DE DERECHOS</a:t>
            </a:r>
          </a:p>
        </p:txBody>
      </p:sp>
    </p:spTree>
    <p:extLst>
      <p:ext uri="{BB962C8B-B14F-4D97-AF65-F5344CB8AC3E}">
        <p14:creationId xmlns:p14="http://schemas.microsoft.com/office/powerpoint/2010/main" val="3305968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0629" y="537028"/>
            <a:ext cx="9013371" cy="5589135"/>
          </a:xfrm>
          <a:solidFill>
            <a:schemeClr val="tx2"/>
          </a:solidFill>
        </p:spPr>
        <p:txBody>
          <a:bodyPr/>
          <a:lstStyle/>
          <a:p>
            <a:pPr marL="0" indent="0" algn="ctr">
              <a:buNone/>
            </a:pPr>
            <a:r>
              <a:rPr lang="es-ES" b="1" dirty="0" err="1"/>
              <a:t>Artículo</a:t>
            </a:r>
            <a:r>
              <a:rPr lang="es-ES" b="1" dirty="0"/>
              <a:t> 9 </a:t>
            </a:r>
          </a:p>
          <a:p>
            <a:pPr marL="0" indent="0" algn="ctr">
              <a:buNone/>
            </a:pPr>
            <a:r>
              <a:rPr lang="es-ES" b="1" i="1" dirty="0"/>
              <a:t>CIUDAD SOLIDARIA </a:t>
            </a:r>
          </a:p>
          <a:p>
            <a:pPr marL="0" indent="0" algn="ctr">
              <a:buNone/>
            </a:pPr>
            <a:endParaRPr lang="es-ES" b="1" i="1" dirty="0"/>
          </a:p>
          <a:p>
            <a:pPr marL="0" indent="0">
              <a:buNone/>
            </a:pPr>
            <a:r>
              <a:rPr lang="es-ES" b="1" i="1" dirty="0"/>
              <a:t>A. DERECHO A LA VIDA DIGNA </a:t>
            </a:r>
          </a:p>
          <a:p>
            <a:pPr marL="0" indent="0" algn="just">
              <a:buNone/>
            </a:pPr>
            <a:r>
              <a:rPr lang="es-ES" b="1" i="1" dirty="0"/>
              <a:t>B. DERECHO AL CUIDADO </a:t>
            </a:r>
          </a:p>
          <a:p>
            <a:pPr marL="0" indent="0" algn="just">
              <a:buNone/>
            </a:pPr>
            <a:r>
              <a:rPr lang="es-ES" b="1" i="1" dirty="0"/>
              <a:t>C. DERECHO A LA ALIMENTACIÓN Y A LA NUTRICIÓN </a:t>
            </a:r>
          </a:p>
          <a:p>
            <a:pPr marL="0" indent="0" algn="just">
              <a:buNone/>
            </a:pPr>
            <a:r>
              <a:rPr lang="es-ES" b="1" i="1" dirty="0"/>
              <a:t>D. DERECHO A LA SALUD </a:t>
            </a:r>
          </a:p>
          <a:p>
            <a:pPr marL="0" indent="0" algn="just">
              <a:buNone/>
            </a:pPr>
            <a:r>
              <a:rPr lang="es-ES" b="1" i="1" dirty="0"/>
              <a:t>E</a:t>
            </a:r>
            <a:r>
              <a:rPr lang="es-ES" b="1" i="1" dirty="0">
                <a:solidFill>
                  <a:srgbClr val="FF0000"/>
                </a:solidFill>
              </a:rPr>
              <a:t>. DERECHO A LA VIVIENDA </a:t>
            </a:r>
          </a:p>
          <a:p>
            <a:pPr marL="0" indent="0" algn="just">
              <a:buNone/>
            </a:pPr>
            <a:r>
              <a:rPr lang="es-ES" b="1" i="1" dirty="0"/>
              <a:t>F. DERECHO AL AGUA Y A SU SANEAMIENTO </a:t>
            </a:r>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endParaRPr lang="es-ES" dirty="0"/>
          </a:p>
        </p:txBody>
      </p:sp>
    </p:spTree>
    <p:extLst>
      <p:ext uri="{BB962C8B-B14F-4D97-AF65-F5344CB8AC3E}">
        <p14:creationId xmlns:p14="http://schemas.microsoft.com/office/powerpoint/2010/main" val="1519446195"/>
      </p:ext>
    </p:extLst>
  </p:cSld>
  <p:clrMapOvr>
    <a:masterClrMapping/>
  </p:clrMapOvr>
  <p:transition spd="slow">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5943" y="0"/>
            <a:ext cx="8744857" cy="6458857"/>
          </a:xfrm>
          <a:solidFill>
            <a:schemeClr val="tx2"/>
          </a:solidFill>
        </p:spPr>
        <p:txBody>
          <a:bodyPr>
            <a:normAutofit fontScale="92500" lnSpcReduction="10000"/>
          </a:bodyPr>
          <a:lstStyle/>
          <a:p>
            <a:pPr marL="0" indent="0" algn="ctr">
              <a:buNone/>
            </a:pPr>
            <a:r>
              <a:rPr lang="es-ES" sz="2400" b="1" dirty="0"/>
              <a:t>Artículo 9 </a:t>
            </a:r>
          </a:p>
          <a:p>
            <a:pPr marL="0" indent="0" algn="ctr">
              <a:buNone/>
            </a:pPr>
            <a:r>
              <a:rPr lang="es-ES" sz="2400" b="1" i="1" dirty="0"/>
              <a:t>Ciudad solidaria </a:t>
            </a:r>
          </a:p>
          <a:p>
            <a:pPr marL="0" indent="0">
              <a:buNone/>
            </a:pPr>
            <a:r>
              <a:rPr lang="es-ES" sz="2400" b="1" dirty="0"/>
              <a:t>E. Derecho a la vivienda </a:t>
            </a:r>
          </a:p>
          <a:p>
            <a:pPr>
              <a:buFont typeface="Arial" charset="0"/>
              <a:buChar char="•"/>
            </a:pPr>
            <a:r>
              <a:rPr lang="es-ES" sz="2400" i="1" dirty="0"/>
              <a:t>* </a:t>
            </a:r>
            <a:r>
              <a:rPr lang="es-ES" sz="2400" b="1" i="1" dirty="0"/>
              <a:t>Toda persona tiene derecho a una vivienda adecuada para sí  y su familia, adaptada a sus necesidades. </a:t>
            </a:r>
          </a:p>
          <a:p>
            <a:pPr>
              <a:buFont typeface="Arial" charset="0"/>
              <a:buChar char="•"/>
            </a:pPr>
            <a:r>
              <a:rPr lang="es-ES" sz="2400" i="1" dirty="0"/>
              <a:t>* Las autoridades </a:t>
            </a:r>
            <a:r>
              <a:rPr lang="es-ES" sz="2400" i="1" dirty="0" err="1"/>
              <a:t>tomarán</a:t>
            </a:r>
            <a:r>
              <a:rPr lang="es-ES" sz="2400" i="1" dirty="0"/>
              <a:t> medidas para que </a:t>
            </a:r>
            <a:r>
              <a:rPr lang="es-ES" sz="2400" b="1" i="1" dirty="0"/>
              <a:t>las viviendas </a:t>
            </a:r>
            <a:r>
              <a:rPr lang="es-ES" sz="2400" b="1" i="1" dirty="0" err="1"/>
              <a:t>reunan</a:t>
            </a:r>
            <a:r>
              <a:rPr lang="es-ES" sz="2400" b="1" i="1" dirty="0"/>
              <a:t> condiciones de accesibilidad, asequibilidad, habitabilidad, </a:t>
            </a:r>
            <a:r>
              <a:rPr lang="es-ES" sz="2400" b="1" i="1" dirty="0" err="1"/>
              <a:t>adaptación</a:t>
            </a:r>
            <a:r>
              <a:rPr lang="es-ES" sz="2400" b="1" i="1" dirty="0"/>
              <a:t> cultural, </a:t>
            </a:r>
            <a:r>
              <a:rPr lang="es-ES" sz="2400" b="1" i="1" dirty="0" err="1"/>
              <a:t>tamaño</a:t>
            </a:r>
            <a:r>
              <a:rPr lang="es-ES" sz="2400" b="1" i="1" dirty="0"/>
              <a:t> suficiente, </a:t>
            </a:r>
            <a:r>
              <a:rPr lang="es-ES" sz="2400" b="1" i="1" dirty="0" err="1"/>
              <a:t>diseño</a:t>
            </a:r>
            <a:r>
              <a:rPr lang="es-ES" sz="2400" b="1" i="1" dirty="0"/>
              <a:t> y </a:t>
            </a:r>
            <a:r>
              <a:rPr lang="es-ES" sz="2400" b="1" i="1" dirty="0" err="1"/>
              <a:t>ubicación</a:t>
            </a:r>
            <a:r>
              <a:rPr lang="es-ES" sz="2400" b="1" i="1" dirty="0"/>
              <a:t> seguros que cuenten con infraestructura y servicios </a:t>
            </a:r>
            <a:r>
              <a:rPr lang="es-ES" sz="2400" b="1" i="1" dirty="0" err="1"/>
              <a:t>básicos</a:t>
            </a:r>
            <a:r>
              <a:rPr lang="es-ES" sz="2400" b="1" i="1" dirty="0"/>
              <a:t> de agua potable, saneamiento, </a:t>
            </a:r>
            <a:r>
              <a:rPr lang="es-ES" sz="2400" b="1" i="1" dirty="0" err="1"/>
              <a:t>energía</a:t>
            </a:r>
            <a:r>
              <a:rPr lang="es-ES" sz="2400" b="1" i="1" dirty="0"/>
              <a:t> y servicios de </a:t>
            </a:r>
            <a:r>
              <a:rPr lang="es-ES" sz="2400" b="1" i="1" dirty="0" err="1"/>
              <a:t>protección</a:t>
            </a:r>
            <a:r>
              <a:rPr lang="es-ES" sz="2400" b="1" i="1" dirty="0"/>
              <a:t> civil. </a:t>
            </a:r>
          </a:p>
          <a:p>
            <a:pPr>
              <a:buFont typeface="Arial" charset="0"/>
              <a:buChar char="•"/>
            </a:pPr>
            <a:r>
              <a:rPr lang="es-ES" sz="2400" i="1" dirty="0"/>
              <a:t>* Se </a:t>
            </a:r>
            <a:r>
              <a:rPr lang="es-ES" sz="2400" i="1" dirty="0" err="1"/>
              <a:t>impulsarán</a:t>
            </a:r>
            <a:r>
              <a:rPr lang="es-ES" sz="2400" i="1" dirty="0"/>
              <a:t> </a:t>
            </a:r>
            <a:r>
              <a:rPr lang="es-ES" sz="2400" b="1" i="1" dirty="0"/>
              <a:t>planes accesibles de financiamiento, medidas para asegurar gastos soportables y la seguridad </a:t>
            </a:r>
            <a:r>
              <a:rPr lang="es-ES" sz="2400" b="1" i="1" dirty="0" err="1"/>
              <a:t>jurídica</a:t>
            </a:r>
            <a:r>
              <a:rPr lang="es-ES" sz="2400" b="1" i="1" dirty="0"/>
              <a:t> </a:t>
            </a:r>
            <a:r>
              <a:rPr lang="es-ES" sz="2400" i="1" dirty="0"/>
              <a:t>en la tenencia de la vivienda. </a:t>
            </a:r>
          </a:p>
          <a:p>
            <a:pPr>
              <a:buFont typeface="Arial" charset="0"/>
              <a:buChar char="•"/>
            </a:pPr>
            <a:r>
              <a:rPr lang="es-ES" sz="2400" i="1" dirty="0"/>
              <a:t>* Se </a:t>
            </a:r>
            <a:r>
              <a:rPr lang="es-ES" sz="2400" i="1" dirty="0" err="1"/>
              <a:t>adoptarán</a:t>
            </a:r>
            <a:r>
              <a:rPr lang="es-ES" sz="2400" i="1" dirty="0"/>
              <a:t> medidas, de conformidad con </a:t>
            </a:r>
            <a:r>
              <a:rPr lang="es-ES" sz="2400" b="1" i="1" dirty="0"/>
              <a:t>la ley, contra el desalojo arbitrario e ilegal de los ocupantes de la vivienda. </a:t>
            </a:r>
          </a:p>
          <a:p>
            <a:pPr>
              <a:buFont typeface="Arial" charset="0"/>
              <a:buChar char="•"/>
            </a:pPr>
            <a:r>
              <a:rPr lang="es-ES" sz="2400" b="1" i="1" dirty="0" smtClean="0"/>
              <a:t>* Se promueve la vivienda cooperativa.</a:t>
            </a:r>
            <a:endParaRPr lang="es-ES" sz="2400" b="1" i="1" dirty="0"/>
          </a:p>
          <a:p>
            <a:pPr>
              <a:buFont typeface="Arial" charset="0"/>
              <a:buChar char="•"/>
            </a:pPr>
            <a:endParaRPr lang="es-ES" sz="2400" dirty="0"/>
          </a:p>
          <a:p>
            <a:pPr marL="0" indent="0" algn="just">
              <a:buNone/>
            </a:pPr>
            <a:endParaRPr lang="es-ES" dirty="0"/>
          </a:p>
          <a:p>
            <a:pPr marL="514350" indent="-514350" algn="just">
              <a:buAutoNum type="arabicParenR"/>
            </a:pPr>
            <a:endParaRPr lang="es-ES" dirty="0"/>
          </a:p>
          <a:p>
            <a:pPr marL="0" indent="0" algn="just">
              <a:buNone/>
            </a:pPr>
            <a:endParaRPr lang="es-ES" dirty="0"/>
          </a:p>
        </p:txBody>
      </p:sp>
    </p:spTree>
    <p:extLst>
      <p:ext uri="{BB962C8B-B14F-4D97-AF65-F5344CB8AC3E}">
        <p14:creationId xmlns:p14="http://schemas.microsoft.com/office/powerpoint/2010/main" val="11478543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texto 5"/>
          <p:cNvSpPr>
            <a:spLocks noGrp="1"/>
          </p:cNvSpPr>
          <p:nvPr>
            <p:ph type="body" idx="1"/>
          </p:nvPr>
        </p:nvSpPr>
        <p:spPr>
          <a:xfrm>
            <a:off x="457201" y="692697"/>
            <a:ext cx="3898776" cy="1296143"/>
          </a:xfrm>
          <a:solidFill>
            <a:schemeClr val="tx2"/>
          </a:solidFill>
        </p:spPr>
        <p:txBody>
          <a:bodyPr>
            <a:normAutofit lnSpcReduction="10000"/>
          </a:bodyPr>
          <a:lstStyle/>
          <a:p>
            <a:pPr algn="ctr"/>
            <a:endParaRPr lang="es-MX" sz="1800" dirty="0"/>
          </a:p>
          <a:p>
            <a:pPr algn="ctr"/>
            <a:r>
              <a:rPr lang="es-MX" sz="1800" i="1" dirty="0"/>
              <a:t>Constitución de la Ciudad de México	</a:t>
            </a:r>
          </a:p>
          <a:p>
            <a:pPr algn="ctr"/>
            <a:r>
              <a:rPr lang="es-MX" sz="1800" i="1" dirty="0"/>
              <a:t>(2017)</a:t>
            </a:r>
          </a:p>
          <a:p>
            <a:pPr algn="ctr"/>
            <a:endParaRPr lang="es-MX" dirty="0"/>
          </a:p>
        </p:txBody>
      </p:sp>
      <p:sp>
        <p:nvSpPr>
          <p:cNvPr id="7" name="Marcador de contenido 6"/>
          <p:cNvSpPr>
            <a:spLocks noGrp="1"/>
          </p:cNvSpPr>
          <p:nvPr>
            <p:ph sz="half" idx="2"/>
          </p:nvPr>
        </p:nvSpPr>
        <p:spPr>
          <a:xfrm>
            <a:off x="457200" y="2204864"/>
            <a:ext cx="3788925" cy="3294633"/>
          </a:xfrm>
          <a:solidFill>
            <a:schemeClr val="accent1">
              <a:lumMod val="60000"/>
              <a:lumOff val="40000"/>
            </a:schemeClr>
          </a:solidFill>
        </p:spPr>
        <p:txBody>
          <a:bodyPr>
            <a:normAutofit lnSpcReduction="10000"/>
          </a:bodyPr>
          <a:lstStyle/>
          <a:p>
            <a:pPr marL="0" indent="0">
              <a:buNone/>
            </a:pPr>
            <a:r>
              <a:rPr lang="es-MX" i="1" dirty="0">
                <a:solidFill>
                  <a:schemeClr val="accent4"/>
                </a:solidFill>
                <a:latin typeface="Arial" charset="0"/>
                <a:ea typeface="Arial" charset="0"/>
                <a:cs typeface="Arial" charset="0"/>
              </a:rPr>
              <a:t>Es un derecho colectivo que garantiza el ejercicio pleno de los derechos humanos, </a:t>
            </a:r>
          </a:p>
          <a:p>
            <a:pPr marL="0" indent="0">
              <a:buNone/>
            </a:pPr>
            <a:r>
              <a:rPr lang="es-MX" i="1" dirty="0">
                <a:solidFill>
                  <a:schemeClr val="accent4"/>
                </a:solidFill>
                <a:latin typeface="Arial" charset="0"/>
                <a:ea typeface="Arial" charset="0"/>
                <a:cs typeface="Arial" charset="0"/>
              </a:rPr>
              <a:t>Establecee la función social de la ciudad, su gestión democrática </a:t>
            </a:r>
          </a:p>
          <a:p>
            <a:pPr marL="0" indent="0">
              <a:buNone/>
            </a:pPr>
            <a:r>
              <a:rPr lang="es-MX" i="1" dirty="0">
                <a:solidFill>
                  <a:schemeClr val="accent4"/>
                </a:solidFill>
                <a:latin typeface="Arial" charset="0"/>
                <a:ea typeface="Arial" charset="0"/>
                <a:cs typeface="Arial" charset="0"/>
              </a:rPr>
              <a:t>Asegura la justicia territorial, la inclusión social y la distribución equitativa de bienes públicos con la participación de la ciudadanía. </a:t>
            </a:r>
          </a:p>
          <a:p>
            <a:pPr algn="just"/>
            <a:endParaRPr lang="es-MX" dirty="0"/>
          </a:p>
        </p:txBody>
      </p:sp>
      <p:sp>
        <p:nvSpPr>
          <p:cNvPr id="8" name="Marcador de texto 7"/>
          <p:cNvSpPr>
            <a:spLocks noGrp="1"/>
          </p:cNvSpPr>
          <p:nvPr>
            <p:ph type="body" sz="quarter" idx="3"/>
          </p:nvPr>
        </p:nvSpPr>
        <p:spPr>
          <a:xfrm>
            <a:off x="4629150" y="692697"/>
            <a:ext cx="3887391" cy="1224136"/>
          </a:xfrm>
          <a:solidFill>
            <a:schemeClr val="tx2"/>
          </a:solidFill>
        </p:spPr>
        <p:txBody>
          <a:bodyPr>
            <a:noAutofit/>
          </a:bodyPr>
          <a:lstStyle/>
          <a:p>
            <a:pPr algn="ctr"/>
            <a:endParaRPr lang="es-MX" sz="2000" dirty="0"/>
          </a:p>
          <a:p>
            <a:pPr algn="ctr"/>
            <a:endParaRPr lang="es-MX" sz="2000" dirty="0"/>
          </a:p>
          <a:p>
            <a:pPr algn="ctr"/>
            <a:endParaRPr lang="es-MX" sz="2000" dirty="0"/>
          </a:p>
          <a:p>
            <a:pPr algn="ctr"/>
            <a:endParaRPr lang="es-MX" sz="2000" dirty="0"/>
          </a:p>
          <a:p>
            <a:pPr algn="ctr"/>
            <a:endParaRPr lang="es-MX" sz="2000" dirty="0"/>
          </a:p>
          <a:p>
            <a:pPr algn="ctr"/>
            <a:endParaRPr lang="es-MX" sz="2000" dirty="0"/>
          </a:p>
          <a:p>
            <a:pPr algn="ctr"/>
            <a:endParaRPr lang="es-MX" dirty="0"/>
          </a:p>
          <a:p>
            <a:pPr algn="ctr"/>
            <a:r>
              <a:rPr lang="es-MX" sz="1800" i="1" dirty="0"/>
              <a:t>Ley de Asentamientos humanos, ordenamiento territorial y desarrollo urbano </a:t>
            </a:r>
          </a:p>
          <a:p>
            <a:pPr algn="ctr"/>
            <a:r>
              <a:rPr lang="es-MX" sz="1800" i="1" dirty="0"/>
              <a:t>(2016)</a:t>
            </a:r>
          </a:p>
          <a:p>
            <a:pPr algn="ctr"/>
            <a:endParaRPr lang="es-MX" sz="2000" dirty="0"/>
          </a:p>
          <a:p>
            <a:pPr algn="ctr"/>
            <a:endParaRPr lang="es-MX" sz="2000" dirty="0"/>
          </a:p>
          <a:p>
            <a:pPr algn="ctr"/>
            <a:endParaRPr lang="es-MX" sz="2000" dirty="0"/>
          </a:p>
          <a:p>
            <a:pPr algn="ctr"/>
            <a:r>
              <a:rPr lang="es-MX" sz="2000" dirty="0"/>
              <a:t>Ley General de Asentamientos Humanos, Ordenamiento Territorial y Desarrollo Urbano (2016)	</a:t>
            </a:r>
          </a:p>
          <a:p>
            <a:pPr algn="ctr"/>
            <a:endParaRPr lang="es-MX" sz="2000" dirty="0"/>
          </a:p>
        </p:txBody>
      </p:sp>
      <p:sp>
        <p:nvSpPr>
          <p:cNvPr id="9" name="Marcador de contenido 8"/>
          <p:cNvSpPr>
            <a:spLocks noGrp="1"/>
          </p:cNvSpPr>
          <p:nvPr>
            <p:ph sz="quarter" idx="4"/>
          </p:nvPr>
        </p:nvSpPr>
        <p:spPr>
          <a:xfrm>
            <a:off x="4629150" y="2204864"/>
            <a:ext cx="3887391" cy="3291137"/>
          </a:xfrm>
          <a:solidFill>
            <a:schemeClr val="accent1">
              <a:lumMod val="60000"/>
              <a:lumOff val="40000"/>
            </a:schemeClr>
          </a:solidFill>
        </p:spPr>
        <p:txBody>
          <a:bodyPr>
            <a:normAutofit fontScale="85000" lnSpcReduction="10000"/>
          </a:bodyPr>
          <a:lstStyle/>
          <a:p>
            <a:pPr marL="0" indent="0">
              <a:buNone/>
            </a:pPr>
            <a:r>
              <a:rPr lang="es-MX" i="1" dirty="0">
                <a:solidFill>
                  <a:schemeClr val="accent4"/>
                </a:solidFill>
                <a:latin typeface="Arial" charset="0"/>
                <a:ea typeface="Arial" charset="0"/>
                <a:cs typeface="Arial" charset="0"/>
              </a:rPr>
              <a:t>Garantizar a todos los habitantes de un Asentamiento Humano o  Centros de Población:</a:t>
            </a:r>
          </a:p>
          <a:p>
            <a:pPr marL="0" indent="0">
              <a:buNone/>
            </a:pPr>
            <a:r>
              <a:rPr lang="es-MX" i="1" dirty="0">
                <a:solidFill>
                  <a:schemeClr val="accent4"/>
                </a:solidFill>
                <a:latin typeface="Arial" charset="0"/>
                <a:ea typeface="Arial" charset="0"/>
                <a:cs typeface="Arial" charset="0"/>
              </a:rPr>
              <a:t>El acceso a la vivienda,  infraestructura</a:t>
            </a:r>
          </a:p>
          <a:p>
            <a:pPr marL="0" indent="0">
              <a:buNone/>
            </a:pPr>
            <a:r>
              <a:rPr lang="es-MX" i="1" dirty="0">
                <a:solidFill>
                  <a:schemeClr val="accent4"/>
                </a:solidFill>
                <a:latin typeface="Arial" charset="0"/>
                <a:ea typeface="Arial" charset="0"/>
                <a:cs typeface="Arial" charset="0"/>
              </a:rPr>
              <a:t>equipamiento y  </a:t>
            </a:r>
          </a:p>
          <a:p>
            <a:pPr marL="0" indent="0">
              <a:buNone/>
            </a:pPr>
            <a:r>
              <a:rPr lang="es-MX" i="1" dirty="0">
                <a:solidFill>
                  <a:schemeClr val="accent4"/>
                </a:solidFill>
                <a:latin typeface="Arial" charset="0"/>
                <a:ea typeface="Arial" charset="0"/>
                <a:cs typeface="Arial" charset="0"/>
              </a:rPr>
              <a:t>servicios básicos, </a:t>
            </a:r>
          </a:p>
          <a:p>
            <a:pPr marL="0" indent="0">
              <a:buNone/>
            </a:pPr>
            <a:r>
              <a:rPr lang="es-MX" i="1" dirty="0">
                <a:solidFill>
                  <a:schemeClr val="accent4"/>
                </a:solidFill>
                <a:latin typeface="Arial" charset="0"/>
                <a:ea typeface="Arial" charset="0"/>
                <a:cs typeface="Arial" charset="0"/>
              </a:rPr>
              <a:t>Apartir de los derechos reconocidos por la Constitución Política de los Estados Unidos Mexicanos y los tratados internacionales suscritos por México en la materia</a:t>
            </a:r>
          </a:p>
        </p:txBody>
      </p:sp>
      <p:sp>
        <p:nvSpPr>
          <p:cNvPr id="3" name="CuadroTexto 2"/>
          <p:cNvSpPr txBox="1"/>
          <p:nvPr/>
        </p:nvSpPr>
        <p:spPr>
          <a:xfrm>
            <a:off x="2555776" y="116632"/>
            <a:ext cx="4248472" cy="400110"/>
          </a:xfrm>
          <a:prstGeom prst="rect">
            <a:avLst/>
          </a:prstGeom>
          <a:solidFill>
            <a:schemeClr val="tx2"/>
          </a:solidFill>
        </p:spPr>
        <p:txBody>
          <a:bodyPr wrap="square" rtlCol="0">
            <a:spAutoFit/>
          </a:bodyPr>
          <a:lstStyle/>
          <a:p>
            <a:pPr algn="ctr"/>
            <a:r>
              <a:rPr lang="es-ES_tradnl" sz="2000" b="1" i="1" dirty="0"/>
              <a:t>El derecho a la Ciudad </a:t>
            </a:r>
          </a:p>
        </p:txBody>
      </p:sp>
    </p:spTree>
    <p:extLst>
      <p:ext uri="{BB962C8B-B14F-4D97-AF65-F5344CB8AC3E}">
        <p14:creationId xmlns:p14="http://schemas.microsoft.com/office/powerpoint/2010/main" val="315359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half" idx="2"/>
          </p:nvPr>
        </p:nvSpPr>
        <p:spPr>
          <a:xfrm>
            <a:off x="323528" y="1"/>
            <a:ext cx="8675329" cy="6212114"/>
          </a:xfrm>
          <a:solidFill>
            <a:schemeClr val="tx2"/>
          </a:solidFill>
        </p:spPr>
        <p:txBody>
          <a:bodyPr>
            <a:normAutofit/>
          </a:bodyPr>
          <a:lstStyle/>
          <a:p>
            <a:pPr algn="ctr"/>
            <a:endParaRPr lang="es-MX" sz="2800" b="1" i="1" dirty="0"/>
          </a:p>
          <a:p>
            <a:pPr algn="ctr"/>
            <a:r>
              <a:rPr lang="es-MX" sz="2800" b="1" i="1" dirty="0"/>
              <a:t>ART. 12</a:t>
            </a:r>
          </a:p>
          <a:p>
            <a:pPr algn="ctr"/>
            <a:r>
              <a:rPr lang="es-MX" sz="2800" b="1" i="1" dirty="0"/>
              <a:t>La Ciudad de México garantiza el derecho a la ciudad que consiste en:</a:t>
            </a:r>
          </a:p>
          <a:p>
            <a:pPr algn="ctr"/>
            <a:endParaRPr lang="es-MX" sz="2800" b="1" i="1" dirty="0"/>
          </a:p>
          <a:p>
            <a:pPr algn="ctr"/>
            <a:r>
              <a:rPr lang="es-MX" sz="2800" b="1" i="1" dirty="0"/>
              <a:t>“ el uso y el usufructo pleno y equitativo de la ciudad, fundado en principios de justicia social, democracia, participación, igualdad, sustentabilidad, de respeto a la diversidad cultural, a la naturaleza y al medio ambiente”.</a:t>
            </a:r>
          </a:p>
          <a:p>
            <a:pPr algn="ctr"/>
            <a:endParaRPr lang="es-ES_tradnl" sz="2800" dirty="0"/>
          </a:p>
        </p:txBody>
      </p:sp>
    </p:spTree>
    <p:extLst>
      <p:ext uri="{BB962C8B-B14F-4D97-AF65-F5344CB8AC3E}">
        <p14:creationId xmlns:p14="http://schemas.microsoft.com/office/powerpoint/2010/main" val="27745829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half" idx="2"/>
          </p:nvPr>
        </p:nvSpPr>
        <p:spPr>
          <a:xfrm>
            <a:off x="179512" y="1052736"/>
            <a:ext cx="8784976" cy="5115835"/>
          </a:xfrm>
          <a:solidFill>
            <a:schemeClr val="tx2"/>
          </a:solidFill>
        </p:spPr>
        <p:txBody>
          <a:bodyPr>
            <a:normAutofit/>
          </a:bodyPr>
          <a:lstStyle/>
          <a:p>
            <a:pPr marL="257175" indent="-257175">
              <a:buAutoNum type="alphaLcParenR"/>
            </a:pPr>
            <a:endParaRPr lang="es-MX" sz="2800" b="1" i="1" dirty="0"/>
          </a:p>
          <a:p>
            <a:pPr marL="257175" indent="-257175">
              <a:buAutoNum type="alphaLcParenR"/>
            </a:pPr>
            <a:r>
              <a:rPr lang="es-MX" sz="2800" b="1" i="1" dirty="0"/>
              <a:t> Derecho a un medio ambiente sano.</a:t>
            </a:r>
          </a:p>
          <a:p>
            <a:pPr marL="257175" indent="-257175">
              <a:buAutoNum type="alphaLcParenR"/>
            </a:pPr>
            <a:r>
              <a:rPr lang="es-MX" sz="2800" b="1" i="1" dirty="0"/>
              <a:t> Protección a los animales.</a:t>
            </a:r>
          </a:p>
          <a:p>
            <a:pPr marL="257175" indent="-257175">
              <a:buAutoNum type="alphaLcParenR"/>
            </a:pPr>
            <a:r>
              <a:rPr lang="es-MX" sz="2800" b="1" i="1" dirty="0"/>
              <a:t> Derecho a la vía pública.</a:t>
            </a:r>
          </a:p>
          <a:p>
            <a:pPr marL="257175" indent="-257175">
              <a:buAutoNum type="alphaLcParenR"/>
            </a:pPr>
            <a:r>
              <a:rPr lang="es-MX" sz="2800" b="1" i="1" dirty="0"/>
              <a:t> Derecho al espacio público.</a:t>
            </a:r>
          </a:p>
          <a:p>
            <a:pPr marL="257175" indent="-257175">
              <a:buAutoNum type="alphaLcParenR"/>
            </a:pPr>
            <a:r>
              <a:rPr lang="es-MX" sz="2800" b="1" i="1" dirty="0"/>
              <a:t> Derecho a la movilidad.</a:t>
            </a:r>
          </a:p>
          <a:p>
            <a:pPr marL="257175" indent="-257175">
              <a:buAutoNum type="alphaLcParenR"/>
            </a:pPr>
            <a:r>
              <a:rPr lang="es-MX" sz="2800" b="1" i="1" dirty="0"/>
              <a:t> Derecho al tiempo libre.</a:t>
            </a:r>
          </a:p>
        </p:txBody>
      </p:sp>
      <p:sp>
        <p:nvSpPr>
          <p:cNvPr id="5" name="CuadroTexto 4"/>
          <p:cNvSpPr txBox="1"/>
          <p:nvPr/>
        </p:nvSpPr>
        <p:spPr>
          <a:xfrm>
            <a:off x="1115616" y="0"/>
            <a:ext cx="6840760" cy="954107"/>
          </a:xfrm>
          <a:prstGeom prst="rect">
            <a:avLst/>
          </a:prstGeom>
          <a:solidFill>
            <a:schemeClr val="tx2"/>
          </a:solidFill>
        </p:spPr>
        <p:txBody>
          <a:bodyPr wrap="square" rtlCol="0">
            <a:spAutoFit/>
          </a:bodyPr>
          <a:lstStyle/>
          <a:p>
            <a:pPr algn="ctr"/>
            <a:r>
              <a:rPr lang="es-ES_tradnl" sz="2800" b="1" i="1" dirty="0"/>
              <a:t>Ciudad Habitable</a:t>
            </a:r>
          </a:p>
          <a:p>
            <a:pPr algn="ctr"/>
            <a:r>
              <a:rPr lang="es-ES_tradnl" sz="2800" b="1" i="1" dirty="0"/>
              <a:t>Capitulo 13 </a:t>
            </a:r>
          </a:p>
        </p:txBody>
      </p:sp>
    </p:spTree>
    <p:extLst>
      <p:ext uri="{BB962C8B-B14F-4D97-AF65-F5344CB8AC3E}">
        <p14:creationId xmlns:p14="http://schemas.microsoft.com/office/powerpoint/2010/main" val="208072916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p:cNvSpPr>
            <a:spLocks noGrp="1"/>
          </p:cNvSpPr>
          <p:nvPr>
            <p:ph sz="half" idx="2"/>
          </p:nvPr>
        </p:nvSpPr>
        <p:spPr>
          <a:xfrm>
            <a:off x="323528" y="1340768"/>
            <a:ext cx="8152815" cy="5364832"/>
          </a:xfrm>
          <a:solidFill>
            <a:schemeClr val="tx2">
              <a:lumMod val="60000"/>
              <a:lumOff val="40000"/>
            </a:schemeClr>
          </a:solidFill>
        </p:spPr>
        <p:txBody>
          <a:bodyPr>
            <a:normAutofit fontScale="25000" lnSpcReduction="20000"/>
          </a:bodyPr>
          <a:lstStyle/>
          <a:p>
            <a:pPr algn="just">
              <a:buFont typeface="Wingdings" charset="2"/>
              <a:buChar char="ü"/>
            </a:pPr>
            <a:r>
              <a:rPr lang="es-MX" sz="9600" b="1" i="1" dirty="0">
                <a:latin typeface="Arial" charset="0"/>
                <a:ea typeface="Arial" charset="0"/>
                <a:cs typeface="Arial" charset="0"/>
              </a:rPr>
              <a:t>Los espacios públicos son bienes comunes. </a:t>
            </a:r>
          </a:p>
          <a:p>
            <a:pPr algn="just">
              <a:buFont typeface="Wingdings" charset="2"/>
              <a:buChar char="ü"/>
            </a:pPr>
            <a:r>
              <a:rPr lang="es-MX" sz="9600" i="1" dirty="0">
                <a:latin typeface="Arial" charset="0"/>
                <a:ea typeface="Arial" charset="0"/>
                <a:cs typeface="Arial" charset="0"/>
              </a:rPr>
              <a:t>Tienen </a:t>
            </a:r>
            <a:r>
              <a:rPr lang="es-MX" sz="9600" b="1" i="1" dirty="0">
                <a:latin typeface="Arial" charset="0"/>
                <a:ea typeface="Arial" charset="0"/>
                <a:cs typeface="Arial" charset="0"/>
              </a:rPr>
              <a:t>una función política, social, educativa, cultural, lúdica y recreativa. </a:t>
            </a:r>
          </a:p>
          <a:p>
            <a:pPr algn="just">
              <a:buFont typeface="Wingdings" charset="2"/>
              <a:buChar char="ü"/>
            </a:pPr>
            <a:r>
              <a:rPr lang="es-MX" sz="9600" b="1" i="1" dirty="0">
                <a:latin typeface="Arial" charset="0"/>
                <a:ea typeface="Arial" charset="0"/>
                <a:cs typeface="Arial" charset="0"/>
              </a:rPr>
              <a:t>Las personas tienen derecho a usar, disfrutar y aprovechar todos los espacios públicos para la convivencia pacífica y el ejercicio de las libertades políticas y sociales </a:t>
            </a:r>
            <a:r>
              <a:rPr lang="es-MX" sz="9600" i="1" dirty="0">
                <a:latin typeface="Arial" charset="0"/>
                <a:ea typeface="Arial" charset="0"/>
                <a:cs typeface="Arial" charset="0"/>
              </a:rPr>
              <a:t>reconocidas por esta Constitución, de conformidad con lo previsto por la ley. </a:t>
            </a:r>
          </a:p>
          <a:p>
            <a:pPr algn="just">
              <a:buFont typeface="Wingdings" charset="2"/>
              <a:buChar char="ü"/>
            </a:pPr>
            <a:endParaRPr lang="es-MX" sz="5100" i="1" dirty="0">
              <a:latin typeface="Arial" charset="0"/>
              <a:ea typeface="Arial" charset="0"/>
              <a:cs typeface="Arial" charset="0"/>
            </a:endParaRPr>
          </a:p>
          <a:p>
            <a:pPr algn="just">
              <a:buFont typeface="Wingdings" charset="2"/>
              <a:buChar char="ü"/>
            </a:pPr>
            <a:r>
              <a:rPr lang="es-MX" sz="9600" b="1" i="1" dirty="0">
                <a:latin typeface="Arial" charset="0"/>
                <a:ea typeface="Arial" charset="0"/>
                <a:cs typeface="Arial" charset="0"/>
              </a:rPr>
              <a:t>Las autoridades de la Ciudad garantizarán el carácter colectivo, comunitario y participativo de los espacios públicos </a:t>
            </a:r>
            <a:endParaRPr lang="es-MX" sz="9600" i="1" dirty="0">
              <a:latin typeface="Arial" charset="0"/>
              <a:ea typeface="Arial" charset="0"/>
              <a:cs typeface="Arial" charset="0"/>
            </a:endParaRPr>
          </a:p>
          <a:p>
            <a:pPr algn="just">
              <a:buFont typeface="Wingdings" charset="2"/>
              <a:buChar char="ü"/>
            </a:pPr>
            <a:r>
              <a:rPr lang="es-MX" sz="9600" i="1" dirty="0">
                <a:latin typeface="Arial" charset="0"/>
                <a:ea typeface="Arial" charset="0"/>
                <a:cs typeface="Arial" charset="0"/>
              </a:rPr>
              <a:t>Y </a:t>
            </a:r>
            <a:r>
              <a:rPr lang="es-MX" sz="9600" b="1" i="1" dirty="0">
                <a:latin typeface="Arial" charset="0"/>
                <a:ea typeface="Arial" charset="0"/>
                <a:cs typeface="Arial" charset="0"/>
              </a:rPr>
              <a:t>promoverán su creación y regeneración en condiciones de calidad, de igualdad, de inclusión, accesibilidad y diseño universal,</a:t>
            </a:r>
            <a:r>
              <a:rPr lang="es-MX" sz="9600" i="1" dirty="0">
                <a:latin typeface="Arial" charset="0"/>
                <a:ea typeface="Arial" charset="0"/>
                <a:cs typeface="Arial" charset="0"/>
              </a:rPr>
              <a:t> así como de apertura y de seguridad que favorezcan la construcción de la ciudadanía y eviten su privatización. </a:t>
            </a:r>
          </a:p>
          <a:p>
            <a:pPr marL="385763" indent="-385763" algn="just">
              <a:buAutoNum type="arabicParenR"/>
            </a:pPr>
            <a:endParaRPr lang="es-MX" dirty="0"/>
          </a:p>
        </p:txBody>
      </p:sp>
      <p:sp>
        <p:nvSpPr>
          <p:cNvPr id="3" name="CuadroTexto 2"/>
          <p:cNvSpPr txBox="1"/>
          <p:nvPr/>
        </p:nvSpPr>
        <p:spPr>
          <a:xfrm>
            <a:off x="2123728" y="188640"/>
            <a:ext cx="4502598" cy="830997"/>
          </a:xfrm>
          <a:prstGeom prst="rect">
            <a:avLst/>
          </a:prstGeom>
          <a:solidFill>
            <a:schemeClr val="tx2"/>
          </a:solidFill>
        </p:spPr>
        <p:txBody>
          <a:bodyPr wrap="square" rtlCol="0">
            <a:spAutoFit/>
          </a:bodyPr>
          <a:lstStyle/>
          <a:p>
            <a:pPr algn="ctr"/>
            <a:r>
              <a:rPr lang="es-ES_tradnl" sz="2400" b="1" dirty="0">
                <a:latin typeface="Arial" charset="0"/>
                <a:ea typeface="Arial" charset="0"/>
                <a:cs typeface="Arial" charset="0"/>
              </a:rPr>
              <a:t>Artículo 13</a:t>
            </a:r>
          </a:p>
          <a:p>
            <a:pPr algn="ctr"/>
            <a:r>
              <a:rPr lang="es-ES_tradnl" sz="2400" b="1" dirty="0">
                <a:latin typeface="Arial" charset="0"/>
                <a:ea typeface="Arial" charset="0"/>
                <a:cs typeface="Arial" charset="0"/>
              </a:rPr>
              <a:t>Derecho al espacio público </a:t>
            </a:r>
          </a:p>
        </p:txBody>
      </p:sp>
    </p:spTree>
    <p:extLst>
      <p:ext uri="{BB962C8B-B14F-4D97-AF65-F5344CB8AC3E}">
        <p14:creationId xmlns:p14="http://schemas.microsoft.com/office/powerpoint/2010/main" val="1183531159"/>
      </p:ext>
    </p:extLst>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23528" y="188640"/>
            <a:ext cx="8568952" cy="6463308"/>
          </a:xfrm>
          <a:prstGeom prst="rect">
            <a:avLst/>
          </a:prstGeom>
          <a:solidFill>
            <a:schemeClr val="tx2"/>
          </a:solidFill>
        </p:spPr>
        <p:txBody>
          <a:bodyPr wrap="square" rtlCol="0">
            <a:spAutoFit/>
          </a:bodyPr>
          <a:lstStyle/>
          <a:p>
            <a:pPr algn="ctr"/>
            <a:endParaRPr lang="es-ES_tradnl" sz="3200" b="1" i="1" dirty="0"/>
          </a:p>
          <a:p>
            <a:pPr algn="ctr"/>
            <a:endParaRPr lang="es-ES_tradnl" sz="3200" b="1" i="1" dirty="0"/>
          </a:p>
          <a:p>
            <a:pPr algn="ctr"/>
            <a:endParaRPr lang="es-ES_tradnl" sz="3200" b="1" i="1" dirty="0"/>
          </a:p>
          <a:p>
            <a:pPr algn="ctr"/>
            <a:endParaRPr lang="es-ES_tradnl" sz="3200" b="1" i="1" dirty="0"/>
          </a:p>
          <a:p>
            <a:pPr algn="ctr"/>
            <a:r>
              <a:rPr lang="es-ES_tradnl" sz="3200" b="1" i="1" dirty="0"/>
              <a:t>El Nuevo Diseño Institucional Descentralizado y de coordinación metropolitana </a:t>
            </a:r>
          </a:p>
          <a:p>
            <a:pPr algn="ctr"/>
            <a:r>
              <a:rPr lang="es-ES_tradnl" sz="3200" b="1" i="1" dirty="0"/>
              <a:t>de la Ciudad de México</a:t>
            </a:r>
          </a:p>
          <a:p>
            <a:endParaRPr lang="es-ES_tradnl" sz="3200" dirty="0"/>
          </a:p>
          <a:p>
            <a:endParaRPr lang="es-ES_tradnl" dirty="0"/>
          </a:p>
          <a:p>
            <a:endParaRPr lang="es-ES_tradnl" dirty="0"/>
          </a:p>
          <a:p>
            <a:endParaRPr lang="es-ES_tradnl" dirty="0"/>
          </a:p>
          <a:p>
            <a:endParaRPr lang="es-ES_tradnl" dirty="0"/>
          </a:p>
          <a:p>
            <a:endParaRPr lang="es-ES_tradnl" dirty="0"/>
          </a:p>
          <a:p>
            <a:endParaRPr lang="es-ES_tradnl" dirty="0"/>
          </a:p>
          <a:p>
            <a:endParaRPr lang="es-ES_tradnl" dirty="0"/>
          </a:p>
        </p:txBody>
      </p:sp>
      <p:sp>
        <p:nvSpPr>
          <p:cNvPr id="2" name="Marcador de pie de página 1">
            <a:extLst>
              <a:ext uri="{FF2B5EF4-FFF2-40B4-BE49-F238E27FC236}">
                <a16:creationId xmlns="" xmlns:a16="http://schemas.microsoft.com/office/drawing/2014/main" id="{674003A6-2965-4047-B6FC-3D7A851AD55B}"/>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 xmlns:a16="http://schemas.microsoft.com/office/drawing/2014/main" id="{EA1FA36E-7066-7447-9649-344B480048F6}"/>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31</a:t>
            </a:fld>
            <a:endParaRPr lang="es-MX">
              <a:solidFill>
                <a:prstClr val="black">
                  <a:tint val="75000"/>
                </a:prstClr>
              </a:solidFill>
            </a:endParaRPr>
          </a:p>
        </p:txBody>
      </p:sp>
    </p:spTree>
    <p:extLst>
      <p:ext uri="{BB962C8B-B14F-4D97-AF65-F5344CB8AC3E}">
        <p14:creationId xmlns:p14="http://schemas.microsoft.com/office/powerpoint/2010/main" val="1601847962"/>
      </p:ext>
    </p:extLst>
  </p:cSld>
  <p:clrMapOvr>
    <a:masterClrMapping/>
  </p:clrMapOvr>
  <p:transition spd="slow">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Agrupar 13"/>
          <p:cNvGrpSpPr/>
          <p:nvPr/>
        </p:nvGrpSpPr>
        <p:grpSpPr>
          <a:xfrm>
            <a:off x="2987824" y="908720"/>
            <a:ext cx="3240360" cy="2284090"/>
            <a:chOff x="2112334" y="236146"/>
            <a:chExt cx="1924050" cy="1924050"/>
          </a:xfrm>
          <a:solidFill>
            <a:schemeClr val="tx2"/>
          </a:solidFill>
        </p:grpSpPr>
        <p:sp>
          <p:nvSpPr>
            <p:cNvPr id="23" name="Elipse 22"/>
            <p:cNvSpPr/>
            <p:nvPr/>
          </p:nvSpPr>
          <p:spPr>
            <a:xfrm>
              <a:off x="2112334" y="236146"/>
              <a:ext cx="1924050" cy="1924050"/>
            </a:xfrm>
            <a:prstGeom prst="ellipse">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Elipse 4"/>
            <p:cNvSpPr/>
            <p:nvPr/>
          </p:nvSpPr>
          <p:spPr>
            <a:xfrm>
              <a:off x="2394105" y="517917"/>
              <a:ext cx="1360508" cy="136050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ES" sz="2600" b="1" i="1" kern="1200" dirty="0">
                  <a:solidFill>
                    <a:schemeClr val="tx1"/>
                  </a:solidFill>
                </a:rPr>
                <a:t>Alcaldía</a:t>
              </a:r>
            </a:p>
            <a:p>
              <a:pPr lvl="0" algn="ctr" defTabSz="1155700">
                <a:lnSpc>
                  <a:spcPct val="90000"/>
                </a:lnSpc>
                <a:spcBef>
                  <a:spcPct val="0"/>
                </a:spcBef>
                <a:spcAft>
                  <a:spcPct val="35000"/>
                </a:spcAft>
              </a:pPr>
              <a:r>
                <a:rPr lang="es-ES" sz="2600" b="1" i="1" dirty="0">
                  <a:solidFill>
                    <a:schemeClr val="tx1"/>
                  </a:solidFill>
                </a:rPr>
                <a:t>16</a:t>
              </a:r>
              <a:endParaRPr lang="es-ES" sz="2600" b="1" i="1" kern="1200" dirty="0">
                <a:solidFill>
                  <a:schemeClr val="tx1"/>
                </a:solidFill>
              </a:endParaRPr>
            </a:p>
          </p:txBody>
        </p:sp>
      </p:grpSp>
      <p:sp>
        <p:nvSpPr>
          <p:cNvPr id="15" name="Flecha izquierda 14"/>
          <p:cNvSpPr/>
          <p:nvPr/>
        </p:nvSpPr>
        <p:spPr>
          <a:xfrm rot="8106340">
            <a:off x="2267145" y="3183979"/>
            <a:ext cx="1949028" cy="548354"/>
          </a:xfrm>
          <a:prstGeom prst="leftArrow">
            <a:avLst>
              <a:gd name="adj1" fmla="val 60000"/>
              <a:gd name="adj2" fmla="val 50000"/>
            </a:avLst>
          </a:prstGeom>
          <a:solidFill>
            <a:schemeClr val="tx2">
              <a:lumMod val="50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grpSp>
        <p:nvGrpSpPr>
          <p:cNvPr id="16" name="Agrupar 15"/>
          <p:cNvGrpSpPr/>
          <p:nvPr/>
        </p:nvGrpSpPr>
        <p:grpSpPr>
          <a:xfrm>
            <a:off x="1469412" y="3634335"/>
            <a:ext cx="1827847" cy="1462278"/>
            <a:chOff x="17858" y="2601721"/>
            <a:chExt cx="1827847" cy="1462278"/>
          </a:xfrm>
        </p:grpSpPr>
        <p:sp>
          <p:nvSpPr>
            <p:cNvPr id="21" name="Rectángulo redondeado 20"/>
            <p:cNvSpPr/>
            <p:nvPr/>
          </p:nvSpPr>
          <p:spPr>
            <a:xfrm>
              <a:off x="17858" y="2601721"/>
              <a:ext cx="1827847" cy="1462278"/>
            </a:xfrm>
            <a:prstGeom prst="roundRect">
              <a:avLst>
                <a:gd name="adj" fmla="val 10000"/>
              </a:avLst>
            </a:prstGeom>
            <a:solidFill>
              <a:srgbClr val="C8126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Rectángulo 21"/>
            <p:cNvSpPr/>
            <p:nvPr/>
          </p:nvSpPr>
          <p:spPr>
            <a:xfrm>
              <a:off x="60687" y="2644550"/>
              <a:ext cx="1742189" cy="1376620"/>
            </a:xfrm>
            <a:prstGeom prst="rect">
              <a:avLst/>
            </a:prstGeom>
            <a:solidFill>
              <a:schemeClr val="tx2"/>
            </a:solidFill>
            <a:ln>
              <a:solidFill>
                <a:schemeClr val="tx2">
                  <a:lumMod val="75000"/>
                </a:schemeClr>
              </a:solidFill>
            </a:ln>
          </p:spPr>
          <p:style>
            <a:lnRef idx="0">
              <a:scrgbClr r="0" g="0" b="0"/>
            </a:lnRef>
            <a:fillRef idx="0">
              <a:scrgbClr r="0" g="0" b="0"/>
            </a:fillRef>
            <a:effectRef idx="0">
              <a:scrgbClr r="0" g="0" b="0"/>
            </a:effectRef>
            <a:fontRef idx="minor">
              <a:schemeClr val="lt1"/>
            </a:fontRef>
          </p:style>
          <p:txBody>
            <a:bodyPr spcFirstLastPara="0" vert="horz" wrap="square" lIns="51435" tIns="51435" rIns="51435" bIns="51435" numCol="1" spcCol="1270" anchor="ctr" anchorCtr="0">
              <a:noAutofit/>
            </a:bodyPr>
            <a:lstStyle/>
            <a:p>
              <a:pPr lvl="0" algn="ctr" defTabSz="1200150">
                <a:lnSpc>
                  <a:spcPct val="90000"/>
                </a:lnSpc>
                <a:spcBef>
                  <a:spcPct val="0"/>
                </a:spcBef>
                <a:spcAft>
                  <a:spcPct val="35000"/>
                </a:spcAft>
              </a:pPr>
              <a:r>
                <a:rPr lang="es-ES" sz="2700" i="1" kern="1200" dirty="0">
                  <a:solidFill>
                    <a:schemeClr val="tx1"/>
                  </a:solidFill>
                </a:rPr>
                <a:t>Alcalde o Alcaldesa</a:t>
              </a:r>
            </a:p>
          </p:txBody>
        </p:sp>
      </p:grpSp>
      <p:sp>
        <p:nvSpPr>
          <p:cNvPr id="17" name="Flecha izquierda 16"/>
          <p:cNvSpPr/>
          <p:nvPr/>
        </p:nvSpPr>
        <p:spPr>
          <a:xfrm rot="2705198">
            <a:off x="5037458" y="2920530"/>
            <a:ext cx="1311189" cy="610790"/>
          </a:xfrm>
          <a:prstGeom prst="leftArrow">
            <a:avLst>
              <a:gd name="adj1" fmla="val 48522"/>
              <a:gd name="adj2" fmla="val 50000"/>
            </a:avLst>
          </a:prstGeom>
          <a:solidFill>
            <a:schemeClr val="tx2">
              <a:lumMod val="50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grpSp>
        <p:nvGrpSpPr>
          <p:cNvPr id="18" name="Agrupar 17"/>
          <p:cNvGrpSpPr/>
          <p:nvPr/>
        </p:nvGrpSpPr>
        <p:grpSpPr>
          <a:xfrm>
            <a:off x="5747888" y="3634335"/>
            <a:ext cx="1827847" cy="1462278"/>
            <a:chOff x="4263479" y="2576446"/>
            <a:chExt cx="1827847" cy="1462278"/>
          </a:xfrm>
          <a:solidFill>
            <a:schemeClr val="tx2">
              <a:lumMod val="75000"/>
            </a:schemeClr>
          </a:solidFill>
        </p:grpSpPr>
        <p:sp>
          <p:nvSpPr>
            <p:cNvPr id="19" name="Rectángulo redondeado 18"/>
            <p:cNvSpPr/>
            <p:nvPr/>
          </p:nvSpPr>
          <p:spPr>
            <a:xfrm>
              <a:off x="4263479" y="2576446"/>
              <a:ext cx="1827847" cy="1462278"/>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Rectángulo 19"/>
            <p:cNvSpPr/>
            <p:nvPr/>
          </p:nvSpPr>
          <p:spPr>
            <a:xfrm>
              <a:off x="4306308" y="2619275"/>
              <a:ext cx="1742189" cy="137662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1435" tIns="51435" rIns="51435" bIns="51435" numCol="1" spcCol="1270" anchor="ctr" anchorCtr="0">
              <a:noAutofit/>
            </a:bodyPr>
            <a:lstStyle/>
            <a:p>
              <a:pPr lvl="0" algn="ctr" defTabSz="1200150">
                <a:lnSpc>
                  <a:spcPct val="90000"/>
                </a:lnSpc>
                <a:spcBef>
                  <a:spcPct val="0"/>
                </a:spcBef>
                <a:spcAft>
                  <a:spcPct val="35000"/>
                </a:spcAft>
              </a:pPr>
              <a:r>
                <a:rPr lang="es-ES" sz="2700" i="1" kern="1200" dirty="0">
                  <a:solidFill>
                    <a:schemeClr val="tx1"/>
                  </a:solidFill>
                </a:rPr>
                <a:t>Concejo</a:t>
              </a:r>
            </a:p>
          </p:txBody>
        </p:sp>
      </p:grpSp>
      <p:sp>
        <p:nvSpPr>
          <p:cNvPr id="2" name="Marcador de pie de página 1">
            <a:extLst>
              <a:ext uri="{FF2B5EF4-FFF2-40B4-BE49-F238E27FC236}">
                <a16:creationId xmlns="" xmlns:a16="http://schemas.microsoft.com/office/drawing/2014/main" id="{D29C6616-E964-FE4D-B976-A5714B8244E2}"/>
              </a:ext>
            </a:extLst>
          </p:cNvPr>
          <p:cNvSpPr>
            <a:spLocks noGrp="1"/>
          </p:cNvSpPr>
          <p:nvPr>
            <p:ph type="ftr" sz="quarter" idx="11"/>
          </p:nvPr>
        </p:nvSpPr>
        <p:spPr/>
        <p:txBody>
          <a:bodyPr/>
          <a:lstStyle/>
          <a:p>
            <a:endParaRPr lang="es-MX">
              <a:solidFill>
                <a:prstClr val="black">
                  <a:tint val="75000"/>
                </a:prstClr>
              </a:solidFill>
            </a:endParaRPr>
          </a:p>
        </p:txBody>
      </p:sp>
      <p:sp>
        <p:nvSpPr>
          <p:cNvPr id="3" name="Marcador de número de diapositiva 2">
            <a:extLst>
              <a:ext uri="{FF2B5EF4-FFF2-40B4-BE49-F238E27FC236}">
                <a16:creationId xmlns="" xmlns:a16="http://schemas.microsoft.com/office/drawing/2014/main" id="{383E8A9A-0CCF-4A4B-9D70-C278F5F9D191}"/>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32</a:t>
            </a:fld>
            <a:endParaRPr lang="es-MX">
              <a:solidFill>
                <a:prstClr val="black">
                  <a:tint val="75000"/>
                </a:prstClr>
              </a:solidFill>
            </a:endParaRPr>
          </a:p>
        </p:txBody>
      </p:sp>
    </p:spTree>
    <p:extLst>
      <p:ext uri="{BB962C8B-B14F-4D97-AF65-F5344CB8AC3E}">
        <p14:creationId xmlns:p14="http://schemas.microsoft.com/office/powerpoint/2010/main" val="9136588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59526" y="1006073"/>
            <a:ext cx="8682609" cy="5774779"/>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350"/>
          </a:p>
        </p:txBody>
      </p:sp>
      <p:sp>
        <p:nvSpPr>
          <p:cNvPr id="4" name="CuadroTexto 3"/>
          <p:cNvSpPr txBox="1"/>
          <p:nvPr/>
        </p:nvSpPr>
        <p:spPr>
          <a:xfrm>
            <a:off x="232792" y="312417"/>
            <a:ext cx="8587680" cy="646331"/>
          </a:xfrm>
          <a:prstGeom prst="rect">
            <a:avLst/>
          </a:prstGeom>
          <a:solidFill>
            <a:schemeClr val="tx2"/>
          </a:solidFill>
        </p:spPr>
        <p:txBody>
          <a:bodyPr wrap="square" rtlCol="0">
            <a:spAutoFit/>
          </a:bodyPr>
          <a:lstStyle/>
          <a:p>
            <a:pPr algn="ctr"/>
            <a:r>
              <a:rPr lang="es-MX" b="1" i="1" dirty="0"/>
              <a:t>DE LOS CONCEJOS</a:t>
            </a:r>
          </a:p>
          <a:p>
            <a:pPr algn="ctr"/>
            <a:r>
              <a:rPr lang="es-MX" b="1" i="1" dirty="0"/>
              <a:t>(Art. 53, inciso c)</a:t>
            </a:r>
          </a:p>
        </p:txBody>
      </p:sp>
      <p:sp>
        <p:nvSpPr>
          <p:cNvPr id="5" name="Rectángulo 4"/>
          <p:cNvSpPr/>
          <p:nvPr/>
        </p:nvSpPr>
        <p:spPr>
          <a:xfrm>
            <a:off x="2075178" y="4540124"/>
            <a:ext cx="6425021" cy="461665"/>
          </a:xfrm>
          <a:prstGeom prst="rect">
            <a:avLst/>
          </a:prstGeom>
        </p:spPr>
        <p:txBody>
          <a:bodyPr wrap="square">
            <a:spAutoFit/>
          </a:bodyPr>
          <a:lstStyle/>
          <a:p>
            <a:endParaRPr lang="es-MX" sz="1200" dirty="0">
              <a:solidFill>
                <a:srgbClr val="000000"/>
              </a:solidFill>
              <a:latin typeface="Arial" panose="020B0604020202020204" pitchFamily="34" charset="0"/>
              <a:cs typeface="Arial" panose="020B0604020202020204" pitchFamily="34" charset="0"/>
            </a:endParaRPr>
          </a:p>
          <a:p>
            <a:endParaRPr lang="es-MX" sz="1200" dirty="0">
              <a:solidFill>
                <a:srgbClr val="000000"/>
              </a:solidFill>
              <a:latin typeface="Arial" panose="020B0604020202020204" pitchFamily="34" charset="0"/>
              <a:cs typeface="Arial" panose="020B0604020202020204" pitchFamily="34" charset="0"/>
            </a:endParaRPr>
          </a:p>
        </p:txBody>
      </p:sp>
      <p:sp>
        <p:nvSpPr>
          <p:cNvPr id="6" name="Conector recto 5"/>
          <p:cNvSpPr/>
          <p:nvPr/>
        </p:nvSpPr>
        <p:spPr>
          <a:xfrm>
            <a:off x="459526" y="1844824"/>
            <a:ext cx="8078261" cy="0"/>
          </a:xfrm>
          <a:prstGeom prst="line">
            <a:avLst/>
          </a:prstGeom>
        </p:spPr>
        <p:style>
          <a:lnRef idx="2">
            <a:schemeClr val="accent3">
              <a:shade val="50000"/>
              <a:hueOff val="0"/>
              <a:satOff val="0"/>
              <a:lumOff val="0"/>
              <a:alphaOff val="0"/>
            </a:schemeClr>
          </a:lnRef>
          <a:fillRef idx="1">
            <a:schemeClr val="accent3">
              <a:shade val="50000"/>
              <a:hueOff val="0"/>
              <a:satOff val="0"/>
              <a:lumOff val="0"/>
              <a:alphaOff val="0"/>
            </a:schemeClr>
          </a:fillRef>
          <a:effectRef idx="0">
            <a:schemeClr val="accent3">
              <a:shade val="50000"/>
              <a:hueOff val="0"/>
              <a:satOff val="0"/>
              <a:lumOff val="0"/>
              <a:alphaOff val="0"/>
            </a:schemeClr>
          </a:effectRef>
          <a:fontRef idx="minor">
            <a:schemeClr val="lt1"/>
          </a:fontRef>
        </p:style>
      </p:sp>
      <p:sp>
        <p:nvSpPr>
          <p:cNvPr id="7" name="Forma libre: forma 8"/>
          <p:cNvSpPr/>
          <p:nvPr/>
        </p:nvSpPr>
        <p:spPr>
          <a:xfrm>
            <a:off x="232792" y="958748"/>
            <a:ext cx="8909342" cy="721667"/>
          </a:xfrm>
          <a:custGeom>
            <a:avLst/>
            <a:gdLst>
              <a:gd name="connsiteX0" fmla="*/ 0 w 8556343"/>
              <a:gd name="connsiteY0" fmla="*/ 0 h 972849"/>
              <a:gd name="connsiteX1" fmla="*/ 8556343 w 8556343"/>
              <a:gd name="connsiteY1" fmla="*/ 0 h 972849"/>
              <a:gd name="connsiteX2" fmla="*/ 8556343 w 8556343"/>
              <a:gd name="connsiteY2" fmla="*/ 972849 h 972849"/>
              <a:gd name="connsiteX3" fmla="*/ 0 w 8556343"/>
              <a:gd name="connsiteY3" fmla="*/ 972849 h 972849"/>
              <a:gd name="connsiteX4" fmla="*/ 0 w 8556343"/>
              <a:gd name="connsiteY4" fmla="*/ 0 h 972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56343" h="972849">
                <a:moveTo>
                  <a:pt x="0" y="0"/>
                </a:moveTo>
                <a:lnTo>
                  <a:pt x="8556343" y="0"/>
                </a:lnTo>
                <a:lnTo>
                  <a:pt x="8556343" y="972849"/>
                </a:lnTo>
                <a:lnTo>
                  <a:pt x="0" y="9728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algn="ctr" defTabSz="800100">
              <a:lnSpc>
                <a:spcPct val="90000"/>
              </a:lnSpc>
              <a:spcBef>
                <a:spcPct val="0"/>
              </a:spcBef>
              <a:spcAft>
                <a:spcPct val="35000"/>
              </a:spcAft>
            </a:pPr>
            <a:r>
              <a:rPr lang="es-MX" sz="2400" b="1" dirty="0">
                <a:solidFill>
                  <a:schemeClr val="accent4"/>
                </a:solidFill>
                <a:latin typeface="Times New Roman" panose="02020603050405020304" pitchFamily="18" charset="0"/>
              </a:rPr>
              <a:t>Órganos colegiados electos en cada demarcación territorial</a:t>
            </a:r>
          </a:p>
          <a:p>
            <a:pPr algn="ctr" defTabSz="800100">
              <a:lnSpc>
                <a:spcPct val="90000"/>
              </a:lnSpc>
              <a:spcBef>
                <a:spcPct val="0"/>
              </a:spcBef>
              <a:spcAft>
                <a:spcPct val="35000"/>
              </a:spcAft>
            </a:pPr>
            <a:endParaRPr lang="es-MX" sz="2000" b="1" dirty="0">
              <a:solidFill>
                <a:schemeClr val="accent4"/>
              </a:solidFill>
              <a:latin typeface="Candara" panose="020E0502030303020204" pitchFamily="34" charset="0"/>
            </a:endParaRPr>
          </a:p>
        </p:txBody>
      </p:sp>
      <p:sp>
        <p:nvSpPr>
          <p:cNvPr id="9" name="Forma libre: forma 10"/>
          <p:cNvSpPr/>
          <p:nvPr/>
        </p:nvSpPr>
        <p:spPr>
          <a:xfrm>
            <a:off x="459526" y="3055772"/>
            <a:ext cx="1615652" cy="1367282"/>
          </a:xfrm>
          <a:custGeom>
            <a:avLst/>
            <a:gdLst>
              <a:gd name="connsiteX0" fmla="*/ 0 w 2154203"/>
              <a:gd name="connsiteY0" fmla="*/ 0 h 1823043"/>
              <a:gd name="connsiteX1" fmla="*/ 2154203 w 2154203"/>
              <a:gd name="connsiteY1" fmla="*/ 0 h 1823043"/>
              <a:gd name="connsiteX2" fmla="*/ 2154203 w 2154203"/>
              <a:gd name="connsiteY2" fmla="*/ 1823043 h 1823043"/>
              <a:gd name="connsiteX3" fmla="*/ 0 w 2154203"/>
              <a:gd name="connsiteY3" fmla="*/ 1823043 h 1823043"/>
              <a:gd name="connsiteX4" fmla="*/ 0 w 2154203"/>
              <a:gd name="connsiteY4" fmla="*/ 0 h 1823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4203" h="1823043">
                <a:moveTo>
                  <a:pt x="0" y="0"/>
                </a:moveTo>
                <a:lnTo>
                  <a:pt x="2154203" y="0"/>
                </a:lnTo>
                <a:lnTo>
                  <a:pt x="2154203" y="1823043"/>
                </a:lnTo>
                <a:lnTo>
                  <a:pt x="0" y="182304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0" tIns="57150" rIns="57150" bIns="57150" numCol="1" spcCol="1270" anchor="t" anchorCtr="0">
            <a:noAutofit/>
          </a:bodyPr>
          <a:lstStyle/>
          <a:p>
            <a:pPr defTabSz="666750">
              <a:lnSpc>
                <a:spcPct val="90000"/>
              </a:lnSpc>
              <a:spcBef>
                <a:spcPct val="0"/>
              </a:spcBef>
              <a:spcAft>
                <a:spcPct val="35000"/>
              </a:spcAft>
            </a:pPr>
            <a:r>
              <a:rPr lang="es-MX" sz="2400" b="1" i="1" dirty="0">
                <a:solidFill>
                  <a:schemeClr val="tx1"/>
                </a:solidFill>
                <a:latin typeface="Candara" panose="020E0502030303020204" pitchFamily="34" charset="0"/>
              </a:rPr>
              <a:t>Funciones:</a:t>
            </a:r>
          </a:p>
        </p:txBody>
      </p:sp>
      <p:sp>
        <p:nvSpPr>
          <p:cNvPr id="10" name="Forma libre: forma 11"/>
          <p:cNvSpPr/>
          <p:nvPr/>
        </p:nvSpPr>
        <p:spPr>
          <a:xfrm>
            <a:off x="2131116" y="1909183"/>
            <a:ext cx="6369084" cy="1382069"/>
          </a:xfrm>
          <a:custGeom>
            <a:avLst/>
            <a:gdLst>
              <a:gd name="connsiteX0" fmla="*/ 0 w 8455246"/>
              <a:gd name="connsiteY0" fmla="*/ 0 h 847430"/>
              <a:gd name="connsiteX1" fmla="*/ 8455246 w 8455246"/>
              <a:gd name="connsiteY1" fmla="*/ 0 h 847430"/>
              <a:gd name="connsiteX2" fmla="*/ 8455246 w 8455246"/>
              <a:gd name="connsiteY2" fmla="*/ 847430 h 847430"/>
              <a:gd name="connsiteX3" fmla="*/ 0 w 8455246"/>
              <a:gd name="connsiteY3" fmla="*/ 847430 h 847430"/>
              <a:gd name="connsiteX4" fmla="*/ 0 w 8455246"/>
              <a:gd name="connsiteY4" fmla="*/ 0 h 847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5246" h="847430">
                <a:moveTo>
                  <a:pt x="0" y="0"/>
                </a:moveTo>
                <a:lnTo>
                  <a:pt x="8455246" y="0"/>
                </a:lnTo>
                <a:lnTo>
                  <a:pt x="8455246" y="847430"/>
                </a:lnTo>
                <a:lnTo>
                  <a:pt x="0" y="847430"/>
                </a:lnTo>
                <a:lnTo>
                  <a:pt x="0" y="0"/>
                </a:lnTo>
                <a:close/>
              </a:path>
            </a:pathLst>
          </a:custGeom>
          <a:solidFill>
            <a:schemeClr val="tx2"/>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0" tIns="57150" rIns="57150" bIns="57150" numCol="1" spcCol="1270" anchor="t" anchorCtr="0">
            <a:noAutofit/>
          </a:bodyPr>
          <a:lstStyle/>
          <a:p>
            <a:pPr defTabSz="666750">
              <a:lnSpc>
                <a:spcPct val="90000"/>
              </a:lnSpc>
              <a:spcBef>
                <a:spcPct val="0"/>
              </a:spcBef>
              <a:spcAft>
                <a:spcPct val="35000"/>
              </a:spcAft>
            </a:pPr>
            <a:r>
              <a:rPr lang="es-MX" b="1" i="1" dirty="0">
                <a:solidFill>
                  <a:srgbClr val="000000"/>
                </a:solidFill>
                <a:latin typeface="Arial" panose="020B0604020202020204" pitchFamily="34" charset="0"/>
                <a:cs typeface="Arial" panose="020B0604020202020204" pitchFamily="34" charset="0"/>
              </a:rPr>
              <a:t>La supervisión y evaluación de las acciones de gobierno, el control del ejercicio del gasto público y la aprobación del Proyecto de Presupuesto de Egresos correspondiente a las demarcaciones territoriales</a:t>
            </a:r>
            <a:endParaRPr lang="es-MX" b="1" i="1" dirty="0">
              <a:latin typeface="Arial" panose="020B0604020202020204" pitchFamily="34" charset="0"/>
              <a:cs typeface="Arial" panose="020B0604020202020204" pitchFamily="34" charset="0"/>
            </a:endParaRPr>
          </a:p>
        </p:txBody>
      </p:sp>
      <p:sp>
        <p:nvSpPr>
          <p:cNvPr id="11" name="Conector recto 10"/>
          <p:cNvSpPr/>
          <p:nvPr/>
        </p:nvSpPr>
        <p:spPr>
          <a:xfrm>
            <a:off x="2075178" y="3405737"/>
            <a:ext cx="6462609" cy="0"/>
          </a:xfrm>
          <a:prstGeom prst="line">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12" name="Forma libre: forma 13"/>
          <p:cNvSpPr/>
          <p:nvPr/>
        </p:nvSpPr>
        <p:spPr>
          <a:xfrm>
            <a:off x="2196352" y="3140968"/>
            <a:ext cx="6314303" cy="958595"/>
          </a:xfrm>
          <a:custGeom>
            <a:avLst/>
            <a:gdLst>
              <a:gd name="connsiteX0" fmla="*/ 0 w 8455246"/>
              <a:gd name="connsiteY0" fmla="*/ 0 h 847430"/>
              <a:gd name="connsiteX1" fmla="*/ 8455246 w 8455246"/>
              <a:gd name="connsiteY1" fmla="*/ 0 h 847430"/>
              <a:gd name="connsiteX2" fmla="*/ 8455246 w 8455246"/>
              <a:gd name="connsiteY2" fmla="*/ 847430 h 847430"/>
              <a:gd name="connsiteX3" fmla="*/ 0 w 8455246"/>
              <a:gd name="connsiteY3" fmla="*/ 847430 h 847430"/>
              <a:gd name="connsiteX4" fmla="*/ 0 w 8455246"/>
              <a:gd name="connsiteY4" fmla="*/ 0 h 847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5246" h="847430">
                <a:moveTo>
                  <a:pt x="0" y="0"/>
                </a:moveTo>
                <a:lnTo>
                  <a:pt x="8455246" y="0"/>
                </a:lnTo>
                <a:lnTo>
                  <a:pt x="8455246" y="847430"/>
                </a:lnTo>
                <a:lnTo>
                  <a:pt x="0" y="847430"/>
                </a:lnTo>
                <a:lnTo>
                  <a:pt x="0" y="0"/>
                </a:lnTo>
                <a:close/>
              </a:path>
            </a:pathLst>
          </a:custGeom>
          <a:solidFill>
            <a:schemeClr val="tx2"/>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0" tIns="57150" rIns="57150" bIns="57150" numCol="1" spcCol="1270" anchor="t" anchorCtr="0">
            <a:noAutofit/>
          </a:bodyPr>
          <a:lstStyle/>
          <a:p>
            <a:pPr defTabSz="666750">
              <a:lnSpc>
                <a:spcPct val="90000"/>
              </a:lnSpc>
              <a:spcBef>
                <a:spcPct val="0"/>
              </a:spcBef>
              <a:spcAft>
                <a:spcPct val="35000"/>
              </a:spcAft>
            </a:pPr>
            <a:r>
              <a:rPr lang="es-MX" b="1" i="1" dirty="0">
                <a:solidFill>
                  <a:srgbClr val="000000"/>
                </a:solidFill>
                <a:latin typeface="Arial" panose="020B0604020202020204" pitchFamily="34" charset="0"/>
                <a:cs typeface="Arial" panose="020B0604020202020204" pitchFamily="34" charset="0"/>
              </a:rPr>
              <a:t>Su actuación se sujetará en todo momento a los principios de transparencia, rendición de cuentas, accesibilidad, difusión, y participación ciudadana</a:t>
            </a:r>
            <a:r>
              <a:rPr lang="es-MX" i="1" dirty="0">
                <a:solidFill>
                  <a:srgbClr val="000000"/>
                </a:solidFill>
                <a:latin typeface="Arial" panose="020B0604020202020204" pitchFamily="34" charset="0"/>
                <a:cs typeface="Arial" panose="020B0604020202020204" pitchFamily="34" charset="0"/>
              </a:rPr>
              <a:t>. </a:t>
            </a:r>
          </a:p>
        </p:txBody>
      </p:sp>
      <p:sp>
        <p:nvSpPr>
          <p:cNvPr id="13" name="Conector recto 12"/>
          <p:cNvSpPr/>
          <p:nvPr/>
        </p:nvSpPr>
        <p:spPr>
          <a:xfrm>
            <a:off x="2075178" y="4073088"/>
            <a:ext cx="6462609" cy="0"/>
          </a:xfrm>
          <a:prstGeom prst="line">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14" name="Conector recto 13"/>
          <p:cNvSpPr/>
          <p:nvPr/>
        </p:nvSpPr>
        <p:spPr>
          <a:xfrm>
            <a:off x="459526" y="4773020"/>
            <a:ext cx="8078261" cy="0"/>
          </a:xfrm>
          <a:prstGeom prst="line">
            <a:avLst/>
          </a:prstGeom>
        </p:spPr>
        <p:style>
          <a:lnRef idx="2">
            <a:schemeClr val="accent3">
              <a:shade val="50000"/>
              <a:hueOff val="0"/>
              <a:satOff val="0"/>
              <a:lumOff val="23975"/>
              <a:alphaOff val="0"/>
            </a:schemeClr>
          </a:lnRef>
          <a:fillRef idx="1">
            <a:schemeClr val="accent3">
              <a:shade val="50000"/>
              <a:hueOff val="0"/>
              <a:satOff val="0"/>
              <a:lumOff val="23975"/>
              <a:alphaOff val="0"/>
            </a:schemeClr>
          </a:fillRef>
          <a:effectRef idx="0">
            <a:schemeClr val="accent3">
              <a:shade val="50000"/>
              <a:hueOff val="0"/>
              <a:satOff val="0"/>
              <a:lumOff val="23975"/>
              <a:alphaOff val="0"/>
            </a:schemeClr>
          </a:effectRef>
          <a:fontRef idx="minor">
            <a:schemeClr val="lt1"/>
          </a:fontRef>
        </p:style>
      </p:sp>
      <p:sp>
        <p:nvSpPr>
          <p:cNvPr id="16" name="Forma libre: forma 17"/>
          <p:cNvSpPr/>
          <p:nvPr/>
        </p:nvSpPr>
        <p:spPr>
          <a:xfrm>
            <a:off x="2196352" y="4025763"/>
            <a:ext cx="6341435" cy="747258"/>
          </a:xfrm>
          <a:custGeom>
            <a:avLst/>
            <a:gdLst>
              <a:gd name="connsiteX0" fmla="*/ 0 w 8455246"/>
              <a:gd name="connsiteY0" fmla="*/ 0 h 847430"/>
              <a:gd name="connsiteX1" fmla="*/ 8455246 w 8455246"/>
              <a:gd name="connsiteY1" fmla="*/ 0 h 847430"/>
              <a:gd name="connsiteX2" fmla="*/ 8455246 w 8455246"/>
              <a:gd name="connsiteY2" fmla="*/ 847430 h 847430"/>
              <a:gd name="connsiteX3" fmla="*/ 0 w 8455246"/>
              <a:gd name="connsiteY3" fmla="*/ 847430 h 847430"/>
              <a:gd name="connsiteX4" fmla="*/ 0 w 8455246"/>
              <a:gd name="connsiteY4" fmla="*/ 0 h 847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5246" h="847430">
                <a:moveTo>
                  <a:pt x="0" y="0"/>
                </a:moveTo>
                <a:lnTo>
                  <a:pt x="8455246" y="0"/>
                </a:lnTo>
                <a:lnTo>
                  <a:pt x="8455246" y="847430"/>
                </a:lnTo>
                <a:lnTo>
                  <a:pt x="0" y="847430"/>
                </a:lnTo>
                <a:lnTo>
                  <a:pt x="0" y="0"/>
                </a:lnTo>
                <a:close/>
              </a:path>
            </a:pathLst>
          </a:custGeom>
          <a:solidFill>
            <a:schemeClr val="tx2"/>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0" tIns="57150" rIns="57150" bIns="57150" numCol="1" spcCol="1270" anchor="t" anchorCtr="0">
            <a:noAutofit/>
          </a:bodyPr>
          <a:lstStyle/>
          <a:p>
            <a:pPr defTabSz="666750">
              <a:lnSpc>
                <a:spcPct val="90000"/>
              </a:lnSpc>
              <a:spcBef>
                <a:spcPct val="0"/>
              </a:spcBef>
              <a:spcAft>
                <a:spcPct val="35000"/>
              </a:spcAft>
            </a:pPr>
            <a:r>
              <a:rPr lang="es-MX" b="1" i="1" dirty="0">
                <a:latin typeface="Arial" panose="020B0604020202020204" pitchFamily="34" charset="0"/>
                <a:cs typeface="Arial" panose="020B0604020202020204" pitchFamily="34" charset="0"/>
              </a:rPr>
              <a:t>El concejo presentará un informe anual de sus actividades que podrá ser difundido y publicado para </a:t>
            </a:r>
            <a:r>
              <a:rPr lang="es-MX" b="1" i="1" dirty="0">
                <a:solidFill>
                  <a:srgbClr val="000000"/>
                </a:solidFill>
                <a:latin typeface="Arial" panose="020B0604020202020204" pitchFamily="34" charset="0"/>
                <a:cs typeface="Arial" panose="020B0604020202020204" pitchFamily="34" charset="0"/>
              </a:rPr>
              <a:t>conocimiento</a:t>
            </a:r>
            <a:r>
              <a:rPr lang="es-MX" b="1" i="1" dirty="0">
                <a:latin typeface="Arial" panose="020B0604020202020204" pitchFamily="34" charset="0"/>
                <a:cs typeface="Arial" panose="020B0604020202020204" pitchFamily="34" charset="0"/>
              </a:rPr>
              <a:t> de las y los ciudadanos </a:t>
            </a:r>
          </a:p>
        </p:txBody>
      </p:sp>
      <p:sp>
        <p:nvSpPr>
          <p:cNvPr id="17" name="Conector recto 16"/>
          <p:cNvSpPr/>
          <p:nvPr/>
        </p:nvSpPr>
        <p:spPr>
          <a:xfrm>
            <a:off x="2075178" y="4773020"/>
            <a:ext cx="6462609" cy="0"/>
          </a:xfrm>
          <a:prstGeom prst="line">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18" name="Forma libre: forma 19"/>
          <p:cNvSpPr/>
          <p:nvPr/>
        </p:nvSpPr>
        <p:spPr>
          <a:xfrm>
            <a:off x="2196352" y="4804798"/>
            <a:ext cx="6341435" cy="635573"/>
          </a:xfrm>
          <a:custGeom>
            <a:avLst/>
            <a:gdLst>
              <a:gd name="connsiteX0" fmla="*/ 0 w 8455246"/>
              <a:gd name="connsiteY0" fmla="*/ 0 h 847430"/>
              <a:gd name="connsiteX1" fmla="*/ 8455246 w 8455246"/>
              <a:gd name="connsiteY1" fmla="*/ 0 h 847430"/>
              <a:gd name="connsiteX2" fmla="*/ 8455246 w 8455246"/>
              <a:gd name="connsiteY2" fmla="*/ 847430 h 847430"/>
              <a:gd name="connsiteX3" fmla="*/ 0 w 8455246"/>
              <a:gd name="connsiteY3" fmla="*/ 847430 h 847430"/>
              <a:gd name="connsiteX4" fmla="*/ 0 w 8455246"/>
              <a:gd name="connsiteY4" fmla="*/ 0 h 847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55246" h="847430">
                <a:moveTo>
                  <a:pt x="0" y="0"/>
                </a:moveTo>
                <a:lnTo>
                  <a:pt x="8455246" y="0"/>
                </a:lnTo>
                <a:lnTo>
                  <a:pt x="8455246" y="847430"/>
                </a:lnTo>
                <a:lnTo>
                  <a:pt x="0" y="8474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0" tIns="57150" rIns="57150" bIns="57150" numCol="1" spcCol="1270" anchor="t" anchorCtr="0">
            <a:noAutofit/>
          </a:bodyPr>
          <a:lstStyle/>
          <a:p>
            <a:pPr defTabSz="666750">
              <a:lnSpc>
                <a:spcPct val="90000"/>
              </a:lnSpc>
              <a:spcBef>
                <a:spcPct val="0"/>
              </a:spcBef>
              <a:spcAft>
                <a:spcPct val="35000"/>
              </a:spcAft>
            </a:pPr>
            <a:endParaRPr lang="es-MX" sz="1500" dirty="0">
              <a:latin typeface="Candara" panose="020E0502030303020204" pitchFamily="34" charset="0"/>
            </a:endParaRPr>
          </a:p>
        </p:txBody>
      </p:sp>
      <p:sp>
        <p:nvSpPr>
          <p:cNvPr id="19" name="Conector recto 18"/>
          <p:cNvSpPr/>
          <p:nvPr/>
        </p:nvSpPr>
        <p:spPr>
          <a:xfrm>
            <a:off x="2075178" y="5440371"/>
            <a:ext cx="6462609" cy="0"/>
          </a:xfrm>
          <a:prstGeom prst="line">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tx1">
              <a:hueOff val="0"/>
              <a:satOff val="0"/>
              <a:lumOff val="0"/>
              <a:alphaOff val="0"/>
            </a:schemeClr>
          </a:fontRef>
        </p:style>
      </p:sp>
      <p:sp>
        <p:nvSpPr>
          <p:cNvPr id="20" name="Rectángulo 19"/>
          <p:cNvSpPr/>
          <p:nvPr/>
        </p:nvSpPr>
        <p:spPr>
          <a:xfrm>
            <a:off x="971600" y="5213582"/>
            <a:ext cx="7992888" cy="923330"/>
          </a:xfrm>
          <a:prstGeom prst="rect">
            <a:avLst/>
          </a:prstGeom>
          <a:solidFill>
            <a:schemeClr val="tx2"/>
          </a:solidFill>
        </p:spPr>
        <p:txBody>
          <a:bodyPr wrap="square">
            <a:spAutoFit/>
          </a:bodyPr>
          <a:lstStyle/>
          <a:p>
            <a:r>
              <a:rPr lang="es-MX" b="1" i="1" dirty="0">
                <a:solidFill>
                  <a:srgbClr val="000000"/>
                </a:solidFill>
                <a:latin typeface="Arial" panose="020B0604020202020204" pitchFamily="34" charset="0"/>
                <a:cs typeface="Arial" panose="020B0604020202020204" pitchFamily="34" charset="0"/>
              </a:rPr>
              <a:t>Los requisitos para ser concejal serán los mismos que para las personas titulares de las alcaldías, con excepción de la edad que será de 18 años </a:t>
            </a:r>
            <a:endParaRPr lang="es-MX" b="1" i="1" dirty="0">
              <a:latin typeface="Arial" panose="020B0604020202020204" pitchFamily="34" charset="0"/>
              <a:cs typeface="Arial" panose="020B0604020202020204" pitchFamily="34" charset="0"/>
            </a:endParaRPr>
          </a:p>
        </p:txBody>
      </p:sp>
      <p:sp>
        <p:nvSpPr>
          <p:cNvPr id="2" name="Marcador de pie de página 1">
            <a:extLst>
              <a:ext uri="{FF2B5EF4-FFF2-40B4-BE49-F238E27FC236}">
                <a16:creationId xmlns="" xmlns:a16="http://schemas.microsoft.com/office/drawing/2014/main" id="{70C53B3C-7510-0647-835E-3BB286902AD6}"/>
              </a:ext>
            </a:extLst>
          </p:cNvPr>
          <p:cNvSpPr>
            <a:spLocks noGrp="1"/>
          </p:cNvSpPr>
          <p:nvPr>
            <p:ph type="ftr" sz="quarter" idx="11"/>
          </p:nvPr>
        </p:nvSpPr>
        <p:spPr/>
        <p:txBody>
          <a:bodyPr/>
          <a:lstStyle/>
          <a:p>
            <a:endParaRPr lang="es-MX">
              <a:solidFill>
                <a:prstClr val="black">
                  <a:tint val="75000"/>
                </a:prstClr>
              </a:solidFill>
            </a:endParaRPr>
          </a:p>
        </p:txBody>
      </p:sp>
      <p:sp>
        <p:nvSpPr>
          <p:cNvPr id="8" name="Marcador de número de diapositiva 7">
            <a:extLst>
              <a:ext uri="{FF2B5EF4-FFF2-40B4-BE49-F238E27FC236}">
                <a16:creationId xmlns="" xmlns:a16="http://schemas.microsoft.com/office/drawing/2014/main" id="{83D25E0C-474D-F841-8E44-1FB1F3E86364}"/>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33</a:t>
            </a:fld>
            <a:endParaRPr lang="es-MX">
              <a:solidFill>
                <a:prstClr val="black">
                  <a:tint val="75000"/>
                </a:prstClr>
              </a:solidFill>
            </a:endParaRPr>
          </a:p>
        </p:txBody>
      </p:sp>
    </p:spTree>
    <p:extLst>
      <p:ext uri="{BB962C8B-B14F-4D97-AF65-F5344CB8AC3E}">
        <p14:creationId xmlns:p14="http://schemas.microsoft.com/office/powerpoint/2010/main" val="1815855810"/>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0" y="-387424"/>
            <a:ext cx="9138345" cy="1200329"/>
          </a:xfrm>
          <a:prstGeom prst="rect">
            <a:avLst/>
          </a:prstGeom>
          <a:solidFill>
            <a:schemeClr val="tx2">
              <a:lumMod val="40000"/>
              <a:lumOff val="60000"/>
            </a:schemeClr>
          </a:solidFill>
        </p:spPr>
        <p:txBody>
          <a:bodyPr wrap="square">
            <a:spAutoFit/>
          </a:bodyPr>
          <a:lstStyle/>
          <a:p>
            <a:pPr algn="ctr"/>
            <a:endParaRPr lang="es-MX" sz="2400" b="1"/>
          </a:p>
          <a:p>
            <a:pPr algn="ctr"/>
            <a:r>
              <a:rPr lang="es-MX" sz="2400" b="1" dirty="0"/>
              <a:t>Art. 53</a:t>
            </a:r>
          </a:p>
          <a:p>
            <a:pPr algn="ctr"/>
            <a:r>
              <a:rPr lang="es-MX" sz="2400" b="1" i="1" dirty="0"/>
              <a:t>Atribuciones del Concejo como órgano colegiado</a:t>
            </a:r>
          </a:p>
        </p:txBody>
      </p:sp>
      <p:sp>
        <p:nvSpPr>
          <p:cNvPr id="6" name="Rectángulo 5"/>
          <p:cNvSpPr/>
          <p:nvPr/>
        </p:nvSpPr>
        <p:spPr>
          <a:xfrm>
            <a:off x="245865" y="836712"/>
            <a:ext cx="8898135" cy="6120680"/>
          </a:xfrm>
          <a:prstGeom prst="rect">
            <a:avLst/>
          </a:prstGeom>
          <a:solidFill>
            <a:schemeClr val="tx2">
              <a:lumMod val="60000"/>
              <a:lumOff val="40000"/>
            </a:schemeClr>
          </a:solidFill>
          <a:ln>
            <a:solidFill>
              <a:srgbClr val="EB3F8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400050" indent="-400050">
              <a:buAutoNum type="romanUcPeriod"/>
            </a:pPr>
            <a:r>
              <a:rPr lang="es-MX" sz="2000" b="1" i="1" dirty="0">
                <a:solidFill>
                  <a:srgbClr val="C8126D"/>
                </a:solidFill>
                <a:latin typeface="Arial" charset="0"/>
                <a:ea typeface="Arial" charset="0"/>
                <a:cs typeface="Arial" charset="0"/>
              </a:rPr>
              <a:t>Discuti</a:t>
            </a:r>
            <a:r>
              <a:rPr lang="es-MX" sz="2000" b="1" i="1" dirty="0">
                <a:solidFill>
                  <a:schemeClr val="tx1"/>
                </a:solidFill>
                <a:latin typeface="Arial" charset="0"/>
                <a:ea typeface="Arial" charset="0"/>
                <a:cs typeface="Arial" charset="0"/>
              </a:rPr>
              <a:t>r, y en su caso </a:t>
            </a:r>
            <a:r>
              <a:rPr lang="es-MX" sz="2000" b="1" i="1" dirty="0">
                <a:solidFill>
                  <a:srgbClr val="C8126D"/>
                </a:solidFill>
                <a:latin typeface="Arial" charset="0"/>
                <a:ea typeface="Arial" charset="0"/>
                <a:cs typeface="Arial" charset="0"/>
              </a:rPr>
              <a:t>aprobar,</a:t>
            </a:r>
            <a:r>
              <a:rPr lang="es-MX" sz="2000" b="1" i="1" dirty="0">
                <a:solidFill>
                  <a:schemeClr val="tx1"/>
                </a:solidFill>
                <a:latin typeface="Arial" charset="0"/>
                <a:ea typeface="Arial" charset="0"/>
                <a:cs typeface="Arial" charset="0"/>
              </a:rPr>
              <a:t> con el carácter de bandos, las propuestas que sobre disposiciones generales presente la persona titular de la alcaldía; </a:t>
            </a:r>
          </a:p>
          <a:p>
            <a:pPr marL="400050" indent="-400050">
              <a:buAutoNum type="romanUcPeriod"/>
            </a:pPr>
            <a:endParaRPr lang="es-MX" sz="2000" b="1" i="1" dirty="0">
              <a:solidFill>
                <a:schemeClr val="tx1"/>
              </a:solidFill>
              <a:latin typeface="Arial" charset="0"/>
              <a:ea typeface="Arial" charset="0"/>
              <a:cs typeface="Arial" charset="0"/>
            </a:endParaRPr>
          </a:p>
          <a:p>
            <a:r>
              <a:rPr lang="es-MX" sz="2000" b="1" i="1" dirty="0">
                <a:solidFill>
                  <a:schemeClr val="tx1"/>
                </a:solidFill>
                <a:latin typeface="Arial" charset="0"/>
                <a:ea typeface="Arial" charset="0"/>
                <a:cs typeface="Arial" charset="0"/>
              </a:rPr>
              <a:t>II. </a:t>
            </a:r>
            <a:r>
              <a:rPr lang="es-MX" sz="2000" b="1" i="1" dirty="0">
                <a:solidFill>
                  <a:srgbClr val="C8126D"/>
                </a:solidFill>
                <a:latin typeface="Arial" charset="0"/>
                <a:ea typeface="Arial" charset="0"/>
                <a:cs typeface="Arial" charset="0"/>
              </a:rPr>
              <a:t>Aprobar</a:t>
            </a:r>
            <a:r>
              <a:rPr lang="es-MX" sz="2000" b="1" i="1" dirty="0">
                <a:solidFill>
                  <a:schemeClr val="tx1"/>
                </a:solidFill>
                <a:latin typeface="Arial" charset="0"/>
                <a:ea typeface="Arial" charset="0"/>
                <a:cs typeface="Arial" charset="0"/>
              </a:rPr>
              <a:t>, sujeto a las previsiones de ingresos de la hacienda pública de la Ciudad de México, el </a:t>
            </a:r>
            <a:r>
              <a:rPr lang="es-MX" sz="2000" b="1" i="1" dirty="0">
                <a:solidFill>
                  <a:schemeClr val="accent4">
                    <a:lumMod val="75000"/>
                  </a:schemeClr>
                </a:solidFill>
                <a:latin typeface="Arial" charset="0"/>
                <a:ea typeface="Arial" charset="0"/>
                <a:cs typeface="Arial" charset="0"/>
              </a:rPr>
              <a:t>Proyecto de Presupuesto </a:t>
            </a:r>
            <a:r>
              <a:rPr lang="es-MX" sz="2000" b="1" i="1" dirty="0">
                <a:solidFill>
                  <a:schemeClr val="tx1"/>
                </a:solidFill>
                <a:latin typeface="Arial" charset="0"/>
                <a:ea typeface="Arial" charset="0"/>
                <a:cs typeface="Arial" charset="0"/>
              </a:rPr>
              <a:t>de Egresos de sus demarcaciones que enviarán al Ejecutivo local para su integración al proyecto de presupuesto de la Ciudad de México para ser remitido al Congreso de la Ciudad; </a:t>
            </a:r>
          </a:p>
          <a:p>
            <a:endParaRPr lang="es-MX" sz="2000" b="1" i="1" dirty="0">
              <a:solidFill>
                <a:schemeClr val="tx1"/>
              </a:solidFill>
              <a:latin typeface="Arial" charset="0"/>
              <a:ea typeface="Arial" charset="0"/>
              <a:cs typeface="Arial" charset="0"/>
            </a:endParaRPr>
          </a:p>
          <a:p>
            <a:r>
              <a:rPr lang="es-MX" sz="2000" b="1" i="1" dirty="0">
                <a:solidFill>
                  <a:schemeClr val="tx1"/>
                </a:solidFill>
                <a:latin typeface="Arial" charset="0"/>
                <a:ea typeface="Arial" charset="0"/>
                <a:cs typeface="Arial" charset="0"/>
              </a:rPr>
              <a:t>III. </a:t>
            </a:r>
            <a:r>
              <a:rPr lang="es-MX" sz="2000" b="1" i="1" dirty="0">
                <a:solidFill>
                  <a:srgbClr val="C8126D"/>
                </a:solidFill>
                <a:latin typeface="Arial" charset="0"/>
                <a:ea typeface="Arial" charset="0"/>
                <a:cs typeface="Arial" charset="0"/>
              </a:rPr>
              <a:t>Aprobar</a:t>
            </a:r>
            <a:r>
              <a:rPr lang="es-MX" sz="2000" b="1" i="1" dirty="0">
                <a:solidFill>
                  <a:schemeClr val="tx1"/>
                </a:solidFill>
                <a:latin typeface="Arial" charset="0"/>
                <a:ea typeface="Arial" charset="0"/>
                <a:cs typeface="Arial" charset="0"/>
              </a:rPr>
              <a:t> </a:t>
            </a:r>
            <a:r>
              <a:rPr lang="es-MX" sz="2000" b="1" i="1" dirty="0">
                <a:solidFill>
                  <a:schemeClr val="accent4"/>
                </a:solidFill>
                <a:latin typeface="Arial" charset="0"/>
                <a:ea typeface="Arial" charset="0"/>
                <a:cs typeface="Arial" charset="0"/>
              </a:rPr>
              <a:t>el programa de gobierno de la alcaldía</a:t>
            </a:r>
            <a:r>
              <a:rPr lang="es-MX" sz="2000" b="1" i="1" dirty="0">
                <a:solidFill>
                  <a:schemeClr val="tx1"/>
                </a:solidFill>
                <a:latin typeface="Arial" charset="0"/>
                <a:ea typeface="Arial" charset="0"/>
                <a:cs typeface="Arial" charset="0"/>
              </a:rPr>
              <a:t>, así como los programas específicos de la demarcación territorial; </a:t>
            </a:r>
          </a:p>
          <a:p>
            <a:endParaRPr lang="es-MX" sz="2000" b="1" i="1" dirty="0">
              <a:solidFill>
                <a:schemeClr val="tx1"/>
              </a:solidFill>
              <a:latin typeface="Arial" charset="0"/>
              <a:ea typeface="Arial" charset="0"/>
              <a:cs typeface="Arial" charset="0"/>
            </a:endParaRPr>
          </a:p>
          <a:p>
            <a:r>
              <a:rPr lang="es-MX" sz="2000" b="1" i="1" dirty="0">
                <a:solidFill>
                  <a:schemeClr val="tx1"/>
                </a:solidFill>
                <a:latin typeface="Arial" charset="0"/>
                <a:ea typeface="Arial" charset="0"/>
                <a:cs typeface="Arial" charset="0"/>
              </a:rPr>
              <a:t>IV. </a:t>
            </a:r>
            <a:r>
              <a:rPr lang="es-MX" sz="2000" b="1" i="1" dirty="0">
                <a:solidFill>
                  <a:srgbClr val="C8126D"/>
                </a:solidFill>
                <a:latin typeface="Arial" charset="0"/>
                <a:ea typeface="Arial" charset="0"/>
                <a:cs typeface="Arial" charset="0"/>
              </a:rPr>
              <a:t>Emitir opinión respecto a los cambios de uso de suelo y construcciones dentro de la demarcación territorial</a:t>
            </a:r>
            <a:r>
              <a:rPr lang="es-MX" sz="2000" b="1" i="1" dirty="0">
                <a:solidFill>
                  <a:schemeClr val="tx1"/>
                </a:solidFill>
                <a:latin typeface="Arial" charset="0"/>
                <a:ea typeface="Arial" charset="0"/>
                <a:cs typeface="Arial" charset="0"/>
              </a:rPr>
              <a:t>; </a:t>
            </a:r>
          </a:p>
          <a:p>
            <a:endParaRPr lang="es-MX" sz="2000" b="1" i="1" dirty="0">
              <a:solidFill>
                <a:schemeClr val="tx1"/>
              </a:solidFill>
              <a:latin typeface="Arial" charset="0"/>
              <a:ea typeface="Arial" charset="0"/>
              <a:cs typeface="Arial" charset="0"/>
            </a:endParaRPr>
          </a:p>
          <a:p>
            <a:r>
              <a:rPr lang="es-MX" sz="2000" b="1" i="1" dirty="0">
                <a:solidFill>
                  <a:schemeClr val="tx1"/>
                </a:solidFill>
                <a:latin typeface="Arial" charset="0"/>
                <a:ea typeface="Arial" charset="0"/>
                <a:cs typeface="Arial" charset="0"/>
              </a:rPr>
              <a:t>V. </a:t>
            </a:r>
            <a:r>
              <a:rPr lang="es-MX" sz="2000" b="1" i="1" dirty="0">
                <a:solidFill>
                  <a:srgbClr val="C8126D"/>
                </a:solidFill>
                <a:latin typeface="Arial" charset="0"/>
                <a:ea typeface="Arial" charset="0"/>
                <a:cs typeface="Arial" charset="0"/>
              </a:rPr>
              <a:t>Revisar</a:t>
            </a:r>
            <a:r>
              <a:rPr lang="es-MX" sz="2000" b="1" i="1" dirty="0">
                <a:solidFill>
                  <a:schemeClr val="tx1"/>
                </a:solidFill>
                <a:latin typeface="Arial" charset="0"/>
                <a:ea typeface="Arial" charset="0"/>
                <a:cs typeface="Arial" charset="0"/>
              </a:rPr>
              <a:t> </a:t>
            </a:r>
            <a:r>
              <a:rPr lang="es-MX" sz="2000" b="1" i="1" dirty="0">
                <a:solidFill>
                  <a:schemeClr val="accent4"/>
                </a:solidFill>
                <a:latin typeface="Arial" charset="0"/>
                <a:ea typeface="Arial" charset="0"/>
                <a:cs typeface="Arial" charset="0"/>
              </a:rPr>
              <a:t>el informe anual de la alcaldía, así como los informes parciales </a:t>
            </a:r>
            <a:r>
              <a:rPr lang="es-MX" sz="2000" b="1" i="1" dirty="0">
                <a:solidFill>
                  <a:schemeClr val="tx1"/>
                </a:solidFill>
                <a:latin typeface="Arial" charset="0"/>
                <a:ea typeface="Arial" charset="0"/>
                <a:cs typeface="Arial" charset="0"/>
              </a:rPr>
              <a:t>sobre el ejercicio del gasto público y de gobierno.</a:t>
            </a:r>
          </a:p>
          <a:p>
            <a:r>
              <a:rPr lang="es-MX" sz="2000" b="1" i="1" dirty="0">
                <a:solidFill>
                  <a:schemeClr val="tx1"/>
                </a:solidFill>
                <a:latin typeface="Arial" charset="0"/>
                <a:ea typeface="Arial" charset="0"/>
                <a:cs typeface="Arial" charset="0"/>
              </a:rPr>
              <a:t> </a:t>
            </a:r>
          </a:p>
          <a:p>
            <a:r>
              <a:rPr lang="es-MX" sz="2000" b="1" i="1" dirty="0">
                <a:solidFill>
                  <a:schemeClr val="tx1"/>
                </a:solidFill>
                <a:latin typeface="Arial" charset="0"/>
                <a:ea typeface="Arial" charset="0"/>
                <a:cs typeface="Arial" charset="0"/>
              </a:rPr>
              <a:t>VI. Opinar sobre la </a:t>
            </a:r>
            <a:r>
              <a:rPr lang="es-MX" sz="2000" b="1" i="1" dirty="0">
                <a:solidFill>
                  <a:srgbClr val="9364A0"/>
                </a:solidFill>
                <a:latin typeface="Arial" charset="0"/>
                <a:ea typeface="Arial" charset="0"/>
                <a:cs typeface="Arial" charset="0"/>
              </a:rPr>
              <a:t>concesión de servicios públicos</a:t>
            </a:r>
          </a:p>
        </p:txBody>
      </p:sp>
      <p:sp>
        <p:nvSpPr>
          <p:cNvPr id="2" name="Marcador de pie de página 1">
            <a:extLst>
              <a:ext uri="{FF2B5EF4-FFF2-40B4-BE49-F238E27FC236}">
                <a16:creationId xmlns="" xmlns:a16="http://schemas.microsoft.com/office/drawing/2014/main" id="{15A697C7-53FB-9240-B0D0-678C991A1BF6}"/>
              </a:ext>
            </a:extLst>
          </p:cNvPr>
          <p:cNvSpPr>
            <a:spLocks noGrp="1"/>
          </p:cNvSpPr>
          <p:nvPr>
            <p:ph type="ftr" sz="quarter" idx="11"/>
          </p:nvPr>
        </p:nvSpPr>
        <p:spPr/>
        <p:txBody>
          <a:bodyPr/>
          <a:lstStyle/>
          <a:p>
            <a:endParaRPr lang="es-MX" dirty="0">
              <a:solidFill>
                <a:prstClr val="black">
                  <a:tint val="75000"/>
                </a:prstClr>
              </a:solidFill>
            </a:endParaRPr>
          </a:p>
        </p:txBody>
      </p:sp>
      <p:sp>
        <p:nvSpPr>
          <p:cNvPr id="3" name="Marcador de número de diapositiva 2">
            <a:extLst>
              <a:ext uri="{FF2B5EF4-FFF2-40B4-BE49-F238E27FC236}">
                <a16:creationId xmlns="" xmlns:a16="http://schemas.microsoft.com/office/drawing/2014/main" id="{F9E4482C-ED7C-F947-8964-032181F87F50}"/>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34</a:t>
            </a:fld>
            <a:endParaRPr lang="es-MX">
              <a:solidFill>
                <a:prstClr val="black">
                  <a:tint val="75000"/>
                </a:prstClr>
              </a:solidFill>
            </a:endParaRPr>
          </a:p>
        </p:txBody>
      </p:sp>
    </p:spTree>
    <p:extLst>
      <p:ext uri="{BB962C8B-B14F-4D97-AF65-F5344CB8AC3E}">
        <p14:creationId xmlns:p14="http://schemas.microsoft.com/office/powerpoint/2010/main" val="330766559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79512" y="692696"/>
            <a:ext cx="8856984" cy="5909310"/>
          </a:xfrm>
          <a:prstGeom prst="rect">
            <a:avLst/>
          </a:prstGeom>
          <a:solidFill>
            <a:schemeClr val="tx2"/>
          </a:solidFill>
        </p:spPr>
        <p:txBody>
          <a:bodyPr wrap="square">
            <a:spAutoFit/>
          </a:bodyPr>
          <a:lstStyle/>
          <a:p>
            <a:pPr algn="ctr"/>
            <a:r>
              <a:rPr lang="es-MX" b="1" i="1" dirty="0"/>
              <a:t>Constitución de la CDMX</a:t>
            </a:r>
          </a:p>
          <a:p>
            <a:pPr algn="ctr"/>
            <a:r>
              <a:rPr lang="es-MX" b="1" i="1" dirty="0"/>
              <a:t>De la participación ciudadana en las alcaldías</a:t>
            </a:r>
          </a:p>
          <a:p>
            <a:pPr algn="ctr"/>
            <a:r>
              <a:rPr lang="es-MX" b="1" i="1" dirty="0"/>
              <a:t>Artículo 56</a:t>
            </a:r>
          </a:p>
          <a:p>
            <a:pPr algn="ctr"/>
            <a:endParaRPr lang="es-MX" b="1" i="1" dirty="0"/>
          </a:p>
          <a:p>
            <a:pPr marL="285750" indent="-285750" algn="ctr">
              <a:buFont typeface="Wingdings" charset="2"/>
              <a:buChar char="Ø"/>
            </a:pPr>
            <a:r>
              <a:rPr lang="es-MX" i="1" dirty="0"/>
              <a:t>Las y los integrantes de las alcaldías garantizarán la participación de las y los habitantes de la demarcación territorial </a:t>
            </a:r>
            <a:r>
              <a:rPr lang="es-MX" b="1" i="1" dirty="0">
                <a:solidFill>
                  <a:srgbClr val="C8126D"/>
                </a:solidFill>
              </a:rPr>
              <a:t>en los asuntos públicos que sean de su interés</a:t>
            </a:r>
            <a:r>
              <a:rPr lang="es-MX" b="1" i="1" dirty="0"/>
              <a:t>, </a:t>
            </a:r>
            <a:r>
              <a:rPr lang="es-MX" i="1" dirty="0"/>
              <a:t>a través de los mecanismos de participación ciudadana que reconoce esta Constitución y la ley de la materia.</a:t>
            </a:r>
          </a:p>
          <a:p>
            <a:pPr marL="285750" indent="-285750" algn="ctr">
              <a:buFont typeface="Wingdings" charset="2"/>
              <a:buChar char="Ø"/>
            </a:pPr>
            <a:endParaRPr lang="es-MX" i="1" dirty="0"/>
          </a:p>
          <a:p>
            <a:pPr marL="285750" indent="-285750">
              <a:buFont typeface="Wingdings" charset="2"/>
              <a:buChar char="Ø"/>
            </a:pPr>
            <a:r>
              <a:rPr lang="es-MX" i="1" dirty="0"/>
              <a:t>Se </a:t>
            </a:r>
            <a:r>
              <a:rPr lang="es-MX" b="1" i="1" dirty="0">
                <a:solidFill>
                  <a:schemeClr val="accent4"/>
                </a:solidFill>
              </a:rPr>
              <a:t>garantizará el pleno respeto de los derechos humanos</a:t>
            </a:r>
            <a:r>
              <a:rPr lang="es-MX" i="1" dirty="0"/>
              <a:t>, y a la libre asociación y manifestación de las ideas.</a:t>
            </a:r>
          </a:p>
          <a:p>
            <a:pPr marL="285750" indent="-285750">
              <a:buFont typeface="Wingdings" charset="2"/>
              <a:buChar char="Ø"/>
            </a:pPr>
            <a:endParaRPr lang="es-MX" i="1" dirty="0"/>
          </a:p>
          <a:p>
            <a:pPr marL="285750" indent="-285750">
              <a:buFont typeface="Wingdings" charset="2"/>
              <a:buChar char="Ø"/>
            </a:pPr>
            <a:r>
              <a:rPr lang="es-MX" i="1" dirty="0">
                <a:solidFill>
                  <a:srgbClr val="C8126D"/>
                </a:solidFill>
              </a:rPr>
              <a:t>En las sesiones de </a:t>
            </a:r>
            <a:r>
              <a:rPr lang="es-MX" b="1" i="1" dirty="0">
                <a:solidFill>
                  <a:srgbClr val="C8126D"/>
                </a:solidFill>
              </a:rPr>
              <a:t>los concejos de las alcaldías existirá una silla ciudadana</a:t>
            </a:r>
            <a:r>
              <a:rPr lang="es-MX" i="1" dirty="0">
                <a:solidFill>
                  <a:srgbClr val="C8126D"/>
                </a:solidFill>
              </a:rPr>
              <a:t> </a:t>
            </a:r>
            <a:r>
              <a:rPr lang="es-MX" i="1" dirty="0"/>
              <a:t>que será ocupada por las o los ciudadanos que así lo soliciten cuando en las sesiones se traten </a:t>
            </a:r>
            <a:r>
              <a:rPr lang="es-MX" b="1" i="1" dirty="0">
                <a:solidFill>
                  <a:srgbClr val="C8126D"/>
                </a:solidFill>
              </a:rPr>
              <a:t>temas específicos de su interés</a:t>
            </a:r>
            <a:r>
              <a:rPr lang="es-MX" i="1" dirty="0">
                <a:solidFill>
                  <a:srgbClr val="C8126D"/>
                </a:solidFill>
              </a:rPr>
              <a:t>, a fin </a:t>
            </a:r>
            <a:r>
              <a:rPr lang="es-MX" i="1" dirty="0"/>
              <a:t>de que aporten elementos que enriquezcan el debate. </a:t>
            </a:r>
          </a:p>
          <a:p>
            <a:pPr marL="285750" indent="-285750">
              <a:buFont typeface="Wingdings" charset="2"/>
              <a:buChar char="Ø"/>
            </a:pPr>
            <a:endParaRPr lang="es-MX" i="1" dirty="0"/>
          </a:p>
          <a:p>
            <a:pPr marL="285750" indent="-285750">
              <a:buFont typeface="Wingdings" charset="2"/>
              <a:buChar char="Ø"/>
            </a:pPr>
            <a:r>
              <a:rPr lang="es-MX" i="1" dirty="0"/>
              <a:t>La ley de la materia establecerá las bases para el </a:t>
            </a:r>
            <a:r>
              <a:rPr lang="es-MX" b="1" i="1" dirty="0">
                <a:solidFill>
                  <a:schemeClr val="accent4"/>
                </a:solidFill>
              </a:rPr>
              <a:t>acceso en forma transparente, representativa y democrática. Las personas ocupantes contarán sólo con voz.</a:t>
            </a:r>
          </a:p>
          <a:p>
            <a:endParaRPr lang="es-MX" dirty="0"/>
          </a:p>
        </p:txBody>
      </p:sp>
      <p:sp>
        <p:nvSpPr>
          <p:cNvPr id="2" name="Marcador de pie de página 1">
            <a:extLst>
              <a:ext uri="{FF2B5EF4-FFF2-40B4-BE49-F238E27FC236}">
                <a16:creationId xmlns="" xmlns:a16="http://schemas.microsoft.com/office/drawing/2014/main" id="{159DF54A-C62E-F44B-BDD9-9B3777A59972}"/>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 xmlns:a16="http://schemas.microsoft.com/office/drawing/2014/main" id="{AD5DFD09-9C2F-464F-95C1-704E3160E7B9}"/>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35</a:t>
            </a:fld>
            <a:endParaRPr lang="es-MX">
              <a:solidFill>
                <a:prstClr val="black">
                  <a:tint val="75000"/>
                </a:prstClr>
              </a:solidFill>
            </a:endParaRPr>
          </a:p>
        </p:txBody>
      </p:sp>
    </p:spTree>
    <p:extLst>
      <p:ext uri="{BB962C8B-B14F-4D97-AF65-F5344CB8AC3E}">
        <p14:creationId xmlns:p14="http://schemas.microsoft.com/office/powerpoint/2010/main" val="40056927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46887" y="116632"/>
            <a:ext cx="8987679" cy="888705"/>
          </a:xfrm>
          <a:prstGeom prst="rect">
            <a:avLst/>
          </a:prstGeom>
          <a:solidFill>
            <a:schemeClr val="accent1">
              <a:lumMod val="60000"/>
              <a:lumOff val="40000"/>
            </a:schemeClr>
          </a:solidFill>
        </p:spPr>
        <p:txBody>
          <a:bodyPr wrap="square">
            <a:spAutoFit/>
          </a:bodyPr>
          <a:lstStyle/>
          <a:p>
            <a:endParaRPr lang="es-MX" sz="375" dirty="0"/>
          </a:p>
          <a:p>
            <a:pPr algn="ctr"/>
            <a:r>
              <a:rPr lang="es-MX" sz="2400" b="1" i="1" dirty="0">
                <a:latin typeface="Arial" charset="0"/>
                <a:ea typeface="Arial" charset="0"/>
                <a:cs typeface="Arial" charset="0"/>
              </a:rPr>
              <a:t>Art. 53</a:t>
            </a:r>
          </a:p>
          <a:p>
            <a:pPr algn="ctr"/>
            <a:r>
              <a:rPr lang="es-MX" sz="2400" b="1" i="1" dirty="0">
                <a:latin typeface="Arial" charset="0"/>
                <a:ea typeface="Arial" charset="0"/>
                <a:cs typeface="Arial" charset="0"/>
              </a:rPr>
              <a:t>Son atribuciones del Concejo como órgano colegiado</a:t>
            </a:r>
          </a:p>
        </p:txBody>
      </p:sp>
      <p:sp>
        <p:nvSpPr>
          <p:cNvPr id="7" name="Rectángulo 6"/>
          <p:cNvSpPr/>
          <p:nvPr/>
        </p:nvSpPr>
        <p:spPr>
          <a:xfrm>
            <a:off x="246887" y="1005337"/>
            <a:ext cx="8897112" cy="6240087"/>
          </a:xfrm>
          <a:prstGeom prst="rect">
            <a:avLst/>
          </a:prstGeom>
          <a:solidFill>
            <a:schemeClr val="tx2"/>
          </a:solidFill>
          <a:ln>
            <a:solidFill>
              <a:srgbClr val="EB3F8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s-MX" sz="1600" b="1" dirty="0">
              <a:solidFill>
                <a:srgbClr val="C8126D"/>
              </a:solidFill>
            </a:endParaRPr>
          </a:p>
          <a:p>
            <a:r>
              <a:rPr lang="es-MX" b="1" dirty="0">
                <a:solidFill>
                  <a:srgbClr val="C8126D"/>
                </a:solidFill>
                <a:latin typeface="Arial" charset="0"/>
                <a:ea typeface="Arial" charset="0"/>
                <a:cs typeface="Arial" charset="0"/>
              </a:rPr>
              <a:t>X. </a:t>
            </a:r>
            <a:r>
              <a:rPr lang="es-MX" dirty="0">
                <a:solidFill>
                  <a:srgbClr val="C8126D"/>
                </a:solidFill>
                <a:latin typeface="Arial" charset="0"/>
                <a:ea typeface="Arial" charset="0"/>
                <a:cs typeface="Arial" charset="0"/>
              </a:rPr>
              <a:t>Solicitar </a:t>
            </a:r>
            <a:r>
              <a:rPr lang="es-MX" b="1" dirty="0">
                <a:solidFill>
                  <a:srgbClr val="C8126D"/>
                </a:solidFill>
                <a:latin typeface="Arial" charset="0"/>
                <a:ea typeface="Arial" charset="0"/>
                <a:cs typeface="Arial" charset="0"/>
              </a:rPr>
              <a:t>la revisión de otorgamiento de licencias y permisos en la demarcación territorial; </a:t>
            </a:r>
          </a:p>
          <a:p>
            <a:endParaRPr lang="es-MX" b="1" dirty="0">
              <a:solidFill>
                <a:srgbClr val="C8126D"/>
              </a:solidFill>
              <a:latin typeface="Arial" charset="0"/>
              <a:ea typeface="Arial" charset="0"/>
              <a:cs typeface="Arial" charset="0"/>
            </a:endParaRPr>
          </a:p>
          <a:p>
            <a:r>
              <a:rPr lang="es-MX" b="1" dirty="0">
                <a:solidFill>
                  <a:schemeClr val="tx1"/>
                </a:solidFill>
                <a:latin typeface="Arial" charset="0"/>
                <a:ea typeface="Arial" charset="0"/>
                <a:cs typeface="Arial" charset="0"/>
              </a:rPr>
              <a:t>XI. </a:t>
            </a:r>
            <a:r>
              <a:rPr lang="es-MX" b="1" dirty="0">
                <a:solidFill>
                  <a:srgbClr val="C8126D"/>
                </a:solidFill>
                <a:latin typeface="Arial" charset="0"/>
                <a:ea typeface="Arial" charset="0"/>
                <a:cs typeface="Arial" charset="0"/>
              </a:rPr>
              <a:t>Convocar</a:t>
            </a:r>
            <a:r>
              <a:rPr lang="es-MX" b="1" dirty="0">
                <a:solidFill>
                  <a:schemeClr val="tx1"/>
                </a:solidFill>
                <a:latin typeface="Arial" charset="0"/>
                <a:ea typeface="Arial" charset="0"/>
                <a:cs typeface="Arial" charset="0"/>
              </a:rPr>
              <a:t> a las autoridades de los pueblos y barrios originarios y comunidades indígenas residentes en la demarcación territorial, quienes podrán participar </a:t>
            </a:r>
            <a:r>
              <a:rPr lang="es-MX" dirty="0">
                <a:solidFill>
                  <a:schemeClr val="tx1"/>
                </a:solidFill>
                <a:latin typeface="Arial" charset="0"/>
                <a:ea typeface="Arial" charset="0"/>
                <a:cs typeface="Arial" charset="0"/>
              </a:rPr>
              <a:t>en las sesiones del concejo, con voz pero sin voto, sobre los asuntos públicos vinculados a sus territorialidades; </a:t>
            </a:r>
          </a:p>
          <a:p>
            <a:endParaRPr lang="es-MX" dirty="0">
              <a:solidFill>
                <a:schemeClr val="tx1"/>
              </a:solidFill>
              <a:latin typeface="Arial" charset="0"/>
              <a:ea typeface="Arial" charset="0"/>
              <a:cs typeface="Arial" charset="0"/>
            </a:endParaRPr>
          </a:p>
          <a:p>
            <a:r>
              <a:rPr lang="es-MX" b="1" dirty="0">
                <a:solidFill>
                  <a:srgbClr val="C8126D"/>
                </a:solidFill>
                <a:latin typeface="Arial" charset="0"/>
                <a:ea typeface="Arial" charset="0"/>
                <a:cs typeface="Arial" charset="0"/>
              </a:rPr>
              <a:t>XII. Remitir a los órganos del Sistema Anticorrupción de la Ciudad de México los resultados del informe anual de la alcaldía, dentro de los treinta días hábiles siguientes a que se haya recibido el mismo;</a:t>
            </a:r>
          </a:p>
          <a:p>
            <a:endParaRPr lang="es-MX" b="1" dirty="0">
              <a:solidFill>
                <a:srgbClr val="C8126D"/>
              </a:solidFill>
              <a:latin typeface="Arial" charset="0"/>
              <a:ea typeface="Arial" charset="0"/>
              <a:cs typeface="Arial" charset="0"/>
            </a:endParaRPr>
          </a:p>
          <a:p>
            <a:r>
              <a:rPr lang="es-MX" b="1" dirty="0">
                <a:solidFill>
                  <a:schemeClr val="tx1"/>
                </a:solidFill>
                <a:latin typeface="Arial" charset="0"/>
                <a:ea typeface="Arial" charset="0"/>
                <a:cs typeface="Arial" charset="0"/>
              </a:rPr>
              <a:t>XIV. </a:t>
            </a:r>
            <a:r>
              <a:rPr lang="es-MX" b="1" dirty="0">
                <a:solidFill>
                  <a:srgbClr val="C8126D"/>
                </a:solidFill>
                <a:latin typeface="Arial" charset="0"/>
                <a:ea typeface="Arial" charset="0"/>
                <a:cs typeface="Arial" charset="0"/>
              </a:rPr>
              <a:t>Celebrar audiencias públicas</a:t>
            </a:r>
            <a:r>
              <a:rPr lang="es-MX" dirty="0">
                <a:solidFill>
                  <a:schemeClr val="tx1"/>
                </a:solidFill>
                <a:latin typeface="Arial" charset="0"/>
                <a:ea typeface="Arial" charset="0"/>
                <a:cs typeface="Arial" charset="0"/>
              </a:rPr>
              <a:t>, en los términos que establezca su reglamento; </a:t>
            </a:r>
          </a:p>
          <a:p>
            <a:endParaRPr lang="es-MX" dirty="0">
              <a:solidFill>
                <a:schemeClr val="tx1"/>
              </a:solidFill>
              <a:latin typeface="Arial" charset="0"/>
              <a:ea typeface="Arial" charset="0"/>
              <a:cs typeface="Arial" charset="0"/>
            </a:endParaRPr>
          </a:p>
          <a:p>
            <a:r>
              <a:rPr lang="es-MX" b="1" dirty="0">
                <a:solidFill>
                  <a:schemeClr val="tx1"/>
                </a:solidFill>
                <a:latin typeface="Arial" charset="0"/>
                <a:ea typeface="Arial" charset="0"/>
                <a:cs typeface="Arial" charset="0"/>
              </a:rPr>
              <a:t>XV. </a:t>
            </a:r>
            <a:r>
              <a:rPr lang="es-MX" b="1" dirty="0">
                <a:solidFill>
                  <a:srgbClr val="C8126D"/>
                </a:solidFill>
                <a:latin typeface="Arial" charset="0"/>
                <a:ea typeface="Arial" charset="0"/>
                <a:cs typeface="Arial" charset="0"/>
              </a:rPr>
              <a:t>Presenciar </a:t>
            </a:r>
            <a:r>
              <a:rPr lang="es-MX" b="1" dirty="0">
                <a:solidFill>
                  <a:schemeClr val="tx1"/>
                </a:solidFill>
                <a:latin typeface="Arial" charset="0"/>
                <a:ea typeface="Arial" charset="0"/>
                <a:cs typeface="Arial" charset="0"/>
              </a:rPr>
              <a:t>las audiencias públicas que organice la alcaldía</a:t>
            </a:r>
            <a:r>
              <a:rPr lang="es-MX" dirty="0">
                <a:solidFill>
                  <a:schemeClr val="tx1"/>
                </a:solidFill>
                <a:latin typeface="Arial" charset="0"/>
                <a:ea typeface="Arial" charset="0"/>
                <a:cs typeface="Arial" charset="0"/>
              </a:rPr>
              <a:t>, a fin de conocer las necesidades reales de los vecinos de la demarcación; </a:t>
            </a:r>
          </a:p>
          <a:p>
            <a:endParaRPr lang="es-MX" dirty="0">
              <a:solidFill>
                <a:schemeClr val="tx1"/>
              </a:solidFill>
              <a:latin typeface="Arial" charset="0"/>
              <a:ea typeface="Arial" charset="0"/>
              <a:cs typeface="Arial" charset="0"/>
            </a:endParaRPr>
          </a:p>
          <a:p>
            <a:r>
              <a:rPr lang="es-MX" b="1" dirty="0">
                <a:solidFill>
                  <a:srgbClr val="C8126D"/>
                </a:solidFill>
                <a:latin typeface="Arial" charset="0"/>
                <a:ea typeface="Arial" charset="0"/>
                <a:cs typeface="Arial" charset="0"/>
              </a:rPr>
              <a:t>XVII. -</a:t>
            </a:r>
            <a:r>
              <a:rPr lang="es-MX" dirty="0">
                <a:solidFill>
                  <a:srgbClr val="C8126D"/>
                </a:solidFill>
                <a:latin typeface="Arial" charset="0"/>
                <a:ea typeface="Arial" charset="0"/>
                <a:cs typeface="Arial" charset="0"/>
              </a:rPr>
              <a:t>Cuando se trate </a:t>
            </a:r>
            <a:r>
              <a:rPr lang="es-MX" b="1" dirty="0">
                <a:solidFill>
                  <a:srgbClr val="C8126D"/>
                </a:solidFill>
                <a:latin typeface="Arial" charset="0"/>
                <a:ea typeface="Arial" charset="0"/>
                <a:cs typeface="Arial" charset="0"/>
              </a:rPr>
              <a:t>de obras de alto impacto en la demarcación podrá solicitar a la alcaldía convocar a los mecanismos de participación ciudadana previstos en esta Constitución</a:t>
            </a:r>
            <a:r>
              <a:rPr lang="es-MX" dirty="0">
                <a:solidFill>
                  <a:srgbClr val="C8126D"/>
                </a:solidFill>
                <a:latin typeface="Arial" charset="0"/>
                <a:ea typeface="Arial" charset="0"/>
                <a:cs typeface="Arial" charset="0"/>
              </a:rPr>
              <a:t>; y </a:t>
            </a:r>
          </a:p>
        </p:txBody>
      </p:sp>
      <p:sp>
        <p:nvSpPr>
          <p:cNvPr id="2" name="Marcador de pie de página 1">
            <a:extLst>
              <a:ext uri="{FF2B5EF4-FFF2-40B4-BE49-F238E27FC236}">
                <a16:creationId xmlns="" xmlns:a16="http://schemas.microsoft.com/office/drawing/2014/main" id="{98CC8184-7E68-E04A-BCC3-CA1E8EB2D4D2}"/>
              </a:ext>
            </a:extLst>
          </p:cNvPr>
          <p:cNvSpPr>
            <a:spLocks noGrp="1"/>
          </p:cNvSpPr>
          <p:nvPr>
            <p:ph type="ftr" sz="quarter" idx="11"/>
          </p:nvPr>
        </p:nvSpPr>
        <p:spPr/>
        <p:txBody>
          <a:bodyPr/>
          <a:lstStyle/>
          <a:p>
            <a:endParaRPr lang="es-MX">
              <a:solidFill>
                <a:prstClr val="black">
                  <a:tint val="75000"/>
                </a:prstClr>
              </a:solidFill>
            </a:endParaRPr>
          </a:p>
        </p:txBody>
      </p:sp>
      <p:sp>
        <p:nvSpPr>
          <p:cNvPr id="3" name="Marcador de número de diapositiva 2">
            <a:extLst>
              <a:ext uri="{FF2B5EF4-FFF2-40B4-BE49-F238E27FC236}">
                <a16:creationId xmlns="" xmlns:a16="http://schemas.microsoft.com/office/drawing/2014/main" id="{66FDEFBD-116A-354C-A3FD-4EC452146CE8}"/>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36</a:t>
            </a:fld>
            <a:endParaRPr lang="es-MX">
              <a:solidFill>
                <a:prstClr val="black">
                  <a:tint val="75000"/>
                </a:prstClr>
              </a:solidFill>
            </a:endParaRPr>
          </a:p>
        </p:txBody>
      </p:sp>
    </p:spTree>
    <p:extLst>
      <p:ext uri="{BB962C8B-B14F-4D97-AF65-F5344CB8AC3E}">
        <p14:creationId xmlns:p14="http://schemas.microsoft.com/office/powerpoint/2010/main" val="39680418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37160" y="5599249"/>
            <a:ext cx="1375698" cy="323165"/>
          </a:xfrm>
          <a:prstGeom prst="rect">
            <a:avLst/>
          </a:prstGeom>
        </p:spPr>
        <p:txBody>
          <a:bodyPr wrap="none">
            <a:spAutoFit/>
          </a:bodyPr>
          <a:lstStyle/>
          <a:p>
            <a:r>
              <a:rPr lang="es-MX" sz="1500" b="1" dirty="0"/>
              <a:t>Articulo 54.</a:t>
            </a:r>
          </a:p>
        </p:txBody>
      </p:sp>
      <p:graphicFrame>
        <p:nvGraphicFramePr>
          <p:cNvPr id="4" name="Diagrama 3"/>
          <p:cNvGraphicFramePr/>
          <p:nvPr/>
        </p:nvGraphicFramePr>
        <p:xfrm>
          <a:off x="4956859" y="2333022"/>
          <a:ext cx="3967223" cy="30591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a 4"/>
          <p:cNvGraphicFramePr/>
          <p:nvPr/>
        </p:nvGraphicFramePr>
        <p:xfrm>
          <a:off x="5071159" y="2447322"/>
          <a:ext cx="3967223" cy="30591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a 5"/>
          <p:cNvGraphicFramePr/>
          <p:nvPr/>
        </p:nvGraphicFramePr>
        <p:xfrm>
          <a:off x="1" y="1612250"/>
          <a:ext cx="8924082" cy="524575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7" name="Rectángulo 6"/>
          <p:cNvSpPr/>
          <p:nvPr/>
        </p:nvSpPr>
        <p:spPr>
          <a:xfrm>
            <a:off x="137160" y="548680"/>
            <a:ext cx="8786922" cy="461665"/>
          </a:xfrm>
          <a:prstGeom prst="rect">
            <a:avLst/>
          </a:prstGeom>
          <a:solidFill>
            <a:schemeClr val="tx2">
              <a:lumMod val="60000"/>
              <a:lumOff val="40000"/>
            </a:schemeClr>
          </a:solidFill>
        </p:spPr>
        <p:txBody>
          <a:bodyPr wrap="square">
            <a:spAutoFit/>
          </a:bodyPr>
          <a:lstStyle/>
          <a:p>
            <a:pPr algn="ctr"/>
            <a:r>
              <a:rPr lang="es-MX" sz="2400" b="1" i="1" dirty="0">
                <a:latin typeface="Candara" panose="020E0502030303020204" pitchFamily="34" charset="0"/>
              </a:rPr>
              <a:t>Cabildo de la Ciudad de México</a:t>
            </a:r>
          </a:p>
        </p:txBody>
      </p:sp>
      <p:sp>
        <p:nvSpPr>
          <p:cNvPr id="2" name="Marcador de pie de página 1">
            <a:extLst>
              <a:ext uri="{FF2B5EF4-FFF2-40B4-BE49-F238E27FC236}">
                <a16:creationId xmlns="" xmlns:a16="http://schemas.microsoft.com/office/drawing/2014/main" id="{76F7836F-EDCB-3B41-BC71-BE9DE868E6CE}"/>
              </a:ext>
            </a:extLst>
          </p:cNvPr>
          <p:cNvSpPr>
            <a:spLocks noGrp="1"/>
          </p:cNvSpPr>
          <p:nvPr>
            <p:ph type="ftr" sz="quarter" idx="11"/>
          </p:nvPr>
        </p:nvSpPr>
        <p:spPr/>
        <p:txBody>
          <a:bodyPr/>
          <a:lstStyle/>
          <a:p>
            <a:endParaRPr lang="es-MX">
              <a:solidFill>
                <a:prstClr val="black">
                  <a:tint val="75000"/>
                </a:prstClr>
              </a:solidFill>
            </a:endParaRPr>
          </a:p>
        </p:txBody>
      </p:sp>
      <p:sp>
        <p:nvSpPr>
          <p:cNvPr id="8" name="Marcador de número de diapositiva 7">
            <a:extLst>
              <a:ext uri="{FF2B5EF4-FFF2-40B4-BE49-F238E27FC236}">
                <a16:creationId xmlns="" xmlns:a16="http://schemas.microsoft.com/office/drawing/2014/main" id="{8D343942-81F1-4F4C-AA3A-B0F3E40484A6}"/>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37</a:t>
            </a:fld>
            <a:endParaRPr lang="es-MX">
              <a:solidFill>
                <a:prstClr val="black">
                  <a:tint val="75000"/>
                </a:prstClr>
              </a:solidFill>
            </a:endParaRPr>
          </a:p>
        </p:txBody>
      </p:sp>
    </p:spTree>
    <p:extLst>
      <p:ext uri="{BB962C8B-B14F-4D97-AF65-F5344CB8AC3E}">
        <p14:creationId xmlns:p14="http://schemas.microsoft.com/office/powerpoint/2010/main" val="4825022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95536" y="476672"/>
            <a:ext cx="8352928" cy="6370975"/>
          </a:xfrm>
          <a:prstGeom prst="rect">
            <a:avLst/>
          </a:prstGeom>
          <a:solidFill>
            <a:schemeClr val="tx2"/>
          </a:solidFill>
        </p:spPr>
        <p:txBody>
          <a:bodyPr wrap="square">
            <a:spAutoFit/>
          </a:bodyPr>
          <a:lstStyle/>
          <a:p>
            <a:pPr algn="ctr"/>
            <a:r>
              <a:rPr lang="es-MX" sz="2400" b="1" i="1" dirty="0">
                <a:latin typeface="Helvetica" charset="0"/>
                <a:ea typeface="Calibri" charset="0"/>
                <a:cs typeface="Helvetica" charset="0"/>
              </a:rPr>
              <a:t>LA CUESTIÓN METROPOLITANA</a:t>
            </a:r>
          </a:p>
          <a:p>
            <a:pPr algn="ctr"/>
            <a:endParaRPr lang="es-MX" sz="2400" b="1" i="1" dirty="0">
              <a:latin typeface="Helvetica" charset="0"/>
              <a:ea typeface="Calibri" charset="0"/>
              <a:cs typeface="Helvetica" charset="0"/>
            </a:endParaRPr>
          </a:p>
          <a:p>
            <a:pPr algn="ctr"/>
            <a:r>
              <a:rPr lang="es-MX" sz="2400" b="1" i="1" dirty="0">
                <a:latin typeface="Helvetica" charset="0"/>
                <a:ea typeface="Calibri" charset="0"/>
                <a:cs typeface="Helvetica" charset="0"/>
              </a:rPr>
              <a:t>La Federación, la Ciudad de México, así como sus demarcaciones territoriales, y los Estados y Municipios conurbados en la Zona Metropolitana, </a:t>
            </a:r>
          </a:p>
          <a:p>
            <a:pPr algn="ctr"/>
            <a:r>
              <a:rPr lang="es-MX" sz="2400" b="1" i="1" dirty="0">
                <a:latin typeface="Helvetica" charset="0"/>
                <a:ea typeface="Calibri" charset="0"/>
                <a:cs typeface="Helvetica" charset="0"/>
              </a:rPr>
              <a:t>establecerán:</a:t>
            </a:r>
          </a:p>
          <a:p>
            <a:endParaRPr lang="es-MX" sz="2400" b="1" i="1" dirty="0">
              <a:latin typeface="Helvetica" charset="0"/>
              <a:ea typeface="Calibri" charset="0"/>
              <a:cs typeface="Helvetica" charset="0"/>
            </a:endParaRPr>
          </a:p>
          <a:p>
            <a:pPr marL="342900" indent="-342900">
              <a:buFont typeface="Wingdings" charset="2"/>
              <a:buChar char="v"/>
            </a:pPr>
            <a:r>
              <a:rPr lang="es-MX" sz="2400" b="1" i="1" dirty="0">
                <a:solidFill>
                  <a:srgbClr val="0070C0"/>
                </a:solidFill>
                <a:latin typeface="Helvetica" charset="0"/>
                <a:ea typeface="Calibri" charset="0"/>
                <a:cs typeface="Helvetica" charset="0"/>
              </a:rPr>
              <a:t>Mecanismos de coordinación administrativa </a:t>
            </a:r>
            <a:r>
              <a:rPr lang="es-MX" sz="2400" b="1" i="1" dirty="0">
                <a:latin typeface="Helvetica" charset="0"/>
                <a:ea typeface="Calibri" charset="0"/>
                <a:cs typeface="Helvetica" charset="0"/>
              </a:rPr>
              <a:t>en materia de:</a:t>
            </a:r>
          </a:p>
          <a:p>
            <a:pPr marL="342900" indent="-342900">
              <a:buFont typeface="Wingdings" charset="2"/>
              <a:buChar char="v"/>
            </a:pPr>
            <a:r>
              <a:rPr lang="es-MX" sz="2400" b="1" i="1" dirty="0">
                <a:solidFill>
                  <a:srgbClr val="0070C0"/>
                </a:solidFill>
                <a:latin typeface="Helvetica" charset="0"/>
                <a:ea typeface="Calibri" charset="0"/>
                <a:cs typeface="Helvetica" charset="0"/>
              </a:rPr>
              <a:t>Planeación del desarrollo y </a:t>
            </a:r>
          </a:p>
          <a:p>
            <a:pPr marL="342900" indent="-342900">
              <a:buFont typeface="Wingdings" charset="2"/>
              <a:buChar char="v"/>
            </a:pPr>
            <a:r>
              <a:rPr lang="es-MX" sz="2400" b="1" i="1" dirty="0">
                <a:solidFill>
                  <a:srgbClr val="0070C0"/>
                </a:solidFill>
                <a:latin typeface="Helvetica" charset="0"/>
                <a:ea typeface="Calibri" charset="0"/>
                <a:cs typeface="Helvetica" charset="0"/>
              </a:rPr>
              <a:t>Ejecución de acciones regionales </a:t>
            </a:r>
            <a:r>
              <a:rPr lang="es-MX" sz="2400" b="1" i="1" dirty="0">
                <a:latin typeface="Helvetica" charset="0"/>
                <a:ea typeface="Calibri" charset="0"/>
                <a:cs typeface="Helvetica" charset="0"/>
              </a:rPr>
              <a:t>para la prestación de servicios públicos, en términos de la ley que emita el Congreso de la Unión. </a:t>
            </a:r>
            <a:br>
              <a:rPr lang="es-MX" sz="2400" b="1" i="1" dirty="0">
                <a:latin typeface="Helvetica" charset="0"/>
                <a:ea typeface="Calibri" charset="0"/>
                <a:cs typeface="Helvetica" charset="0"/>
              </a:rPr>
            </a:br>
            <a:r>
              <a:rPr lang="es-MX" sz="2400" i="1" dirty="0">
                <a:latin typeface="Helvetica" charset="0"/>
                <a:ea typeface="Calibri" charset="0"/>
                <a:cs typeface="Helvetica" charset="0"/>
              </a:rPr>
              <a:t/>
            </a:r>
            <a:br>
              <a:rPr lang="es-MX" sz="2400" i="1" dirty="0">
                <a:latin typeface="Helvetica" charset="0"/>
                <a:ea typeface="Calibri" charset="0"/>
                <a:cs typeface="Helvetica" charset="0"/>
              </a:rPr>
            </a:br>
            <a:r>
              <a:rPr lang="mr-IN" sz="2400" dirty="0">
                <a:latin typeface="Helvetica" charset="0"/>
                <a:ea typeface="Calibri" charset="0"/>
                <a:cs typeface="Helvetica" charset="0"/>
              </a:rPr>
              <a:t>…</a:t>
            </a:r>
            <a:r>
              <a:rPr lang="es-ES" sz="2400" dirty="0">
                <a:latin typeface="Helvetica" charset="0"/>
                <a:ea typeface="Calibri" charset="0"/>
                <a:cs typeface="Helvetica" charset="0"/>
              </a:rPr>
              <a:t> </a:t>
            </a:r>
            <a:r>
              <a:rPr lang="es-MX" sz="2400" dirty="0">
                <a:latin typeface="Helvetica" charset="0"/>
                <a:ea typeface="Calibri" charset="0"/>
                <a:cs typeface="Helvetica" charset="0"/>
              </a:rPr>
              <a:t/>
            </a:r>
            <a:br>
              <a:rPr lang="es-MX" sz="2400" dirty="0">
                <a:latin typeface="Helvetica" charset="0"/>
                <a:ea typeface="Calibri" charset="0"/>
                <a:cs typeface="Helvetica" charset="0"/>
              </a:rPr>
            </a:br>
            <a:r>
              <a:rPr lang="es-MX" sz="2400" dirty="0">
                <a:latin typeface="Helvetica" charset="0"/>
                <a:ea typeface="Calibri" charset="0"/>
                <a:cs typeface="Helvetica" charset="0"/>
              </a:rPr>
              <a:t/>
            </a:r>
            <a:br>
              <a:rPr lang="es-MX" sz="2400" dirty="0">
                <a:latin typeface="Helvetica" charset="0"/>
                <a:ea typeface="Calibri" charset="0"/>
                <a:cs typeface="Helvetica" charset="0"/>
              </a:rPr>
            </a:br>
            <a:endParaRPr lang="es-ES_tradnl" sz="2400" dirty="0"/>
          </a:p>
        </p:txBody>
      </p:sp>
      <p:sp>
        <p:nvSpPr>
          <p:cNvPr id="2" name="Marcador de pie de página 1">
            <a:extLst>
              <a:ext uri="{FF2B5EF4-FFF2-40B4-BE49-F238E27FC236}">
                <a16:creationId xmlns="" xmlns:a16="http://schemas.microsoft.com/office/drawing/2014/main" id="{1A4918EB-D8BA-434C-A1A2-FC40839C835C}"/>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 xmlns:a16="http://schemas.microsoft.com/office/drawing/2014/main" id="{F995200A-2A02-D340-94E0-1CFA38591958}"/>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38</a:t>
            </a:fld>
            <a:endParaRPr lang="es-MX">
              <a:solidFill>
                <a:prstClr val="black">
                  <a:tint val="75000"/>
                </a:prstClr>
              </a:solidFill>
            </a:endParaRPr>
          </a:p>
        </p:txBody>
      </p:sp>
    </p:spTree>
    <p:extLst>
      <p:ext uri="{BB962C8B-B14F-4D97-AF65-F5344CB8AC3E}">
        <p14:creationId xmlns:p14="http://schemas.microsoft.com/office/powerpoint/2010/main" val="13680071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51520" y="1556792"/>
            <a:ext cx="8568952" cy="4216539"/>
          </a:xfrm>
          <a:prstGeom prst="rect">
            <a:avLst/>
          </a:prstGeom>
          <a:solidFill>
            <a:schemeClr val="tx2"/>
          </a:solidFill>
        </p:spPr>
        <p:txBody>
          <a:bodyPr wrap="square">
            <a:spAutoFit/>
          </a:bodyPr>
          <a:lstStyle/>
          <a:p>
            <a:pPr marL="457200" indent="-457200">
              <a:buFont typeface="Wingdings" charset="2"/>
              <a:buChar char="Ø"/>
            </a:pPr>
            <a:r>
              <a:rPr lang="es-MX" sz="2400" b="1" i="1" dirty="0">
                <a:latin typeface="Helvetica" charset="0"/>
                <a:ea typeface="Calibri" charset="0"/>
                <a:cs typeface="Helvetica" charset="0"/>
              </a:rPr>
              <a:t>Le corresponderá acordar las acciones en materia de:</a:t>
            </a:r>
          </a:p>
          <a:p>
            <a:pPr marL="457200" indent="-457200">
              <a:buFont typeface="Wingdings" charset="2"/>
              <a:buChar char="Ø"/>
            </a:pPr>
            <a:r>
              <a:rPr lang="es-MX" sz="2400" b="1" i="1" dirty="0">
                <a:latin typeface="Helvetica" charset="0"/>
                <a:ea typeface="Calibri" charset="0"/>
                <a:cs typeface="Helvetica" charset="0"/>
              </a:rPr>
              <a:t>Asentamientos humanos; </a:t>
            </a:r>
          </a:p>
          <a:p>
            <a:pPr marL="457200" indent="-457200">
              <a:buFont typeface="Wingdings" charset="2"/>
              <a:buChar char="Ø"/>
            </a:pPr>
            <a:r>
              <a:rPr lang="es-MX" sz="2400" b="1" i="1" dirty="0">
                <a:latin typeface="Helvetica" charset="0"/>
                <a:ea typeface="Calibri" charset="0"/>
                <a:cs typeface="Helvetica" charset="0"/>
              </a:rPr>
              <a:t>Protección al ambiente; </a:t>
            </a:r>
          </a:p>
          <a:p>
            <a:pPr marL="457200" indent="-457200">
              <a:buFont typeface="Wingdings" charset="2"/>
              <a:buChar char="Ø"/>
            </a:pPr>
            <a:r>
              <a:rPr lang="es-MX" sz="2400" b="1" i="1" dirty="0">
                <a:latin typeface="Helvetica" charset="0"/>
                <a:ea typeface="Calibri" charset="0"/>
                <a:cs typeface="Helvetica" charset="0"/>
              </a:rPr>
              <a:t>Preservación y restauración del equilibrio ecológico</a:t>
            </a:r>
          </a:p>
          <a:p>
            <a:pPr marL="457200" indent="-457200">
              <a:buFont typeface="Wingdings" charset="2"/>
              <a:buChar char="Ø"/>
            </a:pPr>
            <a:r>
              <a:rPr lang="es-MX" sz="2400" b="1" i="1" dirty="0">
                <a:latin typeface="Helvetica" charset="0"/>
                <a:ea typeface="Calibri" charset="0"/>
                <a:cs typeface="Helvetica" charset="0"/>
              </a:rPr>
              <a:t>Transporte;</a:t>
            </a:r>
          </a:p>
          <a:p>
            <a:pPr marL="457200" indent="-457200">
              <a:buFont typeface="Wingdings" charset="2"/>
              <a:buChar char="Ø"/>
            </a:pPr>
            <a:r>
              <a:rPr lang="es-MX" sz="2400" b="1" i="1" dirty="0">
                <a:latin typeface="Helvetica" charset="0"/>
                <a:ea typeface="Calibri" charset="0"/>
                <a:cs typeface="Helvetica" charset="0"/>
              </a:rPr>
              <a:t>Tránsito</a:t>
            </a:r>
          </a:p>
          <a:p>
            <a:pPr marL="457200" indent="-457200">
              <a:buFont typeface="Wingdings" charset="2"/>
              <a:buChar char="Ø"/>
            </a:pPr>
            <a:r>
              <a:rPr lang="es-MX" sz="2400" b="1" i="1" dirty="0">
                <a:latin typeface="Helvetica" charset="0"/>
                <a:ea typeface="Calibri" charset="0"/>
                <a:cs typeface="Helvetica" charset="0"/>
              </a:rPr>
              <a:t>Agua potable </a:t>
            </a:r>
          </a:p>
          <a:p>
            <a:pPr marL="457200" indent="-457200">
              <a:buFont typeface="Wingdings" charset="2"/>
              <a:buChar char="Ø"/>
            </a:pPr>
            <a:r>
              <a:rPr lang="es-MX" sz="2400" b="1" i="1" dirty="0">
                <a:latin typeface="Helvetica" charset="0"/>
                <a:ea typeface="Calibri" charset="0"/>
                <a:cs typeface="Helvetica" charset="0"/>
              </a:rPr>
              <a:t>Drenaje; </a:t>
            </a:r>
          </a:p>
          <a:p>
            <a:pPr marL="457200" indent="-457200">
              <a:buFont typeface="Wingdings" charset="2"/>
              <a:buChar char="Ø"/>
            </a:pPr>
            <a:r>
              <a:rPr lang="es-MX" sz="2400" b="1" i="1" dirty="0">
                <a:latin typeface="Helvetica" charset="0"/>
                <a:ea typeface="Calibri" charset="0"/>
                <a:cs typeface="Helvetica" charset="0"/>
              </a:rPr>
              <a:t>Recolección, tratamiento y disposición de desechos sólidos, y </a:t>
            </a:r>
          </a:p>
          <a:p>
            <a:pPr marL="457200" indent="-457200">
              <a:buFont typeface="Wingdings" charset="2"/>
              <a:buChar char="Ø"/>
            </a:pPr>
            <a:r>
              <a:rPr lang="es-MX" sz="2400" b="1" i="1" dirty="0">
                <a:latin typeface="Helvetica" charset="0"/>
                <a:ea typeface="Calibri" charset="0"/>
                <a:cs typeface="Helvetica" charset="0"/>
              </a:rPr>
              <a:t>Seguridad pública.</a:t>
            </a:r>
            <a:r>
              <a:rPr lang="es-MX" sz="2800" b="1" i="1" dirty="0">
                <a:latin typeface="Helvetica" charset="0"/>
                <a:ea typeface="Calibri" charset="0"/>
                <a:cs typeface="Helvetica" charset="0"/>
              </a:rPr>
              <a:t> </a:t>
            </a:r>
            <a:endParaRPr lang="es-ES_tradnl" sz="2800" b="1" i="1" dirty="0"/>
          </a:p>
        </p:txBody>
      </p:sp>
      <p:sp>
        <p:nvSpPr>
          <p:cNvPr id="4" name="Rectángulo 3"/>
          <p:cNvSpPr/>
          <p:nvPr/>
        </p:nvSpPr>
        <p:spPr>
          <a:xfrm>
            <a:off x="755576" y="548680"/>
            <a:ext cx="7056784" cy="954107"/>
          </a:xfrm>
          <a:prstGeom prst="rect">
            <a:avLst/>
          </a:prstGeom>
          <a:solidFill>
            <a:schemeClr val="tx2"/>
          </a:solidFill>
        </p:spPr>
        <p:txBody>
          <a:bodyPr wrap="square">
            <a:spAutoFit/>
          </a:bodyPr>
          <a:lstStyle/>
          <a:p>
            <a:r>
              <a:rPr lang="es-MX" sz="2800" b="1" dirty="0">
                <a:latin typeface="Helvetica" charset="0"/>
                <a:ea typeface="Calibri" charset="0"/>
                <a:cs typeface="Helvetica" charset="0"/>
              </a:rPr>
              <a:t>     </a:t>
            </a:r>
            <a:r>
              <a:rPr lang="es-MX" sz="2800" b="1" i="1" dirty="0">
                <a:latin typeface="Helvetica" charset="0"/>
                <a:ea typeface="Calibri" charset="0"/>
                <a:cs typeface="Helvetica" charset="0"/>
              </a:rPr>
              <a:t>LA CUESTIÓN METROPOLITANA</a:t>
            </a:r>
          </a:p>
          <a:p>
            <a:r>
              <a:rPr lang="es-MX" sz="2800" b="1" i="1" dirty="0">
                <a:latin typeface="Helvetica" charset="0"/>
                <a:ea typeface="Calibri" charset="0"/>
                <a:cs typeface="Helvetica" charset="0"/>
              </a:rPr>
              <a:t>El Consejo de Desarrollo Metropolitano</a:t>
            </a:r>
            <a:endParaRPr lang="es-ES_tradnl" sz="2800" i="1" dirty="0"/>
          </a:p>
        </p:txBody>
      </p:sp>
      <p:sp>
        <p:nvSpPr>
          <p:cNvPr id="2" name="Marcador de pie de página 1">
            <a:extLst>
              <a:ext uri="{FF2B5EF4-FFF2-40B4-BE49-F238E27FC236}">
                <a16:creationId xmlns="" xmlns:a16="http://schemas.microsoft.com/office/drawing/2014/main" id="{4667474B-0AD6-FE4F-9769-F58BA1EDE73F}"/>
              </a:ext>
            </a:extLst>
          </p:cNvPr>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a:extLst>
              <a:ext uri="{FF2B5EF4-FFF2-40B4-BE49-F238E27FC236}">
                <a16:creationId xmlns="" xmlns:a16="http://schemas.microsoft.com/office/drawing/2014/main" id="{4F6F51B3-FE5A-CA49-AB5F-61205FD75588}"/>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39</a:t>
            </a:fld>
            <a:endParaRPr lang="es-MX">
              <a:solidFill>
                <a:prstClr val="black">
                  <a:tint val="75000"/>
                </a:prstClr>
              </a:solidFill>
            </a:endParaRPr>
          </a:p>
        </p:txBody>
      </p:sp>
    </p:spTree>
    <p:extLst>
      <p:ext uri="{BB962C8B-B14F-4D97-AF65-F5344CB8AC3E}">
        <p14:creationId xmlns:p14="http://schemas.microsoft.com/office/powerpoint/2010/main" val="274014232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0" y="355884"/>
            <a:ext cx="8982074" cy="923330"/>
          </a:xfrm>
          <a:prstGeom prst="rect">
            <a:avLst/>
          </a:prstGeom>
          <a:solidFill>
            <a:schemeClr val="tx2">
              <a:lumMod val="60000"/>
              <a:lumOff val="40000"/>
            </a:schemeClr>
          </a:solidFill>
        </p:spPr>
        <p:txBody>
          <a:bodyPr wrap="square">
            <a:spAutoFit/>
          </a:bodyPr>
          <a:lstStyle/>
          <a:p>
            <a:pPr algn="ctr"/>
            <a:r>
              <a:rPr lang="es-MX" b="1" dirty="0"/>
              <a:t>LA CUESTIÓN METROPOLITANA </a:t>
            </a:r>
          </a:p>
          <a:p>
            <a:pPr algn="ctr"/>
            <a:r>
              <a:rPr lang="es-MX" b="1" dirty="0"/>
              <a:t>Gobernanza metropolitana en la Ley de Asentamientos Humanos, ordenamiento territorial y desarrollo urbano (2016) Art. 36 </a:t>
            </a:r>
          </a:p>
        </p:txBody>
      </p:sp>
      <p:sp>
        <p:nvSpPr>
          <p:cNvPr id="4" name="Rectángulo 3"/>
          <p:cNvSpPr/>
          <p:nvPr/>
        </p:nvSpPr>
        <p:spPr>
          <a:xfrm>
            <a:off x="539552" y="764705"/>
            <a:ext cx="7961510" cy="369332"/>
          </a:xfrm>
          <a:prstGeom prst="rect">
            <a:avLst/>
          </a:prstGeom>
        </p:spPr>
        <p:txBody>
          <a:bodyPr wrap="square">
            <a:spAutoFit/>
          </a:bodyPr>
          <a:lstStyle/>
          <a:p>
            <a:pPr algn="ctr"/>
            <a:endParaRPr lang="es-MX" b="1" i="1" dirty="0"/>
          </a:p>
        </p:txBody>
      </p:sp>
      <p:graphicFrame>
        <p:nvGraphicFramePr>
          <p:cNvPr id="5" name="Diagrama 4"/>
          <p:cNvGraphicFramePr/>
          <p:nvPr/>
        </p:nvGraphicFramePr>
        <p:xfrm>
          <a:off x="109536" y="1542858"/>
          <a:ext cx="8872539" cy="5185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arcador de pie de página 1">
            <a:extLst>
              <a:ext uri="{FF2B5EF4-FFF2-40B4-BE49-F238E27FC236}">
                <a16:creationId xmlns="" xmlns:a16="http://schemas.microsoft.com/office/drawing/2014/main" id="{FBD11C74-3B7D-0242-A0F9-991C137C2C5A}"/>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 xmlns:a16="http://schemas.microsoft.com/office/drawing/2014/main" id="{BEFD32BD-5146-A745-A0E2-D6BA3C5B4EEF}"/>
              </a:ext>
            </a:extLst>
          </p:cNvPr>
          <p:cNvSpPr>
            <a:spLocks noGrp="1"/>
          </p:cNvSpPr>
          <p:nvPr>
            <p:ph type="sldNum" sz="quarter" idx="12"/>
          </p:nvPr>
        </p:nvSpPr>
        <p:spPr/>
        <p:txBody>
          <a:bodyPr/>
          <a:lstStyle/>
          <a:p>
            <a:fld id="{3D00EDCE-E2C7-4EF9-9ED3-E15F33472F24}" type="slidenum">
              <a:rPr lang="es-MX" smtClean="0">
                <a:solidFill>
                  <a:prstClr val="black">
                    <a:tint val="75000"/>
                  </a:prstClr>
                </a:solidFill>
              </a:rPr>
              <a:pPr/>
              <a:t>40</a:t>
            </a:fld>
            <a:endParaRPr lang="es-MX">
              <a:solidFill>
                <a:prstClr val="black">
                  <a:tint val="75000"/>
                </a:prstClr>
              </a:solidFill>
            </a:endParaRPr>
          </a:p>
        </p:txBody>
      </p:sp>
    </p:spTree>
    <p:extLst>
      <p:ext uri="{BB962C8B-B14F-4D97-AF65-F5344CB8AC3E}">
        <p14:creationId xmlns:p14="http://schemas.microsoft.com/office/powerpoint/2010/main" val="2773933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po de madera">
  <a:themeElements>
    <a:clrScheme name="Tipo de madera">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Tipo de madera">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ipo de madera">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9809</TotalTime>
  <Words>7044</Words>
  <Application>Microsoft Office PowerPoint</Application>
  <PresentationFormat>Presentación en pantalla (4:3)</PresentationFormat>
  <Paragraphs>761</Paragraphs>
  <Slides>40</Slides>
  <Notes>23</Notes>
  <HiddenSlides>0</HiddenSlides>
  <MMClips>0</MMClips>
  <ScaleCrop>false</ScaleCrop>
  <HeadingPairs>
    <vt:vector size="6" baseType="variant">
      <vt:variant>
        <vt:lpstr>Fuentes usadas</vt:lpstr>
      </vt:variant>
      <vt:variant>
        <vt:i4>19</vt:i4>
      </vt:variant>
      <vt:variant>
        <vt:lpstr>Tema</vt:lpstr>
      </vt:variant>
      <vt:variant>
        <vt:i4>4</vt:i4>
      </vt:variant>
      <vt:variant>
        <vt:lpstr>Títulos de diapositiva</vt:lpstr>
      </vt:variant>
      <vt:variant>
        <vt:i4>40</vt:i4>
      </vt:variant>
    </vt:vector>
  </HeadingPairs>
  <TitlesOfParts>
    <vt:vector size="63" baseType="lpstr">
      <vt:lpstr>MS Mincho</vt:lpstr>
      <vt:lpstr>MS PGothic</vt:lpstr>
      <vt:lpstr>MS PGothic</vt:lpstr>
      <vt:lpstr>Arial</vt:lpstr>
      <vt:lpstr>Bookman Old Style</vt:lpstr>
      <vt:lpstr>Calibri</vt:lpstr>
      <vt:lpstr>Calibri Light</vt:lpstr>
      <vt:lpstr>Calisto MT</vt:lpstr>
      <vt:lpstr>Candara</vt:lpstr>
      <vt:lpstr>Casanet</vt:lpstr>
      <vt:lpstr>Century Gothic</vt:lpstr>
      <vt:lpstr>Century Schoolbook</vt:lpstr>
      <vt:lpstr>Helvetica</vt:lpstr>
      <vt:lpstr>Mangal</vt:lpstr>
      <vt:lpstr>Rockwell Extra Bold</vt:lpstr>
      <vt:lpstr>Tahoma</vt:lpstr>
      <vt:lpstr>Times New Roman</vt:lpstr>
      <vt:lpstr>Trebuchet MS</vt:lpstr>
      <vt:lpstr>Wingdings</vt:lpstr>
      <vt:lpstr>Diseño personalizado</vt:lpstr>
      <vt:lpstr>1_Diseño personalizado</vt:lpstr>
      <vt:lpstr>2_Diseño personalizado</vt:lpstr>
      <vt:lpstr>Tipo de madera</vt:lpstr>
      <vt:lpstr>Presentación de PowerPoint</vt:lpstr>
      <vt:lpstr>EJES DE ANÁLISIS </vt:lpstr>
      <vt:lpstr>1.- FEDERALISMO El sistema político mexicano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Ciudad de México</vt:lpstr>
      <vt:lpstr>Presentación de PowerPoint</vt:lpstr>
      <vt:lpstr>CIUDAD DE MÉXICO – CAPITAL DE LA REPÚBLICA   EL ESTATUS JURÍDICO Y FORMA DE GOBIERNO  (1928-2017)</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c:creator>
  <cp:lastModifiedBy>Jaime Erazo</cp:lastModifiedBy>
  <cp:revision>589</cp:revision>
  <cp:lastPrinted>2019-08-19T22:36:48Z</cp:lastPrinted>
  <dcterms:created xsi:type="dcterms:W3CDTF">2014-08-04T21:23:26Z</dcterms:created>
  <dcterms:modified xsi:type="dcterms:W3CDTF">2019-08-26T21:50:47Z</dcterms:modified>
</cp:coreProperties>
</file>