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5f71ce671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5f71ce671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14b15868973eebe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14b15868973eebe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5f71ce671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5f71ce671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5f71ce671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5f71ce671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5f71ce671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5f71ce671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14b15868973eebe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14b15868973eebe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5f71ce671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5f71ce671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314b15868973eebe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14b15868973eebe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5f71ce671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5f71ce671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5f7dd18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5f7dd18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203a0aef44ee3c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3a0aef44ee3c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aed6376907cba5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ed6376907cba5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5f71ce671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5f71ce671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8b9dd0d6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8b9dd0d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8b9dd0d6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8b9dd0d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14b15868973eeb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4b15868973eeb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5f7dd18e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f7dd18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5f71ce67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5f71ce67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5f71ce67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5f71ce67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14b15868973eebe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4b15868973eebe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5f71ce67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5f71ce67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5f71ce671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5f71ce671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drive.google.com/file/d/1gjHaj7ZaZG8KjwnaTlPkK4zbDDSEjF5q/view"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catalog.archives.gov/id/74884169" TargetMode="External"/><Relationship Id="rId4" Type="http://schemas.openxmlformats.org/officeDocument/2006/relationships/hyperlink" Target="https://www.docsteach.org/documents/document/marching-suffrage-parade-dc" TargetMode="External"/><Relationship Id="rId10" Type="http://schemas.openxmlformats.org/officeDocument/2006/relationships/hyperlink" Target="https://catalog.archives.gov/id/306659" TargetMode="External"/><Relationship Id="rId9" Type="http://schemas.openxmlformats.org/officeDocument/2006/relationships/hyperlink" Target="https://catalog.archives.gov/id/595448" TargetMode="External"/><Relationship Id="rId5" Type="http://schemas.openxmlformats.org/officeDocument/2006/relationships/hyperlink" Target="https://catalog.archives.gov/id/306647" TargetMode="External"/><Relationship Id="rId6" Type="http://schemas.openxmlformats.org/officeDocument/2006/relationships/hyperlink" Target="https://catalog.archives.gov/id/596314" TargetMode="External"/><Relationship Id="rId7" Type="http://schemas.openxmlformats.org/officeDocument/2006/relationships/hyperlink" Target="https://catalog.archives.gov/id/1633882" TargetMode="External"/><Relationship Id="rId8" Type="http://schemas.openxmlformats.org/officeDocument/2006/relationships/hyperlink" Target="https://catalog.archives.gov/id/748843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loc.gov/resource/mnwp.160046" TargetMode="External"/><Relationship Id="rId4" Type="http://schemas.openxmlformats.org/officeDocument/2006/relationships/hyperlink" Target="http://edu.lva.virginia.gov/online_classroom/shaping_the_constitution/doc/letter?_ga=2.44186336.575798124.1553555110-1862929153.1553555110" TargetMode="External"/><Relationship Id="rId5" Type="http://schemas.openxmlformats.org/officeDocument/2006/relationships/hyperlink" Target="https://morsecode.scphillips.com/morse2.html" TargetMode="External"/><Relationship Id="rId6" Type="http://schemas.openxmlformats.org/officeDocument/2006/relationships/hyperlink" Target="https://www.loc.gov/item/mss460290077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594200" y="1847700"/>
            <a:ext cx="7890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Suffragists vs. Room</a:t>
            </a:r>
            <a:endParaRPr sz="4800"/>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Anna Gabrielle, Racha</a:t>
            </a:r>
            <a:r>
              <a:rPr lang="en"/>
              <a:t>el</a:t>
            </a:r>
            <a:r>
              <a:rPr lang="en"/>
              <a:t>, </a:t>
            </a:r>
            <a:r>
              <a:rPr lang="en"/>
              <a:t>Jennifer, Alex, Gio, Shawn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2</a:t>
            </a:r>
            <a:endParaRPr/>
          </a:p>
        </p:txBody>
      </p:sp>
      <p:sp>
        <p:nvSpPr>
          <p:cNvPr id="192" name="Google Shape;192;p22"/>
          <p:cNvSpPr txBox="1"/>
          <p:nvPr/>
        </p:nvSpPr>
        <p:spPr>
          <a:xfrm>
            <a:off x="153925" y="1308975"/>
            <a:ext cx="32187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Find the date:</a:t>
            </a:r>
            <a:endParaRPr sz="2400">
              <a:solidFill>
                <a:schemeClr val="dk2"/>
              </a:solidFill>
              <a:latin typeface="Nunito"/>
              <a:ea typeface="Nunito"/>
              <a:cs typeface="Nunito"/>
              <a:sym typeface="Nunito"/>
            </a:endParaRPr>
          </a:p>
          <a:p>
            <a:pPr indent="0" lvl="0" marL="0" rtl="0" algn="l">
              <a:spcBef>
                <a:spcPts val="0"/>
              </a:spcBef>
              <a:spcAft>
                <a:spcPts val="0"/>
              </a:spcAft>
              <a:buNone/>
            </a:pPr>
            <a:r>
              <a:rPr lang="en" sz="2400">
                <a:solidFill>
                  <a:schemeClr val="dk2"/>
                </a:solidFill>
                <a:latin typeface="Nunito"/>
                <a:ea typeface="Nunito"/>
                <a:cs typeface="Nunito"/>
                <a:sym typeface="Nunito"/>
              </a:rPr>
              <a:t>Dec. 1st.</a:t>
            </a:r>
            <a:endParaRPr sz="2400">
              <a:solidFill>
                <a:schemeClr val="dk2"/>
              </a:solidFill>
              <a:latin typeface="Nunito"/>
              <a:ea typeface="Nunito"/>
              <a:cs typeface="Nunito"/>
              <a:sym typeface="Nunito"/>
            </a:endParaRPr>
          </a:p>
          <a:p>
            <a:pPr indent="0" lvl="0" marL="0" rtl="0" algn="l">
              <a:spcBef>
                <a:spcPts val="0"/>
              </a:spcBef>
              <a:spcAft>
                <a:spcPts val="0"/>
              </a:spcAft>
              <a:buNone/>
            </a:pPr>
            <a:r>
              <a:rPr lang="en" sz="2400">
                <a:solidFill>
                  <a:schemeClr val="dk2"/>
                </a:solidFill>
                <a:latin typeface="Nunito"/>
                <a:ea typeface="Nunito"/>
                <a:cs typeface="Nunito"/>
                <a:sym typeface="Nunito"/>
              </a:rPr>
              <a:t>Combination to unlock box: </a:t>
            </a:r>
            <a:r>
              <a:rPr b="1" lang="en" sz="2400">
                <a:solidFill>
                  <a:schemeClr val="accent5"/>
                </a:solidFill>
                <a:latin typeface="Nunito"/>
                <a:ea typeface="Nunito"/>
                <a:cs typeface="Nunito"/>
                <a:sym typeface="Nunito"/>
              </a:rPr>
              <a:t>121</a:t>
            </a:r>
            <a:endParaRPr b="1" sz="2400">
              <a:solidFill>
                <a:schemeClr val="accent5"/>
              </a:solidFill>
              <a:latin typeface="Nunito"/>
              <a:ea typeface="Nunito"/>
              <a:cs typeface="Nunito"/>
              <a:sym typeface="Nunito"/>
            </a:endParaRPr>
          </a:p>
        </p:txBody>
      </p:sp>
      <p:pic>
        <p:nvPicPr>
          <p:cNvPr id="193" name="Google Shape;193;p22"/>
          <p:cNvPicPr preferRelativeResize="0"/>
          <p:nvPr/>
        </p:nvPicPr>
        <p:blipFill>
          <a:blip r:embed="rId3">
            <a:alphaModFix/>
          </a:blip>
          <a:stretch>
            <a:fillRect/>
          </a:stretch>
        </p:blipFill>
        <p:spPr>
          <a:xfrm>
            <a:off x="4221525" y="1636025"/>
            <a:ext cx="3295650" cy="752475"/>
          </a:xfrm>
          <a:prstGeom prst="rect">
            <a:avLst/>
          </a:prstGeom>
          <a:noFill/>
          <a:ln>
            <a:noFill/>
          </a:ln>
        </p:spPr>
      </p:pic>
      <p:sp>
        <p:nvSpPr>
          <p:cNvPr id="194" name="Google Shape;194;p22"/>
          <p:cNvSpPr txBox="1"/>
          <p:nvPr/>
        </p:nvSpPr>
        <p:spPr>
          <a:xfrm>
            <a:off x="-67150" y="4373400"/>
            <a:ext cx="57747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1"/>
                </a:solidFill>
                <a:latin typeface="Nunito"/>
                <a:ea typeface="Nunito"/>
                <a:cs typeface="Nunito"/>
                <a:sym typeface="Nunito"/>
              </a:rPr>
              <a:t>Outcome: Open box, morse code translator and hints </a:t>
            </a:r>
            <a:endParaRPr b="1" sz="1800">
              <a:solidFill>
                <a:schemeClr val="accent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1883259" y="255425"/>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Occoquan Women's Workhouse</a:t>
            </a:r>
            <a:endParaRPr/>
          </a:p>
        </p:txBody>
      </p:sp>
      <p:pic>
        <p:nvPicPr>
          <p:cNvPr id="200" name="Google Shape;200;p23"/>
          <p:cNvPicPr preferRelativeResize="0"/>
          <p:nvPr/>
        </p:nvPicPr>
        <p:blipFill>
          <a:blip r:embed="rId3">
            <a:alphaModFix/>
          </a:blip>
          <a:stretch>
            <a:fillRect/>
          </a:stretch>
        </p:blipFill>
        <p:spPr>
          <a:xfrm>
            <a:off x="3193800" y="1611550"/>
            <a:ext cx="2756400" cy="2949749"/>
          </a:xfrm>
          <a:prstGeom prst="rect">
            <a:avLst/>
          </a:prstGeom>
          <a:noFill/>
          <a:ln>
            <a:noFill/>
          </a:ln>
        </p:spPr>
      </p:pic>
      <p:sp>
        <p:nvSpPr>
          <p:cNvPr id="201" name="Google Shape;201;p23"/>
          <p:cNvSpPr txBox="1"/>
          <p:nvPr/>
        </p:nvSpPr>
        <p:spPr>
          <a:xfrm>
            <a:off x="1959450" y="1611550"/>
            <a:ext cx="27564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Artifact:</a:t>
            </a:r>
            <a:endParaRPr sz="24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3</a:t>
            </a:r>
            <a:endParaRPr/>
          </a:p>
        </p:txBody>
      </p:sp>
      <p:sp>
        <p:nvSpPr>
          <p:cNvPr id="207" name="Google Shape;207;p24"/>
          <p:cNvSpPr txBox="1"/>
          <p:nvPr/>
        </p:nvSpPr>
        <p:spPr>
          <a:xfrm>
            <a:off x="6022600" y="1273725"/>
            <a:ext cx="32187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Translate morse code found on letters</a:t>
            </a:r>
            <a:endParaRPr b="1" sz="2400">
              <a:solidFill>
                <a:schemeClr val="accent5"/>
              </a:solidFill>
              <a:latin typeface="Nunito"/>
              <a:ea typeface="Nunito"/>
              <a:cs typeface="Nunito"/>
              <a:sym typeface="Nunito"/>
            </a:endParaRPr>
          </a:p>
        </p:txBody>
      </p:sp>
      <p:pic>
        <p:nvPicPr>
          <p:cNvPr id="208" name="Google Shape;208;p24"/>
          <p:cNvPicPr preferRelativeResize="0"/>
          <p:nvPr/>
        </p:nvPicPr>
        <p:blipFill>
          <a:blip r:embed="rId3">
            <a:alphaModFix/>
          </a:blip>
          <a:stretch>
            <a:fillRect/>
          </a:stretch>
        </p:blipFill>
        <p:spPr>
          <a:xfrm>
            <a:off x="612450" y="995100"/>
            <a:ext cx="5022200" cy="3082800"/>
          </a:xfrm>
          <a:prstGeom prst="rect">
            <a:avLst/>
          </a:prstGeom>
          <a:noFill/>
          <a:ln>
            <a:noFill/>
          </a:ln>
        </p:spPr>
      </p:pic>
      <p:pic>
        <p:nvPicPr>
          <p:cNvPr id="209" name="Google Shape;209;p24"/>
          <p:cNvPicPr preferRelativeResize="0"/>
          <p:nvPr/>
        </p:nvPicPr>
        <p:blipFill>
          <a:blip r:embed="rId4">
            <a:alphaModFix/>
          </a:blip>
          <a:stretch>
            <a:fillRect/>
          </a:stretch>
        </p:blipFill>
        <p:spPr>
          <a:xfrm rot="548737">
            <a:off x="302760" y="1602069"/>
            <a:ext cx="4377056" cy="30696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3</a:t>
            </a:r>
            <a:endParaRPr/>
          </a:p>
        </p:txBody>
      </p:sp>
      <p:sp>
        <p:nvSpPr>
          <p:cNvPr id="215" name="Google Shape;215;p25"/>
          <p:cNvSpPr txBox="1"/>
          <p:nvPr/>
        </p:nvSpPr>
        <p:spPr>
          <a:xfrm>
            <a:off x="153925" y="1308975"/>
            <a:ext cx="77157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The important messages are: </a:t>
            </a:r>
            <a:endParaRPr sz="2400">
              <a:solidFill>
                <a:schemeClr val="dk2"/>
              </a:solidFill>
              <a:latin typeface="Nunito"/>
              <a:ea typeface="Nunito"/>
              <a:cs typeface="Nunito"/>
              <a:sym typeface="Nunito"/>
            </a:endParaRPr>
          </a:p>
          <a:p>
            <a:pPr indent="-381000" lvl="0" marL="13716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The person with a tie wants a password</a:t>
            </a:r>
            <a:endParaRPr sz="2400">
              <a:solidFill>
                <a:schemeClr val="dk2"/>
              </a:solidFill>
              <a:latin typeface="Nunito"/>
              <a:ea typeface="Nunito"/>
              <a:cs typeface="Nunito"/>
              <a:sym typeface="Nunito"/>
            </a:endParaRPr>
          </a:p>
          <a:p>
            <a:pPr indent="-381000" lvl="0" marL="13716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Password I will use my get out of jail free card now</a:t>
            </a:r>
            <a:endParaRPr sz="2400">
              <a:solidFill>
                <a:schemeClr val="dk2"/>
              </a:solidFill>
              <a:latin typeface="Nunito"/>
              <a:ea typeface="Nunito"/>
              <a:cs typeface="Nunito"/>
              <a:sym typeface="Nunito"/>
            </a:endParaRPr>
          </a:p>
        </p:txBody>
      </p:sp>
      <p:pic>
        <p:nvPicPr>
          <p:cNvPr id="216" name="Google Shape;216;p25"/>
          <p:cNvPicPr preferRelativeResize="0"/>
          <p:nvPr/>
        </p:nvPicPr>
        <p:blipFill>
          <a:blip r:embed="rId3">
            <a:alphaModFix/>
          </a:blip>
          <a:stretch>
            <a:fillRect/>
          </a:stretch>
        </p:blipFill>
        <p:spPr>
          <a:xfrm>
            <a:off x="92075" y="3166975"/>
            <a:ext cx="6181725" cy="419100"/>
          </a:xfrm>
          <a:prstGeom prst="rect">
            <a:avLst/>
          </a:prstGeom>
          <a:noFill/>
          <a:ln>
            <a:noFill/>
          </a:ln>
        </p:spPr>
      </p:pic>
      <p:pic>
        <p:nvPicPr>
          <p:cNvPr id="217" name="Google Shape;217;p25"/>
          <p:cNvPicPr preferRelativeResize="0"/>
          <p:nvPr/>
        </p:nvPicPr>
        <p:blipFill>
          <a:blip r:embed="rId4">
            <a:alphaModFix/>
          </a:blip>
          <a:stretch>
            <a:fillRect/>
          </a:stretch>
        </p:blipFill>
        <p:spPr>
          <a:xfrm>
            <a:off x="152400" y="3805625"/>
            <a:ext cx="6061075" cy="26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3</a:t>
            </a:r>
            <a:endParaRPr/>
          </a:p>
        </p:txBody>
      </p:sp>
      <p:sp>
        <p:nvSpPr>
          <p:cNvPr id="223" name="Google Shape;223;p26"/>
          <p:cNvSpPr txBox="1"/>
          <p:nvPr/>
        </p:nvSpPr>
        <p:spPr>
          <a:xfrm>
            <a:off x="1023900" y="995100"/>
            <a:ext cx="70962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Give Password to the specific person, receive card.</a:t>
            </a:r>
            <a:endParaRPr sz="2400">
              <a:solidFill>
                <a:schemeClr val="dk2"/>
              </a:solidFill>
              <a:latin typeface="Nunito"/>
              <a:ea typeface="Nunito"/>
              <a:cs typeface="Nunito"/>
              <a:sym typeface="Nunito"/>
            </a:endParaRPr>
          </a:p>
          <a:p>
            <a:pPr indent="0" lvl="0" marL="0" rtl="0" algn="l">
              <a:spcBef>
                <a:spcPts val="0"/>
              </a:spcBef>
              <a:spcAft>
                <a:spcPts val="0"/>
              </a:spcAft>
              <a:buNone/>
            </a:pPr>
            <a:r>
              <a:rPr lang="en" sz="2400">
                <a:solidFill>
                  <a:schemeClr val="dk2"/>
                </a:solidFill>
                <a:latin typeface="Nunito"/>
                <a:ea typeface="Nunito"/>
                <a:cs typeface="Nunito"/>
                <a:sym typeface="Nunito"/>
              </a:rPr>
              <a:t>Follow instructions on card</a:t>
            </a:r>
            <a:endParaRPr sz="2400">
              <a:solidFill>
                <a:schemeClr val="dk2"/>
              </a:solidFill>
              <a:latin typeface="Nunito"/>
              <a:ea typeface="Nunito"/>
              <a:cs typeface="Nunito"/>
              <a:sym typeface="Nunito"/>
            </a:endParaRPr>
          </a:p>
        </p:txBody>
      </p:sp>
      <p:pic>
        <p:nvPicPr>
          <p:cNvPr id="224" name="Google Shape;224;p26"/>
          <p:cNvPicPr preferRelativeResize="0"/>
          <p:nvPr/>
        </p:nvPicPr>
        <p:blipFill rotWithShape="1">
          <a:blip r:embed="rId3">
            <a:alphaModFix/>
          </a:blip>
          <a:srcRect b="16111" l="2969" r="0" t="34466"/>
          <a:stretch/>
        </p:blipFill>
        <p:spPr>
          <a:xfrm>
            <a:off x="1595263" y="2078950"/>
            <a:ext cx="5953475" cy="2274226"/>
          </a:xfrm>
          <a:prstGeom prst="rect">
            <a:avLst/>
          </a:prstGeom>
          <a:noFill/>
          <a:ln>
            <a:noFill/>
          </a:ln>
        </p:spPr>
      </p:pic>
      <p:sp>
        <p:nvSpPr>
          <p:cNvPr id="225" name="Google Shape;225;p26"/>
          <p:cNvSpPr txBox="1"/>
          <p:nvPr/>
        </p:nvSpPr>
        <p:spPr>
          <a:xfrm>
            <a:off x="0" y="4558200"/>
            <a:ext cx="57747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1"/>
                </a:solidFill>
                <a:latin typeface="Nunito"/>
                <a:ea typeface="Nunito"/>
                <a:cs typeface="Nunito"/>
                <a:sym typeface="Nunito"/>
              </a:rPr>
              <a:t>Outcome: Hints for puzzle 4</a:t>
            </a:r>
            <a:endParaRPr b="1" sz="1800">
              <a:solidFill>
                <a:schemeClr val="accent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1883234" y="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Sept. 30, 1918</a:t>
            </a:r>
            <a:endParaRPr/>
          </a:p>
          <a:p>
            <a:pPr indent="0" lvl="0" marL="0" rtl="0" algn="ctr">
              <a:spcBef>
                <a:spcPts val="0"/>
              </a:spcBef>
              <a:spcAft>
                <a:spcPts val="0"/>
              </a:spcAft>
              <a:buNone/>
            </a:pPr>
            <a:r>
              <a:rPr lang="en"/>
              <a:t>President Wilson </a:t>
            </a:r>
            <a:r>
              <a:rPr lang="en"/>
              <a:t>Addresses</a:t>
            </a:r>
            <a:r>
              <a:rPr lang="en"/>
              <a:t> the Senate</a:t>
            </a:r>
            <a:endParaRPr/>
          </a:p>
        </p:txBody>
      </p:sp>
      <p:sp>
        <p:nvSpPr>
          <p:cNvPr id="231" name="Google Shape;231;p27"/>
          <p:cNvSpPr txBox="1"/>
          <p:nvPr/>
        </p:nvSpPr>
        <p:spPr>
          <a:xfrm>
            <a:off x="1815600" y="1994250"/>
            <a:ext cx="27564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Artifact:</a:t>
            </a:r>
            <a:endParaRPr sz="2400">
              <a:solidFill>
                <a:schemeClr val="dk2"/>
              </a:solidFill>
              <a:latin typeface="Nunito"/>
              <a:ea typeface="Nunito"/>
              <a:cs typeface="Nunito"/>
              <a:sym typeface="Nunito"/>
            </a:endParaRPr>
          </a:p>
        </p:txBody>
      </p:sp>
      <p:pic>
        <p:nvPicPr>
          <p:cNvPr id="232" name="Google Shape;232;p27"/>
          <p:cNvPicPr preferRelativeResize="0"/>
          <p:nvPr/>
        </p:nvPicPr>
        <p:blipFill rotWithShape="1">
          <a:blip r:embed="rId3">
            <a:alphaModFix/>
          </a:blip>
          <a:srcRect b="15191" l="10314" r="9601" t="4215"/>
          <a:stretch/>
        </p:blipFill>
        <p:spPr>
          <a:xfrm>
            <a:off x="3355388" y="1559625"/>
            <a:ext cx="2433179" cy="36594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4</a:t>
            </a:r>
            <a:endParaRPr/>
          </a:p>
        </p:txBody>
      </p:sp>
      <p:sp>
        <p:nvSpPr>
          <p:cNvPr id="238" name="Google Shape;238;p28"/>
          <p:cNvSpPr txBox="1"/>
          <p:nvPr/>
        </p:nvSpPr>
        <p:spPr>
          <a:xfrm>
            <a:off x="-75" y="1241500"/>
            <a:ext cx="91440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Find all pieces of President Wilson’s speech.</a:t>
            </a:r>
            <a:endParaRPr sz="2400">
              <a:solidFill>
                <a:schemeClr val="dk2"/>
              </a:solidFill>
              <a:latin typeface="Nunito"/>
              <a:ea typeface="Nunito"/>
              <a:cs typeface="Nunito"/>
              <a:sym typeface="Nunito"/>
            </a:endParaRPr>
          </a:p>
          <a:p>
            <a:pPr indent="0" lvl="0" marL="0" rtl="0" algn="l">
              <a:spcBef>
                <a:spcPts val="0"/>
              </a:spcBef>
              <a:spcAft>
                <a:spcPts val="0"/>
              </a:spcAft>
              <a:buNone/>
            </a:pPr>
            <a:r>
              <a:rPr lang="en" sz="2400">
                <a:solidFill>
                  <a:schemeClr val="dk2"/>
                </a:solidFill>
                <a:latin typeface="Nunito"/>
                <a:ea typeface="Nunito"/>
                <a:cs typeface="Nunito"/>
                <a:sym typeface="Nunito"/>
              </a:rPr>
              <a:t>Places:</a:t>
            </a:r>
            <a:endParaRPr sz="2400">
              <a:solidFill>
                <a:schemeClr val="dk2"/>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Under keyboard </a:t>
            </a:r>
            <a:r>
              <a:rPr lang="en" sz="2400">
                <a:solidFill>
                  <a:schemeClr val="accent1"/>
                </a:solidFill>
                <a:latin typeface="Nunito"/>
                <a:ea typeface="Nunito"/>
                <a:cs typeface="Nunito"/>
                <a:sym typeface="Nunito"/>
              </a:rPr>
              <a:t>(Hint as outcome of puzzle 3)</a:t>
            </a:r>
            <a:endParaRPr sz="2400">
              <a:solidFill>
                <a:schemeClr val="accent1"/>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Inside Sculpture of Play-Doh on a shelf </a:t>
            </a:r>
            <a:r>
              <a:rPr lang="en" sz="2400">
                <a:solidFill>
                  <a:schemeClr val="accent1"/>
                </a:solidFill>
                <a:latin typeface="Nunito"/>
                <a:ea typeface="Nunito"/>
                <a:cs typeface="Nunito"/>
                <a:sym typeface="Nunito"/>
              </a:rPr>
              <a:t>(hint inside locked box)</a:t>
            </a:r>
            <a:endParaRPr sz="2400">
              <a:solidFill>
                <a:schemeClr val="accent1"/>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Inside a pen </a:t>
            </a:r>
            <a:r>
              <a:rPr lang="en" sz="2400">
                <a:solidFill>
                  <a:schemeClr val="accent1"/>
                </a:solidFill>
                <a:latin typeface="Nunito"/>
                <a:ea typeface="Nunito"/>
                <a:cs typeface="Nunito"/>
                <a:sym typeface="Nunito"/>
              </a:rPr>
              <a:t>(that is on the table)</a:t>
            </a:r>
            <a:endParaRPr sz="2400">
              <a:solidFill>
                <a:schemeClr val="accent1"/>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Under one chair </a:t>
            </a:r>
            <a:r>
              <a:rPr lang="en" sz="2400">
                <a:solidFill>
                  <a:schemeClr val="accent1"/>
                </a:solidFill>
                <a:latin typeface="Nunito"/>
                <a:ea typeface="Nunito"/>
                <a:cs typeface="Nunito"/>
                <a:sym typeface="Nunito"/>
              </a:rPr>
              <a:t>(riddle inside the box)</a:t>
            </a:r>
            <a:endParaRPr sz="2400">
              <a:solidFill>
                <a:schemeClr val="accent1"/>
              </a:solidFill>
              <a:latin typeface="Nunito"/>
              <a:ea typeface="Nunito"/>
              <a:cs typeface="Nunito"/>
              <a:sym typeface="Nunito"/>
            </a:endParaRPr>
          </a:p>
        </p:txBody>
      </p:sp>
      <p:sp>
        <p:nvSpPr>
          <p:cNvPr id="239" name="Google Shape;239;p28"/>
          <p:cNvSpPr txBox="1"/>
          <p:nvPr/>
        </p:nvSpPr>
        <p:spPr>
          <a:xfrm>
            <a:off x="0" y="4450400"/>
            <a:ext cx="54669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1"/>
                </a:solidFill>
                <a:latin typeface="Nunito"/>
                <a:ea typeface="Nunito"/>
                <a:cs typeface="Nunito"/>
                <a:sym typeface="Nunito"/>
              </a:rPr>
              <a:t>Outcome: Receive the 19th Amendment and win the game</a:t>
            </a:r>
            <a:endParaRPr b="1" sz="1800">
              <a:solidFill>
                <a:schemeClr val="accent1"/>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1734684" y="19075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Win Condition</a:t>
            </a:r>
            <a:endParaRPr/>
          </a:p>
        </p:txBody>
      </p:sp>
      <p:sp>
        <p:nvSpPr>
          <p:cNvPr id="245" name="Google Shape;245;p29"/>
          <p:cNvSpPr txBox="1"/>
          <p:nvPr/>
        </p:nvSpPr>
        <p:spPr>
          <a:xfrm>
            <a:off x="877700" y="1349300"/>
            <a:ext cx="91440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latin typeface="Nunito"/>
              <a:ea typeface="Nunito"/>
              <a:cs typeface="Nunito"/>
              <a:sym typeface="Nunito"/>
            </a:endParaRPr>
          </a:p>
          <a:p>
            <a:pPr indent="0" lvl="0" marL="0" rtl="0" algn="l">
              <a:spcBef>
                <a:spcPts val="0"/>
              </a:spcBef>
              <a:spcAft>
                <a:spcPts val="0"/>
              </a:spcAft>
              <a:buNone/>
            </a:pPr>
            <a:r>
              <a:rPr lang="en" sz="2400">
                <a:solidFill>
                  <a:schemeClr val="dk2"/>
                </a:solidFill>
                <a:latin typeface="Nunito"/>
                <a:ea typeface="Nunito"/>
                <a:cs typeface="Nunito"/>
                <a:sym typeface="Nunito"/>
              </a:rPr>
              <a:t>Put all pieces of </a:t>
            </a:r>
            <a:r>
              <a:rPr lang="en" sz="2400">
                <a:solidFill>
                  <a:schemeClr val="dk2"/>
                </a:solidFill>
                <a:latin typeface="Nunito"/>
                <a:ea typeface="Nunito"/>
                <a:cs typeface="Nunito"/>
                <a:sym typeface="Nunito"/>
              </a:rPr>
              <a:t>President Wilson’s speech together.</a:t>
            </a:r>
            <a:endParaRPr sz="2400">
              <a:solidFill>
                <a:schemeClr val="dk2"/>
              </a:solidFill>
              <a:latin typeface="Nunito"/>
              <a:ea typeface="Nunito"/>
              <a:cs typeface="Nunito"/>
              <a:sym typeface="Nunito"/>
            </a:endParaRPr>
          </a:p>
          <a:p>
            <a:pPr indent="0" lvl="0" marL="0" rtl="0" algn="l">
              <a:spcBef>
                <a:spcPts val="0"/>
              </a:spcBef>
              <a:spcAft>
                <a:spcPts val="0"/>
              </a:spcAft>
              <a:buNone/>
            </a:pPr>
            <a:r>
              <a:rPr b="1" lang="en" sz="3600">
                <a:solidFill>
                  <a:schemeClr val="dk2"/>
                </a:solidFill>
                <a:latin typeface="Nunito"/>
                <a:ea typeface="Nunito"/>
                <a:cs typeface="Nunito"/>
                <a:sym typeface="Nunito"/>
              </a:rPr>
              <a:t>Receive the 19th Amendment! </a:t>
            </a:r>
            <a:endParaRPr b="1" sz="3600">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1750084" y="-1386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Lose Condition</a:t>
            </a:r>
            <a:endParaRPr/>
          </a:p>
        </p:txBody>
      </p:sp>
      <p:sp>
        <p:nvSpPr>
          <p:cNvPr id="251" name="Google Shape;251;p30"/>
          <p:cNvSpPr txBox="1"/>
          <p:nvPr/>
        </p:nvSpPr>
        <p:spPr>
          <a:xfrm>
            <a:off x="3024300" y="2283000"/>
            <a:ext cx="3095400" cy="5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Nunito"/>
                <a:ea typeface="Nunito"/>
                <a:cs typeface="Nunito"/>
                <a:sym typeface="Nunito"/>
              </a:rPr>
              <a:t>Run out of time. </a:t>
            </a:r>
            <a:endParaRPr b="1" sz="3000">
              <a:solidFill>
                <a:srgbClr val="990000"/>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1750084" y="-1386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Hints</a:t>
            </a:r>
            <a:endParaRPr/>
          </a:p>
        </p:txBody>
      </p:sp>
      <p:sp>
        <p:nvSpPr>
          <p:cNvPr id="257" name="Google Shape;257;p31"/>
          <p:cNvSpPr txBox="1"/>
          <p:nvPr/>
        </p:nvSpPr>
        <p:spPr>
          <a:xfrm>
            <a:off x="2891125" y="930000"/>
            <a:ext cx="3095400" cy="5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2"/>
                </a:solidFill>
                <a:latin typeface="Nunito"/>
                <a:ea typeface="Nunito"/>
                <a:cs typeface="Nunito"/>
                <a:sym typeface="Nunito"/>
              </a:rPr>
              <a:t>In form of telegrams</a:t>
            </a:r>
            <a:endParaRPr sz="2400">
              <a:solidFill>
                <a:schemeClr val="dk2"/>
              </a:solidFill>
              <a:latin typeface="Nunito"/>
              <a:ea typeface="Nunito"/>
              <a:cs typeface="Nunito"/>
              <a:sym typeface="Nunito"/>
            </a:endParaRPr>
          </a:p>
        </p:txBody>
      </p:sp>
      <p:pic>
        <p:nvPicPr>
          <p:cNvPr id="258" name="Google Shape;258;p31"/>
          <p:cNvPicPr preferRelativeResize="0"/>
          <p:nvPr/>
        </p:nvPicPr>
        <p:blipFill>
          <a:blip r:embed="rId3">
            <a:alphaModFix/>
          </a:blip>
          <a:stretch>
            <a:fillRect/>
          </a:stretch>
        </p:blipFill>
        <p:spPr>
          <a:xfrm rot="-611918">
            <a:off x="2594747" y="1785847"/>
            <a:ext cx="5449549" cy="1841376"/>
          </a:xfrm>
          <a:prstGeom prst="rect">
            <a:avLst/>
          </a:prstGeom>
          <a:noFill/>
          <a:ln>
            <a:noFill/>
          </a:ln>
        </p:spPr>
      </p:pic>
      <p:pic>
        <p:nvPicPr>
          <p:cNvPr id="259" name="Google Shape;259;p31"/>
          <p:cNvPicPr preferRelativeResize="0"/>
          <p:nvPr/>
        </p:nvPicPr>
        <p:blipFill>
          <a:blip r:embed="rId4">
            <a:alphaModFix/>
          </a:blip>
          <a:stretch>
            <a:fillRect/>
          </a:stretch>
        </p:blipFill>
        <p:spPr>
          <a:xfrm rot="822357">
            <a:off x="317240" y="2166762"/>
            <a:ext cx="5795742" cy="19214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563500" y="6365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
            </a:r>
            <a:r>
              <a:rPr lang="en"/>
              <a:t>scription </a:t>
            </a:r>
            <a:endParaRPr/>
          </a:p>
        </p:txBody>
      </p:sp>
      <p:sp>
        <p:nvSpPr>
          <p:cNvPr id="135" name="Google Shape;135;p14"/>
          <p:cNvSpPr txBox="1"/>
          <p:nvPr>
            <p:ph idx="1" type="body"/>
          </p:nvPr>
        </p:nvSpPr>
        <p:spPr>
          <a:xfrm>
            <a:off x="563500" y="1206175"/>
            <a:ext cx="7886100" cy="3335400"/>
          </a:xfrm>
          <a:prstGeom prst="rect">
            <a:avLst/>
          </a:prstGeom>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solidFill>
                  <a:srgbClr val="181818"/>
                </a:solidFill>
                <a:latin typeface="Arial"/>
                <a:ea typeface="Arial"/>
                <a:cs typeface="Arial"/>
                <a:sym typeface="Arial"/>
              </a:rPr>
              <a:t>You, the players, are an apprentice lawyer. Your mentor, Edward Davis, has been working hard--day and night-- on his latest project, no real surprise there-- Mr. Davis is known for getting into his work. But lately, Mr. Davis has been showing some strange behaviors-- he has been growing more erratic, more paranoid, more... strange.</a:t>
            </a:r>
            <a:endParaRPr>
              <a:solidFill>
                <a:srgbClr val="181818"/>
              </a:solidFill>
              <a:latin typeface="Arial"/>
              <a:ea typeface="Arial"/>
              <a:cs typeface="Arial"/>
              <a:sym typeface="Arial"/>
            </a:endParaRPr>
          </a:p>
          <a:p>
            <a:pPr indent="457200" lvl="0" marL="0" rtl="0" algn="l">
              <a:lnSpc>
                <a:spcPct val="150000"/>
              </a:lnSpc>
              <a:spcBef>
                <a:spcPts val="0"/>
              </a:spcBef>
              <a:spcAft>
                <a:spcPts val="0"/>
              </a:spcAft>
              <a:buNone/>
            </a:pPr>
            <a:r>
              <a:rPr lang="en">
                <a:solidFill>
                  <a:srgbClr val="181818"/>
                </a:solidFill>
                <a:latin typeface="Arial"/>
                <a:ea typeface="Arial"/>
                <a:cs typeface="Arial"/>
                <a:sym typeface="Arial"/>
              </a:rPr>
              <a:t>One day you come in to work and he is gone. The only thing remaining is a strange video telling you about his latest project and the need for this project to be completed-- the need for </a:t>
            </a:r>
            <a:r>
              <a:rPr i="1" lang="en">
                <a:solidFill>
                  <a:srgbClr val="181818"/>
                </a:solidFill>
                <a:latin typeface="Arial"/>
                <a:ea typeface="Arial"/>
                <a:cs typeface="Arial"/>
                <a:sym typeface="Arial"/>
              </a:rPr>
              <a:t>you</a:t>
            </a:r>
            <a:r>
              <a:rPr lang="en">
                <a:solidFill>
                  <a:srgbClr val="181818"/>
                </a:solidFill>
                <a:latin typeface="Arial"/>
                <a:ea typeface="Arial"/>
                <a:cs typeface="Arial"/>
                <a:sym typeface="Arial"/>
              </a:rPr>
              <a:t> to complete this project. It is now your job to put together the clues, find the hidden pieces of the Presidential Speech to the Senate, and begin to change the foundation of the United States, giving women the right to vote.</a:t>
            </a:r>
            <a:endParaRPr>
              <a:solidFill>
                <a:srgbClr val="181818"/>
              </a:solidFill>
              <a:latin typeface="Arial"/>
              <a:ea typeface="Arial"/>
              <a:cs typeface="Arial"/>
              <a:sym typeface="Arial"/>
            </a:endParaRPr>
          </a:p>
          <a:p>
            <a:pPr indent="457200" lvl="0" marL="0" rtl="0" algn="l">
              <a:lnSpc>
                <a:spcPct val="150000"/>
              </a:lnSpc>
              <a:spcBef>
                <a:spcPts val="0"/>
              </a:spcBef>
              <a:spcAft>
                <a:spcPts val="0"/>
              </a:spcAft>
              <a:buNone/>
            </a:pPr>
            <a:r>
              <a:rPr lang="en">
                <a:solidFill>
                  <a:srgbClr val="181818"/>
                </a:solidFill>
                <a:latin typeface="Arial"/>
                <a:ea typeface="Arial"/>
                <a:cs typeface="Arial"/>
                <a:sym typeface="Arial"/>
              </a:rPr>
              <a:t>This game celebrates the 100th anniversary of the 19th Amendment-- the right for women to vote. Players are presented with various puzzles and educational materials that allow for a fun, interactive, learning experience for groups of 6 players, ages 13+.</a:t>
            </a:r>
            <a:endParaRPr>
              <a:solidFill>
                <a:srgbClr val="18181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Video</a:t>
            </a:r>
            <a:endParaRPr/>
          </a:p>
        </p:txBody>
      </p:sp>
      <p:pic>
        <p:nvPicPr>
          <p:cNvPr id="265" name="Google Shape;265;p32" title="EscapeGameThing.mp4">
            <a:hlinkClick r:id="rId3"/>
          </p:cNvPr>
          <p:cNvPicPr preferRelativeResize="0"/>
          <p:nvPr/>
        </p:nvPicPr>
        <p:blipFill>
          <a:blip r:embed="rId4">
            <a:alphaModFix/>
          </a:blip>
          <a:stretch>
            <a:fillRect/>
          </a:stretch>
        </p:blipFill>
        <p:spPr>
          <a:xfrm>
            <a:off x="2546325" y="1484475"/>
            <a:ext cx="4051333" cy="303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id="270" name="Google Shape;270;p33"/>
          <p:cNvPicPr preferRelativeResize="0"/>
          <p:nvPr/>
        </p:nvPicPr>
        <p:blipFill>
          <a:blip r:embed="rId3">
            <a:alphaModFix/>
          </a:blip>
          <a:stretch>
            <a:fillRect/>
          </a:stretch>
        </p:blipFill>
        <p:spPr>
          <a:xfrm rot="-694882">
            <a:off x="398800" y="550950"/>
            <a:ext cx="4482898" cy="3362174"/>
          </a:xfrm>
          <a:prstGeom prst="rect">
            <a:avLst/>
          </a:prstGeom>
          <a:noFill/>
          <a:ln>
            <a:noFill/>
          </a:ln>
        </p:spPr>
      </p:pic>
      <p:pic>
        <p:nvPicPr>
          <p:cNvPr id="271" name="Google Shape;271;p33"/>
          <p:cNvPicPr preferRelativeResize="0"/>
          <p:nvPr/>
        </p:nvPicPr>
        <p:blipFill>
          <a:blip r:embed="rId4">
            <a:alphaModFix/>
          </a:blip>
          <a:stretch>
            <a:fillRect/>
          </a:stretch>
        </p:blipFill>
        <p:spPr>
          <a:xfrm rot="827643">
            <a:off x="4396047" y="1515216"/>
            <a:ext cx="4359429" cy="32695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354375" y="3459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National Archives Materials:</a:t>
            </a:r>
            <a:endParaRPr/>
          </a:p>
        </p:txBody>
      </p:sp>
      <p:sp>
        <p:nvSpPr>
          <p:cNvPr id="277" name="Google Shape;277;p34"/>
          <p:cNvSpPr txBox="1"/>
          <p:nvPr/>
        </p:nvSpPr>
        <p:spPr>
          <a:xfrm>
            <a:off x="897275" y="1044375"/>
            <a:ext cx="7668600" cy="3650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33333"/>
              </a:buClr>
              <a:buSzPts val="1200"/>
              <a:buChar char="●"/>
            </a:pPr>
            <a:r>
              <a:rPr lang="en" sz="1200">
                <a:solidFill>
                  <a:srgbClr val="333333"/>
                </a:solidFill>
              </a:rPr>
              <a:t>Letter to Edwin Webb from Pauline Adams Urging Passage of the Susan B. Anthony Amendment</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3"/>
              </a:rPr>
              <a:t>https://catalog.archives.gov/id/74884169</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Women Marching in Suffrage Parade in Washington, DC (Picture)</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4"/>
              </a:rPr>
              <a:t>https://www.docsteach.org/documents/document/marching-suffrage-parade-dc</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"Appeal for a Sixteenth Amendment" from the National Woman Suffrage Association</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5"/>
              </a:rPr>
              <a:t>https://catalog.archives.gov/id/306647</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Nineteenth Amendment to the United States Constitution</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6"/>
              </a:rPr>
              <a:t>https://catalog.archives.gov/id/596314</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Certificate from the State of Wisconsin Ratifying the 19th Amendment to the Constitution</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7"/>
              </a:rPr>
              <a:t>https://catalog.archives.gov/id/1633882</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Newspaper Clippings Sent to Missouri Senator McLean</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8"/>
              </a:rPr>
              <a:t>https://catalog.archives.gov/id/74884381</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Minnesota's Ratification of the 19th Amendment</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9"/>
              </a:rPr>
              <a:t>https://catalog.archives.gov/id/595448</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Petition from Minnie Fisher Cunningham of the Texas Woman Suffrage Association for Passage of the "Susan B. Anthony Amendment"</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10"/>
              </a:rPr>
              <a:t>https://catalog.archives.gov/id/306659</a:t>
            </a:r>
            <a:endParaRPr sz="1200">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5"/>
          <p:cNvSpPr txBox="1"/>
          <p:nvPr>
            <p:ph type="title"/>
          </p:nvPr>
        </p:nvSpPr>
        <p:spPr>
          <a:xfrm>
            <a:off x="447325" y="4737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Sources:</a:t>
            </a:r>
            <a:endParaRPr/>
          </a:p>
        </p:txBody>
      </p:sp>
      <p:sp>
        <p:nvSpPr>
          <p:cNvPr id="283" name="Google Shape;283;p35"/>
          <p:cNvSpPr txBox="1"/>
          <p:nvPr/>
        </p:nvSpPr>
        <p:spPr>
          <a:xfrm>
            <a:off x="1013450" y="1301275"/>
            <a:ext cx="7721100" cy="3286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33333"/>
              </a:buClr>
              <a:buSzPts val="1200"/>
              <a:buChar char="●"/>
            </a:pPr>
            <a:r>
              <a:rPr lang="en" sz="1200">
                <a:solidFill>
                  <a:srgbClr val="333333"/>
                </a:solidFill>
              </a:rPr>
              <a:t>Cell at Occoquan Workhouse and Pauline Adams in Prison Garb, Photographs, 1917</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chemeClr val="hlink"/>
                </a:solidFill>
                <a:hlinkClick r:id="rId3"/>
              </a:rPr>
              <a:t>https://www.loc.gov/resource/mnwp.160046</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Pauline Forstall Colclough Adams Wrote to her son from Prison, October 23, 1917</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4"/>
              </a:rPr>
              <a:t>http://edu.lva.virginia.gov/online_classroom/shaping_the_constitution/doc/letter?_ga=2.44186336.575798124.1553555110-1862929153.1553555110</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rPr>
              <a:t>International Morse Code</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5"/>
              </a:rPr>
              <a:t>https://morsecode.scphillips.com/morse2.html</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lang="en" sz="1200">
                <a:solidFill>
                  <a:srgbClr val="333333"/>
                </a:solidFill>
                <a:highlight>
                  <a:srgbClr val="FFFFFF"/>
                </a:highlight>
              </a:rPr>
              <a:t>Woodrow Wilson Papers: Series 7: Speeches, Writings, and Academic Material, 1873-1923; Subseries B: Messages to Congress, 1913-1921; 1918, Sept. 30-1921, Mar. 3</a:t>
            </a:r>
            <a:endParaRPr sz="1200">
              <a:solidFill>
                <a:srgbClr val="333333"/>
              </a:solidFill>
              <a:highlight>
                <a:srgbClr val="FFFFFF"/>
              </a:highlight>
            </a:endParaRPr>
          </a:p>
          <a:p>
            <a:pPr indent="-304800" lvl="1" marL="914400" rtl="0" algn="l">
              <a:lnSpc>
                <a:spcPct val="115000"/>
              </a:lnSpc>
              <a:spcBef>
                <a:spcPts val="0"/>
              </a:spcBef>
              <a:spcAft>
                <a:spcPts val="0"/>
              </a:spcAft>
              <a:buClr>
                <a:srgbClr val="333333"/>
              </a:buClr>
              <a:buSzPts val="1200"/>
              <a:buChar char="○"/>
            </a:pPr>
            <a:r>
              <a:rPr lang="en" sz="1200" u="sng">
                <a:solidFill>
                  <a:srgbClr val="1155CC"/>
                </a:solidFill>
                <a:hlinkClick r:id="rId6"/>
              </a:rPr>
              <a:t>https://www.loc.gov/item/mss4602900770/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1643266" y="131135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FlowChart</a:t>
            </a:r>
            <a:endParaRPr/>
          </a:p>
        </p:txBody>
      </p:sp>
      <p:pic>
        <p:nvPicPr>
          <p:cNvPr id="141" name="Google Shape;141;p15"/>
          <p:cNvPicPr preferRelativeResize="0"/>
          <p:nvPr/>
        </p:nvPicPr>
        <p:blipFill>
          <a:blip r:embed="rId3">
            <a:alphaModFix/>
          </a:blip>
          <a:stretch>
            <a:fillRect/>
          </a:stretch>
        </p:blipFill>
        <p:spPr>
          <a:xfrm>
            <a:off x="2417575" y="0"/>
            <a:ext cx="6067650"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1883259" y="7605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1913 March</a:t>
            </a:r>
            <a:endParaRPr/>
          </a:p>
        </p:txBody>
      </p:sp>
      <p:sp>
        <p:nvSpPr>
          <p:cNvPr id="147" name="Google Shape;147;p16"/>
          <p:cNvSpPr txBox="1"/>
          <p:nvPr/>
        </p:nvSpPr>
        <p:spPr>
          <a:xfrm>
            <a:off x="1693900" y="2286875"/>
            <a:ext cx="27564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Artifact:</a:t>
            </a:r>
            <a:endParaRPr sz="2400">
              <a:solidFill>
                <a:schemeClr val="dk2"/>
              </a:solidFill>
              <a:latin typeface="Nunito"/>
              <a:ea typeface="Nunito"/>
              <a:cs typeface="Nunito"/>
              <a:sym typeface="Nunito"/>
            </a:endParaRPr>
          </a:p>
        </p:txBody>
      </p:sp>
      <p:pic>
        <p:nvPicPr>
          <p:cNvPr id="148" name="Google Shape;148;p16"/>
          <p:cNvPicPr preferRelativeResize="0"/>
          <p:nvPr/>
        </p:nvPicPr>
        <p:blipFill>
          <a:blip r:embed="rId3">
            <a:alphaModFix/>
          </a:blip>
          <a:stretch>
            <a:fillRect/>
          </a:stretch>
        </p:blipFill>
        <p:spPr>
          <a:xfrm>
            <a:off x="2377550" y="2777700"/>
            <a:ext cx="4388899" cy="19764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1</a:t>
            </a:r>
            <a:endParaRPr/>
          </a:p>
        </p:txBody>
      </p:sp>
      <p:sp>
        <p:nvSpPr>
          <p:cNvPr id="154" name="Google Shape;154;p17"/>
          <p:cNvSpPr txBox="1"/>
          <p:nvPr/>
        </p:nvSpPr>
        <p:spPr>
          <a:xfrm>
            <a:off x="6156525" y="1370550"/>
            <a:ext cx="2510100" cy="18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Jigsaw puzzle with coordinates in invisible ink</a:t>
            </a:r>
            <a:endParaRPr sz="2400">
              <a:solidFill>
                <a:schemeClr val="dk2"/>
              </a:solidFill>
              <a:latin typeface="Nunito"/>
              <a:ea typeface="Nunito"/>
              <a:cs typeface="Nunito"/>
              <a:sym typeface="Nunito"/>
            </a:endParaRPr>
          </a:p>
        </p:txBody>
      </p:sp>
      <p:pic>
        <p:nvPicPr>
          <p:cNvPr id="155" name="Google Shape;155;p17"/>
          <p:cNvPicPr preferRelativeResize="0"/>
          <p:nvPr/>
        </p:nvPicPr>
        <p:blipFill>
          <a:blip r:embed="rId3">
            <a:alphaModFix/>
          </a:blip>
          <a:stretch>
            <a:fillRect/>
          </a:stretch>
        </p:blipFill>
        <p:spPr>
          <a:xfrm>
            <a:off x="212925" y="1515200"/>
            <a:ext cx="5943600" cy="267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1</a:t>
            </a:r>
            <a:endParaRPr/>
          </a:p>
        </p:txBody>
      </p:sp>
      <p:sp>
        <p:nvSpPr>
          <p:cNvPr id="161" name="Google Shape;161;p18"/>
          <p:cNvSpPr txBox="1"/>
          <p:nvPr/>
        </p:nvSpPr>
        <p:spPr>
          <a:xfrm>
            <a:off x="181425" y="1370550"/>
            <a:ext cx="2913900" cy="12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Fill out parts of archive slip with the coordinates to give to the Archivist</a:t>
            </a:r>
            <a:endParaRPr sz="2400">
              <a:solidFill>
                <a:schemeClr val="dk2"/>
              </a:solidFill>
              <a:latin typeface="Nunito"/>
              <a:ea typeface="Nunito"/>
              <a:cs typeface="Nunito"/>
              <a:sym typeface="Nunito"/>
            </a:endParaRPr>
          </a:p>
        </p:txBody>
      </p:sp>
      <p:sp>
        <p:nvSpPr>
          <p:cNvPr id="162" name="Google Shape;162;p18"/>
          <p:cNvSpPr txBox="1"/>
          <p:nvPr/>
        </p:nvSpPr>
        <p:spPr>
          <a:xfrm>
            <a:off x="0" y="4681525"/>
            <a:ext cx="5528400" cy="7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1"/>
                </a:solidFill>
                <a:latin typeface="Nunito"/>
                <a:ea typeface="Nunito"/>
                <a:cs typeface="Nunito"/>
                <a:sym typeface="Nunito"/>
              </a:rPr>
              <a:t>Outcome: Locked box, documents and grill</a:t>
            </a:r>
            <a:endParaRPr b="1" sz="1800">
              <a:solidFill>
                <a:schemeClr val="accent1"/>
              </a:solidFill>
              <a:latin typeface="Nunito"/>
              <a:ea typeface="Nunito"/>
              <a:cs typeface="Nunito"/>
              <a:sym typeface="Nunito"/>
            </a:endParaRPr>
          </a:p>
        </p:txBody>
      </p:sp>
      <p:pic>
        <p:nvPicPr>
          <p:cNvPr id="163" name="Google Shape;163;p18"/>
          <p:cNvPicPr preferRelativeResize="0"/>
          <p:nvPr/>
        </p:nvPicPr>
        <p:blipFill>
          <a:blip r:embed="rId3">
            <a:alphaModFix/>
          </a:blip>
          <a:stretch>
            <a:fillRect/>
          </a:stretch>
        </p:blipFill>
        <p:spPr>
          <a:xfrm>
            <a:off x="3535002" y="759375"/>
            <a:ext cx="5242222" cy="4073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1883259" y="406325"/>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Picketing the White House</a:t>
            </a:r>
            <a:endParaRPr/>
          </a:p>
        </p:txBody>
      </p:sp>
      <p:sp>
        <p:nvSpPr>
          <p:cNvPr id="169" name="Google Shape;169;p19"/>
          <p:cNvSpPr txBox="1"/>
          <p:nvPr/>
        </p:nvSpPr>
        <p:spPr>
          <a:xfrm>
            <a:off x="1815600" y="1817175"/>
            <a:ext cx="27564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Artifact:</a:t>
            </a:r>
            <a:endParaRPr sz="2400">
              <a:solidFill>
                <a:schemeClr val="dk2"/>
              </a:solidFill>
              <a:latin typeface="Nunito"/>
              <a:ea typeface="Nunito"/>
              <a:cs typeface="Nunito"/>
              <a:sym typeface="Nunito"/>
            </a:endParaRPr>
          </a:p>
        </p:txBody>
      </p:sp>
      <p:pic>
        <p:nvPicPr>
          <p:cNvPr id="170" name="Google Shape;170;p19"/>
          <p:cNvPicPr preferRelativeResize="0"/>
          <p:nvPr/>
        </p:nvPicPr>
        <p:blipFill>
          <a:blip r:embed="rId3">
            <a:alphaModFix/>
          </a:blip>
          <a:stretch>
            <a:fillRect/>
          </a:stretch>
        </p:blipFill>
        <p:spPr>
          <a:xfrm>
            <a:off x="3391438" y="1817175"/>
            <a:ext cx="2361122" cy="2912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Puzzle 2</a:t>
            </a:r>
            <a:endParaRPr/>
          </a:p>
        </p:txBody>
      </p:sp>
      <p:sp>
        <p:nvSpPr>
          <p:cNvPr id="176" name="Google Shape;176;p20"/>
          <p:cNvSpPr txBox="1"/>
          <p:nvPr/>
        </p:nvSpPr>
        <p:spPr>
          <a:xfrm>
            <a:off x="153925" y="1308975"/>
            <a:ext cx="32187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Use grill on the Appeal to find the message:</a:t>
            </a:r>
            <a:endParaRPr sz="2400">
              <a:solidFill>
                <a:schemeClr val="dk2"/>
              </a:solidFill>
              <a:latin typeface="Nunito"/>
              <a:ea typeface="Nunito"/>
              <a:cs typeface="Nunito"/>
              <a:sym typeface="Nunito"/>
            </a:endParaRPr>
          </a:p>
          <a:p>
            <a:pPr indent="0" lvl="0" marL="0" rtl="0" algn="l">
              <a:spcBef>
                <a:spcPts val="0"/>
              </a:spcBef>
              <a:spcAft>
                <a:spcPts val="0"/>
              </a:spcAft>
              <a:buNone/>
            </a:pPr>
            <a:r>
              <a:rPr b="1" lang="en" sz="2400">
                <a:solidFill>
                  <a:schemeClr val="accent5"/>
                </a:solidFill>
                <a:latin typeface="Nunito"/>
                <a:ea typeface="Nunito"/>
                <a:cs typeface="Nunito"/>
                <a:sym typeface="Nunito"/>
              </a:rPr>
              <a:t>“In the letter to Walter, find the date we move.”</a:t>
            </a:r>
            <a:endParaRPr b="1" sz="2400">
              <a:solidFill>
                <a:schemeClr val="accent5"/>
              </a:solidFill>
              <a:latin typeface="Nunito"/>
              <a:ea typeface="Nunito"/>
              <a:cs typeface="Nunito"/>
              <a:sym typeface="Nunito"/>
            </a:endParaRPr>
          </a:p>
        </p:txBody>
      </p:sp>
      <p:pic>
        <p:nvPicPr>
          <p:cNvPr id="177" name="Google Shape;177;p20"/>
          <p:cNvPicPr preferRelativeResize="0"/>
          <p:nvPr/>
        </p:nvPicPr>
        <p:blipFill>
          <a:blip r:embed="rId3">
            <a:alphaModFix/>
          </a:blip>
          <a:stretch>
            <a:fillRect/>
          </a:stretch>
        </p:blipFill>
        <p:spPr>
          <a:xfrm rot="-685583">
            <a:off x="3634425" y="972963"/>
            <a:ext cx="3116363" cy="3843596"/>
          </a:xfrm>
          <a:prstGeom prst="rect">
            <a:avLst/>
          </a:prstGeom>
          <a:noFill/>
          <a:ln>
            <a:noFill/>
          </a:ln>
        </p:spPr>
      </p:pic>
      <p:pic>
        <p:nvPicPr>
          <p:cNvPr id="178" name="Google Shape;178;p20"/>
          <p:cNvPicPr preferRelativeResize="0"/>
          <p:nvPr/>
        </p:nvPicPr>
        <p:blipFill rotWithShape="1">
          <a:blip r:embed="rId4">
            <a:alphaModFix/>
          </a:blip>
          <a:srcRect b="32927" l="23411" r="19586" t="17436"/>
          <a:stretch/>
        </p:blipFill>
        <p:spPr>
          <a:xfrm rot="834251">
            <a:off x="5293112" y="1064966"/>
            <a:ext cx="3152376" cy="36595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1883250" y="0"/>
            <a:ext cx="5377500" cy="9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Finding the letters</a:t>
            </a:r>
            <a:endParaRPr/>
          </a:p>
        </p:txBody>
      </p:sp>
      <p:sp>
        <p:nvSpPr>
          <p:cNvPr id="184" name="Google Shape;184;p21"/>
          <p:cNvSpPr txBox="1"/>
          <p:nvPr/>
        </p:nvSpPr>
        <p:spPr>
          <a:xfrm>
            <a:off x="0" y="1179900"/>
            <a:ext cx="4572000" cy="11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3 ways to find:</a:t>
            </a:r>
            <a:endParaRPr sz="2400">
              <a:solidFill>
                <a:schemeClr val="dk2"/>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Looking under the table without any hint</a:t>
            </a:r>
            <a:endParaRPr sz="2400">
              <a:solidFill>
                <a:schemeClr val="dk2"/>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Breathing on mirror on the table to find the message: Under Table. </a:t>
            </a:r>
            <a:endParaRPr sz="2400">
              <a:solidFill>
                <a:schemeClr val="dk2"/>
              </a:solidFill>
              <a:latin typeface="Nunito"/>
              <a:ea typeface="Nunito"/>
              <a:cs typeface="Nunito"/>
              <a:sym typeface="Nunito"/>
            </a:endParaRPr>
          </a:p>
          <a:p>
            <a:pPr indent="-381000" lvl="0" marL="914400" rtl="0" algn="l">
              <a:spcBef>
                <a:spcPts val="0"/>
              </a:spcBef>
              <a:spcAft>
                <a:spcPts val="0"/>
              </a:spcAft>
              <a:buClr>
                <a:schemeClr val="dk2"/>
              </a:buClr>
              <a:buSzPts val="2400"/>
              <a:buFont typeface="Nunito"/>
              <a:buChar char="●"/>
            </a:pPr>
            <a:r>
              <a:rPr lang="en" sz="2400">
                <a:solidFill>
                  <a:schemeClr val="dk2"/>
                </a:solidFill>
                <a:latin typeface="Nunito"/>
                <a:ea typeface="Nunito"/>
                <a:cs typeface="Nunito"/>
                <a:sym typeface="Nunito"/>
              </a:rPr>
              <a:t>Combining the paper with the </a:t>
            </a:r>
            <a:r>
              <a:rPr lang="en" sz="2400">
                <a:solidFill>
                  <a:schemeClr val="dk2"/>
                </a:solidFill>
                <a:latin typeface="Nunito"/>
                <a:ea typeface="Nunito"/>
                <a:cs typeface="Nunito"/>
                <a:sym typeface="Nunito"/>
              </a:rPr>
              <a:t>arrow</a:t>
            </a:r>
            <a:r>
              <a:rPr lang="en" sz="2400">
                <a:solidFill>
                  <a:schemeClr val="dk2"/>
                </a:solidFill>
                <a:latin typeface="Nunito"/>
                <a:ea typeface="Nunito"/>
                <a:cs typeface="Nunito"/>
                <a:sym typeface="Nunito"/>
              </a:rPr>
              <a:t> with the mirror: pointing under the table. </a:t>
            </a:r>
            <a:endParaRPr sz="2400">
              <a:solidFill>
                <a:schemeClr val="dk2"/>
              </a:solidFill>
              <a:latin typeface="Nunito"/>
              <a:ea typeface="Nunito"/>
              <a:cs typeface="Nunito"/>
              <a:sym typeface="Nunito"/>
            </a:endParaRPr>
          </a:p>
        </p:txBody>
      </p:sp>
      <p:pic>
        <p:nvPicPr>
          <p:cNvPr id="185" name="Google Shape;185;p21"/>
          <p:cNvPicPr preferRelativeResize="0"/>
          <p:nvPr/>
        </p:nvPicPr>
        <p:blipFill rotWithShape="1">
          <a:blip r:embed="rId3">
            <a:alphaModFix/>
          </a:blip>
          <a:srcRect b="16903" l="5052" r="7991" t="22380"/>
          <a:stretch/>
        </p:blipFill>
        <p:spPr>
          <a:xfrm rot="1419548">
            <a:off x="6152700" y="1091775"/>
            <a:ext cx="2679550" cy="2494749"/>
          </a:xfrm>
          <a:prstGeom prst="rect">
            <a:avLst/>
          </a:prstGeom>
          <a:noFill/>
          <a:ln>
            <a:noFill/>
          </a:ln>
        </p:spPr>
      </p:pic>
      <p:pic>
        <p:nvPicPr>
          <p:cNvPr id="186" name="Google Shape;186;p21"/>
          <p:cNvPicPr preferRelativeResize="0"/>
          <p:nvPr/>
        </p:nvPicPr>
        <p:blipFill rotWithShape="1">
          <a:blip r:embed="rId4">
            <a:alphaModFix/>
          </a:blip>
          <a:srcRect b="0" l="17419" r="24633" t="21740"/>
          <a:stretch/>
        </p:blipFill>
        <p:spPr>
          <a:xfrm rot="-976641">
            <a:off x="4691289" y="1088859"/>
            <a:ext cx="2085072" cy="37544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