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0" r:id="rId1"/>
    <p:sldMasterId id="2147483712" r:id="rId2"/>
    <p:sldMasterId id="2147483746" r:id="rId3"/>
    <p:sldMasterId id="2147484292" r:id="rId4"/>
  </p:sldMasterIdLst>
  <p:notesMasterIdLst>
    <p:notesMasterId r:id="rId6"/>
  </p:notesMasterIdLst>
  <p:handoutMasterIdLst>
    <p:handoutMasterId r:id="rId7"/>
  </p:handoutMasterIdLst>
  <p:sldIdLst>
    <p:sldId id="850" r:id="rId5"/>
  </p:sldIdLst>
  <p:sldSz cx="9906000" cy="6858000" type="A4"/>
  <p:notesSz cx="6873875" cy="10004425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>
          <p15:clr>
            <a:srgbClr val="A4A3A4"/>
          </p15:clr>
        </p15:guide>
        <p15:guide id="2" orient="horz" pos="119">
          <p15:clr>
            <a:srgbClr val="A4A3A4"/>
          </p15:clr>
        </p15:guide>
        <p15:guide id="3" pos="172">
          <p15:clr>
            <a:srgbClr val="A4A3A4"/>
          </p15:clr>
        </p15:guide>
        <p15:guide id="4" pos="48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74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33CCCC"/>
    <a:srgbClr val="66CCFF"/>
    <a:srgbClr val="99CCFF"/>
    <a:srgbClr val="FF9933"/>
    <a:srgbClr val="FF0000"/>
    <a:srgbClr val="FFCC00"/>
    <a:srgbClr val="A9A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8" autoAdjust="0"/>
    <p:restoredTop sz="96229" autoAdjust="0"/>
  </p:normalViewPr>
  <p:slideViewPr>
    <p:cSldViewPr>
      <p:cViewPr varScale="1">
        <p:scale>
          <a:sx n="114" d="100"/>
          <a:sy n="114" d="100"/>
        </p:scale>
        <p:origin x="1596" y="114"/>
      </p:cViewPr>
      <p:guideLst>
        <p:guide orient="horz" pos="3158"/>
        <p:guide orient="horz" pos="119"/>
        <p:guide pos="172"/>
        <p:guide pos="48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3030" y="-90"/>
      </p:cViewPr>
      <p:guideLst>
        <p:guide orient="horz" pos="3174"/>
        <p:guide pos="22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064CE9-BD5C-456D-A84D-3D525CE4DD5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1398572-15E6-4B2A-9946-40205124B01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4138" y="0"/>
            <a:ext cx="297973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r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9A55A0DE-1BD9-4C57-86B8-C24EDE94CE1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504363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5015A333-F46B-4524-B637-EC7443C984B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4138" y="9504363"/>
            <a:ext cx="29797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i="1">
                <a:latin typeface="Arial" charset="0"/>
                <a:ea typeface="돋움" charset="-127"/>
              </a:defRPr>
            </a:lvl1pPr>
          </a:lstStyle>
          <a:p>
            <a:pPr>
              <a:defRPr/>
            </a:pPr>
            <a:fld id="{FA46CC68-4B67-4BF0-849E-B4DE8E2C4AA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7387CCD-36E2-4C15-97E8-EDE3C52F58B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EDA6287-3859-441D-84E0-2FA01AE16F3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94138" y="0"/>
            <a:ext cx="297973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r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B19859C-2285-474C-9761-C6DF5D49F620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739775" y="760413"/>
            <a:ext cx="5392738" cy="3733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7F980A77-52BA-4783-B7AB-7142E9FCA5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751388"/>
            <a:ext cx="5040312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83" tIns="46892" rIns="93783" bIns="46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문자열 유형을 편집하려면 누르십시오</a:t>
            </a:r>
            <a:r>
              <a:rPr lang="en-US" altLang="ko-KR" noProof="0"/>
              <a:t>.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EDE159A-18E4-41C9-ABE4-1C31FD07FA8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504363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B2882A8-F111-4C84-8F6C-0C7B9E7840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4138" y="9504363"/>
            <a:ext cx="29797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i="1">
                <a:latin typeface="Arial" charset="0"/>
                <a:ea typeface="돋움" charset="-127"/>
              </a:defRPr>
            </a:lvl1pPr>
          </a:lstStyle>
          <a:p>
            <a:pPr>
              <a:defRPr/>
            </a:pPr>
            <a:fld id="{31C8D05A-EDA7-4D98-87F1-166247F1EE7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036357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73050" y="44624"/>
            <a:ext cx="9360470" cy="4046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646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59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서브페이지_좌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965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13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서브페이지_좌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63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>
            <a:extLst>
              <a:ext uri="{FF2B5EF4-FFF2-40B4-BE49-F238E27FC236}">
                <a16:creationId xmlns:a16="http://schemas.microsoft.com/office/drawing/2014/main" id="{1E53FB3F-2B19-4E69-8105-2273290245B2}"/>
              </a:ext>
            </a:extLst>
          </p:cNvPr>
          <p:cNvSpPr/>
          <p:nvPr userDrawn="1"/>
        </p:nvSpPr>
        <p:spPr bwMode="auto">
          <a:xfrm>
            <a:off x="7761288" y="6669088"/>
            <a:ext cx="2160587" cy="1444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화면설명 끝</a:t>
            </a: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8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0981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>
            <a:extLst>
              <a:ext uri="{FF2B5EF4-FFF2-40B4-BE49-F238E27FC236}">
                <a16:creationId xmlns:a16="http://schemas.microsoft.com/office/drawing/2014/main" id="{77FB1179-5446-468C-A614-C6FEC5FD18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04813"/>
            <a:ext cx="21605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" name="Rectangle 17">
            <a:extLst>
              <a:ext uri="{FF2B5EF4-FFF2-40B4-BE49-F238E27FC236}">
                <a16:creationId xmlns:a16="http://schemas.microsoft.com/office/drawing/2014/main" id="{6CD17D56-7D0A-4C97-AA4C-9A8B048ABDA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08725"/>
            <a:ext cx="9906000" cy="3397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2014 Korean.net </a:t>
            </a:r>
            <a:b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800">
                <a:latin typeface="맑은 고딕" panose="020B0503020000020004" pitchFamily="50" charset="-127"/>
                <a:ea typeface="맑은 고딕" panose="020B0503020000020004" pitchFamily="50" charset="-127"/>
              </a:rPr>
              <a:t>본 내용의 전부 또는 일부에 대한 복사</a:t>
            </a:r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>
                <a:latin typeface="맑은 고딕" panose="020B0503020000020004" pitchFamily="50" charset="-127"/>
                <a:ea typeface="맑은 고딕" panose="020B0503020000020004" pitchFamily="50" charset="-127"/>
              </a:rPr>
              <a:t>전재</a:t>
            </a:r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>
                <a:latin typeface="맑은 고딕" panose="020B0503020000020004" pitchFamily="50" charset="-127"/>
                <a:ea typeface="맑은 고딕" panose="020B0503020000020004" pitchFamily="50" charset="-127"/>
              </a:rPr>
              <a:t>배포</a:t>
            </a:r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>
                <a:latin typeface="맑은 고딕" panose="020B0503020000020004" pitchFamily="50" charset="-127"/>
                <a:ea typeface="맑은 고딕" panose="020B0503020000020004" pitchFamily="50" charset="-127"/>
              </a:rPr>
              <a:t>사용을 금합니다</a:t>
            </a:r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9" r:id="rId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180975" indent="-1809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542925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marL="895350" indent="-173038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marL="1257300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marL="1619250" indent="-18256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20764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6pPr>
      <a:lvl7pPr marL="25336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7pPr>
      <a:lvl8pPr marL="29908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8pPr>
      <a:lvl9pPr marL="34480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직사각형 9">
            <a:extLst>
              <a:ext uri="{FF2B5EF4-FFF2-40B4-BE49-F238E27FC236}">
                <a16:creationId xmlns:a16="http://schemas.microsoft.com/office/drawing/2014/main" id="{FCDE64AA-592A-458B-8BFE-C6032F71DA6D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0" y="44450"/>
            <a:ext cx="9906000" cy="431800"/>
          </a:xfrm>
          <a:prstGeom prst="rect">
            <a:avLst/>
          </a:prstGeom>
          <a:solidFill>
            <a:srgbClr val="0099CC"/>
          </a:solidFill>
          <a:ln>
            <a:noFill/>
          </a:ln>
          <a:extLst/>
        </p:spPr>
        <p:txBody>
          <a:bodyPr wrap="none" anchor="ctr"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  <p:sp>
        <p:nvSpPr>
          <p:cNvPr id="987139" name="Text Box 3">
            <a:extLst>
              <a:ext uri="{FF2B5EF4-FFF2-40B4-BE49-F238E27FC236}">
                <a16:creationId xmlns:a16="http://schemas.microsoft.com/office/drawing/2014/main" id="{0C4FAD84-E20B-4B07-A6CA-1567B6584F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2788" y="6608763"/>
            <a:ext cx="85407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ko-KR" sz="800">
                <a:latin typeface="맑은 고딕" charset="-127"/>
                <a:ea typeface="맑은 고딕" charset="-127"/>
                <a:cs typeface="Arial" charset="0"/>
              </a:rPr>
              <a:t>-</a:t>
            </a:r>
            <a:fld id="{BA74749A-971B-42D8-B492-53EEB046FBC3}" type="slidenum">
              <a:rPr lang="en-US" altLang="ko-KR" sz="800" smtClean="0">
                <a:latin typeface="맑은 고딕" charset="-127"/>
                <a:ea typeface="맑은 고딕" charset="-127"/>
                <a:cs typeface="Arial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r>
              <a:rPr lang="en-US" altLang="ko-KR" sz="800">
                <a:latin typeface="맑은 고딕" charset="-127"/>
                <a:ea typeface="맑은 고딕" charset="-127"/>
                <a:cs typeface="Arial" charset="0"/>
              </a:rPr>
              <a:t>-</a:t>
            </a:r>
          </a:p>
        </p:txBody>
      </p:sp>
      <p:sp>
        <p:nvSpPr>
          <p:cNvPr id="2054" name="직사각형 1">
            <a:extLst>
              <a:ext uri="{FF2B5EF4-FFF2-40B4-BE49-F238E27FC236}">
                <a16:creationId xmlns:a16="http://schemas.microsoft.com/office/drawing/2014/main" id="{BB2AE5E9-0A75-4341-8E31-A5302587C1B0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273050" y="6551613"/>
            <a:ext cx="9355138" cy="46037"/>
          </a:xfrm>
          <a:prstGeom prst="rect">
            <a:avLst/>
          </a:prstGeom>
          <a:solidFill>
            <a:srgbClr val="99CCFF"/>
          </a:solidFill>
          <a:ln>
            <a:noFill/>
          </a:ln>
          <a:extLst/>
        </p:spPr>
        <p:txBody>
          <a:bodyPr wrap="none" anchor="ctr"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  <p:sp>
        <p:nvSpPr>
          <p:cNvPr id="2055" name="직사각형 11">
            <a:extLst>
              <a:ext uri="{FF2B5EF4-FFF2-40B4-BE49-F238E27FC236}">
                <a16:creationId xmlns:a16="http://schemas.microsoft.com/office/drawing/2014/main" id="{EBD47466-6C98-4E2F-BCE5-BE2EAA554E0C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0" y="-26988"/>
            <a:ext cx="9906000" cy="46038"/>
          </a:xfrm>
          <a:prstGeom prst="rect">
            <a:avLst/>
          </a:prstGeom>
          <a:solidFill>
            <a:srgbClr val="0099CC"/>
          </a:solidFill>
          <a:ln>
            <a:noFill/>
          </a:ln>
          <a:extLst/>
        </p:spPr>
        <p:txBody>
          <a:bodyPr wrap="none" anchor="ctr"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0" r:id="rId1"/>
    <p:sldLayoutId id="2147484821" r:id="rId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180975" indent="-1809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542925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marL="895350" indent="-173038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marL="1257300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marL="1619250" indent="-18256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20764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6pPr>
      <a:lvl7pPr marL="25336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7pPr>
      <a:lvl8pPr marL="29908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8pPr>
      <a:lvl9pPr marL="34480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920129C7-92B9-4AB5-8459-20DE3FD86F5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73050" y="1125538"/>
            <a:ext cx="9432925" cy="52562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</a:t>
            </a:r>
          </a:p>
          <a:p>
            <a:pPr marL="0" lvl="1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2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3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4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</a:t>
            </a: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A64B2DE2-2D0F-435E-BE04-3196E260A28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30725" y="6597650"/>
            <a:ext cx="85407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ko-KR" sz="800">
                <a:latin typeface="맑은 고딕" charset="-127"/>
                <a:ea typeface="맑은 고딕" charset="-127"/>
                <a:cs typeface="Arial" charset="0"/>
              </a:rPr>
              <a:t>-</a:t>
            </a:r>
            <a:fld id="{F57220EE-7C29-45A6-A85B-5E3161C07534}" type="slidenum">
              <a:rPr lang="en-US" altLang="ko-KR" sz="800" smtClean="0">
                <a:latin typeface="맑은 고딕" charset="-127"/>
                <a:ea typeface="맑은 고딕" charset="-127"/>
                <a:cs typeface="Arial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r>
              <a:rPr lang="en-US" altLang="ko-KR" sz="800">
                <a:latin typeface="맑은 고딕" charset="-127"/>
                <a:ea typeface="맑은 고딕" charset="-127"/>
                <a:cs typeface="Arial" charset="0"/>
              </a:rPr>
              <a:t>-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D50840F8-FD52-4DD5-B25E-4CA1DFA6E89F}"/>
              </a:ext>
            </a:extLst>
          </p:cNvPr>
          <p:cNvGraphicFramePr>
            <a:graphicFrameLocks noGrp="1"/>
          </p:cNvGraphicFramePr>
          <p:nvPr/>
        </p:nvGraphicFramePr>
        <p:xfrm>
          <a:off x="0" y="9525"/>
          <a:ext cx="9906000" cy="6588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29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3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89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33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화면명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코리안넷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TYPE 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김지영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47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227FE261-4F0A-4D98-8EA1-EC4C2BAE7E88}"/>
              </a:ext>
            </a:extLst>
          </p:cNvPr>
          <p:cNvSpPr/>
          <p:nvPr userDrawn="1"/>
        </p:nvSpPr>
        <p:spPr bwMode="auto">
          <a:xfrm>
            <a:off x="7832725" y="260350"/>
            <a:ext cx="2073275" cy="1444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ko-KR" sz="7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Description</a:t>
            </a:r>
            <a:endParaRPr lang="ko-KR" altLang="en-US" sz="7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3" name="Text Box 15">
            <a:extLst>
              <a:ext uri="{FF2B5EF4-FFF2-40B4-BE49-F238E27FC236}">
                <a16:creationId xmlns:a16="http://schemas.microsoft.com/office/drawing/2014/main" id="{8721D418-EBDB-43E7-A159-B57CB17451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32725" y="6597650"/>
            <a:ext cx="2073275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Copyright ⓒ 2014 www.Korean.net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2" r:id="rId1"/>
    <p:sldLayoutId id="2147484823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3C485771-6975-41F1-A155-ECF63D18F2F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73050" y="1125538"/>
            <a:ext cx="9432925" cy="52562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</a:t>
            </a:r>
          </a:p>
          <a:p>
            <a:pPr marL="0" lvl="1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2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3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4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</a:t>
            </a: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47D8EBD4-0719-4C13-AFE4-3FC513EC71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30725" y="6597650"/>
            <a:ext cx="85407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charset="-127"/>
                <a:ea typeface="바탕체" charset="-127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ko-KR" sz="800">
                <a:latin typeface="맑은 고딕" charset="-127"/>
                <a:ea typeface="맑은 고딕" charset="-127"/>
                <a:cs typeface="Arial" charset="0"/>
              </a:rPr>
              <a:t>-</a:t>
            </a:r>
            <a:fld id="{1EB4345A-DDA3-44B7-BA85-8273010356F2}" type="slidenum">
              <a:rPr lang="en-US" altLang="ko-KR" sz="800" smtClean="0">
                <a:latin typeface="맑은 고딕" charset="-127"/>
                <a:ea typeface="맑은 고딕" charset="-127"/>
                <a:cs typeface="Arial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r>
              <a:rPr lang="en-US" altLang="ko-KR" sz="800">
                <a:latin typeface="맑은 고딕" charset="-127"/>
                <a:ea typeface="맑은 고딕" charset="-127"/>
                <a:cs typeface="Arial" charset="0"/>
              </a:rPr>
              <a:t>-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D0277CC-F2A6-463A-BE49-164B7CEB4211}"/>
              </a:ext>
            </a:extLst>
          </p:cNvPr>
          <p:cNvGraphicFramePr>
            <a:graphicFrameLocks noGrp="1"/>
          </p:cNvGraphicFramePr>
          <p:nvPr/>
        </p:nvGraphicFramePr>
        <p:xfrm>
          <a:off x="0" y="9525"/>
          <a:ext cx="9906000" cy="6588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29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3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89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33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화면명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업무연락방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TYPE 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김지영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4799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7" marB="457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1FAD7987-C7E4-42E2-B164-37F61919763E}"/>
              </a:ext>
            </a:extLst>
          </p:cNvPr>
          <p:cNvSpPr/>
          <p:nvPr userDrawn="1"/>
        </p:nvSpPr>
        <p:spPr bwMode="auto">
          <a:xfrm>
            <a:off x="7832725" y="260350"/>
            <a:ext cx="2073275" cy="1444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ko-KR" sz="7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Description</a:t>
            </a:r>
            <a:endParaRPr lang="ko-KR" altLang="en-US" sz="7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3" name="Text Box 15">
            <a:extLst>
              <a:ext uri="{FF2B5EF4-FFF2-40B4-BE49-F238E27FC236}">
                <a16:creationId xmlns:a16="http://schemas.microsoft.com/office/drawing/2014/main" id="{0EE805B7-822F-42D8-AB34-9260B50D24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32725" y="6597650"/>
            <a:ext cx="2073275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Copyright ⓒ 2014 www.Korean.net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rean.net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Group 5">
            <a:extLst>
              <a:ext uri="{FF2B5EF4-FFF2-40B4-BE49-F238E27FC236}">
                <a16:creationId xmlns:a16="http://schemas.microsoft.com/office/drawing/2014/main" id="{4D041F08-8DBE-4823-8715-931A183031B1}"/>
              </a:ext>
            </a:extLst>
          </p:cNvPr>
          <p:cNvGraphicFramePr>
            <a:graphicFrameLocks noGrp="1"/>
          </p:cNvGraphicFramePr>
          <p:nvPr/>
        </p:nvGraphicFramePr>
        <p:xfrm>
          <a:off x="344488" y="549275"/>
          <a:ext cx="9144000" cy="4197358"/>
        </p:xfrm>
        <a:graphic>
          <a:graphicData uri="http://schemas.openxmlformats.org/drawingml/2006/table">
            <a:tbl>
              <a:tblPr/>
              <a:tblGrid>
                <a:gridCol w="1008062">
                  <a:extLst>
                    <a:ext uri="{9D8B030D-6E8A-4147-A177-3AD203B41FA5}">
                      <a16:colId xmlns:a16="http://schemas.microsoft.com/office/drawing/2014/main" val="827002725"/>
                    </a:ext>
                  </a:extLst>
                </a:gridCol>
                <a:gridCol w="8135938">
                  <a:extLst>
                    <a:ext uri="{9D8B030D-6E8A-4147-A177-3AD203B41FA5}">
                      <a16:colId xmlns:a16="http://schemas.microsoft.com/office/drawing/2014/main" val="3313853667"/>
                    </a:ext>
                  </a:extLst>
                </a:gridCol>
              </a:tblGrid>
              <a:tr h="28415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70572"/>
                  </a:ext>
                </a:extLst>
              </a:tr>
              <a:tr h="1222353">
                <a:tc>
                  <a:txBody>
                    <a:bodyPr/>
                    <a:lstStyle>
                      <a:lvl1pPr marL="2286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228600" marR="0" lvl="0" indent="-228600" algn="ctr" defTabSz="914400" rtl="0" eaLnBrk="1" fontAlgn="ctr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Steps</a:t>
                      </a: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3548791"/>
                  </a:ext>
                </a:extLst>
              </a:tr>
              <a:tr h="582603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</a:t>
                      </a: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Visit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2"/>
                        </a:rPr>
                        <a:t>www.korean.net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and make an account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※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If you already have an account, please sign in.</a:t>
                      </a: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31131"/>
                  </a:ext>
                </a:extLst>
              </a:tr>
              <a:tr h="431792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</a:t>
                      </a: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www.korean.net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Main Page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재외동포지원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재단사업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초청사업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After choosing the corresponding application form click on “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신청하기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726530"/>
                  </a:ext>
                </a:extLst>
              </a:tr>
              <a:tr h="883942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</a:t>
                      </a: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You are able to temporarily save your information by pressing on the “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임시저장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 button while filling out the application. Once the application is complete please press on the “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저장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 button to save it.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Before the application is submitted “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신청완료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and as long as it is saved during the application period, you are able to make changes. (log into korean.net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마이페이지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사업신청 관리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재단사업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Choose the corresponding application and press the 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make changes “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 button. </a:t>
                      </a: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172283"/>
                  </a:ext>
                </a:extLst>
              </a:tr>
              <a:tr h="792503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After reviewing your application submit it by clicking on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신청완료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Once the ‘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신청완료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 </a:t>
                      </a:r>
                      <a:r>
                        <a:rPr kumimoji="0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botton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is clicked the application is automatically submitted to the corresponding Korean Consulate General.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(There is no need to print it out/hand it in).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You can see your application process by following these steps 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마이페이지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사업신청 관리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3" marB="45733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09953"/>
                  </a:ext>
                </a:extLst>
              </a:tr>
            </a:tbl>
          </a:graphicData>
        </a:graphic>
      </p:graphicFrame>
      <p:grpSp>
        <p:nvGrpSpPr>
          <p:cNvPr id="8216" name="그룹 82">
            <a:extLst>
              <a:ext uri="{FF2B5EF4-FFF2-40B4-BE49-F238E27FC236}">
                <a16:creationId xmlns:a16="http://schemas.microsoft.com/office/drawing/2014/main" id="{73E32F73-E423-4784-8883-93BA1F78AE82}"/>
              </a:ext>
            </a:extLst>
          </p:cNvPr>
          <p:cNvGrpSpPr>
            <a:grpSpLocks/>
          </p:cNvGrpSpPr>
          <p:nvPr/>
        </p:nvGrpSpPr>
        <p:grpSpPr bwMode="auto">
          <a:xfrm>
            <a:off x="1568450" y="981075"/>
            <a:ext cx="7704138" cy="1008063"/>
            <a:chOff x="1784648" y="2236513"/>
            <a:chExt cx="7560840" cy="1172504"/>
          </a:xfrm>
        </p:grpSpPr>
        <p:grpSp>
          <p:nvGrpSpPr>
            <p:cNvPr id="8227" name="그룹 77">
              <a:extLst>
                <a:ext uri="{FF2B5EF4-FFF2-40B4-BE49-F238E27FC236}">
                  <a16:creationId xmlns:a16="http://schemas.microsoft.com/office/drawing/2014/main" id="{89C8C564-B899-4606-8ABF-B5F71E8BA5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4648" y="2236513"/>
              <a:ext cx="7560840" cy="1172504"/>
              <a:chOff x="1712640" y="1344710"/>
              <a:chExt cx="7560840" cy="1172504"/>
            </a:xfrm>
          </p:grpSpPr>
          <p:sp>
            <p:nvSpPr>
              <p:cNvPr id="70" name="모서리가 둥근 직사각형 69">
                <a:extLst>
                  <a:ext uri="{FF2B5EF4-FFF2-40B4-BE49-F238E27FC236}">
                    <a16:creationId xmlns:a16="http://schemas.microsoft.com/office/drawing/2014/main" id="{CF0F3258-9B19-4B50-9EC4-2ADD35C6F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2640" y="1344710"/>
                <a:ext cx="7560840" cy="117250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/>
                  </a:gs>
                  <a:gs pos="35001">
                    <a:srgbClr val="FFFFFF"/>
                  </a:gs>
                  <a:gs pos="100000">
                    <a:srgbClr val="FFFFFF"/>
                  </a:gs>
                </a:gsLst>
                <a:lin ang="16200000" scaled="1"/>
              </a:gradFill>
              <a:ln w="9525">
                <a:solidFill>
                  <a:srgbClr val="F9F9F9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1000">
                  <a:latin typeface="+mn-ea"/>
                </a:endParaRPr>
              </a:p>
            </p:txBody>
          </p:sp>
          <p:sp>
            <p:nvSpPr>
              <p:cNvPr id="71" name="모서리가 둥근 직사각형 70">
                <a:extLst>
                  <a:ext uri="{FF2B5EF4-FFF2-40B4-BE49-F238E27FC236}">
                    <a16:creationId xmlns:a16="http://schemas.microsoft.com/office/drawing/2014/main" id="{A982C7DB-7910-4BA1-9868-193338909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7930" y="1579211"/>
                <a:ext cx="1296233" cy="68688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altLang="ko-KR" sz="1050" b="1" dirty="0">
                    <a:latin typeface="HY동녘M" pitchFamily="18" charset="-127"/>
                    <a:ea typeface="HY동녘M" pitchFamily="18" charset="-127"/>
                  </a:rPr>
                  <a:t>Log-in</a:t>
                </a:r>
              </a:p>
              <a:p>
                <a:pPr algn="ctr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altLang="ko-KR" sz="1050" b="1" dirty="0">
                    <a:latin typeface="HY동녘M" pitchFamily="18" charset="-127"/>
                    <a:ea typeface="HY동녘M" pitchFamily="18" charset="-127"/>
                  </a:rPr>
                  <a:t>(Korean.net)</a:t>
                </a:r>
                <a:endParaRPr lang="en-US" altLang="ko-KR" sz="1050" b="1" dirty="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endParaRPr>
              </a:p>
            </p:txBody>
          </p:sp>
          <p:sp>
            <p:nvSpPr>
              <p:cNvPr id="73" name="모서리가 둥근 직사각형 72">
                <a:extLst>
                  <a:ext uri="{FF2B5EF4-FFF2-40B4-BE49-F238E27FC236}">
                    <a16:creationId xmlns:a16="http://schemas.microsoft.com/office/drawing/2014/main" id="{1398F994-011C-4BF2-BE9E-401689BB5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3331" y="1497967"/>
                <a:ext cx="1684168" cy="768128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altLang="ko-KR" sz="1050" b="1" dirty="0">
                    <a:latin typeface="HY동녘M" pitchFamily="18" charset="-127"/>
                    <a:ea typeface="HY동녘M" pitchFamily="18" charset="-127"/>
                  </a:rPr>
                  <a:t>Choose and complete the corresponding application form.</a:t>
                </a:r>
                <a:endParaRPr lang="en-US" altLang="ko-KR" sz="1050" b="1" dirty="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endParaRPr>
              </a:p>
            </p:txBody>
          </p:sp>
          <p:sp>
            <p:nvSpPr>
              <p:cNvPr id="74" name="모서리가 둥근 직사각형 73">
                <a:extLst>
                  <a:ext uri="{FF2B5EF4-FFF2-40B4-BE49-F238E27FC236}">
                    <a16:creationId xmlns:a16="http://schemas.microsoft.com/office/drawing/2014/main" id="{015E5509-75C4-46BA-8D10-78CD712FA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7354" y="1512739"/>
                <a:ext cx="1822828" cy="75335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>
                <a:lvl1pPr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1pPr>
                <a:lvl2pPr marL="742950" indent="-285750"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2pPr>
                <a:lvl3pPr marL="1143000" indent="-228600"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3pPr>
                <a:lvl4pPr marL="1600200" indent="-228600"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4pPr>
                <a:lvl5pPr marL="2057400" indent="-228600"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charset="-127"/>
                    <a:ea typeface="바탕체" charset="-127"/>
                  </a:defRPr>
                </a:lvl9pPr>
              </a:lstStyle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b="1" dirty="0">
                    <a:solidFill>
                      <a:srgbClr val="000000"/>
                    </a:solidFill>
                    <a:latin typeface="HY동녘M" charset="0"/>
                    <a:ea typeface="HY동녘M" charset="0"/>
                  </a:rPr>
                  <a:t>Submit to the corresponding Korean Consulate General.</a:t>
                </a:r>
              </a:p>
            </p:txBody>
          </p:sp>
          <p:sp>
            <p:nvSpPr>
              <p:cNvPr id="8235" name="오른쪽 화살표 74">
                <a:extLst>
                  <a:ext uri="{FF2B5EF4-FFF2-40B4-BE49-F238E27FC236}">
                    <a16:creationId xmlns:a16="http://schemas.microsoft.com/office/drawing/2014/main" id="{95D8BE92-BF44-450F-B99F-EFD3BAEA03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7521" y="1847212"/>
                <a:ext cx="252028" cy="25202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CC6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89992" tIns="0" rIns="17999" bIns="0" anchor="ctr"/>
              <a:lstStyle>
                <a:lvl1pPr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1pPr>
                <a:lvl2pPr marL="742950" indent="-28575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2pPr>
                <a:lvl3pPr marL="11430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3pPr>
                <a:lvl4pPr marL="16002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4pPr>
                <a:lvl5pPr marL="20574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9pPr>
              </a:lstStyle>
              <a:p>
                <a:pPr algn="ctr"/>
                <a:endParaRPr lang="ko-KR" altLang="en-US" sz="1600" b="1">
                  <a:latin typeface="가는각진제목체"/>
                  <a:ea typeface="가는각진제목체"/>
                  <a:cs typeface="가는각진제목체"/>
                </a:endParaRPr>
              </a:p>
            </p:txBody>
          </p:sp>
          <p:sp>
            <p:nvSpPr>
              <p:cNvPr id="8236" name="오른쪽 화살표 75">
                <a:extLst>
                  <a:ext uri="{FF2B5EF4-FFF2-40B4-BE49-F238E27FC236}">
                    <a16:creationId xmlns:a16="http://schemas.microsoft.com/office/drawing/2014/main" id="{2712A7EE-F468-4DE1-AA7D-80AD3D2B8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8226" y="1847212"/>
                <a:ext cx="252028" cy="25202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CC6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89992" tIns="0" rIns="17999" bIns="0" anchor="ctr"/>
              <a:lstStyle>
                <a:lvl1pPr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1pPr>
                <a:lvl2pPr marL="742950" indent="-28575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2pPr>
                <a:lvl3pPr marL="11430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3pPr>
                <a:lvl4pPr marL="16002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4pPr>
                <a:lvl5pPr marL="20574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9pPr>
              </a:lstStyle>
              <a:p>
                <a:pPr algn="ctr"/>
                <a:endParaRPr lang="ko-KR" altLang="en-US" sz="1600" b="1">
                  <a:latin typeface="가는각진제목체"/>
                  <a:ea typeface="가는각진제목체"/>
                  <a:cs typeface="가는각진제목체"/>
                </a:endParaRPr>
              </a:p>
            </p:txBody>
          </p:sp>
        </p:grpSp>
        <p:sp>
          <p:nvSpPr>
            <p:cNvPr id="55" name="모서리가 둥근 직사각형 159">
              <a:extLst>
                <a:ext uri="{FF2B5EF4-FFF2-40B4-BE49-F238E27FC236}">
                  <a16:creationId xmlns:a16="http://schemas.microsoft.com/office/drawing/2014/main" id="{A1B0C77F-7B61-44E2-A96A-02EB86233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271" y="2404542"/>
              <a:ext cx="215000" cy="173567"/>
            </a:xfrm>
            <a:prstGeom prst="roundRect">
              <a:avLst>
                <a:gd name="adj" fmla="val 50000"/>
              </a:avLst>
            </a:prstGeom>
            <a:solidFill>
              <a:srgbClr val="6600FF"/>
            </a:solidFill>
            <a:ln w="3175">
              <a:noFill/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 anchorCtr="1">
              <a:spAutoFit/>
            </a:bodyPr>
            <a:lstStyle>
              <a:lvl1pPr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1pPr>
              <a:lvl2pPr marL="742950" indent="-28575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2pPr>
              <a:lvl3pPr marL="11430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3pPr>
              <a:lvl4pPr marL="16002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4pPr>
              <a:lvl5pPr marL="20574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5pPr>
              <a:lvl6pPr marL="25146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6pPr>
              <a:lvl7pPr marL="29718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7pPr>
              <a:lvl8pPr marL="34290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8pPr>
              <a:lvl9pPr marL="38862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1</a:t>
              </a:r>
            </a:p>
          </p:txBody>
        </p:sp>
        <p:sp>
          <p:nvSpPr>
            <p:cNvPr id="79" name="모서리가 둥근 직사각형 159">
              <a:extLst>
                <a:ext uri="{FF2B5EF4-FFF2-40B4-BE49-F238E27FC236}">
                  <a16:creationId xmlns:a16="http://schemas.microsoft.com/office/drawing/2014/main" id="{B9C43875-1F5A-415C-9FC7-B79560B0F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838" y="2404542"/>
              <a:ext cx="200979" cy="173567"/>
            </a:xfrm>
            <a:prstGeom prst="roundRect">
              <a:avLst>
                <a:gd name="adj" fmla="val 50000"/>
              </a:avLst>
            </a:prstGeom>
            <a:solidFill>
              <a:srgbClr val="6600FF"/>
            </a:solidFill>
            <a:ln w="3175">
              <a:noFill/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 anchorCtr="1">
              <a:spAutoFit/>
            </a:bodyPr>
            <a:lstStyle>
              <a:lvl1pPr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1pPr>
              <a:lvl2pPr marL="742950" indent="-28575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2pPr>
              <a:lvl3pPr marL="11430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3pPr>
              <a:lvl4pPr marL="16002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4pPr>
              <a:lvl5pPr marL="20574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5pPr>
              <a:lvl6pPr marL="25146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6pPr>
              <a:lvl7pPr marL="29718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7pPr>
              <a:lvl8pPr marL="34290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8pPr>
              <a:lvl9pPr marL="38862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2</a:t>
              </a:r>
            </a:p>
          </p:txBody>
        </p:sp>
        <p:sp>
          <p:nvSpPr>
            <p:cNvPr id="81" name="모서리가 둥근 직사각형 159">
              <a:extLst>
                <a:ext uri="{FF2B5EF4-FFF2-40B4-BE49-F238E27FC236}">
                  <a16:creationId xmlns:a16="http://schemas.microsoft.com/office/drawing/2014/main" id="{820003E6-E7A1-4CE6-86BE-7FCF8492D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3674" y="2389770"/>
              <a:ext cx="200978" cy="203111"/>
            </a:xfrm>
            <a:prstGeom prst="roundRect">
              <a:avLst>
                <a:gd name="adj" fmla="val 50000"/>
              </a:avLst>
            </a:prstGeom>
            <a:solidFill>
              <a:srgbClr val="6600FF"/>
            </a:solidFill>
            <a:ln w="3175">
              <a:noFill/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 anchorCtr="1">
              <a:spAutoFit/>
            </a:bodyPr>
            <a:lstStyle>
              <a:lvl1pPr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1pPr>
              <a:lvl2pPr marL="742950" indent="-28575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2pPr>
              <a:lvl3pPr marL="11430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3pPr>
              <a:lvl4pPr marL="16002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4pPr>
              <a:lvl5pPr marL="2057400" indent="-228600" defTabSz="776288"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5pPr>
              <a:lvl6pPr marL="25146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6pPr>
              <a:lvl7pPr marL="29718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7pPr>
              <a:lvl8pPr marL="34290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8pPr>
              <a:lvl9pPr marL="38862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charset="-127"/>
                  <a:ea typeface="바탕체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3</a:t>
              </a:r>
            </a:p>
          </p:txBody>
        </p:sp>
      </p:grpSp>
      <p:sp>
        <p:nvSpPr>
          <p:cNvPr id="8217" name="직사각형 83">
            <a:extLst>
              <a:ext uri="{FF2B5EF4-FFF2-40B4-BE49-F238E27FC236}">
                <a16:creationId xmlns:a16="http://schemas.microsoft.com/office/drawing/2014/main" id="{5D8B0F48-BCB9-4444-8DF3-A884273D8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4508500"/>
            <a:ext cx="9144000" cy="20161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/>
            <a:endParaRPr lang="ko-KR" altLang="en-US"/>
          </a:p>
        </p:txBody>
      </p:sp>
      <p:grpSp>
        <p:nvGrpSpPr>
          <p:cNvPr id="8218" name="그룹 90">
            <a:extLst>
              <a:ext uri="{FF2B5EF4-FFF2-40B4-BE49-F238E27FC236}">
                <a16:creationId xmlns:a16="http://schemas.microsoft.com/office/drawing/2014/main" id="{C4079B43-835A-4D83-8755-074754DC7AAF}"/>
              </a:ext>
            </a:extLst>
          </p:cNvPr>
          <p:cNvGrpSpPr>
            <a:grpSpLocks/>
          </p:cNvGrpSpPr>
          <p:nvPr/>
        </p:nvGrpSpPr>
        <p:grpSpPr bwMode="auto">
          <a:xfrm>
            <a:off x="487363" y="4652963"/>
            <a:ext cx="5329237" cy="863600"/>
            <a:chOff x="416496" y="4978623"/>
            <a:chExt cx="5328592" cy="683028"/>
          </a:xfrm>
        </p:grpSpPr>
        <p:sp>
          <p:nvSpPr>
            <p:cNvPr id="6181" name="직사각형 86">
              <a:extLst>
                <a:ext uri="{FF2B5EF4-FFF2-40B4-BE49-F238E27FC236}">
                  <a16:creationId xmlns:a16="http://schemas.microsoft.com/office/drawing/2014/main" id="{75C51B7E-8257-4131-947D-C8F5E8A46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07" y="4978623"/>
              <a:ext cx="1225402" cy="179546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r>
                <a:rPr lang="en-US" altLang="ko-KR" sz="1050" b="1" dirty="0">
                  <a:latin typeface="HY동녘M" pitchFamily="18" charset="-127"/>
                  <a:ea typeface="HY동녘M" pitchFamily="18" charset="-127"/>
                </a:rPr>
                <a:t>Notice</a:t>
              </a:r>
              <a:endParaRPr lang="ko-KR" altLang="en-US" sz="1050" b="1" dirty="0"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8226" name="직사각형 87">
              <a:extLst>
                <a:ext uri="{FF2B5EF4-FFF2-40B4-BE49-F238E27FC236}">
                  <a16:creationId xmlns:a16="http://schemas.microsoft.com/office/drawing/2014/main" id="{05D85882-2C65-41AA-9165-355FDBC0B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96" y="5194359"/>
              <a:ext cx="5328592" cy="467292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9pPr>
            </a:lstStyle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 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It is mandatory to the application submitted online system.</a:t>
              </a: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  (the application will not be accepted if submitted to the diplomatic office without online submission)</a:t>
              </a:r>
            </a:p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If you apply with several accounts, your application will not be considered for the program.</a:t>
              </a:r>
            </a:p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ko-KR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※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Detailed information and guidelines for the application will be announced through korean.net</a:t>
              </a:r>
            </a:p>
          </p:txBody>
        </p:sp>
      </p:grpSp>
      <p:grpSp>
        <p:nvGrpSpPr>
          <p:cNvPr id="8219" name="그룹 91">
            <a:extLst>
              <a:ext uri="{FF2B5EF4-FFF2-40B4-BE49-F238E27FC236}">
                <a16:creationId xmlns:a16="http://schemas.microsoft.com/office/drawing/2014/main" id="{7F217695-1F77-431E-954B-5320BF6B3EC4}"/>
              </a:ext>
            </a:extLst>
          </p:cNvPr>
          <p:cNvGrpSpPr>
            <a:grpSpLocks/>
          </p:cNvGrpSpPr>
          <p:nvPr/>
        </p:nvGrpSpPr>
        <p:grpSpPr bwMode="auto">
          <a:xfrm>
            <a:off x="487363" y="5661025"/>
            <a:ext cx="5329237" cy="863600"/>
            <a:chOff x="416496" y="4952903"/>
            <a:chExt cx="5328592" cy="863165"/>
          </a:xfrm>
        </p:grpSpPr>
        <p:sp>
          <p:nvSpPr>
            <p:cNvPr id="6179" name="직사각형 95">
              <a:extLst>
                <a:ext uri="{FF2B5EF4-FFF2-40B4-BE49-F238E27FC236}">
                  <a16:creationId xmlns:a16="http://schemas.microsoft.com/office/drawing/2014/main" id="{5C252FD7-3F6E-4DA6-BB9C-939C7FF81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068" y="4952903"/>
              <a:ext cx="1223814" cy="17929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r>
                <a:rPr lang="en-US" altLang="ko-KR" sz="1050" b="1" dirty="0">
                  <a:latin typeface="HY동녘M" pitchFamily="18" charset="-127"/>
                  <a:ea typeface="HY동녘M" pitchFamily="18" charset="-127"/>
                </a:rPr>
                <a:t>Inquiry</a:t>
              </a:r>
              <a:endParaRPr lang="ko-KR" altLang="en-US" sz="1050" b="1" dirty="0"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8224" name="직사각형 93">
              <a:extLst>
                <a:ext uri="{FF2B5EF4-FFF2-40B4-BE49-F238E27FC236}">
                  <a16:creationId xmlns:a16="http://schemas.microsoft.com/office/drawing/2014/main" id="{A542D5C6-7128-4245-A772-0C50276B9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96" y="5167998"/>
              <a:ext cx="5328592" cy="64807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9pPr>
            </a:lstStyle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 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Overseas Koreans Foundation </a:t>
              </a:r>
              <a:r>
                <a:rPr lang="mr-IN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–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E-Global Korean Department </a:t>
              </a:r>
            </a:p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Tel : 82-2-3415-0055</a:t>
              </a:r>
            </a:p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E-mail : pms01@okf.or.kr</a:t>
              </a:r>
              <a:endParaRPr lang="ko-KR" altLang="en-US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</p:grpSp>
      <p:sp>
        <p:nvSpPr>
          <p:cNvPr id="8220" name="모서리가 둥근 직사각형 31">
            <a:extLst>
              <a:ext uri="{FF2B5EF4-FFF2-40B4-BE49-F238E27FC236}">
                <a16:creationId xmlns:a16="http://schemas.microsoft.com/office/drawing/2014/main" id="{53B07D45-9E69-4CC7-B7AE-C1144C4B6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4652963"/>
            <a:ext cx="142875" cy="144462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/>
            <a:endParaRPr lang="ko-KR" altLang="en-US"/>
          </a:p>
        </p:txBody>
      </p:sp>
      <p:sp>
        <p:nvSpPr>
          <p:cNvPr id="8221" name="모서리가 둥근 직사각형 32">
            <a:extLst>
              <a:ext uri="{FF2B5EF4-FFF2-40B4-BE49-F238E27FC236}">
                <a16:creationId xmlns:a16="http://schemas.microsoft.com/office/drawing/2014/main" id="{6EE5DE95-4C6E-4B82-9F60-C9B6169E6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5662613"/>
            <a:ext cx="144462" cy="1428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/>
            <a:endParaRPr lang="ko-KR" altLang="en-US"/>
          </a:p>
        </p:txBody>
      </p:sp>
      <p:sp>
        <p:nvSpPr>
          <p:cNvPr id="8222" name="Rectangle 4">
            <a:extLst>
              <a:ext uri="{FF2B5EF4-FFF2-40B4-BE49-F238E27FC236}">
                <a16:creationId xmlns:a16="http://schemas.microsoft.com/office/drawing/2014/main" id="{94EC89AF-50AA-4AE1-A1FC-9070EED0C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"/>
            <a:ext cx="9906000" cy="357188"/>
          </a:xfrm>
          <a:prstGeom prst="rect">
            <a:avLst/>
          </a:prstGeom>
          <a:solidFill>
            <a:srgbClr val="00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latinLnBrk="1" hangingPunct="1"/>
            <a:r>
              <a:rPr lang="en-US" altLang="ko-KR" sz="16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Applying for the OKFriends Homecoming Camp_ Guide to Online Application (Individual)</a:t>
            </a:r>
            <a:endParaRPr lang="ko-KR" altLang="en-US" sz="1600" b="1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화면명세서 - 빈화면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CCCCFF"/>
      </a:hlink>
      <a:folHlink>
        <a:srgbClr val="B2B2B2"/>
      </a:folHlink>
    </a:clrScheme>
    <a:fontScheme name="산출물표준-파워포인트-가로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산출물표준-파워포인트-가로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산출물표준-파워포인트-가로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보고서 개요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CCCCFF"/>
      </a:hlink>
      <a:folHlink>
        <a:srgbClr val="B2B2B2"/>
      </a:folHlink>
    </a:clrScheme>
    <a:fontScheme name="산출물표준-파워포인트-가로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산출물표준-파워포인트-가로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산출물표준-파워포인트-가로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화면명세서-다음페이지 계속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넓은화면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C:\tools\MSOFFICE\Templates\Blank Presentation.pot</Template>
  <TotalTime>38427</TotalTime>
  <Words>339</Words>
  <Application>Microsoft Office PowerPoint</Application>
  <PresentationFormat>A4 Paper (210x297 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바탕체</vt:lpstr>
      <vt:lpstr>Arial</vt:lpstr>
      <vt:lpstr>맑은 고딕</vt:lpstr>
      <vt:lpstr>굴림</vt:lpstr>
      <vt:lpstr>돋움</vt:lpstr>
      <vt:lpstr>HY동녘M</vt:lpstr>
      <vt:lpstr>Wingdings</vt:lpstr>
      <vt:lpstr>가는각진제목체</vt:lpstr>
      <vt:lpstr>화면명세서 - 빈화면</vt:lpstr>
      <vt:lpstr>보고서 개요</vt:lpstr>
      <vt:lpstr>1_화면명세서-다음페이지 계속</vt:lpstr>
      <vt:lpstr>넓은화면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제목 없음</dc:title>
  <dc:creator>서경환</dc:creator>
  <cp:lastModifiedBy>Yuni Kang</cp:lastModifiedBy>
  <cp:revision>2101</cp:revision>
  <cp:lastPrinted>2014-08-03T23:55:23Z</cp:lastPrinted>
  <dcterms:created xsi:type="dcterms:W3CDTF">1995-06-17T23:31:02Z</dcterms:created>
  <dcterms:modified xsi:type="dcterms:W3CDTF">2019-03-11T19:32:14Z</dcterms:modified>
</cp:coreProperties>
</file>