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0" r:id="rId1"/>
    <p:sldMasterId id="2147483712" r:id="rId2"/>
    <p:sldMasterId id="2147483746" r:id="rId3"/>
    <p:sldMasterId id="2147484292" r:id="rId4"/>
  </p:sldMasterIdLst>
  <p:notesMasterIdLst>
    <p:notesMasterId r:id="rId6"/>
  </p:notesMasterIdLst>
  <p:handoutMasterIdLst>
    <p:handoutMasterId r:id="rId7"/>
  </p:handoutMasterIdLst>
  <p:sldIdLst>
    <p:sldId id="850" r:id="rId5"/>
  </p:sldIdLst>
  <p:sldSz cx="9906000" cy="6858000" type="A4"/>
  <p:notesSz cx="6873875" cy="10004425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바탕체" panose="02030609000101010101" pitchFamily="17" charset="-127"/>
        <a:ea typeface="바탕체" panose="02030609000101010101" pitchFamily="17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>
          <p15:clr>
            <a:srgbClr val="A4A3A4"/>
          </p15:clr>
        </p15:guide>
        <p15:guide id="2" orient="horz" pos="119">
          <p15:clr>
            <a:srgbClr val="A4A3A4"/>
          </p15:clr>
        </p15:guide>
        <p15:guide id="3" pos="172">
          <p15:clr>
            <a:srgbClr val="A4A3A4"/>
          </p15:clr>
        </p15:guide>
        <p15:guide id="4" pos="48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74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33CCCC"/>
    <a:srgbClr val="66CCFF"/>
    <a:srgbClr val="99CCFF"/>
    <a:srgbClr val="FF9933"/>
    <a:srgbClr val="FF0000"/>
    <a:srgbClr val="FFCC00"/>
    <a:srgbClr val="A9A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14" autoAdjust="0"/>
    <p:restoredTop sz="96229" autoAdjust="0"/>
  </p:normalViewPr>
  <p:slideViewPr>
    <p:cSldViewPr>
      <p:cViewPr varScale="1">
        <p:scale>
          <a:sx n="114" d="100"/>
          <a:sy n="114" d="100"/>
        </p:scale>
        <p:origin x="1566" y="114"/>
      </p:cViewPr>
      <p:guideLst>
        <p:guide orient="horz" pos="3158"/>
        <p:guide orient="horz" pos="119"/>
        <p:guide pos="172"/>
        <p:guide pos="48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3030" y="-90"/>
      </p:cViewPr>
      <p:guideLst>
        <p:guide orient="horz" pos="3174"/>
        <p:guide pos="22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3E27C66-AEB5-4298-9B57-6388AE5DD8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4A11892-565F-42CD-B7D8-5C385B2E4AF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4138" y="0"/>
            <a:ext cx="297973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r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963148E-2334-46A9-AE8D-D01C5A6495B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504363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AB308977-E870-4A8D-9D31-7916E7E214D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4138" y="9504363"/>
            <a:ext cx="29797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i="1">
                <a:latin typeface="Arial" panose="020B0604020202020204" pitchFamily="34" charset="0"/>
                <a:ea typeface="돋움" panose="020B0600000101010101" pitchFamily="50" charset="-127"/>
              </a:defRPr>
            </a:lvl1pPr>
          </a:lstStyle>
          <a:p>
            <a:fld id="{53611577-5298-480C-83FC-A8B4CC40DFE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234DDEA-B00F-4EB4-8105-E0C7DBB143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B735A17-4E52-4E68-8074-C7C9AC26CC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94138" y="0"/>
            <a:ext cx="297973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t" anchorCtr="0" compatLnSpc="1">
            <a:prstTxWarp prst="textNoShape">
              <a:avLst/>
            </a:prstTxWarp>
          </a:bodyPr>
          <a:lstStyle>
            <a:lvl1pPr algn="r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DE507518-CA02-46DE-A01C-5A79D8179197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739775" y="760413"/>
            <a:ext cx="5392738" cy="3733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B2ED24CC-9C00-4BDF-9534-B6202F4E3EC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751388"/>
            <a:ext cx="5040312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83" tIns="46892" rIns="93783" bIns="46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문자열 유형을 편집하려면 누르십시오</a:t>
            </a:r>
            <a:r>
              <a:rPr lang="en-US" altLang="ko-KR" noProof="0"/>
              <a:t>.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6D1E92C9-802E-4D41-BC72-85D012156B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504363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l" defTabSz="931193" eaLnBrk="1" hangingPunct="1">
              <a:defRPr i="1">
                <a:latin typeface="Arial" charset="0"/>
                <a:ea typeface="돋움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A0649567-66DB-427C-B46C-D8E6758ED6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4138" y="9504363"/>
            <a:ext cx="29797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403" tIns="0" rIns="19403" bIns="0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i="1">
                <a:latin typeface="Arial" panose="020B0604020202020204" pitchFamily="34" charset="0"/>
                <a:ea typeface="돋움" panose="020B0600000101010101" pitchFamily="50" charset="-127"/>
              </a:defRPr>
            </a:lvl1pPr>
          </a:lstStyle>
          <a:p>
            <a:fld id="{E43CA643-3E0B-4493-AD9C-97FBB8B125A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9728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73050" y="44624"/>
            <a:ext cx="9360470" cy="4046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2309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4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서브페이지_좌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25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915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서브페이지_좌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47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>
            <a:extLst>
              <a:ext uri="{FF2B5EF4-FFF2-40B4-BE49-F238E27FC236}">
                <a16:creationId xmlns:a16="http://schemas.microsoft.com/office/drawing/2014/main" id="{A40E752A-8E4B-4672-A7EF-F05819503FA0}"/>
              </a:ext>
            </a:extLst>
          </p:cNvPr>
          <p:cNvSpPr/>
          <p:nvPr userDrawn="1"/>
        </p:nvSpPr>
        <p:spPr bwMode="auto">
          <a:xfrm>
            <a:off x="7761288" y="6669088"/>
            <a:ext cx="2160587" cy="1444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ko-KR" altLang="en-US" sz="8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화면설명 끝</a:t>
            </a:r>
            <a:r>
              <a:rPr lang="en-US" altLang="ko-KR" sz="8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8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52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>
            <a:extLst>
              <a:ext uri="{FF2B5EF4-FFF2-40B4-BE49-F238E27FC236}">
                <a16:creationId xmlns:a16="http://schemas.microsoft.com/office/drawing/2014/main" id="{CDD7912B-E24F-4646-B4AD-0C76DD2F90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04813"/>
            <a:ext cx="21605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" name="Rectangle 17">
            <a:extLst>
              <a:ext uri="{FF2B5EF4-FFF2-40B4-BE49-F238E27FC236}">
                <a16:creationId xmlns:a16="http://schemas.microsoft.com/office/drawing/2014/main" id="{00D4EE9E-3868-4A6D-8A08-F549E892DB6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08725"/>
            <a:ext cx="9906000" cy="3397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2014 Korean.net </a:t>
            </a:r>
            <a:b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내용의 전부 또는 일부에 대한 복사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전재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배포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사용을 금합니다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5" r:id="rId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180975" indent="-1809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542925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marL="895350" indent="-173038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marL="1257300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marL="1619250" indent="-18256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20764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6pPr>
      <a:lvl7pPr marL="25336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7pPr>
      <a:lvl8pPr marL="29908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8pPr>
      <a:lvl9pPr marL="34480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직사각형 9">
            <a:extLst>
              <a:ext uri="{FF2B5EF4-FFF2-40B4-BE49-F238E27FC236}">
                <a16:creationId xmlns:a16="http://schemas.microsoft.com/office/drawing/2014/main" id="{AA03099D-BD01-449C-B6FB-B32F523AD9AC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0" y="44450"/>
            <a:ext cx="9906000" cy="431800"/>
          </a:xfrm>
          <a:prstGeom prst="rect">
            <a:avLst/>
          </a:prstGeom>
          <a:solidFill>
            <a:srgbClr val="0099CC"/>
          </a:solidFill>
          <a:ln>
            <a:noFill/>
          </a:ln>
          <a:extLst/>
        </p:spPr>
        <p:txBody>
          <a:bodyPr wrap="none" anchor="ctr"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  <p:sp>
        <p:nvSpPr>
          <p:cNvPr id="987139" name="Text Box 3">
            <a:extLst>
              <a:ext uri="{FF2B5EF4-FFF2-40B4-BE49-F238E27FC236}">
                <a16:creationId xmlns:a16="http://schemas.microsoft.com/office/drawing/2014/main" id="{028CB4A3-F52F-4632-AC41-E71B4F5463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2788" y="6608763"/>
            <a:ext cx="85407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  <a:fld id="{580E4CB4-146E-4643-B29E-382EC3747DBF}" type="slidenum"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</a:pPr>
              <a:t>‹#›</a:t>
            </a:fld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054" name="직사각형 1">
            <a:extLst>
              <a:ext uri="{FF2B5EF4-FFF2-40B4-BE49-F238E27FC236}">
                <a16:creationId xmlns:a16="http://schemas.microsoft.com/office/drawing/2014/main" id="{02BA2E01-B264-412F-BE7B-0BA75A6C72AC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273050" y="6551613"/>
            <a:ext cx="9355138" cy="46037"/>
          </a:xfrm>
          <a:prstGeom prst="rect">
            <a:avLst/>
          </a:prstGeom>
          <a:solidFill>
            <a:srgbClr val="99CCFF"/>
          </a:solidFill>
          <a:ln>
            <a:noFill/>
          </a:ln>
          <a:extLst/>
        </p:spPr>
        <p:txBody>
          <a:bodyPr wrap="none" anchor="ctr"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  <p:sp>
        <p:nvSpPr>
          <p:cNvPr id="2055" name="직사각형 11">
            <a:extLst>
              <a:ext uri="{FF2B5EF4-FFF2-40B4-BE49-F238E27FC236}">
                <a16:creationId xmlns:a16="http://schemas.microsoft.com/office/drawing/2014/main" id="{8F9ECF80-DB0F-4F9A-93DA-80AFF7ACC170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0" y="-26988"/>
            <a:ext cx="9906000" cy="46038"/>
          </a:xfrm>
          <a:prstGeom prst="rect">
            <a:avLst/>
          </a:prstGeom>
          <a:solidFill>
            <a:srgbClr val="0099CC"/>
          </a:solidFill>
          <a:ln>
            <a:noFill/>
          </a:ln>
          <a:extLst/>
        </p:spPr>
        <p:txBody>
          <a:bodyPr wrap="none" anchor="ctr"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6" r:id="rId1"/>
    <p:sldLayoutId id="2147484797" r:id="rId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1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180975" indent="-1809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542925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marL="895350" indent="-173038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marL="1257300" indent="-1825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marL="1619250" indent="-18256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20764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6pPr>
      <a:lvl7pPr marL="25336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7pPr>
      <a:lvl8pPr marL="29908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8pPr>
      <a:lvl9pPr marL="3448050" indent="-182563" algn="l" rtl="0" fontAlgn="base" latinLnBrk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41A3F5C0-AB87-47B8-902A-8B8A7A46A33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73050" y="1125538"/>
            <a:ext cx="9432925" cy="52562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</a:t>
            </a:r>
          </a:p>
          <a:p>
            <a:pPr marL="0" lvl="1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2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3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4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</a:t>
            </a: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A8754901-D5C5-43CA-BE25-F603E6109E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30725" y="6597650"/>
            <a:ext cx="85407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  <a:fld id="{507C9F46-BD2D-41E3-BA97-B2B8A4676C7A}" type="slidenum"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</a:pPr>
              <a:t>‹#›</a:t>
            </a:fld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C8C9535E-F20D-4800-93F0-BEE16BEE66B0}"/>
              </a:ext>
            </a:extLst>
          </p:cNvPr>
          <p:cNvGraphicFramePr>
            <a:graphicFrameLocks noGrp="1"/>
          </p:cNvGraphicFramePr>
          <p:nvPr/>
        </p:nvGraphicFramePr>
        <p:xfrm>
          <a:off x="0" y="9525"/>
          <a:ext cx="9906000" cy="6588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29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3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89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33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화면명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코리안넷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TYPE 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김지영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47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06419D62-090C-4C4A-860F-EA36771659E1}"/>
              </a:ext>
            </a:extLst>
          </p:cNvPr>
          <p:cNvSpPr/>
          <p:nvPr userDrawn="1"/>
        </p:nvSpPr>
        <p:spPr bwMode="auto">
          <a:xfrm>
            <a:off x="7832725" y="260350"/>
            <a:ext cx="2073275" cy="1444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ko-KR" sz="7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Description</a:t>
            </a:r>
            <a:endParaRPr lang="ko-KR" altLang="en-US" sz="7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3" name="Text Box 15">
            <a:extLst>
              <a:ext uri="{FF2B5EF4-FFF2-40B4-BE49-F238E27FC236}">
                <a16:creationId xmlns:a16="http://schemas.microsoft.com/office/drawing/2014/main" id="{B3DF4DAA-79B8-4E48-AA15-76205AB4FAF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32725" y="6597650"/>
            <a:ext cx="2073275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Copyright ⓒ 2014 www.Korean.net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8" r:id="rId1"/>
    <p:sldLayoutId id="2147484799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E8DEF19B-2C91-4DEF-B1FB-5F9A6034E49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73050" y="1125538"/>
            <a:ext cx="9432925" cy="52562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</a:t>
            </a:r>
          </a:p>
          <a:p>
            <a:pPr marL="0" lvl="1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2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3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</a:p>
          <a:p>
            <a:pPr marL="0" lvl="4" latinLnBrk="1">
              <a:defRPr/>
            </a:pPr>
            <a:r>
              <a:rPr lang="ko-KR" altLang="en-US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</a:t>
            </a: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8626693A-6F79-40E3-9ADE-48877F345B3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30725" y="6597650"/>
            <a:ext cx="85407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  <a:fld id="{AD0D764A-AF1B-4F3B-90FB-4DCCAB21BE6B}" type="slidenum"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</a:pPr>
              <a:t>‹#›</a:t>
            </a:fld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-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E805BAB9-EF7B-4A41-A1FB-62775B4EFDB2}"/>
              </a:ext>
            </a:extLst>
          </p:cNvPr>
          <p:cNvGraphicFramePr>
            <a:graphicFrameLocks noGrp="1"/>
          </p:cNvGraphicFramePr>
          <p:nvPr/>
        </p:nvGraphicFramePr>
        <p:xfrm>
          <a:off x="0" y="9525"/>
          <a:ext cx="9906000" cy="6588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29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3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89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33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화면명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업무연락방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TYPE 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김지영</a:t>
                      </a: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4799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4" marR="91444" marT="45717" marB="457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1444" marR="91444" marT="45719" marB="457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2F3188AA-F1B4-4E82-A49D-7F544700CFBC}"/>
              </a:ext>
            </a:extLst>
          </p:cNvPr>
          <p:cNvSpPr/>
          <p:nvPr userDrawn="1"/>
        </p:nvSpPr>
        <p:spPr bwMode="auto">
          <a:xfrm>
            <a:off x="7832725" y="260350"/>
            <a:ext cx="2073275" cy="1444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ko-KR" sz="7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Description</a:t>
            </a:r>
            <a:endParaRPr lang="ko-KR" altLang="en-US" sz="7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3" name="Text Box 15">
            <a:extLst>
              <a:ext uri="{FF2B5EF4-FFF2-40B4-BE49-F238E27FC236}">
                <a16:creationId xmlns:a16="http://schemas.microsoft.com/office/drawing/2014/main" id="{C14927E6-0891-4AF3-86B3-607C6232C2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32725" y="6597650"/>
            <a:ext cx="2073275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 algn="ctr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Copyright ⓒ 2014 www.Korean.net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0" r:id="rId1"/>
    <p:sldLayoutId id="2147484801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rean.net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Group 5">
            <a:extLst>
              <a:ext uri="{FF2B5EF4-FFF2-40B4-BE49-F238E27FC236}">
                <a16:creationId xmlns:a16="http://schemas.microsoft.com/office/drawing/2014/main" id="{E6839141-37C4-4629-BF99-EF26BB567C6E}"/>
              </a:ext>
            </a:extLst>
          </p:cNvPr>
          <p:cNvGraphicFramePr>
            <a:graphicFrameLocks noGrp="1"/>
          </p:cNvGraphicFramePr>
          <p:nvPr/>
        </p:nvGraphicFramePr>
        <p:xfrm>
          <a:off x="344488" y="549275"/>
          <a:ext cx="9144000" cy="3740207"/>
        </p:xfrm>
        <a:graphic>
          <a:graphicData uri="http://schemas.openxmlformats.org/drawingml/2006/table">
            <a:tbl>
              <a:tblPr/>
              <a:tblGrid>
                <a:gridCol w="1008062">
                  <a:extLst>
                    <a:ext uri="{9D8B030D-6E8A-4147-A177-3AD203B41FA5}">
                      <a16:colId xmlns:a16="http://schemas.microsoft.com/office/drawing/2014/main" val="711103273"/>
                    </a:ext>
                  </a:extLst>
                </a:gridCol>
                <a:gridCol w="8135938">
                  <a:extLst>
                    <a:ext uri="{9D8B030D-6E8A-4147-A177-3AD203B41FA5}">
                      <a16:colId xmlns:a16="http://schemas.microsoft.com/office/drawing/2014/main" val="2488946653"/>
                    </a:ext>
                  </a:extLst>
                </a:gridCol>
              </a:tblGrid>
              <a:tr h="284163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008972"/>
                  </a:ext>
                </a:extLst>
              </a:tr>
              <a:tr h="1222375">
                <a:tc>
                  <a:txBody>
                    <a:bodyPr/>
                    <a:lstStyle>
                      <a:lvl1pPr marL="2286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228600" marR="0" lvl="0" indent="-228600" algn="ctr" defTabSz="914400" rtl="0" eaLnBrk="1" fontAlgn="ctr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단체</a:t>
                      </a:r>
                      <a:endParaRPr kumimoji="1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012389"/>
                  </a:ext>
                </a:extLst>
              </a:tr>
              <a:tr h="582613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코리안넷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2"/>
                        </a:rPr>
                        <a:t>www.korean.net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접속 및 개인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ID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  <a:endParaRPr kumimoji="0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※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 가입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는 사용중인 ID/PW 사용</a:t>
                      </a:r>
                      <a:endParaRPr kumimoji="0" lang="ko-KR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911270"/>
                  </a:ext>
                </a:extLst>
              </a:tr>
              <a:tr h="431800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</a:t>
                      </a: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코리안넷 메인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재외동포지원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재단사업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초청사업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해당사업 선택 후 하단의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신청하기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버튼 클릭</a:t>
                      </a:r>
                      <a:endParaRPr kumimoji="0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701767"/>
                  </a:ext>
                </a:extLst>
              </a:tr>
              <a:tr h="579438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</a:t>
                      </a: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신청서 작성시 임시저장이 가능하니 수시로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임시저장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”,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모든 필수항목 입력완료 후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저장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-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제출기한 내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신청완료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상태 이전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저장상태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까지는 신청서 수정이 가능</a:t>
                      </a:r>
                      <a:endParaRPr kumimoji="0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마이페이지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사업신청 관리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재단사업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신청한 사업명 선택 후 하단의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버튼 클릭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005366"/>
                  </a:ext>
                </a:extLst>
              </a:tr>
              <a:tr h="579438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저장된 신청서를 최종확인 후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신청완료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버튼 클릭</a:t>
                      </a:r>
                      <a:endParaRPr kumimoji="0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‘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신청완료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버튼 클릭 시 온라인으로 신청서가 제출되며 별도 출력 및 공관제출 불필요</a:t>
                      </a:r>
                      <a:endParaRPr kumimoji="0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마이페이지 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사업신청 관리에서 제출한 신청서 확인 가능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0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7" marR="91437" marT="45734" marB="45734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471731"/>
                  </a:ext>
                </a:extLst>
              </a:tr>
            </a:tbl>
          </a:graphicData>
        </a:graphic>
      </p:graphicFrame>
      <p:grpSp>
        <p:nvGrpSpPr>
          <p:cNvPr id="6168" name="그룹 82">
            <a:extLst>
              <a:ext uri="{FF2B5EF4-FFF2-40B4-BE49-F238E27FC236}">
                <a16:creationId xmlns:a16="http://schemas.microsoft.com/office/drawing/2014/main" id="{6A76376E-33E2-461A-8D6B-87709EB92702}"/>
              </a:ext>
            </a:extLst>
          </p:cNvPr>
          <p:cNvGrpSpPr>
            <a:grpSpLocks/>
          </p:cNvGrpSpPr>
          <p:nvPr/>
        </p:nvGrpSpPr>
        <p:grpSpPr bwMode="auto">
          <a:xfrm>
            <a:off x="1568450" y="981075"/>
            <a:ext cx="7704138" cy="1008063"/>
            <a:chOff x="1784648" y="2236513"/>
            <a:chExt cx="7560840" cy="1172504"/>
          </a:xfrm>
        </p:grpSpPr>
        <p:grpSp>
          <p:nvGrpSpPr>
            <p:cNvPr id="2" name="그룹 77">
              <a:extLst>
                <a:ext uri="{FF2B5EF4-FFF2-40B4-BE49-F238E27FC236}">
                  <a16:creationId xmlns:a16="http://schemas.microsoft.com/office/drawing/2014/main" id="{03D4FBD7-E463-489D-96C8-D814A48C7E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4648" y="2236513"/>
              <a:ext cx="7560840" cy="1172504"/>
              <a:chOff x="1712640" y="1344710"/>
              <a:chExt cx="7560840" cy="1172504"/>
            </a:xfrm>
          </p:grpSpPr>
          <p:sp>
            <p:nvSpPr>
              <p:cNvPr id="70" name="모서리가 둥근 직사각형 69">
                <a:extLst>
                  <a:ext uri="{FF2B5EF4-FFF2-40B4-BE49-F238E27FC236}">
                    <a16:creationId xmlns:a16="http://schemas.microsoft.com/office/drawing/2014/main" id="{9F32AABD-7C48-4F16-93C6-EA5D3C7878ED}"/>
                  </a:ext>
                </a:extLst>
              </p:cNvPr>
              <p:cNvSpPr/>
              <p:nvPr/>
            </p:nvSpPr>
            <p:spPr>
              <a:xfrm>
                <a:off x="1712640" y="1344710"/>
                <a:ext cx="7560840" cy="117250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1000">
                  <a:latin typeface="+mn-ea"/>
                </a:endParaRPr>
              </a:p>
            </p:txBody>
          </p:sp>
          <p:sp>
            <p:nvSpPr>
              <p:cNvPr id="71" name="모서리가 둥근 직사각형 70">
                <a:extLst>
                  <a:ext uri="{FF2B5EF4-FFF2-40B4-BE49-F238E27FC236}">
                    <a16:creationId xmlns:a16="http://schemas.microsoft.com/office/drawing/2014/main" id="{CD5D30D7-5BD6-43AF-B402-B8422C157457}"/>
                  </a:ext>
                </a:extLst>
              </p:cNvPr>
              <p:cNvSpPr/>
              <p:nvPr/>
            </p:nvSpPr>
            <p:spPr bwMode="auto">
              <a:xfrm>
                <a:off x="1827930" y="1579211"/>
                <a:ext cx="1296233" cy="686884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ko-KR" altLang="en-US" sz="1050" b="1" dirty="0">
                    <a:latin typeface="HY동녘M" pitchFamily="18" charset="-127"/>
                    <a:ea typeface="HY동녘M" pitchFamily="18" charset="-127"/>
                  </a:rPr>
                  <a:t>개인</a:t>
                </a:r>
                <a:r>
                  <a:rPr lang="en-US" altLang="ko-KR" sz="1050" b="1" dirty="0">
                    <a:latin typeface="HY동녘M" pitchFamily="18" charset="-127"/>
                    <a:ea typeface="HY동녘M" pitchFamily="18" charset="-127"/>
                  </a:rPr>
                  <a:t>ID</a:t>
                </a:r>
                <a:r>
                  <a:rPr lang="ko-KR" altLang="en-US" sz="1050" b="1" dirty="0">
                    <a:latin typeface="HY동녘M" pitchFamily="18" charset="-127"/>
                    <a:ea typeface="HY동녘M" pitchFamily="18" charset="-127"/>
                  </a:rPr>
                  <a:t> </a:t>
                </a:r>
                <a:r>
                  <a:rPr lang="en-US" altLang="ko-KR" sz="1050" b="1" dirty="0">
                    <a:latin typeface="HY동녘M" pitchFamily="18" charset="-127"/>
                    <a:ea typeface="HY동녘M" pitchFamily="18" charset="-127"/>
                  </a:rPr>
                  <a:t>Log-in</a:t>
                </a:r>
              </a:p>
              <a:p>
                <a:pPr algn="ctr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altLang="ko-KR" sz="1050" b="1" dirty="0">
                    <a:latin typeface="HY동녘M" pitchFamily="18" charset="-127"/>
                    <a:ea typeface="HY동녘M" pitchFamily="18" charset="-127"/>
                  </a:rPr>
                  <a:t>(Korean.net)</a:t>
                </a:r>
                <a:endParaRPr lang="en-US" altLang="ko-KR" sz="1050" b="1" dirty="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endParaRPr>
              </a:p>
            </p:txBody>
          </p:sp>
          <p:sp>
            <p:nvSpPr>
              <p:cNvPr id="73" name="모서리가 둥근 직사각형 72">
                <a:extLst>
                  <a:ext uri="{FF2B5EF4-FFF2-40B4-BE49-F238E27FC236}">
                    <a16:creationId xmlns:a16="http://schemas.microsoft.com/office/drawing/2014/main" id="{BFB52C3F-B1BD-48C9-BBB3-2207C39947A1}"/>
                  </a:ext>
                </a:extLst>
              </p:cNvPr>
              <p:cNvSpPr/>
              <p:nvPr/>
            </p:nvSpPr>
            <p:spPr bwMode="auto">
              <a:xfrm>
                <a:off x="3733331" y="1579211"/>
                <a:ext cx="1512791" cy="686884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ko-KR" altLang="en-US" sz="1050" b="1" dirty="0">
                    <a:latin typeface="HY동녘M" pitchFamily="18" charset="-127"/>
                    <a:ea typeface="HY동녘M" pitchFamily="18" charset="-127"/>
                  </a:rPr>
                  <a:t>해당사업 선택 후 </a:t>
                </a:r>
                <a:endParaRPr lang="en-US" altLang="ko-KR" sz="1050" b="1" dirty="0">
                  <a:latin typeface="HY동녘M" pitchFamily="18" charset="-127"/>
                  <a:ea typeface="HY동녘M" pitchFamily="18" charset="-127"/>
                </a:endParaRPr>
              </a:p>
              <a:p>
                <a:pPr algn="ctr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ko-KR" altLang="en-US" sz="1050" b="1" dirty="0">
                    <a:latin typeface="HY동녘M" pitchFamily="18" charset="-127"/>
                    <a:ea typeface="HY동녘M" pitchFamily="18" charset="-127"/>
                  </a:rPr>
                  <a:t>신청서 작성  및 수정</a:t>
                </a:r>
                <a:endParaRPr lang="en-US" altLang="ko-KR" sz="1050" b="1" dirty="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endParaRPr>
              </a:p>
            </p:txBody>
          </p:sp>
          <p:sp>
            <p:nvSpPr>
              <p:cNvPr id="74" name="모서리가 둥근 직사각형 73">
                <a:extLst>
                  <a:ext uri="{FF2B5EF4-FFF2-40B4-BE49-F238E27FC236}">
                    <a16:creationId xmlns:a16="http://schemas.microsoft.com/office/drawing/2014/main" id="{5B96BB93-6913-4EEB-821D-6AE86FD3D54B}"/>
                  </a:ext>
                </a:extLst>
              </p:cNvPr>
              <p:cNvSpPr/>
              <p:nvPr/>
            </p:nvSpPr>
            <p:spPr bwMode="auto">
              <a:xfrm>
                <a:off x="5897354" y="1579211"/>
                <a:ext cx="1043841" cy="686884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050" b="1" dirty="0">
                    <a:solidFill>
                      <a:prstClr val="black"/>
                    </a:solidFill>
                    <a:latin typeface="HY동녘M" pitchFamily="18" charset="-127"/>
                    <a:ea typeface="HY동녘M" pitchFamily="18" charset="-127"/>
                  </a:rPr>
                  <a:t>공관제출</a:t>
                </a:r>
                <a:endParaRPr lang="en-US" altLang="ko-KR" sz="1050" b="1" dirty="0">
                  <a:solidFill>
                    <a:prstClr val="black"/>
                  </a:solidFill>
                  <a:latin typeface="HY동녘M" pitchFamily="18" charset="-127"/>
                  <a:ea typeface="HY동녘M" pitchFamily="18" charset="-127"/>
                </a:endParaRPr>
              </a:p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050" b="1" dirty="0">
                    <a:solidFill>
                      <a:prstClr val="black"/>
                    </a:solidFill>
                    <a:latin typeface="HY동녘M" pitchFamily="18" charset="-127"/>
                    <a:ea typeface="HY동녘M" pitchFamily="18" charset="-127"/>
                  </a:rPr>
                  <a:t>(</a:t>
                </a:r>
                <a:r>
                  <a:rPr lang="ko-KR" altLang="en-US" sz="1050" b="1" dirty="0">
                    <a:solidFill>
                      <a:prstClr val="black"/>
                    </a:solidFill>
                    <a:latin typeface="HY동녘M" pitchFamily="18" charset="-127"/>
                    <a:ea typeface="HY동녘M" pitchFamily="18" charset="-127"/>
                  </a:rPr>
                  <a:t>신청완료</a:t>
                </a:r>
                <a:r>
                  <a:rPr lang="en-US" altLang="ko-KR" sz="1050" b="1" dirty="0">
                    <a:solidFill>
                      <a:prstClr val="black"/>
                    </a:solidFill>
                    <a:latin typeface="HY동녘M" pitchFamily="18" charset="-127"/>
                    <a:ea typeface="HY동녘M" pitchFamily="18" charset="-127"/>
                  </a:rPr>
                  <a:t>)</a:t>
                </a:r>
              </a:p>
            </p:txBody>
          </p:sp>
          <p:sp>
            <p:nvSpPr>
              <p:cNvPr id="6187" name="오른쪽 화살표 74">
                <a:extLst>
                  <a:ext uri="{FF2B5EF4-FFF2-40B4-BE49-F238E27FC236}">
                    <a16:creationId xmlns:a16="http://schemas.microsoft.com/office/drawing/2014/main" id="{F2B53876-3C37-451B-BF29-D01B5EA2A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7521" y="1847212"/>
                <a:ext cx="252028" cy="25202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CC6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89992" tIns="0" rIns="17999" bIns="0" anchor="ctr"/>
              <a:lstStyle>
                <a:lvl1pPr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1pPr>
                <a:lvl2pPr marL="742950" indent="-28575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2pPr>
                <a:lvl3pPr marL="11430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3pPr>
                <a:lvl4pPr marL="16002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4pPr>
                <a:lvl5pPr marL="20574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9pPr>
              </a:lstStyle>
              <a:p>
                <a:pPr algn="ctr"/>
                <a:endParaRPr lang="ko-KR" altLang="en-US" sz="1600" b="1">
                  <a:latin typeface="가는각진제목체"/>
                  <a:ea typeface="가는각진제목체"/>
                  <a:cs typeface="가는각진제목체"/>
                </a:endParaRPr>
              </a:p>
            </p:txBody>
          </p:sp>
          <p:sp>
            <p:nvSpPr>
              <p:cNvPr id="6188" name="오른쪽 화살표 75">
                <a:extLst>
                  <a:ext uri="{FF2B5EF4-FFF2-40B4-BE49-F238E27FC236}">
                    <a16:creationId xmlns:a16="http://schemas.microsoft.com/office/drawing/2014/main" id="{F4B83245-3C08-4B97-80E8-35B4A6005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8226" y="1847212"/>
                <a:ext cx="252028" cy="25202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CC6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89992" tIns="0" rIns="17999" bIns="0" anchor="ctr"/>
              <a:lstStyle>
                <a:lvl1pPr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1pPr>
                <a:lvl2pPr marL="742950" indent="-28575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2pPr>
                <a:lvl3pPr marL="11430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3pPr>
                <a:lvl4pPr marL="16002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4pPr>
                <a:lvl5pPr marL="2057400" indent="-228600"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chemeClr val="tx1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</a:defRPr>
                </a:lvl9pPr>
              </a:lstStyle>
              <a:p>
                <a:pPr algn="ctr"/>
                <a:endParaRPr lang="ko-KR" altLang="en-US" sz="1600" b="1">
                  <a:latin typeface="가는각진제목체"/>
                  <a:ea typeface="가는각진제목체"/>
                  <a:cs typeface="가는각진제목체"/>
                </a:endParaRPr>
              </a:p>
            </p:txBody>
          </p:sp>
        </p:grpSp>
        <p:sp>
          <p:nvSpPr>
            <p:cNvPr id="55" name="모서리가 둥근 직사각형 159">
              <a:extLst>
                <a:ext uri="{FF2B5EF4-FFF2-40B4-BE49-F238E27FC236}">
                  <a16:creationId xmlns:a16="http://schemas.microsoft.com/office/drawing/2014/main" id="{FFED0675-7DC7-4C7A-ADCF-0767035AB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271" y="2404542"/>
              <a:ext cx="215000" cy="173567"/>
            </a:xfrm>
            <a:prstGeom prst="roundRect">
              <a:avLst>
                <a:gd name="adj" fmla="val 50000"/>
              </a:avLst>
            </a:prstGeom>
            <a:solidFill>
              <a:srgbClr val="6600FF"/>
            </a:solidFill>
            <a:ln w="3175">
              <a:noFill/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 anchorCtr="1">
              <a:spAutoFit/>
            </a:bodyPr>
            <a:lstStyle>
              <a:lvl1pPr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1pPr>
              <a:lvl2pPr marL="742950" indent="-28575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2pPr>
              <a:lvl3pPr marL="11430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3pPr>
              <a:lvl4pPr marL="16002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4pPr>
              <a:lvl5pPr marL="20574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5pPr>
              <a:lvl6pPr marL="25146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6pPr>
              <a:lvl7pPr marL="29718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7pPr>
              <a:lvl8pPr marL="34290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8pPr>
              <a:lvl9pPr marL="38862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9pPr>
            </a:lstStyle>
            <a:p>
              <a:pPr algn="ctr" eaLnBrk="1" hangingPunct="1"/>
              <a:r>
                <a:rPr kumimoji="0" lang="en-US" altLang="ko-KR" sz="800" b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</a:p>
          </p:txBody>
        </p:sp>
        <p:sp>
          <p:nvSpPr>
            <p:cNvPr id="79" name="모서리가 둥근 직사각형 159">
              <a:extLst>
                <a:ext uri="{FF2B5EF4-FFF2-40B4-BE49-F238E27FC236}">
                  <a16:creationId xmlns:a16="http://schemas.microsoft.com/office/drawing/2014/main" id="{2571B7C1-463D-4A9C-9573-AC5AE9914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838" y="2404542"/>
              <a:ext cx="200979" cy="173567"/>
            </a:xfrm>
            <a:prstGeom prst="roundRect">
              <a:avLst>
                <a:gd name="adj" fmla="val 50000"/>
              </a:avLst>
            </a:prstGeom>
            <a:solidFill>
              <a:srgbClr val="6600FF"/>
            </a:solidFill>
            <a:ln w="3175">
              <a:noFill/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 anchorCtr="1">
              <a:spAutoFit/>
            </a:bodyPr>
            <a:lstStyle>
              <a:lvl1pPr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1pPr>
              <a:lvl2pPr marL="742950" indent="-28575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2pPr>
              <a:lvl3pPr marL="11430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3pPr>
              <a:lvl4pPr marL="16002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4pPr>
              <a:lvl5pPr marL="20574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5pPr>
              <a:lvl6pPr marL="25146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6pPr>
              <a:lvl7pPr marL="29718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7pPr>
              <a:lvl8pPr marL="34290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8pPr>
              <a:lvl9pPr marL="38862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9pPr>
            </a:lstStyle>
            <a:p>
              <a:pPr algn="ctr" eaLnBrk="1" hangingPunct="1"/>
              <a:r>
                <a:rPr kumimoji="0" lang="en-US" altLang="ko-KR" sz="800" b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</a:p>
          </p:txBody>
        </p:sp>
        <p:sp>
          <p:nvSpPr>
            <p:cNvPr id="81" name="모서리가 둥근 직사각형 159">
              <a:extLst>
                <a:ext uri="{FF2B5EF4-FFF2-40B4-BE49-F238E27FC236}">
                  <a16:creationId xmlns:a16="http://schemas.microsoft.com/office/drawing/2014/main" id="{99BCFEA3-13E6-4A3F-9726-5D997426F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3674" y="2389770"/>
              <a:ext cx="200978" cy="203111"/>
            </a:xfrm>
            <a:prstGeom prst="roundRect">
              <a:avLst>
                <a:gd name="adj" fmla="val 50000"/>
              </a:avLst>
            </a:prstGeom>
            <a:solidFill>
              <a:srgbClr val="6600FF"/>
            </a:solidFill>
            <a:ln w="3175">
              <a:noFill/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 anchorCtr="1">
              <a:spAutoFit/>
            </a:bodyPr>
            <a:lstStyle>
              <a:lvl1pPr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1pPr>
              <a:lvl2pPr marL="742950" indent="-28575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2pPr>
              <a:lvl3pPr marL="11430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3pPr>
              <a:lvl4pPr marL="16002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4pPr>
              <a:lvl5pPr marL="2057400" indent="-228600" defTabSz="776288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5pPr>
              <a:lvl6pPr marL="25146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6pPr>
              <a:lvl7pPr marL="29718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7pPr>
              <a:lvl8pPr marL="34290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8pPr>
              <a:lvl9pPr marL="3886200" indent="-228600" defTabSz="776288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9pPr>
            </a:lstStyle>
            <a:p>
              <a:pPr algn="ctr" eaLnBrk="1" hangingPunct="1"/>
              <a:r>
                <a:rPr kumimoji="0" lang="en-US" altLang="ko-KR" sz="800" b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</a:p>
          </p:txBody>
        </p:sp>
      </p:grpSp>
      <p:sp>
        <p:nvSpPr>
          <p:cNvPr id="6169" name="직사각형 83">
            <a:extLst>
              <a:ext uri="{FF2B5EF4-FFF2-40B4-BE49-F238E27FC236}">
                <a16:creationId xmlns:a16="http://schemas.microsoft.com/office/drawing/2014/main" id="{09578521-97BE-4EE3-BBE9-B4A0CFA90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4508500"/>
            <a:ext cx="9144000" cy="20161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/>
            <a:endParaRPr lang="ko-KR" altLang="en-US"/>
          </a:p>
        </p:txBody>
      </p:sp>
      <p:grpSp>
        <p:nvGrpSpPr>
          <p:cNvPr id="6170" name="그룹 90">
            <a:extLst>
              <a:ext uri="{FF2B5EF4-FFF2-40B4-BE49-F238E27FC236}">
                <a16:creationId xmlns:a16="http://schemas.microsoft.com/office/drawing/2014/main" id="{3CC3AC2E-082E-440E-AD68-190CF97A330A}"/>
              </a:ext>
            </a:extLst>
          </p:cNvPr>
          <p:cNvGrpSpPr>
            <a:grpSpLocks/>
          </p:cNvGrpSpPr>
          <p:nvPr/>
        </p:nvGrpSpPr>
        <p:grpSpPr bwMode="auto">
          <a:xfrm>
            <a:off x="487363" y="4652963"/>
            <a:ext cx="5329237" cy="863600"/>
            <a:chOff x="416496" y="4978623"/>
            <a:chExt cx="5328592" cy="683028"/>
          </a:xfrm>
        </p:grpSpPr>
        <p:sp>
          <p:nvSpPr>
            <p:cNvPr id="6181" name="직사각형 86">
              <a:extLst>
                <a:ext uri="{FF2B5EF4-FFF2-40B4-BE49-F238E27FC236}">
                  <a16:creationId xmlns:a16="http://schemas.microsoft.com/office/drawing/2014/main" id="{DB57B1EC-BA03-432E-AD3A-FA996FEA8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07" y="4978623"/>
              <a:ext cx="1225402" cy="179546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r>
                <a:rPr lang="ko-KR" altLang="en-US" sz="1050" b="1" dirty="0">
                  <a:latin typeface="HY동녘M" pitchFamily="18" charset="-127"/>
                  <a:ea typeface="HY동녘M" pitchFamily="18" charset="-127"/>
                </a:rPr>
                <a:t>주의사항</a:t>
              </a:r>
            </a:p>
          </p:txBody>
        </p:sp>
        <p:sp>
          <p:nvSpPr>
            <p:cNvPr id="6178" name="직사각형 87">
              <a:extLst>
                <a:ext uri="{FF2B5EF4-FFF2-40B4-BE49-F238E27FC236}">
                  <a16:creationId xmlns:a16="http://schemas.microsoft.com/office/drawing/2014/main" id="{784BEB86-05E2-458B-8955-B5B8D92B0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96" y="5194359"/>
              <a:ext cx="5328592" cy="467292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9pPr>
            </a:lstStyle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 온라인 신청없이 공관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(</a:t>
              </a: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오프라인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) </a:t>
              </a: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제출만 한 경우 접수 불가</a:t>
              </a:r>
              <a:endParaRPr lang="en-US" altLang="ko-KR">
                <a:latin typeface="HY동녘M" panose="02030600000101010101" pitchFamily="18" charset="-127"/>
                <a:ea typeface="HY동녘M" panose="02030600000101010101" pitchFamily="18" charset="-127"/>
              </a:endParaRPr>
            </a:p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</a:t>
              </a: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개인 중복가입을 통한 신청 적발 시 서류탈락 우선 대상으로 선정될 수 있음</a:t>
              </a:r>
              <a:endParaRPr lang="en-US" altLang="ko-KR">
                <a:latin typeface="HY동녘M" panose="02030600000101010101" pitchFamily="18" charset="-127"/>
                <a:ea typeface="HY동녘M" panose="02030600000101010101" pitchFamily="18" charset="-127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</a:t>
              </a:r>
              <a:r>
                <a:rPr lang="ko-KR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※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</a:t>
              </a: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상세 이용방법 및 주요 공지사항은 코리안넷을 통한 안내 예정</a:t>
              </a:r>
              <a:endParaRPr lang="en-US" altLang="ko-KR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</p:grpSp>
      <p:grpSp>
        <p:nvGrpSpPr>
          <p:cNvPr id="6171" name="그룹 91">
            <a:extLst>
              <a:ext uri="{FF2B5EF4-FFF2-40B4-BE49-F238E27FC236}">
                <a16:creationId xmlns:a16="http://schemas.microsoft.com/office/drawing/2014/main" id="{3DF72E3A-8601-4F40-8778-494A35C44783}"/>
              </a:ext>
            </a:extLst>
          </p:cNvPr>
          <p:cNvGrpSpPr>
            <a:grpSpLocks/>
          </p:cNvGrpSpPr>
          <p:nvPr/>
        </p:nvGrpSpPr>
        <p:grpSpPr bwMode="auto">
          <a:xfrm>
            <a:off x="487363" y="5661025"/>
            <a:ext cx="5329237" cy="863600"/>
            <a:chOff x="416496" y="4952903"/>
            <a:chExt cx="5328592" cy="863165"/>
          </a:xfrm>
        </p:grpSpPr>
        <p:sp>
          <p:nvSpPr>
            <p:cNvPr id="6179" name="직사각형 95">
              <a:extLst>
                <a:ext uri="{FF2B5EF4-FFF2-40B4-BE49-F238E27FC236}">
                  <a16:creationId xmlns:a16="http://schemas.microsoft.com/office/drawing/2014/main" id="{2B5349F2-7403-43DE-8F1F-0610AD7CB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068" y="4952903"/>
              <a:ext cx="1223814" cy="17929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r>
                <a:rPr lang="ko-KR" altLang="en-US" sz="1050" b="1" dirty="0">
                  <a:latin typeface="HY동녘M" pitchFamily="18" charset="-127"/>
                  <a:ea typeface="HY동녘M" pitchFamily="18" charset="-127"/>
                </a:rPr>
                <a:t>문의처</a:t>
              </a:r>
            </a:p>
          </p:txBody>
        </p:sp>
        <p:sp>
          <p:nvSpPr>
            <p:cNvPr id="6176" name="직사각형 93">
              <a:extLst>
                <a:ext uri="{FF2B5EF4-FFF2-40B4-BE49-F238E27FC236}">
                  <a16:creationId xmlns:a16="http://schemas.microsoft.com/office/drawing/2014/main" id="{AC3DFF11-0E98-4EAF-B431-CE200385D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96" y="5167998"/>
              <a:ext cx="5328592" cy="64807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바탕체" panose="02030609000101010101" pitchFamily="17" charset="-127"/>
                  <a:ea typeface="바탕체" panose="02030609000101010101" pitchFamily="17" charset="-127"/>
                </a:defRPr>
              </a:lvl9pPr>
            </a:lstStyle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 재외동포재단 </a:t>
              </a: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e-</a:t>
              </a:r>
              <a:r>
                <a:rPr lang="ko-KR" altLang="en-US">
                  <a:latin typeface="HY동녘M" panose="02030600000101010101" pitchFamily="18" charset="-127"/>
                  <a:ea typeface="HY동녘M" panose="02030600000101010101" pitchFamily="18" charset="-127"/>
                </a:rPr>
                <a:t>한민족사업부</a:t>
              </a:r>
              <a:endParaRPr lang="en-US" altLang="ko-KR">
                <a:latin typeface="HY동녘M" panose="02030600000101010101" pitchFamily="18" charset="-127"/>
                <a:ea typeface="HY동녘M" panose="02030600000101010101" pitchFamily="18" charset="-127"/>
              </a:endParaRPr>
            </a:p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Tel : 82-2-3415-0055</a:t>
              </a:r>
            </a:p>
            <a:p>
              <a:pPr eaLnBrk="1" hangingPunct="1">
                <a:lnSpc>
                  <a:spcPct val="150000"/>
                </a:lnSpc>
                <a:buFontTx/>
                <a:buChar char="-"/>
              </a:pPr>
              <a:r>
                <a:rPr lang="en-US" altLang="ko-KR">
                  <a:latin typeface="HY동녘M" panose="02030600000101010101" pitchFamily="18" charset="-127"/>
                  <a:ea typeface="HY동녘M" panose="02030600000101010101" pitchFamily="18" charset="-127"/>
                </a:rPr>
                <a:t> E-mail : pms01@okf.or.kr</a:t>
              </a:r>
              <a:endParaRPr lang="ko-KR" altLang="en-US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</p:grpSp>
      <p:sp>
        <p:nvSpPr>
          <p:cNvPr id="6172" name="모서리가 둥근 직사각형 31">
            <a:extLst>
              <a:ext uri="{FF2B5EF4-FFF2-40B4-BE49-F238E27FC236}">
                <a16:creationId xmlns:a16="http://schemas.microsoft.com/office/drawing/2014/main" id="{37CFBA9A-2DCD-483E-B0F5-05D53E36D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4652963"/>
            <a:ext cx="142875" cy="144462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/>
            <a:endParaRPr lang="ko-KR" altLang="en-US"/>
          </a:p>
        </p:txBody>
      </p:sp>
      <p:sp>
        <p:nvSpPr>
          <p:cNvPr id="6173" name="모서리가 둥근 직사각형 32">
            <a:extLst>
              <a:ext uri="{FF2B5EF4-FFF2-40B4-BE49-F238E27FC236}">
                <a16:creationId xmlns:a16="http://schemas.microsoft.com/office/drawing/2014/main" id="{F99EEF9E-C02B-46B1-872F-340E12841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5662613"/>
            <a:ext cx="144462" cy="1428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바탕체" panose="02030609000101010101" pitchFamily="17" charset="-127"/>
                <a:ea typeface="바탕체" panose="02030609000101010101" pitchFamily="17" charset="-127"/>
              </a:defRPr>
            </a:lvl9pPr>
          </a:lstStyle>
          <a:p>
            <a:pPr algn="ctr" eaLnBrk="1" hangingPunct="1"/>
            <a:endParaRPr lang="ko-KR" altLang="en-US"/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4AD7853D-5909-466D-84D0-2570C2227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"/>
            <a:ext cx="9906000" cy="357188"/>
          </a:xfrm>
          <a:prstGeom prst="rect">
            <a:avLst/>
          </a:prstGeom>
          <a:solidFill>
            <a:srgbClr val="0099CC"/>
          </a:solidFill>
          <a:ln>
            <a:miter lim="800000"/>
            <a:headEnd/>
            <a:tailEnd/>
          </a:ln>
        </p:spPr>
        <p:txBody>
          <a:bodyPr/>
          <a:lstStyle/>
          <a:p>
            <a:pPr algn="ctr" eaLnBrk="1" latinLnBrk="1" hangingPunct="1">
              <a:defRPr/>
            </a:pP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재단 초청사업 신청 </a:t>
            </a:r>
            <a:r>
              <a:rPr lang="en-US" altLang="ko-KR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_ </a:t>
            </a: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온라인시스템  이용방법 </a:t>
            </a:r>
            <a:r>
              <a:rPr lang="en-US" altLang="ko-KR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(</a:t>
            </a:r>
            <a:r>
              <a:rPr lang="ko-KR" altLang="en-US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개인용</a:t>
            </a:r>
            <a:r>
              <a:rPr lang="en-US" altLang="ko-KR" sz="16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)</a:t>
            </a:r>
            <a:endParaRPr lang="ko-KR" altLang="en-US" sz="1600" b="1" kern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화면명세서 - 빈화면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CCCCFF"/>
      </a:hlink>
      <a:folHlink>
        <a:srgbClr val="B2B2B2"/>
      </a:folHlink>
    </a:clrScheme>
    <a:fontScheme name="산출물표준-파워포인트-가로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산출물표준-파워포인트-가로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산출물표준-파워포인트-가로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보고서 개요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CCCCFF"/>
      </a:hlink>
      <a:folHlink>
        <a:srgbClr val="B2B2B2"/>
      </a:folHlink>
    </a:clrScheme>
    <a:fontScheme name="산출물표준-파워포인트-가로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산출물표준-파워포인트-가로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산출물표준-파워포인트-가로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산출물표준-파워포인트-가로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화면명세서-다음페이지 계속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넓은화면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바탕체" pitchFamily="17" charset="-127"/>
            <a:ea typeface="바탕체" pitchFamily="17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C:\tools\MSOFFICE\Templates\Blank Presentation.pot</Template>
  <TotalTime>36136</TotalTime>
  <Words>221</Words>
  <Application>Microsoft Office PowerPoint</Application>
  <PresentationFormat>A4 Paper (210x297 mm)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바탕체</vt:lpstr>
      <vt:lpstr>Arial</vt:lpstr>
      <vt:lpstr>맑은 고딕</vt:lpstr>
      <vt:lpstr>굴림</vt:lpstr>
      <vt:lpstr>돋움</vt:lpstr>
      <vt:lpstr>HY동녘M</vt:lpstr>
      <vt:lpstr>가는각진제목체</vt:lpstr>
      <vt:lpstr>화면명세서 - 빈화면</vt:lpstr>
      <vt:lpstr>보고서 개요</vt:lpstr>
      <vt:lpstr>1_화면명세서-다음페이지 계속</vt:lpstr>
      <vt:lpstr>넓은화면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제목 없음</dc:title>
  <dc:creator>서경환</dc:creator>
  <cp:lastModifiedBy>Yuni Kang</cp:lastModifiedBy>
  <cp:revision>2093</cp:revision>
  <cp:lastPrinted>2014-08-03T23:55:23Z</cp:lastPrinted>
  <dcterms:created xsi:type="dcterms:W3CDTF">1995-06-17T23:31:02Z</dcterms:created>
  <dcterms:modified xsi:type="dcterms:W3CDTF">2019-03-11T19:31:41Z</dcterms:modified>
</cp:coreProperties>
</file>