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65" r:id="rId3"/>
    <p:sldId id="266" r:id="rId4"/>
    <p:sldId id="283" r:id="rId5"/>
    <p:sldId id="284" r:id="rId6"/>
    <p:sldId id="285" r:id="rId7"/>
    <p:sldId id="286" r:id="rId8"/>
    <p:sldId id="287" r:id="rId9"/>
    <p:sldId id="288" r:id="rId10"/>
    <p:sldId id="271" r:id="rId11"/>
    <p:sldId id="289" r:id="rId12"/>
    <p:sldId id="290" r:id="rId13"/>
    <p:sldId id="277" r:id="rId14"/>
    <p:sldId id="291" r:id="rId15"/>
    <p:sldId id="292" r:id="rId16"/>
    <p:sldId id="278" r:id="rId17"/>
    <p:sldId id="293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0460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18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6302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6020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249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6732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7602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386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562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598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03233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5287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012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399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0805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039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12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85329B-789D-41FB-817B-E6947BA3A43A}" type="datetimeFigureOut">
              <a:rPr lang="en-US" smtClean="0"/>
              <a:t>2/11/2019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2B7A052-8B99-402F-A49D-742497B10AE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93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b="1" dirty="0" smtClean="0">
                <a:solidFill>
                  <a:schemeClr val="accent4"/>
                </a:solidFill>
              </a:rPr>
              <a:t>CALL Course </a:t>
            </a:r>
            <a:r>
              <a:rPr lang="en-US" sz="2800" b="1" dirty="0">
                <a:solidFill>
                  <a:schemeClr val="accent4"/>
                </a:solidFill>
              </a:rPr>
              <a:t>Planning - Needs Analysis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accent4"/>
                </a:solidFill>
              </a:rPr>
              <a:t>Presenter: Humaira </a:t>
            </a:r>
            <a:r>
              <a:rPr lang="en-US" sz="2400" b="1" dirty="0" err="1" smtClean="0">
                <a:solidFill>
                  <a:schemeClr val="accent4"/>
                </a:solidFill>
              </a:rPr>
              <a:t>Jamshed</a:t>
            </a:r>
            <a:endParaRPr lang="en-US" sz="24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773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/>
                </a:solidFill>
              </a:rPr>
              <a:t>Learners</a:t>
            </a:r>
            <a:endParaRPr lang="en-US" sz="4000" dirty="0">
              <a:solidFill>
                <a:schemeClr val="accent4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8203" y="2640169"/>
            <a:ext cx="5756855" cy="311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34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Who will be </a:t>
            </a:r>
            <a:r>
              <a:rPr lang="en-US" sz="3200" b="1" dirty="0" smtClean="0">
                <a:solidFill>
                  <a:schemeClr val="accent4"/>
                </a:solidFill>
              </a:rPr>
              <a:t>our </a:t>
            </a:r>
            <a:r>
              <a:rPr lang="en-US" sz="3200" b="1" dirty="0">
                <a:solidFill>
                  <a:schemeClr val="accent4"/>
                </a:solidFill>
              </a:rPr>
              <a:t>online students?</a:t>
            </a:r>
            <a:br>
              <a:rPr lang="en-US" sz="3200" b="1" dirty="0">
                <a:solidFill>
                  <a:schemeClr val="accent4"/>
                </a:solidFill>
              </a:rPr>
            </a:br>
            <a:r>
              <a:rPr lang="en-US" sz="3200" b="1" dirty="0">
                <a:solidFill>
                  <a:schemeClr val="accent4"/>
                </a:solidFill>
              </a:rPr>
              <a:t>Where &amp; when will the learners engage in their learning?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46987"/>
            <a:ext cx="4718304" cy="502276"/>
          </a:xfrm>
        </p:spPr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84856" y="2949264"/>
            <a:ext cx="4995814" cy="3103806"/>
          </a:xfrm>
        </p:spPr>
        <p:txBody>
          <a:bodyPr>
            <a:normAutofit/>
          </a:bodyPr>
          <a:lstStyle/>
          <a:p>
            <a:pPr lvl="0" fontAlgn="base"/>
            <a:r>
              <a:rPr lang="en-US" b="1" dirty="0"/>
              <a:t>Age: 18-80 years</a:t>
            </a:r>
            <a:endParaRPr lang="en-US" dirty="0"/>
          </a:p>
          <a:p>
            <a:pPr lvl="0" fontAlgn="base"/>
            <a:r>
              <a:rPr lang="en-US" b="1" dirty="0"/>
              <a:t>Access to tech &amp; support: yes</a:t>
            </a:r>
            <a:endParaRPr lang="en-US" dirty="0"/>
          </a:p>
          <a:p>
            <a:r>
              <a:rPr lang="en-US" b="1" dirty="0"/>
              <a:t>Campus, </a:t>
            </a:r>
            <a:r>
              <a:rPr lang="en-US" b="1" dirty="0" smtClean="0"/>
              <a:t>Off </a:t>
            </a:r>
            <a:r>
              <a:rPr lang="en-US" b="1" dirty="0"/>
              <a:t>campus, home </a:t>
            </a:r>
            <a:r>
              <a:rPr lang="en-US" b="1" dirty="0" smtClean="0"/>
              <a:t>and all other conditions </a:t>
            </a:r>
            <a:r>
              <a:rPr lang="en-US" b="1" dirty="0"/>
              <a:t>for engagement in learning will be expected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46987"/>
            <a:ext cx="4718304" cy="502276"/>
          </a:xfrm>
        </p:spPr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fontAlgn="base"/>
            <a:r>
              <a:rPr lang="en-US" b="1" dirty="0"/>
              <a:t>Level of language competency</a:t>
            </a:r>
            <a:endParaRPr lang="en-US" dirty="0"/>
          </a:p>
          <a:p>
            <a:pPr lvl="0" fontAlgn="base"/>
            <a:r>
              <a:rPr lang="en-US" b="1" dirty="0" smtClean="0"/>
              <a:t>Proficiency of technology usage </a:t>
            </a:r>
            <a:endParaRPr lang="en-US" dirty="0"/>
          </a:p>
          <a:p>
            <a:r>
              <a:rPr lang="en-US" b="1" dirty="0"/>
              <a:t>Learning autonomy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6219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What learner needs should </a:t>
            </a:r>
            <a:r>
              <a:rPr lang="en-US" b="1" dirty="0" smtClean="0">
                <a:solidFill>
                  <a:schemeClr val="accent4"/>
                </a:solidFill>
              </a:rPr>
              <a:t>we </a:t>
            </a:r>
            <a:r>
              <a:rPr lang="en-US" b="1" dirty="0">
                <a:solidFill>
                  <a:schemeClr val="accent4"/>
                </a:solidFill>
              </a:rPr>
              <a:t>anticipate? 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Why are students taking our course?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395470"/>
            <a:ext cx="4718304" cy="476519"/>
          </a:xfrm>
        </p:spPr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975020"/>
            <a:ext cx="4885270" cy="3155324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Technology </a:t>
            </a:r>
            <a:r>
              <a:rPr lang="en-US" b="1" dirty="0"/>
              <a:t>access and support needs</a:t>
            </a:r>
          </a:p>
          <a:p>
            <a:pPr lvl="0" fontAlgn="base"/>
            <a:r>
              <a:rPr lang="en-US" b="1" dirty="0"/>
              <a:t>Its module course of M.A ELT degree program</a:t>
            </a:r>
            <a:endParaRPr lang="en-US" dirty="0"/>
          </a:p>
          <a:p>
            <a:pPr lvl="0" fontAlgn="base"/>
            <a:r>
              <a:rPr lang="en-US" b="1" dirty="0"/>
              <a:t>They know that they don’t have to meet regularly</a:t>
            </a:r>
            <a:endParaRPr lang="en-US" dirty="0"/>
          </a:p>
          <a:p>
            <a:r>
              <a:rPr lang="en-US" b="1" dirty="0"/>
              <a:t>Aware of due dates and deadlines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395470"/>
            <a:ext cx="4718304" cy="476519"/>
          </a:xfrm>
        </p:spPr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ADA compliance and special needs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32586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Content</a:t>
            </a:r>
            <a:endParaRPr lang="en-US" dirty="0">
              <a:solidFill>
                <a:schemeClr val="accent4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14411" y="2557463"/>
            <a:ext cx="6413679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4731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What content will be covered?</a:t>
            </a:r>
            <a:br>
              <a:rPr lang="en-US" sz="2800" b="1" dirty="0">
                <a:solidFill>
                  <a:schemeClr val="accent4"/>
                </a:solidFill>
              </a:rPr>
            </a:br>
            <a:r>
              <a:rPr lang="en-US" sz="2800" b="1" dirty="0">
                <a:solidFill>
                  <a:schemeClr val="accent4"/>
                </a:solidFill>
              </a:rPr>
              <a:t>Will the online program keep its students segregated from ‘regular’ language courses?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59865"/>
            <a:ext cx="4718304" cy="412124"/>
          </a:xfrm>
        </p:spPr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fontAlgn="base"/>
            <a:r>
              <a:rPr lang="en-US" b="1" dirty="0"/>
              <a:t>English Language Teaching</a:t>
            </a:r>
            <a:endParaRPr lang="en-US" dirty="0"/>
          </a:p>
          <a:p>
            <a:r>
              <a:rPr lang="en-US" b="1" dirty="0"/>
              <a:t>High proficiency </a:t>
            </a:r>
          </a:p>
          <a:p>
            <a:r>
              <a:rPr lang="en-US" b="1" dirty="0"/>
              <a:t>No segregation from regular language courses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59865"/>
            <a:ext cx="4718304" cy="412124"/>
          </a:xfrm>
        </p:spPr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 smtClean="0"/>
              <a:t>In which </a:t>
            </a:r>
            <a:r>
              <a:rPr lang="en-US" b="1" dirty="0"/>
              <a:t>semester it will be offered?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434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6823" y="888642"/>
            <a:ext cx="10895525" cy="139735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Will the selection of </a:t>
            </a:r>
            <a:r>
              <a:rPr lang="en-US" sz="2800" b="1" dirty="0" smtClean="0">
                <a:solidFill>
                  <a:schemeClr val="accent4"/>
                </a:solidFill>
              </a:rPr>
              <a:t>materials (textbooks</a:t>
            </a:r>
            <a:r>
              <a:rPr lang="en-US" sz="2800" b="1" dirty="0">
                <a:solidFill>
                  <a:schemeClr val="accent4"/>
                </a:solidFill>
              </a:rPr>
              <a:t>, online resources) be </a:t>
            </a:r>
            <a:r>
              <a:rPr lang="en-US" sz="2800" b="1" dirty="0" smtClean="0">
                <a:solidFill>
                  <a:schemeClr val="accent4"/>
                </a:solidFill>
              </a:rPr>
              <a:t>outside of </a:t>
            </a:r>
            <a:r>
              <a:rPr lang="en-US" sz="2800" b="1" dirty="0">
                <a:solidFill>
                  <a:schemeClr val="accent4"/>
                </a:solidFill>
              </a:rPr>
              <a:t>my course </a:t>
            </a:r>
            <a:r>
              <a:rPr lang="en-US" sz="2800" b="1" dirty="0" smtClean="0">
                <a:solidFill>
                  <a:schemeClr val="accent4"/>
                </a:solidFill>
              </a:rPr>
              <a:t>control? How </a:t>
            </a:r>
            <a:r>
              <a:rPr lang="en-US" sz="2800" b="1" dirty="0">
                <a:solidFill>
                  <a:schemeClr val="accent4"/>
                </a:solidFill>
              </a:rPr>
              <a:t>do I see integrating the four skills </a:t>
            </a:r>
            <a:r>
              <a:rPr lang="en-US" sz="2800" b="1" dirty="0" smtClean="0">
                <a:solidFill>
                  <a:schemeClr val="accent4"/>
                </a:solidFill>
              </a:rPr>
              <a:t>and culture</a:t>
            </a:r>
            <a:r>
              <a:rPr lang="en-US" sz="2800" b="1" dirty="0">
                <a:solidFill>
                  <a:schemeClr val="accent4"/>
                </a:solidFill>
              </a:rPr>
              <a:t>?  How will I integrate the 5 Cs?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46986"/>
            <a:ext cx="4718304" cy="373487"/>
          </a:xfrm>
        </p:spPr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981460"/>
            <a:ext cx="4718304" cy="3148884"/>
          </a:xfrm>
        </p:spPr>
        <p:txBody>
          <a:bodyPr/>
          <a:lstStyle/>
          <a:p>
            <a:r>
              <a:rPr lang="en-US" b="1" dirty="0"/>
              <a:t>Selection of material in control in form of:</a:t>
            </a:r>
          </a:p>
          <a:p>
            <a:pPr lvl="0" fontAlgn="base"/>
            <a:r>
              <a:rPr lang="en-US" b="1" dirty="0"/>
              <a:t>Handouts</a:t>
            </a:r>
            <a:endParaRPr lang="en-US" dirty="0"/>
          </a:p>
          <a:p>
            <a:pPr lvl="0" fontAlgn="base"/>
            <a:r>
              <a:rPr lang="en-US" b="1" dirty="0"/>
              <a:t>Audio lectures</a:t>
            </a:r>
            <a:endParaRPr lang="en-US" dirty="0"/>
          </a:p>
          <a:p>
            <a:r>
              <a:rPr lang="en-US" b="1" dirty="0"/>
              <a:t>Additional books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46986"/>
            <a:ext cx="4718304" cy="373487"/>
          </a:xfrm>
        </p:spPr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2981460"/>
            <a:ext cx="4718304" cy="2894407"/>
          </a:xfrm>
        </p:spPr>
        <p:txBody>
          <a:bodyPr/>
          <a:lstStyle/>
          <a:p>
            <a:r>
              <a:rPr lang="en-US" b="1" dirty="0"/>
              <a:t>Recommended books</a:t>
            </a:r>
          </a:p>
          <a:p>
            <a:pPr lvl="0" fontAlgn="base"/>
            <a:r>
              <a:rPr lang="en-US" b="1" dirty="0"/>
              <a:t>4 skills will be integrated</a:t>
            </a:r>
            <a:endParaRPr lang="en-US" dirty="0"/>
          </a:p>
          <a:p>
            <a:r>
              <a:rPr lang="en-US" b="1" dirty="0"/>
              <a:t>Course content and activities will integrate 5 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5974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/>
                </a:solidFill>
              </a:rPr>
              <a:t>Delivery Format</a:t>
            </a:r>
          </a:p>
        </p:txBody>
      </p:sp>
      <p:pic>
        <p:nvPicPr>
          <p:cNvPr id="4098" name="Picture 2" descr="Image result for images of online language cours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746" y="2557463"/>
            <a:ext cx="6439437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834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What do you need to consider before you think about how you will deliver your course? How will you deliver your course?  (Synchronous, Asynchronous, Hybrid)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/>
              <a:t>Online Asynchronous audio lectures and handouts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Hybrid can be considered, if needed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58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Institutional Support and Professional Development and Preparation to Teach Online</a:t>
            </a:r>
          </a:p>
        </p:txBody>
      </p:sp>
      <p:pic>
        <p:nvPicPr>
          <p:cNvPr id="5122" name="Picture 2" descr="Image result for images of Institutional Support and Professional Development and Preparation to Teach Onlin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2897" y="2557463"/>
            <a:ext cx="6825802" cy="331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604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491" y="982132"/>
            <a:ext cx="10663706" cy="1303867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chemeClr val="accent4"/>
                </a:solidFill>
              </a:rPr>
              <a:t>What does your institution require (or recommend) to ensure quality online/hybrid courses?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What kind of review is required before the course goes live?</a:t>
            </a:r>
            <a:br>
              <a:rPr lang="en-US" sz="2400" b="1" dirty="0">
                <a:solidFill>
                  <a:schemeClr val="accent4"/>
                </a:solidFill>
              </a:rPr>
            </a:br>
            <a:r>
              <a:rPr lang="en-US" sz="2400" b="1" dirty="0">
                <a:solidFill>
                  <a:schemeClr val="accent4"/>
                </a:solidFill>
              </a:rPr>
              <a:t>Is there any sort of guideline or checklist for a quality online/hybrid course?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Continuous professional training</a:t>
            </a:r>
            <a:endParaRPr lang="en-US" dirty="0"/>
          </a:p>
          <a:p>
            <a:pPr lvl="0"/>
            <a:r>
              <a:rPr lang="en-US" b="1" dirty="0"/>
              <a:t>QA committee review of course </a:t>
            </a:r>
            <a:endParaRPr lang="en-US" dirty="0"/>
          </a:p>
          <a:p>
            <a:pPr lvl="0"/>
            <a:r>
              <a:rPr lang="en-US" b="1" dirty="0"/>
              <a:t>ELT experts and HOD review the course before going live</a:t>
            </a:r>
            <a:endParaRPr lang="en-US" dirty="0"/>
          </a:p>
          <a:p>
            <a:pPr lvl="0"/>
            <a:r>
              <a:rPr lang="en-US" b="1" dirty="0"/>
              <a:t>Audio lectures and course content quality check</a:t>
            </a:r>
            <a:endParaRPr lang="en-US" dirty="0"/>
          </a:p>
          <a:p>
            <a:r>
              <a:rPr lang="en-US" b="1" dirty="0"/>
              <a:t>Department support the online teachers and courses</a:t>
            </a:r>
            <a:endParaRPr lang="en-US" b="1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537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CALL Course Development and Implementation 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On-line </a:t>
            </a:r>
            <a:r>
              <a:rPr lang="en-US" dirty="0" smtClean="0"/>
              <a:t>University is planning to offer a M.A ELT degree program. </a:t>
            </a:r>
          </a:p>
          <a:p>
            <a:r>
              <a:rPr lang="en-US" dirty="0" smtClean="0"/>
              <a:t>Plan to develop and execute the CALL course as an integral module course of this degree program</a:t>
            </a:r>
          </a:p>
          <a:p>
            <a:r>
              <a:rPr lang="en-US" dirty="0" smtClean="0"/>
              <a:t>Points highlighting the analysis of anticipated needs and necessities related to Course, Teacher, Student and  Institution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82232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397" y="982132"/>
            <a:ext cx="11062951" cy="1574800"/>
          </a:xfrm>
        </p:spPr>
        <p:txBody>
          <a:bodyPr>
            <a:normAutofit fontScale="90000"/>
          </a:bodyPr>
          <a:lstStyle/>
          <a:p>
            <a:r>
              <a:rPr lang="en-US" sz="2700" b="1" dirty="0" smtClean="0">
                <a:solidFill>
                  <a:schemeClr val="accent4"/>
                </a:solidFill>
              </a:rPr>
              <a:t>What </a:t>
            </a:r>
            <a:r>
              <a:rPr lang="en-US" sz="2700" b="1" dirty="0">
                <a:solidFill>
                  <a:schemeClr val="accent4"/>
                </a:solidFill>
              </a:rPr>
              <a:t>can I</a:t>
            </a:r>
            <a:r>
              <a:rPr lang="en-US" sz="2700" b="1" dirty="0" smtClean="0">
                <a:solidFill>
                  <a:schemeClr val="accent4"/>
                </a:solidFill>
              </a:rPr>
              <a:t> </a:t>
            </a:r>
            <a:r>
              <a:rPr lang="en-US" sz="2700" b="1" dirty="0">
                <a:solidFill>
                  <a:schemeClr val="accent4"/>
                </a:solidFill>
              </a:rPr>
              <a:t>do if I</a:t>
            </a:r>
            <a:r>
              <a:rPr lang="en-US" sz="2700" b="1" dirty="0" smtClean="0">
                <a:solidFill>
                  <a:schemeClr val="accent4"/>
                </a:solidFill>
              </a:rPr>
              <a:t> </a:t>
            </a:r>
            <a:r>
              <a:rPr lang="en-US" sz="2700" b="1" dirty="0">
                <a:solidFill>
                  <a:schemeClr val="accent4"/>
                </a:solidFill>
              </a:rPr>
              <a:t>have no institutional support?  </a:t>
            </a:r>
            <a:r>
              <a:rPr lang="en-US" b="1" dirty="0">
                <a:solidFill>
                  <a:schemeClr val="accent4"/>
                </a:solidFill>
              </a:rPr>
              <a:t/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sz="2700" b="1" dirty="0" smtClean="0">
                <a:solidFill>
                  <a:schemeClr val="accent4"/>
                </a:solidFill>
              </a:rPr>
              <a:t>What </a:t>
            </a:r>
            <a:r>
              <a:rPr lang="en-US" sz="2700" b="1" dirty="0">
                <a:solidFill>
                  <a:schemeClr val="accent4"/>
                </a:solidFill>
              </a:rPr>
              <a:t>other resources can I</a:t>
            </a:r>
            <a:r>
              <a:rPr lang="en-US" sz="2700" b="1" dirty="0" smtClean="0">
                <a:solidFill>
                  <a:schemeClr val="accent4"/>
                </a:solidFill>
              </a:rPr>
              <a:t> </a:t>
            </a:r>
            <a:r>
              <a:rPr lang="en-US" sz="2700" b="1" dirty="0">
                <a:solidFill>
                  <a:schemeClr val="accent4"/>
                </a:solidFill>
              </a:rPr>
              <a:t>turn to for support? </a:t>
            </a:r>
            <a:r>
              <a:rPr lang="en-US" b="1" dirty="0">
                <a:solidFill>
                  <a:schemeClr val="accent4"/>
                </a:solidFill>
              </a:rPr>
              <a:t/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sz="2700" b="1" dirty="0" smtClean="0">
                <a:solidFill>
                  <a:schemeClr val="accent4"/>
                </a:solidFill>
              </a:rPr>
              <a:t>Can I </a:t>
            </a:r>
            <a:r>
              <a:rPr lang="en-US" sz="2700" b="1" dirty="0">
                <a:solidFill>
                  <a:schemeClr val="accent4"/>
                </a:solidFill>
              </a:rPr>
              <a:t>find classes or certificates that are offered online that I</a:t>
            </a:r>
            <a:r>
              <a:rPr lang="en-US" sz="2700" b="1" dirty="0" smtClean="0">
                <a:solidFill>
                  <a:schemeClr val="accent4"/>
                </a:solidFill>
              </a:rPr>
              <a:t> </a:t>
            </a:r>
            <a:r>
              <a:rPr lang="en-US" sz="2700" b="1" dirty="0">
                <a:solidFill>
                  <a:schemeClr val="accent4"/>
                </a:solidFill>
              </a:rPr>
              <a:t>can take? (are they free or not?)</a:t>
            </a:r>
            <a:r>
              <a:rPr lang="en-US" sz="2700" dirty="0"/>
              <a:t/>
            </a:r>
            <a:br>
              <a:rPr lang="en-US" sz="2700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Will do my personal research and use personal resources</a:t>
            </a:r>
            <a:endParaRPr lang="en-US" dirty="0"/>
          </a:p>
          <a:p>
            <a:pPr lvl="0"/>
            <a:r>
              <a:rPr lang="en-US" b="1" dirty="0"/>
              <a:t>Online net</a:t>
            </a:r>
            <a:endParaRPr lang="en-US" dirty="0"/>
          </a:p>
          <a:p>
            <a:pPr lvl="0"/>
            <a:r>
              <a:rPr lang="en-US" b="1" dirty="0"/>
              <a:t>HEC digital library</a:t>
            </a:r>
            <a:endParaRPr lang="en-US" dirty="0"/>
          </a:p>
          <a:p>
            <a:pPr lvl="0"/>
            <a:r>
              <a:rPr lang="en-US" b="1" dirty="0"/>
              <a:t>British Council offered courses with fee</a:t>
            </a:r>
            <a:endParaRPr lang="en-US" dirty="0"/>
          </a:p>
          <a:p>
            <a:r>
              <a:rPr lang="en-US" b="1" dirty="0"/>
              <a:t>AE Resources, BBC and VOA resources for ELT (Free)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4285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chemeClr val="accent4"/>
                </a:solidFill>
                <a:latin typeface="Algerian" panose="04020705040A02060702" pitchFamily="82" charset="0"/>
              </a:rPr>
              <a:t>Thank You </a:t>
            </a:r>
            <a:endParaRPr lang="en-US" sz="8000" b="1" dirty="0">
              <a:solidFill>
                <a:schemeClr val="accent4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7467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4"/>
                </a:solidFill>
              </a:rPr>
              <a:t>COURSE CONTENT</a:t>
            </a:r>
            <a:endParaRPr lang="en-US" b="1" dirty="0">
              <a:solidFill>
                <a:schemeClr val="accent4"/>
              </a:solidFill>
            </a:endParaRPr>
          </a:p>
        </p:txBody>
      </p:sp>
      <p:pic>
        <p:nvPicPr>
          <p:cNvPr id="1026" name="Picture 2" descr="Related imag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563" y="2691685"/>
            <a:ext cx="6426557" cy="29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8952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Institutional </a:t>
            </a:r>
            <a:r>
              <a:rPr lang="en-US" b="1" dirty="0" smtClean="0">
                <a:solidFill>
                  <a:schemeClr val="accent4"/>
                </a:solidFill>
              </a:rPr>
              <a:t>Expectations </a:t>
            </a:r>
            <a:r>
              <a:rPr lang="en-US" b="1" dirty="0">
                <a:solidFill>
                  <a:schemeClr val="accent4"/>
                </a:solidFill>
              </a:rPr>
              <a:t>and </a:t>
            </a:r>
            <a:r>
              <a:rPr lang="en-US" b="1" dirty="0" smtClean="0">
                <a:solidFill>
                  <a:schemeClr val="accent4"/>
                </a:solidFill>
              </a:rPr>
              <a:t>Parameters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59865"/>
            <a:ext cx="4718304" cy="489397"/>
          </a:xfrm>
        </p:spPr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123128"/>
            <a:ext cx="4718304" cy="2752739"/>
          </a:xfrm>
        </p:spPr>
        <p:txBody>
          <a:bodyPr>
            <a:normAutofit fontScale="92500"/>
          </a:bodyPr>
          <a:lstStyle/>
          <a:p>
            <a:pPr lvl="0" fontAlgn="base"/>
            <a:r>
              <a:rPr lang="en-US" b="1" dirty="0"/>
              <a:t>Part of Regular Curriculum- ELT</a:t>
            </a:r>
            <a:endParaRPr lang="en-US" dirty="0"/>
          </a:p>
          <a:p>
            <a:pPr lvl="0" fontAlgn="base"/>
            <a:r>
              <a:rPr lang="en-US" b="1" dirty="0"/>
              <a:t>Multiple campuses(University campuses all around the country) </a:t>
            </a:r>
            <a:endParaRPr lang="en-US" dirty="0"/>
          </a:p>
          <a:p>
            <a:pPr lvl="0" fontAlgn="base"/>
            <a:r>
              <a:rPr lang="en-US" b="1" dirty="0"/>
              <a:t>Cohorts- Course team fellows</a:t>
            </a:r>
            <a:endParaRPr lang="en-US" dirty="0"/>
          </a:p>
          <a:p>
            <a:pPr lvl="0" fontAlgn="base"/>
            <a:r>
              <a:rPr lang="en-US" b="1" dirty="0"/>
              <a:t>Independent study</a:t>
            </a:r>
            <a:endParaRPr lang="en-US" dirty="0"/>
          </a:p>
          <a:p>
            <a:r>
              <a:rPr lang="en-US" b="1" dirty="0"/>
              <a:t>Strength: 900 students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59865"/>
            <a:ext cx="4718304" cy="489397"/>
          </a:xfrm>
        </p:spPr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fontAlgn="base"/>
            <a:r>
              <a:rPr lang="en-US" b="1" dirty="0" smtClean="0"/>
              <a:t>In which </a:t>
            </a:r>
            <a:r>
              <a:rPr lang="en-US" b="1" dirty="0"/>
              <a:t>semester it will be offered?</a:t>
            </a:r>
            <a:endParaRPr lang="en-US" dirty="0"/>
          </a:p>
          <a:p>
            <a:r>
              <a:rPr lang="en-US" b="1" dirty="0"/>
              <a:t>Conducted and handled by one teacher or different instructors?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7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339" y="982132"/>
            <a:ext cx="10715222" cy="1303867"/>
          </a:xfrm>
        </p:spPr>
        <p:txBody>
          <a:bodyPr>
            <a:normAutofit/>
          </a:bodyPr>
          <a:lstStyle/>
          <a:p>
            <a:r>
              <a:rPr lang="en-US" sz="3200" b="1" smtClean="0">
                <a:solidFill>
                  <a:schemeClr val="accent4"/>
                </a:solidFill>
              </a:rPr>
              <a:t>What kinds and amount of institutional support will I have?</a:t>
            </a:r>
            <a:br>
              <a:rPr lang="en-US" sz="3200" b="1" smtClean="0">
                <a:solidFill>
                  <a:schemeClr val="accent4"/>
                </a:solidFill>
              </a:rPr>
            </a:br>
            <a:r>
              <a:rPr lang="en-US" sz="3200" b="1" smtClean="0">
                <a:solidFill>
                  <a:schemeClr val="accent4"/>
                </a:solidFill>
              </a:rPr>
              <a:t>Who will be my go-to people?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46987"/>
            <a:ext cx="4718304" cy="476518"/>
          </a:xfrm>
        </p:spPr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fontAlgn="base"/>
            <a:r>
              <a:rPr lang="en-US" b="1" dirty="0"/>
              <a:t>Top-down and bottom-up</a:t>
            </a:r>
            <a:endParaRPr lang="en-US" dirty="0"/>
          </a:p>
          <a:p>
            <a:pPr lvl="0" fontAlgn="base"/>
            <a:r>
              <a:rPr lang="en-US" b="1" dirty="0"/>
              <a:t>University funding</a:t>
            </a:r>
            <a:endParaRPr lang="en-US" dirty="0"/>
          </a:p>
          <a:p>
            <a:pPr lvl="0" fontAlgn="base"/>
            <a:r>
              <a:rPr lang="en-US" b="1" dirty="0"/>
              <a:t>In- campus training </a:t>
            </a:r>
            <a:endParaRPr lang="en-US" dirty="0"/>
          </a:p>
          <a:p>
            <a:pPr lvl="0" fontAlgn="base"/>
            <a:r>
              <a:rPr lang="en-US" b="1" dirty="0"/>
              <a:t>IT support</a:t>
            </a:r>
            <a:endParaRPr lang="en-US" dirty="0"/>
          </a:p>
          <a:p>
            <a:r>
              <a:rPr lang="en-US" b="1" dirty="0"/>
              <a:t>Student support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46986"/>
            <a:ext cx="4718304" cy="476519"/>
          </a:xfrm>
        </p:spPr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lvl="0" fontAlgn="base"/>
            <a:r>
              <a:rPr lang="en-US" b="1" dirty="0"/>
              <a:t>Exact amount  of funding</a:t>
            </a:r>
            <a:endParaRPr lang="en-US" dirty="0"/>
          </a:p>
          <a:p>
            <a:pPr lvl="0" fontAlgn="base"/>
            <a:r>
              <a:rPr lang="en-US" b="1" dirty="0"/>
              <a:t>Out-campus training</a:t>
            </a:r>
            <a:endParaRPr lang="en-US" dirty="0"/>
          </a:p>
          <a:p>
            <a:r>
              <a:rPr lang="en-US" b="1" dirty="0"/>
              <a:t>In-house faculty or outsourcing will be needed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942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4096" y="982132"/>
            <a:ext cx="10470524" cy="13038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Will I be expected to let others teach the course you have developed? What is my timeline?  When do I plan to start teaching this course?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 fontAlgn="base"/>
            <a:r>
              <a:rPr lang="en-US" b="1" dirty="0"/>
              <a:t>Both cases, I may teach or let others to teach the course</a:t>
            </a:r>
          </a:p>
          <a:p>
            <a:pPr lvl="0" fontAlgn="base"/>
            <a:r>
              <a:rPr lang="en-US" b="1" dirty="0"/>
              <a:t>3 months</a:t>
            </a:r>
            <a:endParaRPr lang="en-US" dirty="0"/>
          </a:p>
          <a:p>
            <a:r>
              <a:rPr lang="en-US" b="1" dirty="0"/>
              <a:t>Spring 2019 semester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How much support will be provided by Finance </a:t>
            </a:r>
            <a:r>
              <a:rPr lang="en-US" b="1" dirty="0" smtClean="0"/>
              <a:t>department? </a:t>
            </a:r>
            <a:endParaRPr lang="en-US" b="1" dirty="0"/>
          </a:p>
          <a:p>
            <a:r>
              <a:rPr lang="en-US" b="1" dirty="0"/>
              <a:t>Delay can </a:t>
            </a:r>
            <a:r>
              <a:rPr lang="en-US" b="1" dirty="0" smtClean="0"/>
              <a:t>occur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680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3" y="982132"/>
            <a:ext cx="10676585" cy="1303867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accent4"/>
                </a:solidFill>
              </a:rPr>
              <a:t>What learning management system or medium will be used?</a:t>
            </a:r>
            <a:br>
              <a:rPr lang="en-US" sz="3200" b="1" dirty="0">
                <a:solidFill>
                  <a:schemeClr val="accent4"/>
                </a:solidFill>
              </a:rPr>
            </a:br>
            <a:r>
              <a:rPr lang="en-US" sz="3200" b="1" dirty="0">
                <a:solidFill>
                  <a:schemeClr val="accent4"/>
                </a:solidFill>
              </a:rPr>
              <a:t>Available technology resources for students and teacher.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08349"/>
            <a:ext cx="4718304" cy="476519"/>
          </a:xfrm>
        </p:spPr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33341" y="3007218"/>
            <a:ext cx="5047329" cy="3161762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/>
              <a:t>Online University’s own LMS will be delivery mode</a:t>
            </a:r>
          </a:p>
          <a:p>
            <a:pPr lvl="0" fontAlgn="base"/>
            <a:r>
              <a:rPr lang="en-US" b="1" dirty="0"/>
              <a:t>MS office</a:t>
            </a:r>
            <a:endParaRPr lang="en-US" dirty="0"/>
          </a:p>
          <a:p>
            <a:pPr lvl="0" fontAlgn="base"/>
            <a:r>
              <a:rPr lang="en-US" b="1" dirty="0"/>
              <a:t>LMS</a:t>
            </a:r>
            <a:endParaRPr lang="en-US" dirty="0"/>
          </a:p>
          <a:p>
            <a:pPr lvl="0" fontAlgn="base"/>
            <a:r>
              <a:rPr lang="en-US" b="1" dirty="0"/>
              <a:t>Adobe</a:t>
            </a:r>
            <a:endParaRPr lang="en-US" dirty="0"/>
          </a:p>
          <a:p>
            <a:pPr lvl="0" fontAlgn="base"/>
            <a:r>
              <a:rPr lang="en-US" b="1" dirty="0"/>
              <a:t>Skype</a:t>
            </a:r>
            <a:endParaRPr lang="en-US" dirty="0"/>
          </a:p>
          <a:p>
            <a:r>
              <a:rPr lang="en-US" b="1" dirty="0"/>
              <a:t>Team viewer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08349"/>
            <a:ext cx="4718304" cy="476520"/>
          </a:xfrm>
        </p:spPr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Face to face sessions can </a:t>
            </a:r>
            <a:r>
              <a:rPr lang="en-US" b="1" dirty="0" smtClean="0"/>
              <a:t>also be </a:t>
            </a:r>
            <a:r>
              <a:rPr lang="en-US" b="1" dirty="0"/>
              <a:t>expected</a:t>
            </a:r>
          </a:p>
          <a:p>
            <a:r>
              <a:rPr lang="en-US" b="1" dirty="0"/>
              <a:t>Other technology resources can be expected to be implemented by the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342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793" y="982132"/>
            <a:ext cx="10972800" cy="1303867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chemeClr val="accent4"/>
                </a:solidFill>
              </a:rPr>
              <a:t>What do I already perceive as institutional limitations? Where do I need help or other technology options beyond what my institution offers?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21229"/>
            <a:ext cx="4718304" cy="476518"/>
          </a:xfrm>
        </p:spPr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897747"/>
            <a:ext cx="4718304" cy="3284111"/>
          </a:xfrm>
        </p:spPr>
        <p:txBody>
          <a:bodyPr/>
          <a:lstStyle/>
          <a:p>
            <a:pPr lvl="0" fontAlgn="base"/>
            <a:r>
              <a:rPr lang="en-US" b="1" dirty="0"/>
              <a:t>Time crunch</a:t>
            </a:r>
            <a:endParaRPr lang="en-US" dirty="0"/>
          </a:p>
          <a:p>
            <a:pPr lvl="0" fontAlgn="base"/>
            <a:r>
              <a:rPr lang="en-US" b="1" dirty="0"/>
              <a:t>No video lecture recording just audio lectures recordings</a:t>
            </a:r>
            <a:endParaRPr lang="en-US" dirty="0"/>
          </a:p>
          <a:p>
            <a:r>
              <a:rPr lang="en-US" b="1" dirty="0" err="1"/>
              <a:t>Camtasia</a:t>
            </a:r>
            <a:r>
              <a:rPr lang="en-US" b="1" dirty="0"/>
              <a:t> studio 8 technology option is available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21229"/>
            <a:ext cx="4718304" cy="476518"/>
          </a:xfrm>
        </p:spPr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Other technology option can be offered by university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380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4"/>
                </a:solidFill>
              </a:rPr>
              <a:t>What is expected of the teacher?</a:t>
            </a:r>
            <a:br>
              <a:rPr lang="en-US" b="1" dirty="0">
                <a:solidFill>
                  <a:schemeClr val="accent4"/>
                </a:solidFill>
              </a:rPr>
            </a:br>
            <a:r>
              <a:rPr lang="en-US" b="1" dirty="0">
                <a:solidFill>
                  <a:schemeClr val="accent4"/>
                </a:solidFill>
              </a:rPr>
              <a:t>What is the length of the course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434107"/>
            <a:ext cx="4718304" cy="489397"/>
          </a:xfrm>
        </p:spPr>
        <p:txBody>
          <a:bodyPr/>
          <a:lstStyle/>
          <a:p>
            <a:r>
              <a:rPr lang="en-US" dirty="0" smtClean="0"/>
              <a:t>Determined Factors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7583" y="2923504"/>
            <a:ext cx="5073087" cy="3232597"/>
          </a:xfrm>
        </p:spPr>
        <p:txBody>
          <a:bodyPr>
            <a:normAutofit fontScale="92500" lnSpcReduction="10000"/>
          </a:bodyPr>
          <a:lstStyle/>
          <a:p>
            <a:pPr lvl="0" fontAlgn="base"/>
            <a:r>
              <a:rPr lang="en-US" b="1" dirty="0"/>
              <a:t>Student: 900</a:t>
            </a:r>
            <a:endParaRPr lang="en-US" dirty="0"/>
          </a:p>
          <a:p>
            <a:pPr lvl="0" fontAlgn="base"/>
            <a:r>
              <a:rPr lang="en-US" b="1" dirty="0"/>
              <a:t>16 classes in semester</a:t>
            </a:r>
            <a:endParaRPr lang="en-US" dirty="0"/>
          </a:p>
          <a:p>
            <a:pPr lvl="0" fontAlgn="base"/>
            <a:r>
              <a:rPr lang="en-US" b="1" dirty="0"/>
              <a:t>Student-teacher hours: 40 per week</a:t>
            </a:r>
            <a:endParaRPr lang="en-US" dirty="0"/>
          </a:p>
          <a:p>
            <a:pPr lvl="0" fontAlgn="base"/>
            <a:r>
              <a:rPr lang="en-US" b="1" dirty="0"/>
              <a:t>Office: 8 hours</a:t>
            </a:r>
            <a:endParaRPr lang="en-US" dirty="0"/>
          </a:p>
          <a:p>
            <a:pPr lvl="0" fontAlgn="base"/>
            <a:r>
              <a:rPr lang="en-US" b="1" dirty="0"/>
              <a:t>Homework: no</a:t>
            </a:r>
            <a:endParaRPr lang="en-US" dirty="0"/>
          </a:p>
          <a:p>
            <a:r>
              <a:rPr lang="en-US" b="1" dirty="0"/>
              <a:t>Correction/grading : 12 hours</a:t>
            </a:r>
          </a:p>
          <a:p>
            <a:r>
              <a:rPr lang="en-US" b="1" dirty="0"/>
              <a:t>1 semester length</a:t>
            </a:r>
            <a:endParaRPr lang="en-US" dirty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434107"/>
            <a:ext cx="4718304" cy="489397"/>
          </a:xfrm>
        </p:spPr>
        <p:txBody>
          <a:bodyPr/>
          <a:lstStyle/>
          <a:p>
            <a:r>
              <a:rPr lang="en-US" dirty="0" smtClean="0"/>
              <a:t>Undetermined Factors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b="1" dirty="0"/>
              <a:t>Contact with parents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2902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129</TotalTime>
  <Words>706</Words>
  <Application>Microsoft Office PowerPoint</Application>
  <PresentationFormat>Widescreen</PresentationFormat>
  <Paragraphs>121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Algerian</vt:lpstr>
      <vt:lpstr>Arial</vt:lpstr>
      <vt:lpstr>Garamond</vt:lpstr>
      <vt:lpstr>Organic</vt:lpstr>
      <vt:lpstr>CALL Course Planning - Needs Analysis </vt:lpstr>
      <vt:lpstr>CALL Course Development and Implementation </vt:lpstr>
      <vt:lpstr>COURSE CONTENT</vt:lpstr>
      <vt:lpstr>Institutional Expectations and Parameters</vt:lpstr>
      <vt:lpstr>What kinds and amount of institutional support will I have? Who will be my go-to people?</vt:lpstr>
      <vt:lpstr>Will I be expected to let others teach the course you have developed? What is my timeline?  When do I plan to start teaching this course?</vt:lpstr>
      <vt:lpstr>What learning management system or medium will be used? Available technology resources for students and teacher.</vt:lpstr>
      <vt:lpstr>What do I already perceive as institutional limitations? Where do I need help or other technology options beyond what my institution offers?</vt:lpstr>
      <vt:lpstr>What is expected of the teacher? What is the length of the course </vt:lpstr>
      <vt:lpstr>Learners</vt:lpstr>
      <vt:lpstr>Who will be our online students? Where &amp; when will the learners engage in their learning?</vt:lpstr>
      <vt:lpstr>What learner needs should we anticipate?  Why are students taking our course? </vt:lpstr>
      <vt:lpstr>Content</vt:lpstr>
      <vt:lpstr>What content will be covered? Will the online program keep its students segregated from ‘regular’ language courses?</vt:lpstr>
      <vt:lpstr>Will the selection of materials (textbooks, online resources) be outside of my course control? How do I see integrating the four skills and culture?  How will I integrate the 5 Cs?</vt:lpstr>
      <vt:lpstr>Delivery Format</vt:lpstr>
      <vt:lpstr>What do you need to consider before you think about how you will deliver your course? How will you deliver your course?  (Synchronous, Asynchronous, Hybrid)</vt:lpstr>
      <vt:lpstr>Institutional Support and Professional Development and Preparation to Teach Online</vt:lpstr>
      <vt:lpstr>What does your institution require (or recommend) to ensure quality online/hybrid courses? What kind of review is required before the course goes live? Is there any sort of guideline or checklist for a quality online/hybrid course? </vt:lpstr>
      <vt:lpstr>What can I do if I have no institutional support?   What other resources can I turn to for support?  Can I find classes or certificates that are offered online that I can take? (are they free or not?) </vt:lpstr>
      <vt:lpstr>Thank You 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HJ</dc:creator>
  <cp:lastModifiedBy>humaira</cp:lastModifiedBy>
  <cp:revision>37</cp:revision>
  <dcterms:created xsi:type="dcterms:W3CDTF">2019-01-12T15:46:56Z</dcterms:created>
  <dcterms:modified xsi:type="dcterms:W3CDTF">2019-02-11T11:15:23Z</dcterms:modified>
</cp:coreProperties>
</file>