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>
        <p:scale>
          <a:sx n="100" d="100"/>
          <a:sy n="100" d="100"/>
        </p:scale>
        <p:origin x="-210" y="-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4A7D4E-4CDF-4C22-8236-4BE091ACA1FE}" type="datetimeFigureOut">
              <a:rPr lang="ru-RU" smtClean="0"/>
              <a:pPr/>
              <a:t>30.11.2019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E2EBF2-D0A0-4860-A7DE-AD7030D083D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pull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4A7D4E-4CDF-4C22-8236-4BE091ACA1FE}" type="datetimeFigureOut">
              <a:rPr lang="ru-RU" smtClean="0"/>
              <a:pPr/>
              <a:t>30.11.2019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E2EBF2-D0A0-4860-A7DE-AD7030D083D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pull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4A7D4E-4CDF-4C22-8236-4BE091ACA1FE}" type="datetimeFigureOut">
              <a:rPr lang="ru-RU" smtClean="0"/>
              <a:pPr/>
              <a:t>30.11.2019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E2EBF2-D0A0-4860-A7DE-AD7030D083D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pull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4A7D4E-4CDF-4C22-8236-4BE091ACA1FE}" type="datetimeFigureOut">
              <a:rPr lang="ru-RU" smtClean="0"/>
              <a:pPr/>
              <a:t>30.11.2019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E2EBF2-D0A0-4860-A7DE-AD7030D083D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pull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4A7D4E-4CDF-4C22-8236-4BE091ACA1FE}" type="datetimeFigureOut">
              <a:rPr lang="ru-RU" smtClean="0"/>
              <a:pPr/>
              <a:t>30.11.2019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E2EBF2-D0A0-4860-A7DE-AD7030D083D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pull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4A7D4E-4CDF-4C22-8236-4BE091ACA1FE}" type="datetimeFigureOut">
              <a:rPr lang="ru-RU" smtClean="0"/>
              <a:pPr/>
              <a:t>30.11.2019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E2EBF2-D0A0-4860-A7DE-AD7030D083D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pull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4A7D4E-4CDF-4C22-8236-4BE091ACA1FE}" type="datetimeFigureOut">
              <a:rPr lang="ru-RU" smtClean="0"/>
              <a:pPr/>
              <a:t>30.11.2019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E2EBF2-D0A0-4860-A7DE-AD7030D083D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pull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4A7D4E-4CDF-4C22-8236-4BE091ACA1FE}" type="datetimeFigureOut">
              <a:rPr lang="ru-RU" smtClean="0"/>
              <a:pPr/>
              <a:t>30.11.2019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E2EBF2-D0A0-4860-A7DE-AD7030D083D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pull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4A7D4E-4CDF-4C22-8236-4BE091ACA1FE}" type="datetimeFigureOut">
              <a:rPr lang="ru-RU" smtClean="0"/>
              <a:pPr/>
              <a:t>30.11.2019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E2EBF2-D0A0-4860-A7DE-AD7030D083D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pull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4A7D4E-4CDF-4C22-8236-4BE091ACA1FE}" type="datetimeFigureOut">
              <a:rPr lang="ru-RU" smtClean="0"/>
              <a:pPr/>
              <a:t>30.11.2019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E2EBF2-D0A0-4860-A7DE-AD7030D083D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pull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4A7D4E-4CDF-4C22-8236-4BE091ACA1FE}" type="datetimeFigureOut">
              <a:rPr lang="ru-RU" smtClean="0"/>
              <a:pPr/>
              <a:t>30.11.2019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E2EBF2-D0A0-4860-A7DE-AD7030D083D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pull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4A7D4E-4CDF-4C22-8236-4BE091ACA1FE}" type="datetimeFigureOut">
              <a:rPr lang="ru-RU" smtClean="0"/>
              <a:pPr/>
              <a:t>30.11.2019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E2EBF2-D0A0-4860-A7DE-AD7030D083D7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pull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0.jpe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4.jpeg"/><Relationship Id="rId4" Type="http://schemas.openxmlformats.org/officeDocument/2006/relationships/image" Target="../media/image43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7" Type="http://schemas.openxmlformats.org/officeDocument/2006/relationships/image" Target="../media/image50.jpe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9.jpeg"/><Relationship Id="rId5" Type="http://schemas.openxmlformats.org/officeDocument/2006/relationships/image" Target="../media/image48.jpeg"/><Relationship Id="rId4" Type="http://schemas.openxmlformats.org/officeDocument/2006/relationships/image" Target="../media/image47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572000" y="928670"/>
            <a:ext cx="4214842" cy="2071701"/>
          </a:xfr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ru-RU" sz="4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Николай Гаврилович Чернышевский</a:t>
            </a:r>
            <a:endParaRPr lang="ru-RU" sz="48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286380" y="3214686"/>
            <a:ext cx="2857488" cy="642942"/>
          </a:xfr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1828</a:t>
            </a:r>
            <a:r>
              <a:rPr lang="ru-RU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 — </a:t>
            </a:r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1889 </a:t>
            </a:r>
            <a:r>
              <a:rPr lang="ru-RU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гг</a:t>
            </a:r>
            <a:endParaRPr lang="ru-RU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25602" name="Picture 2" descr="https://kircbs.ru/userfiles/image/Kalendar/Iul'_2018/crb.6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DF9F0"/>
              </a:clrFrom>
              <a:clrTo>
                <a:srgbClr val="FDF9F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85720" y="571480"/>
            <a:ext cx="4014615" cy="5429288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500034" y="642918"/>
            <a:ext cx="4214842" cy="5643602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58" y="714356"/>
            <a:ext cx="4500594" cy="5483245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ru-RU" dirty="0" smtClean="0"/>
              <a:t>    </a:t>
            </a:r>
            <a:r>
              <a:rPr lang="ru-RU" sz="2400" dirty="0" smtClean="0"/>
              <a:t>В 1858 году он стал первым редактором журнала «Военный сборник». Ряд офицеров (</a:t>
            </a:r>
            <a:r>
              <a:rPr lang="ru-RU" sz="2400" dirty="0" err="1" smtClean="0"/>
              <a:t>Сераковский</a:t>
            </a:r>
            <a:r>
              <a:rPr lang="ru-RU" sz="2400" dirty="0" smtClean="0"/>
              <a:t>, Калиновский, </a:t>
            </a:r>
            <a:br>
              <a:rPr lang="ru-RU" sz="2400" dirty="0" smtClean="0"/>
            </a:br>
            <a:r>
              <a:rPr lang="ru-RU" sz="2400" dirty="0" smtClean="0"/>
              <a:t>Шелгунов и др.), </a:t>
            </a:r>
            <a:r>
              <a:rPr lang="ru-RU" sz="2400" dirty="0" smtClean="0"/>
              <a:t>были вовлечёны </a:t>
            </a:r>
            <a:r>
              <a:rPr lang="ru-RU" sz="2400" dirty="0" smtClean="0"/>
              <a:t>им в революционные кружки. Об этой работе Чернышевского были хорошо осведомлены </a:t>
            </a:r>
            <a:br>
              <a:rPr lang="ru-RU" sz="2400" dirty="0" smtClean="0"/>
            </a:br>
            <a:r>
              <a:rPr lang="ru-RU" sz="2400" dirty="0" smtClean="0"/>
              <a:t>Герцен и Огарёв, стремившиеся привести армию к участию в революции. Вместе с ними является родоначальником </a:t>
            </a:r>
            <a:br>
              <a:rPr lang="ru-RU" sz="2400" dirty="0" smtClean="0"/>
            </a:br>
            <a:r>
              <a:rPr lang="ru-RU" sz="2400" dirty="0" smtClean="0"/>
              <a:t>народничества.</a:t>
            </a:r>
            <a:endParaRPr lang="ru-RU" sz="2400" dirty="0"/>
          </a:p>
        </p:txBody>
      </p:sp>
      <p:pic>
        <p:nvPicPr>
          <p:cNvPr id="6146" name="Picture 2" descr="https://www.prlib.ru/sites/default/files/book_preview/30dd3fb0-74fc-4dca-91a0-6cc90f873c57/4451525-doc1-51d95cb8-63aa-4f06-a7ef-23a2b4bfda6f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929190" y="714356"/>
            <a:ext cx="3387668" cy="5500726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</p:pic>
    </p:spTree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4429124" y="642918"/>
            <a:ext cx="4429156" cy="5643602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6248" y="785794"/>
            <a:ext cx="4757742" cy="5340369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400" dirty="0" smtClean="0"/>
              <a:t>     В 1860-е годы Чернышевский стал признанным лидером публицистической школы русского философского материализма. Главное философское сочинение Чернышевского — «</a:t>
            </a:r>
            <a:r>
              <a:rPr lang="ru-RU" sz="2400" i="1" dirty="0" smtClean="0"/>
              <a:t>Антропологический принцип</a:t>
            </a:r>
            <a:br>
              <a:rPr lang="ru-RU" sz="2400" i="1" dirty="0" smtClean="0"/>
            </a:br>
            <a:r>
              <a:rPr lang="ru-RU" sz="2400" i="1" dirty="0" smtClean="0"/>
              <a:t>в философии</a:t>
            </a:r>
            <a:r>
              <a:rPr lang="ru-RU" sz="2400" dirty="0" smtClean="0"/>
              <a:t>» (1860).</a:t>
            </a:r>
            <a:br>
              <a:rPr lang="ru-RU" sz="2400" dirty="0" smtClean="0"/>
            </a:br>
            <a:r>
              <a:rPr lang="ru-RU" sz="2400" dirty="0" smtClean="0"/>
              <a:t>В нём изложена монистическая материалистическая позиция автора, направленная как против дуализма, так и против идеалистического монизма.</a:t>
            </a:r>
            <a:endParaRPr lang="ru-RU" sz="2400" dirty="0"/>
          </a:p>
        </p:txBody>
      </p:sp>
      <p:pic>
        <p:nvPicPr>
          <p:cNvPr id="5122" name="Picture 2" descr="https://r2.readrate.com/img/pictures/book/577/577088/5770888/w200-stretch-2b8bae98.jpg"/>
          <p:cNvPicPr>
            <a:picLocks noChangeAspect="1" noChangeArrowheads="1"/>
          </p:cNvPicPr>
          <p:nvPr/>
        </p:nvPicPr>
        <p:blipFill>
          <a:blip r:embed="rId2">
            <a:lum contrast="20000"/>
          </a:blip>
          <a:srcRect/>
          <a:stretch>
            <a:fillRect/>
          </a:stretch>
        </p:blipFill>
        <p:spPr bwMode="auto">
          <a:xfrm>
            <a:off x="642910" y="928670"/>
            <a:ext cx="3429024" cy="502352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142844" y="2714620"/>
            <a:ext cx="4429156" cy="4000528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2786034"/>
            <a:ext cx="4429156" cy="4071966"/>
          </a:xfrm>
        </p:spPr>
        <p:txBody>
          <a:bodyPr>
            <a:normAutofit fontScale="92500"/>
          </a:bodyPr>
          <a:lstStyle/>
          <a:p>
            <a:pPr>
              <a:buNone/>
            </a:pPr>
            <a:r>
              <a:rPr lang="ru-RU" sz="2400" dirty="0" smtClean="0"/>
              <a:t>     </a:t>
            </a:r>
            <a:r>
              <a:rPr lang="ru-RU" sz="2200" dirty="0" smtClean="0"/>
              <a:t>1861 год. Оглашается «Высочайший манифест от 19.02.1861 Об отмене крепостного права», начинается осуществление реформы. Деятельность Чернышевского приобретает в это время наибольший размах, крайнюю напряжённость.</a:t>
            </a:r>
            <a:br>
              <a:rPr lang="ru-RU" sz="2200" dirty="0" smtClean="0"/>
            </a:br>
            <a:r>
              <a:rPr lang="ru-RU" sz="2200" dirty="0" smtClean="0"/>
              <a:t>Не входя формально в тайное революционное общество «Земля и воля», Чернышевский является его несомненным вдохновителем. </a:t>
            </a:r>
            <a:endParaRPr lang="ru-RU" sz="2200" dirty="0"/>
          </a:p>
        </p:txBody>
      </p:sp>
      <p:pic>
        <p:nvPicPr>
          <p:cNvPr id="4098" name="Picture 2" descr="https://e-news.su/uploads/posts/2018-03/1520037092_e-news.su_55962690_manifest1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628" y="3214686"/>
            <a:ext cx="3214710" cy="3290019"/>
          </a:xfrm>
          <a:prstGeom prst="rect">
            <a:avLst/>
          </a:prstGeom>
          <a:noFill/>
        </p:spPr>
      </p:pic>
      <p:pic>
        <p:nvPicPr>
          <p:cNvPr id="4100" name="Picture 4" descr="http://az.gumilev-center.ru/wp-content/uploads/2012/02/zemlya_i_volya_logo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42976" y="0"/>
            <a:ext cx="3350046" cy="271464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102" name="Picture 6" descr="https://7lafa.com/writers_all/chernishevskii_nikolai_gavrilovich/chernishevskii_nikolai_gavrilovich-7.jpg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11722"/>
          <a:stretch>
            <a:fillRect/>
          </a:stretch>
        </p:blipFill>
        <p:spPr bwMode="auto">
          <a:xfrm>
            <a:off x="5143504" y="0"/>
            <a:ext cx="3059103" cy="3071810"/>
          </a:xfrm>
          <a:prstGeom prst="rect">
            <a:avLst/>
          </a:prstGeom>
          <a:noFill/>
        </p:spPr>
      </p:pic>
      <p:pic>
        <p:nvPicPr>
          <p:cNvPr id="4104" name="Picture 8" descr="https://7lafa.com/writers_all/chernishevskii_nikolai_gavrilovich/chernishevskii_nikolai_gavrilovich-7.jpg"/>
          <p:cNvPicPr>
            <a:picLocks noChangeAspect="1" noChangeArrowheads="1"/>
          </p:cNvPicPr>
          <p:nvPr/>
        </p:nvPicPr>
        <p:blipFill>
          <a:blip r:embed="rId4"/>
          <a:srcRect l="38095" t="14652" r="30952" b="58137"/>
          <a:stretch>
            <a:fillRect/>
          </a:stretch>
        </p:blipFill>
        <p:spPr bwMode="auto">
          <a:xfrm>
            <a:off x="6286512" y="500042"/>
            <a:ext cx="928694" cy="928694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82" name="Picture 10" descr="http://oldsamara.samgtu.ru/part_4/page_10/cards/2-writer-card/0021a.jpg"/>
          <p:cNvPicPr>
            <a:picLocks noChangeAspect="1" noChangeArrowheads="1"/>
          </p:cNvPicPr>
          <p:nvPr/>
        </p:nvPicPr>
        <p:blipFill>
          <a:blip r:embed="rId2"/>
          <a:srcRect l="8511" t="30974" r="8511" b="48376"/>
          <a:stretch>
            <a:fillRect/>
          </a:stretch>
        </p:blipFill>
        <p:spPr bwMode="auto">
          <a:xfrm>
            <a:off x="857224" y="1428736"/>
            <a:ext cx="2786082" cy="1000132"/>
          </a:xfrm>
          <a:prstGeom prst="rect">
            <a:avLst/>
          </a:prstGeom>
          <a:noFill/>
        </p:spPr>
      </p:pic>
      <p:sp>
        <p:nvSpPr>
          <p:cNvPr id="4" name="Скругленный прямоугольник 3"/>
          <p:cNvSpPr/>
          <p:nvPr/>
        </p:nvSpPr>
        <p:spPr>
          <a:xfrm>
            <a:off x="4214810" y="2786058"/>
            <a:ext cx="4357718" cy="3714776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071934" y="2928934"/>
            <a:ext cx="4657700" cy="3500462"/>
          </a:xfrm>
        </p:spPr>
        <p:txBody>
          <a:bodyPr>
            <a:normAutofit fontScale="92500"/>
          </a:bodyPr>
          <a:lstStyle/>
          <a:p>
            <a:pPr>
              <a:buNone/>
            </a:pPr>
            <a:r>
              <a:rPr lang="ru-RU" sz="2200" dirty="0" smtClean="0"/>
              <a:t>      С сентября 1861 года находится под тайным надзором полиции. Шеф жандармов Долгоруков даёт такую характеристику Чернышевскому: «Подозревается в составлении воззвания „</a:t>
            </a:r>
            <a:r>
              <a:rPr lang="ru-RU" sz="2200" dirty="0" err="1" smtClean="0"/>
              <a:t>Великорусс</a:t>
            </a:r>
            <a:r>
              <a:rPr lang="ru-RU" sz="2200" dirty="0" smtClean="0"/>
              <a:t>“, в участии составления прочих воззваний и в постоянном возбуждении враждебных чувств к правительству». Подозревался в причастности к пожарам 1862 года в Петербурге.</a:t>
            </a:r>
            <a:endParaRPr lang="ru-RU" sz="2200" dirty="0"/>
          </a:p>
        </p:txBody>
      </p:sp>
      <p:pic>
        <p:nvPicPr>
          <p:cNvPr id="3074" name="Picture 2" descr="https://ic.pics.livejournal.com/zidanio/23359234/62430/62430_original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596" y="3714752"/>
            <a:ext cx="3643338" cy="25175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3076" name="Picture 4" descr="https://ic.pics.livejournal.com/zidanio/23359234/62571/62571_original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643438" y="214290"/>
            <a:ext cx="3487731" cy="240550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3080" name="Picture 8" descr="http://oldsamara.samgtu.ru/part_4/page_10/cards/2-writer-card/0021a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0E3D0"/>
              </a:clrFrom>
              <a:clrTo>
                <a:srgbClr val="F0E3D0">
                  <a:alpha val="0"/>
                </a:srgbClr>
              </a:clrTo>
            </a:clrChange>
          </a:blip>
          <a:srcRect b="21959"/>
          <a:stretch>
            <a:fillRect/>
          </a:stretch>
        </p:blipFill>
        <p:spPr bwMode="auto">
          <a:xfrm>
            <a:off x="500034" y="-214338"/>
            <a:ext cx="3617149" cy="4071966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447646" y="3209899"/>
            <a:ext cx="3929090" cy="3214734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3214686"/>
            <a:ext cx="4286280" cy="3143272"/>
          </a:xfrm>
        </p:spPr>
        <p:txBody>
          <a:bodyPr>
            <a:normAutofit fontScale="92500"/>
          </a:bodyPr>
          <a:lstStyle/>
          <a:p>
            <a:pPr>
              <a:buNone/>
            </a:pPr>
            <a:r>
              <a:rPr lang="ru-RU" dirty="0" smtClean="0"/>
              <a:t>    </a:t>
            </a:r>
            <a:r>
              <a:rPr lang="ru-RU" sz="2200" dirty="0" smtClean="0"/>
              <a:t>В мае 1862 года журнал «Современник» был закрыт на 8 месяцев.</a:t>
            </a:r>
          </a:p>
          <a:p>
            <a:pPr>
              <a:buNone/>
            </a:pPr>
            <a:r>
              <a:rPr lang="ru-RU" sz="2200" dirty="0" smtClean="0"/>
              <a:t>      В 1863 году в возобновленном журнале «Современник» был напечатан роман «Что делать?», написанный Чернышевским, находившимся под арестом в Петропавловской крепости.</a:t>
            </a:r>
          </a:p>
          <a:p>
            <a:endParaRPr lang="ru-RU" sz="2200" dirty="0"/>
          </a:p>
        </p:txBody>
      </p:sp>
      <p:pic>
        <p:nvPicPr>
          <p:cNvPr id="2050" name="Picture 2" descr="https://pbs.twimg.com/media/D4P3oV1XsAIitD4.jpg:larg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86314" y="500042"/>
            <a:ext cx="3954808" cy="5902698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</p:pic>
      <p:pic>
        <p:nvPicPr>
          <p:cNvPr id="2052" name="Picture 4" descr="https://pastvu.com/_p/a/f/7/c/f7c2b495218c7a03dd703674bfb03e62.jpg"/>
          <p:cNvPicPr>
            <a:picLocks noChangeAspect="1" noChangeArrowheads="1"/>
          </p:cNvPicPr>
          <p:nvPr/>
        </p:nvPicPr>
        <p:blipFill>
          <a:blip r:embed="rId3" cstate="print"/>
          <a:srcRect l="5434" t="2783" r="5806" b="16510"/>
          <a:stretch>
            <a:fillRect/>
          </a:stretch>
        </p:blipFill>
        <p:spPr bwMode="auto">
          <a:xfrm>
            <a:off x="214282" y="571480"/>
            <a:ext cx="4357718" cy="257905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4429124" y="1500174"/>
            <a:ext cx="4500594" cy="5143536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357686" y="214290"/>
            <a:ext cx="4543428" cy="1143000"/>
          </a:xfr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ru-RU" sz="39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Арест и следствие</a:t>
            </a:r>
            <a:endParaRPr lang="ru-RU" sz="39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357686" y="1571612"/>
            <a:ext cx="4643470" cy="5143535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ru-RU" sz="2200" dirty="0" smtClean="0"/>
              <a:t>     7 июля 1862 года Чернышевский был арестован и помещён в одиночную камеру под стражей в Алексеевском равелине Петропавловской крепости по обвинению в составлении прокламации «Барским крестьянам от их доброжелателей поклон». Воззвание к «Барским крестьянам» было переписано рукою Михайлова и передано Всеволоду Костомарову, оказавшемуся, как потом выяснилось, провокатором.</a:t>
            </a:r>
            <a:endParaRPr lang="ru-RU" sz="2200" dirty="0"/>
          </a:p>
        </p:txBody>
      </p:sp>
      <p:pic>
        <p:nvPicPr>
          <p:cNvPr id="1026" name="Picture 2" descr="Барским крестьянам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21387887">
            <a:off x="966337" y="2719028"/>
            <a:ext cx="2571768" cy="3618418"/>
          </a:xfrm>
          <a:prstGeom prst="rect">
            <a:avLst/>
          </a:prstGeom>
          <a:noFill/>
        </p:spPr>
      </p:pic>
      <p:pic>
        <p:nvPicPr>
          <p:cNvPr id="1028" name="Picture 4" descr="https://sun9-7.userapi.com/c637431/v637431865/4cfcd/v81Vs6xoDdI.jp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15152"/>
          <a:stretch>
            <a:fillRect/>
          </a:stretch>
        </p:blipFill>
        <p:spPr bwMode="auto">
          <a:xfrm>
            <a:off x="1000100" y="0"/>
            <a:ext cx="2286016" cy="2546846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357158" y="3429000"/>
            <a:ext cx="4357718" cy="2928958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00562" y="274638"/>
            <a:ext cx="4186238" cy="1143000"/>
          </a:xfr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ru-RU" sz="39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+mn-lt"/>
                <a:ea typeface="+mn-ea"/>
                <a:cs typeface="+mn-cs"/>
              </a:rPr>
              <a:t>Каторга и ссылка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3500438"/>
            <a:ext cx="4500594" cy="3000396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ru-RU" sz="2200" dirty="0" smtClean="0"/>
              <a:t>     7 февраля 1864года сенатором </a:t>
            </a:r>
            <a:br>
              <a:rPr lang="ru-RU" sz="2200" dirty="0" smtClean="0"/>
            </a:br>
            <a:r>
              <a:rPr lang="ru-RU" sz="2200" dirty="0" smtClean="0"/>
              <a:t>М. М. </a:t>
            </a:r>
            <a:r>
              <a:rPr lang="ru-RU" sz="2200" dirty="0" err="1" smtClean="0"/>
              <a:t>Карниолиным-Пинским</a:t>
            </a:r>
            <a:r>
              <a:rPr lang="ru-RU" sz="2200" dirty="0" smtClean="0"/>
              <a:t> был объявлен приговор по делу Чернышевского: ссылка на каторжные работы сроком на 14 лет, а затем поселение в Сибири пожизненно. Александр II </a:t>
            </a:r>
            <a:br>
              <a:rPr lang="ru-RU" sz="2200" dirty="0" smtClean="0"/>
            </a:br>
            <a:r>
              <a:rPr lang="ru-RU" sz="2200" dirty="0" smtClean="0"/>
              <a:t>уменьшил срок каторжных работ до 7 лет, в целом Чернышевский пробыл в тюрьме, на каторге и в ссылке свыше двадцати лет.</a:t>
            </a:r>
            <a:endParaRPr lang="ru-RU" sz="2200" dirty="0"/>
          </a:p>
        </p:txBody>
      </p:sp>
      <p:pic>
        <p:nvPicPr>
          <p:cNvPr id="32770" name="Picture 2" descr="https://upload.wikimedia.org/wikipedia/commons/d/d1/%D7%A8%27_%D7%9E%D7%A8%D7%93%D7%9B%D7%99%27%D7%9C%D7%A2_-_%D7%97%D7%99%D7%99%D7%9D_%D7%98%D7%A9%D7%A2%D7%9E%D7%A2%D7%A8%D7%99%D7%A0%D7%A1%D7%A7%D7%9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85852" y="214290"/>
            <a:ext cx="2643206" cy="317184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2772" name="Picture 4" descr="https://avatars.mds.yandex.net/get-zen_doc/1804213/pub_5c7912a1deeacc00b31e36b4_5c791524ef8aae00b5afc7c8/scale_1200"/>
          <p:cNvPicPr>
            <a:picLocks noChangeAspect="1" noChangeArrowheads="1"/>
          </p:cNvPicPr>
          <p:nvPr/>
        </p:nvPicPr>
        <p:blipFill>
          <a:blip r:embed="rId3"/>
          <a:srcRect l="12540"/>
          <a:stretch>
            <a:fillRect/>
          </a:stretch>
        </p:blipFill>
        <p:spPr bwMode="auto">
          <a:xfrm>
            <a:off x="5143504" y="1571612"/>
            <a:ext cx="2928958" cy="47167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4857752" y="571480"/>
            <a:ext cx="3857652" cy="5286412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43438" y="571480"/>
            <a:ext cx="4114800" cy="6000792"/>
          </a:xfrm>
        </p:spPr>
        <p:txBody>
          <a:bodyPr>
            <a:normAutofit fontScale="92500"/>
          </a:bodyPr>
          <a:lstStyle/>
          <a:p>
            <a:pPr>
              <a:buNone/>
            </a:pPr>
            <a:r>
              <a:rPr lang="ru-RU" dirty="0" smtClean="0"/>
              <a:t>    </a:t>
            </a:r>
            <a:r>
              <a:rPr lang="ru-RU" sz="2400" dirty="0" smtClean="0"/>
              <a:t>19 мая 1864 года в Петербурге на </a:t>
            </a:r>
            <a:r>
              <a:rPr lang="ru-RU" sz="2400" dirty="0" err="1" smtClean="0"/>
              <a:t>Мытнинской</a:t>
            </a:r>
            <a:r>
              <a:rPr lang="ru-RU" sz="2400" dirty="0" smtClean="0"/>
              <a:t> площади состоялась гражданская казнь революционера. После изнурительной тяжёлой дороги Чернышевского 2 июля 1864 года доставили из Петербурга в Иркутск. Затем по распоряжению губернского начальства его повезли на </a:t>
            </a:r>
            <a:r>
              <a:rPr lang="ru-RU" sz="2400" dirty="0" err="1" smtClean="0"/>
              <a:t>Усольский</a:t>
            </a:r>
            <a:r>
              <a:rPr lang="ru-RU" sz="2400" dirty="0" smtClean="0"/>
              <a:t> солеваренный завод. Здесь и начались дни каторжной работы Н. Г. Чернышевского.</a:t>
            </a:r>
            <a:endParaRPr lang="ru-RU" sz="2400" dirty="0"/>
          </a:p>
        </p:txBody>
      </p:sp>
      <p:pic>
        <p:nvPicPr>
          <p:cNvPr id="31746" name="Picture 2" descr="https://pbs.twimg.com/media/Bo6j_MLCUAAMgap.jpg:larg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72" y="857232"/>
            <a:ext cx="4112850" cy="47149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785786" y="4286256"/>
            <a:ext cx="7643866" cy="2286016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71472" y="4357694"/>
            <a:ext cx="8229600" cy="2268535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ru-RU" sz="2400" dirty="0" smtClean="0"/>
              <a:t>     Благодаря хлопотам сына Михаила, 27 июня 1889 года </a:t>
            </a:r>
            <a:r>
              <a:rPr lang="ru-RU" sz="2400" dirty="0" smtClean="0"/>
              <a:t>Николай Гаврилович переезжает </a:t>
            </a:r>
            <a:r>
              <a:rPr lang="ru-RU" sz="2400" dirty="0" smtClean="0"/>
              <a:t>в Саратов, но уже 11 октября того же года заболевает малярией. Чернышевский скончался в 12:37 ночи 17 октября 1889 года от кровоизлияния в мозг. 20 октября 1889 года был похоронен в Саратове на Воскресенском кладбище.</a:t>
            </a:r>
            <a:endParaRPr lang="ru-RU" sz="2400" dirty="0"/>
          </a:p>
        </p:txBody>
      </p:sp>
      <p:pic>
        <p:nvPicPr>
          <p:cNvPr id="30722" name="Picture 2" descr="https://upload.wikimedia.org/wikipedia/commons/3/39/%D0%A7%D0%B5%D1%80%D0%BD%D1%8B%D1%88%D0%B5%D0%B2%D1%81%D0%BA%D0%B8%D0%B9_%D0%BD%D0%B0_%D1%81%D0%BC%D0%B5%D1%80%D1%82%D0%BD%D0%BE%D0%BC_%D0%BE%D0%B4%D1%80%D0%B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57290" y="285728"/>
            <a:ext cx="6380667" cy="378621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5286380" y="2000240"/>
            <a:ext cx="3500462" cy="3786214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29256" y="274638"/>
            <a:ext cx="3257544" cy="1143000"/>
          </a:xfr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ru-RU" sz="35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+mn-lt"/>
                <a:ea typeface="+mn-ea"/>
                <a:cs typeface="+mn-cs"/>
              </a:rPr>
              <a:t>Произведения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286380" y="2000240"/>
            <a:ext cx="3614734" cy="3786214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2200" b="1" dirty="0" smtClean="0"/>
              <a:t>Романы</a:t>
            </a:r>
          </a:p>
          <a:p>
            <a:r>
              <a:rPr lang="ru-RU" sz="2200" dirty="0" smtClean="0"/>
              <a:t>1862−1863 — Что делать? </a:t>
            </a:r>
            <a:r>
              <a:rPr lang="ru-RU" sz="2200" i="1" dirty="0" smtClean="0"/>
              <a:t>Из рассказов о новых людях.</a:t>
            </a:r>
            <a:endParaRPr lang="ru-RU" sz="2200" dirty="0" smtClean="0"/>
          </a:p>
          <a:p>
            <a:r>
              <a:rPr lang="ru-RU" sz="2200" dirty="0" smtClean="0"/>
              <a:t>1863 — Повести в повести (</a:t>
            </a:r>
            <a:r>
              <a:rPr lang="ru-RU" sz="2200" dirty="0" err="1" smtClean="0"/>
              <a:t>незаконч</a:t>
            </a:r>
            <a:r>
              <a:rPr lang="ru-RU" sz="2200" dirty="0" smtClean="0"/>
              <a:t>.)</a:t>
            </a:r>
          </a:p>
          <a:p>
            <a:r>
              <a:rPr lang="ru-RU" sz="2200" dirty="0" smtClean="0"/>
              <a:t>1867−1870 — Пролог. </a:t>
            </a:r>
            <a:r>
              <a:rPr lang="ru-RU" sz="2200" i="1" dirty="0" smtClean="0"/>
              <a:t>Роман из начала шестидесятых годов.</a:t>
            </a:r>
            <a:r>
              <a:rPr lang="ru-RU" sz="2200" dirty="0" smtClean="0"/>
              <a:t> (</a:t>
            </a:r>
            <a:r>
              <a:rPr lang="ru-RU" sz="2200" dirty="0" err="1" smtClean="0"/>
              <a:t>незаконч</a:t>
            </a:r>
            <a:r>
              <a:rPr lang="ru-RU" sz="2200" dirty="0" smtClean="0"/>
              <a:t>.)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5" name="Picture 2" descr="https://pbs.twimg.com/media/D4P3oV1XsAIitD4.jpg:larg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20367147">
            <a:off x="1428487" y="341422"/>
            <a:ext cx="1551147" cy="2315144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</p:pic>
      <p:pic>
        <p:nvPicPr>
          <p:cNvPr id="29698" name="Picture 2" descr="https://cdn1.ozone.ru/multimedia/1014346771.jpg"/>
          <p:cNvPicPr>
            <a:picLocks noChangeAspect="1" noChangeArrowheads="1"/>
          </p:cNvPicPr>
          <p:nvPr/>
        </p:nvPicPr>
        <p:blipFill>
          <a:blip r:embed="rId3" cstate="print"/>
          <a:srcRect b="6814"/>
          <a:stretch>
            <a:fillRect/>
          </a:stretch>
        </p:blipFill>
        <p:spPr bwMode="auto">
          <a:xfrm rot="1079545">
            <a:off x="2577182" y="1911718"/>
            <a:ext cx="1500198" cy="2357454"/>
          </a:xfrm>
          <a:prstGeom prst="rect">
            <a:avLst/>
          </a:prstGeom>
          <a:noFill/>
        </p:spPr>
      </p:pic>
      <p:pic>
        <p:nvPicPr>
          <p:cNvPr id="29700" name="Picture 4" descr="https://ozon-st.cdn.ngenix.net/multimedia/101064228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20561388">
            <a:off x="1606607" y="3413747"/>
            <a:ext cx="1630343" cy="2819037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428596" y="3357562"/>
            <a:ext cx="3714776" cy="3000396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628" y="357166"/>
            <a:ext cx="3043230" cy="928670"/>
          </a:xfr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ru-RU" sz="43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+mn-lt"/>
                <a:ea typeface="+mn-ea"/>
                <a:cs typeface="+mn-cs"/>
              </a:rPr>
              <a:t>Биография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3429000"/>
            <a:ext cx="4071966" cy="3071834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ru-RU" sz="2400" dirty="0" smtClean="0"/>
              <a:t>     Родился </a:t>
            </a:r>
            <a:r>
              <a:rPr lang="ru-RU" sz="2400" dirty="0"/>
              <a:t>в семье протоиерея </a:t>
            </a:r>
            <a:r>
              <a:rPr lang="ru-RU" sz="2400" dirty="0" err="1"/>
              <a:t>Александро-Невского</a:t>
            </a:r>
            <a:r>
              <a:rPr lang="ru-RU" sz="2400" dirty="0"/>
              <a:t> кафедрального собора Саратова Гавриила Ивановича </a:t>
            </a:r>
            <a:r>
              <a:rPr lang="ru-RU" sz="2400" dirty="0" smtClean="0"/>
              <a:t>Чернышевского, </a:t>
            </a:r>
            <a:r>
              <a:rPr lang="ru-RU" sz="2400" dirty="0"/>
              <a:t>происходившего из крепостных села Чернышева </a:t>
            </a:r>
            <a:r>
              <a:rPr lang="ru-RU" sz="2400" dirty="0" err="1"/>
              <a:t>Чембарского</a:t>
            </a:r>
            <a:r>
              <a:rPr lang="ru-RU" sz="2400" dirty="0"/>
              <a:t> уезда Пензенской губернии. </a:t>
            </a:r>
          </a:p>
        </p:txBody>
      </p:sp>
      <p:pic>
        <p:nvPicPr>
          <p:cNvPr id="23554" name="Picture 2" descr="https://pbs.twimg.com/media/EIlmgnmWsAAsrxR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8F5E4"/>
              </a:clrFrom>
              <a:clrTo>
                <a:srgbClr val="F8F5E4">
                  <a:alpha val="0"/>
                </a:srgbClr>
              </a:clrTo>
            </a:clrChange>
          </a:blip>
          <a:srcRect l="16013" r="8722"/>
          <a:stretch>
            <a:fillRect/>
          </a:stretch>
        </p:blipFill>
        <p:spPr bwMode="auto">
          <a:xfrm>
            <a:off x="357158" y="0"/>
            <a:ext cx="3701954" cy="3071834"/>
          </a:xfrm>
          <a:prstGeom prst="rect">
            <a:avLst/>
          </a:prstGeom>
          <a:noFill/>
        </p:spPr>
      </p:pic>
      <p:pic>
        <p:nvPicPr>
          <p:cNvPr id="14338" name="Picture 2" descr="http://montolga.ru/storage/superiors/gavriil.jpg"/>
          <p:cNvPicPr>
            <a:picLocks noChangeAspect="1" noChangeArrowheads="1"/>
          </p:cNvPicPr>
          <p:nvPr/>
        </p:nvPicPr>
        <p:blipFill>
          <a:blip r:embed="rId3"/>
          <a:srcRect t="1714" b="2285"/>
          <a:stretch>
            <a:fillRect/>
          </a:stretch>
        </p:blipFill>
        <p:spPr bwMode="auto">
          <a:xfrm>
            <a:off x="5000628" y="1428736"/>
            <a:ext cx="3143272" cy="47991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428596" y="3714752"/>
            <a:ext cx="3571900" cy="2428892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3786190"/>
            <a:ext cx="3686172" cy="2339973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2200" dirty="0" smtClean="0"/>
              <a:t>Повести</a:t>
            </a:r>
          </a:p>
          <a:p>
            <a:r>
              <a:rPr lang="ru-RU" sz="2200" dirty="0" smtClean="0"/>
              <a:t>1863 — Алферьев.</a:t>
            </a:r>
          </a:p>
          <a:p>
            <a:r>
              <a:rPr lang="ru-RU" sz="2200" dirty="0" smtClean="0"/>
              <a:t>1864 — Мелкие рассказы.</a:t>
            </a:r>
          </a:p>
          <a:p>
            <a:r>
              <a:rPr lang="ru-RU" sz="2200" dirty="0" smtClean="0"/>
              <a:t>1889 — Вечера у княгини </a:t>
            </a:r>
            <a:r>
              <a:rPr lang="ru-RU" sz="2200" dirty="0" err="1" smtClean="0"/>
              <a:t>Старобельской</a:t>
            </a:r>
            <a:r>
              <a:rPr lang="ru-RU" sz="2200" dirty="0" smtClean="0"/>
              <a:t> (не было напечатано)</a:t>
            </a:r>
          </a:p>
        </p:txBody>
      </p:sp>
      <p:pic>
        <p:nvPicPr>
          <p:cNvPr id="6148" name="Picture 4" descr="https://bidspirit-images.global.ssl.fastly.net/therightbook/cloned-images/127556/1/a_ignore_q_80_w_1000_c_limit_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20672463">
            <a:off x="4463756" y="529936"/>
            <a:ext cx="2273285" cy="3248525"/>
          </a:xfrm>
          <a:prstGeom prst="rect">
            <a:avLst/>
          </a:prstGeom>
          <a:noFill/>
        </p:spPr>
      </p:pic>
      <p:pic>
        <p:nvPicPr>
          <p:cNvPr id="6146" name="Picture 2" descr="https://bidspirit-images.global.ssl.fastly.net/vnikitskom/cloned-images/77507/5/a_ignore_q_80_w_1000_c_limit_5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515346">
            <a:off x="6054880" y="2934055"/>
            <a:ext cx="2222847" cy="3208193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</p:pic>
      <p:pic>
        <p:nvPicPr>
          <p:cNvPr id="6150" name="Picture 6" descr="https://imgng.gdeslon.ru/commodities/155630845/pictures/46f14f73430f6e65622a6f3be4110b52/big.jpg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DFF"/>
              </a:clrFrom>
              <a:clrTo>
                <a:srgbClr val="FFFD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928662" y="285728"/>
            <a:ext cx="2428892" cy="3291182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500034" y="142852"/>
            <a:ext cx="8143932" cy="6429420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714348" y="214290"/>
            <a:ext cx="7972452" cy="6429420"/>
          </a:xfrm>
        </p:spPr>
        <p:txBody>
          <a:bodyPr>
            <a:normAutofit fontScale="25000" lnSpcReduction="20000"/>
          </a:bodyPr>
          <a:lstStyle/>
          <a:p>
            <a:pPr algn="ctr">
              <a:buNone/>
            </a:pPr>
            <a:r>
              <a:rPr lang="ru-RU" sz="7200" b="1" dirty="0" smtClean="0"/>
              <a:t>Литературная критика</a:t>
            </a:r>
          </a:p>
          <a:p>
            <a:r>
              <a:rPr lang="ru-RU" sz="7200" dirty="0" smtClean="0"/>
              <a:t>1849 — О «Бригадире» Фонвизина. </a:t>
            </a:r>
            <a:r>
              <a:rPr lang="ru-RU" sz="7200" i="1" dirty="0" smtClean="0"/>
              <a:t>Кандидатская работа.</a:t>
            </a:r>
            <a:endParaRPr lang="ru-RU" sz="7200" dirty="0" smtClean="0"/>
          </a:p>
          <a:p>
            <a:r>
              <a:rPr lang="ru-RU" sz="7200" dirty="0" smtClean="0"/>
              <a:t>1854 — Об искренности в критике.</a:t>
            </a:r>
          </a:p>
          <a:p>
            <a:r>
              <a:rPr lang="ru-RU" sz="7200" dirty="0" smtClean="0"/>
              <a:t>1854 — Песни разных народов.</a:t>
            </a:r>
          </a:p>
          <a:p>
            <a:r>
              <a:rPr lang="ru-RU" sz="7200" dirty="0" smtClean="0"/>
              <a:t>1854 — Бедность не порок. </a:t>
            </a:r>
            <a:r>
              <a:rPr lang="ru-RU" sz="7200" i="1" dirty="0" smtClean="0"/>
              <a:t>Комедия А. Островского.</a:t>
            </a:r>
            <a:endParaRPr lang="ru-RU" sz="7200" dirty="0" smtClean="0"/>
          </a:p>
          <a:p>
            <a:r>
              <a:rPr lang="ru-RU" sz="7200" dirty="0" smtClean="0"/>
              <a:t>1855 — Сочинения Пушкина.</a:t>
            </a:r>
          </a:p>
          <a:p>
            <a:r>
              <a:rPr lang="ru-RU" sz="7200" dirty="0" smtClean="0"/>
              <a:t>1855−1856 — Очерки гоголевского периода русской литературы.</a:t>
            </a:r>
          </a:p>
          <a:p>
            <a:r>
              <a:rPr lang="ru-RU" sz="7200" dirty="0" smtClean="0"/>
              <a:t>1856 — Александр Сергеевич Пушкин. Его жизнь и сочинения.</a:t>
            </a:r>
          </a:p>
          <a:p>
            <a:r>
              <a:rPr lang="ru-RU" sz="7200" dirty="0" smtClean="0"/>
              <a:t>1856 — Стихотворения Кольцова.</a:t>
            </a:r>
          </a:p>
          <a:p>
            <a:r>
              <a:rPr lang="ru-RU" sz="7200" dirty="0" smtClean="0"/>
              <a:t>1856 — Стихотворения Н. Огарёва.</a:t>
            </a:r>
          </a:p>
          <a:p>
            <a:r>
              <a:rPr lang="ru-RU" sz="7200" dirty="0" smtClean="0"/>
              <a:t>1856 — Собрание стихотворений В. </a:t>
            </a:r>
            <a:r>
              <a:rPr lang="ru-RU" sz="7200" dirty="0" err="1" smtClean="0"/>
              <a:t>Бенедиктова</a:t>
            </a:r>
            <a:r>
              <a:rPr lang="ru-RU" sz="7200" dirty="0" smtClean="0"/>
              <a:t>.</a:t>
            </a:r>
          </a:p>
          <a:p>
            <a:r>
              <a:rPr lang="ru-RU" sz="7200" dirty="0" smtClean="0"/>
              <a:t>1856 — Детство и отрочество. Военные рассказы графа Л. Н. Толстого.</a:t>
            </a:r>
          </a:p>
          <a:p>
            <a:r>
              <a:rPr lang="ru-RU" sz="7200" dirty="0" smtClean="0"/>
              <a:t>1856 — Очерки из крестьянского быта А. Ф. Писемского.</a:t>
            </a:r>
          </a:p>
          <a:p>
            <a:r>
              <a:rPr lang="ru-RU" sz="7200" dirty="0" smtClean="0"/>
              <a:t>1857 — Лессинг. Его время, его жизнь и деятельность.</a:t>
            </a:r>
          </a:p>
          <a:p>
            <a:r>
              <a:rPr lang="ru-RU" sz="7200" dirty="0" smtClean="0"/>
              <a:t>1857 — «Губернские очерки» Щедрина.</a:t>
            </a:r>
          </a:p>
          <a:p>
            <a:r>
              <a:rPr lang="ru-RU" sz="7200" dirty="0" smtClean="0"/>
              <a:t>1857 — Сочинения В. Жуковского.</a:t>
            </a:r>
          </a:p>
          <a:p>
            <a:r>
              <a:rPr lang="ru-RU" sz="7200" dirty="0" smtClean="0"/>
              <a:t>1857 — Стихотворения Н. Щербины.</a:t>
            </a:r>
          </a:p>
          <a:p>
            <a:r>
              <a:rPr lang="ru-RU" sz="7200" dirty="0" smtClean="0"/>
              <a:t>1857 — «Письма об Испании» В. П. Боткина.</a:t>
            </a:r>
          </a:p>
          <a:p>
            <a:r>
              <a:rPr lang="ru-RU" sz="7200" dirty="0" smtClean="0"/>
              <a:t>1858 — Русский человек на </a:t>
            </a:r>
            <a:r>
              <a:rPr lang="ru-RU" sz="7200" dirty="0" err="1" smtClean="0"/>
              <a:t>rendez-vous</a:t>
            </a:r>
            <a:r>
              <a:rPr lang="ru-RU" sz="7200" dirty="0" smtClean="0"/>
              <a:t>. </a:t>
            </a:r>
            <a:r>
              <a:rPr lang="ru-RU" sz="7200" i="1" dirty="0" smtClean="0"/>
              <a:t>Размышления по прочтении повести г. Тургенева «Ася».</a:t>
            </a:r>
            <a:endParaRPr lang="ru-RU" sz="7200" dirty="0" smtClean="0"/>
          </a:p>
          <a:p>
            <a:r>
              <a:rPr lang="ru-RU" sz="7200" dirty="0" smtClean="0"/>
              <a:t>1860 — Собрание чудес, повести, заимствованные из мифологии.</a:t>
            </a:r>
          </a:p>
          <a:p>
            <a:r>
              <a:rPr lang="ru-RU" sz="7200" dirty="0" smtClean="0"/>
              <a:t>1861 — Не начало ли перемены? </a:t>
            </a:r>
            <a:r>
              <a:rPr lang="ru-RU" sz="7200" i="1" dirty="0" smtClean="0"/>
              <a:t>Рассказы Н. В. Успенского. Две части.</a:t>
            </a:r>
            <a:endParaRPr lang="ru-RU" sz="7200" dirty="0" smtClean="0"/>
          </a:p>
          <a:p>
            <a:endParaRPr lang="ru-RU" dirty="0"/>
          </a:p>
        </p:txBody>
      </p:sp>
    </p:spTree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642910" y="3857628"/>
            <a:ext cx="4143404" cy="2428892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86116" y="274638"/>
            <a:ext cx="5400684" cy="1143000"/>
          </a:xfr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+mn-lt"/>
                <a:ea typeface="+mn-ea"/>
                <a:cs typeface="+mn-cs"/>
              </a:rPr>
              <a:t>Память о Чернышевском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3786190"/>
            <a:ext cx="4400552" cy="2554287"/>
          </a:xfrm>
        </p:spPr>
        <p:txBody>
          <a:bodyPr>
            <a:normAutofit fontScale="92500"/>
          </a:bodyPr>
          <a:lstStyle/>
          <a:p>
            <a:pPr>
              <a:buNone/>
            </a:pPr>
            <a:r>
              <a:rPr lang="ru-RU" dirty="0" smtClean="0"/>
              <a:t>    </a:t>
            </a:r>
            <a:r>
              <a:rPr lang="ru-RU" sz="2200" dirty="0" smtClean="0"/>
              <a:t>Памятники </a:t>
            </a:r>
            <a:r>
              <a:rPr lang="ru-RU" sz="2200" dirty="0" smtClean="0"/>
              <a:t>Н. Г. Чернышевскому </a:t>
            </a:r>
            <a:r>
              <a:rPr lang="ru-RU" sz="2200" dirty="0" smtClean="0"/>
              <a:t>установлены в</a:t>
            </a:r>
            <a:r>
              <a:rPr lang="ru-RU" sz="2200" dirty="0" smtClean="0"/>
              <a:t> Саратове </a:t>
            </a:r>
            <a:r>
              <a:rPr lang="ru-RU" sz="2200" dirty="0" smtClean="0"/>
              <a:t/>
            </a:r>
            <a:br>
              <a:rPr lang="ru-RU" sz="2200" dirty="0" smtClean="0"/>
            </a:br>
            <a:r>
              <a:rPr lang="ru-RU" sz="2200" dirty="0" smtClean="0"/>
              <a:t>(</a:t>
            </a:r>
            <a:r>
              <a:rPr lang="ru-RU" sz="2200" dirty="0" smtClean="0"/>
              <a:t>на одноимённой площади, а также на могиле писателя), а также в </a:t>
            </a:r>
            <a:r>
              <a:rPr lang="ru-RU" sz="2200" dirty="0" smtClean="0"/>
              <a:t>Санкт-Петербурге,</a:t>
            </a:r>
            <a:br>
              <a:rPr lang="ru-RU" sz="2200" dirty="0" smtClean="0"/>
            </a:br>
            <a:r>
              <a:rPr lang="ru-RU" sz="2200" dirty="0" smtClean="0"/>
              <a:t>Вилюйске</a:t>
            </a:r>
            <a:r>
              <a:rPr lang="ru-RU" sz="2200" dirty="0" smtClean="0"/>
              <a:t>, Москве </a:t>
            </a:r>
            <a:r>
              <a:rPr lang="ru-RU" sz="2200" dirty="0" smtClean="0"/>
              <a:t>и посёлке</a:t>
            </a:r>
            <a:r>
              <a:rPr lang="ru-RU" sz="2200" dirty="0" smtClean="0"/>
              <a:t> Чернышевский.</a:t>
            </a:r>
            <a:endParaRPr lang="ru-RU" sz="2200" dirty="0"/>
          </a:p>
        </p:txBody>
      </p:sp>
      <p:pic>
        <p:nvPicPr>
          <p:cNvPr id="4102" name="Picture 6" descr="https://upload.wikimedia.org/wikipedia/commons/7/70/%D0%9F%D0%B0%D0%BC%D1%8F%D1%82%D0%BD%D0%B8%D0%BA_%D0%A7%D0%B5%D1%80%D0%BD%D1%8B%D1%88%D0%B5%D0%B2%D1%81%D0%BA%D0%BE%D0%BC%D1%83_%D0%B2_%D0%A1%D0%B0%D0%BD%D0%BA%D1%82-%D0%9F%D0%B5%D1%82%D0%B5%D1%80%D0%B1%D1%83%D1%80%D0%B3%D0%B5.jpg"/>
          <p:cNvPicPr>
            <a:picLocks noChangeAspect="1" noChangeArrowheads="1"/>
          </p:cNvPicPr>
          <p:nvPr/>
        </p:nvPicPr>
        <p:blipFill>
          <a:blip r:embed="rId2" cstate="print"/>
          <a:srcRect l="16295" r="10379"/>
          <a:stretch>
            <a:fillRect/>
          </a:stretch>
        </p:blipFill>
        <p:spPr bwMode="auto">
          <a:xfrm>
            <a:off x="5143504" y="1714488"/>
            <a:ext cx="1928826" cy="238356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4104" name="Picture 8" descr="https://smorodina.com/uploads/image/image/80250/1-13-______________________________________________________________-DSC_017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86116" y="1785926"/>
            <a:ext cx="1487467" cy="171427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4106" name="Picture 10" descr="https://im0-tub-ru.yandex.net/i?id=4e4ffc86226e4e1140d5e6169173425a-l&amp;n=13"/>
          <p:cNvPicPr>
            <a:picLocks noChangeAspect="1" noChangeArrowheads="1"/>
          </p:cNvPicPr>
          <p:nvPr/>
        </p:nvPicPr>
        <p:blipFill>
          <a:blip r:embed="rId4"/>
          <a:srcRect l="10303" r="7269"/>
          <a:stretch>
            <a:fillRect/>
          </a:stretch>
        </p:blipFill>
        <p:spPr bwMode="auto">
          <a:xfrm>
            <a:off x="428596" y="428604"/>
            <a:ext cx="2493260" cy="314327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4100" name="Picture 4" descr="https://www.bankgorodov.ru/public/photos/places/1322156718.jpg"/>
          <p:cNvPicPr>
            <a:picLocks noChangeAspect="1" noChangeArrowheads="1"/>
          </p:cNvPicPr>
          <p:nvPr/>
        </p:nvPicPr>
        <p:blipFill>
          <a:blip r:embed="rId5" cstate="print"/>
          <a:srcRect t="9306" b="2852"/>
          <a:stretch>
            <a:fillRect/>
          </a:stretch>
        </p:blipFill>
        <p:spPr bwMode="auto">
          <a:xfrm>
            <a:off x="6500826" y="3786190"/>
            <a:ext cx="2303422" cy="269715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642910" y="3714752"/>
            <a:ext cx="3500462" cy="2286016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3786190"/>
            <a:ext cx="4114800" cy="2054221"/>
          </a:xfrm>
        </p:spPr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ru-RU" dirty="0" smtClean="0"/>
              <a:t>     </a:t>
            </a:r>
            <a:r>
              <a:rPr lang="ru-RU" sz="2200" dirty="0" smtClean="0"/>
              <a:t>Почтовые </a:t>
            </a:r>
            <a:r>
              <a:rPr lang="ru-RU" sz="2200" dirty="0" smtClean="0"/>
              <a:t>марки с портретом Н. Г. Чернышевского были </a:t>
            </a:r>
            <a:r>
              <a:rPr lang="ru-RU" sz="2200" dirty="0" smtClean="0"/>
              <a:t>выпущены в</a:t>
            </a:r>
            <a:r>
              <a:rPr lang="ru-RU" sz="2200" dirty="0" smtClean="0"/>
              <a:t> СССР в 1939, </a:t>
            </a:r>
            <a:r>
              <a:rPr lang="ru-RU" sz="2200" dirty="0" smtClean="0"/>
              <a:t/>
            </a:r>
            <a:br>
              <a:rPr lang="ru-RU" sz="2200" dirty="0" smtClean="0"/>
            </a:br>
            <a:r>
              <a:rPr lang="ru-RU" sz="2200" dirty="0" smtClean="0"/>
              <a:t>1953</a:t>
            </a:r>
            <a:r>
              <a:rPr lang="ru-RU" sz="2200" dirty="0" smtClean="0"/>
              <a:t>, 1957, а также в </a:t>
            </a:r>
            <a:r>
              <a:rPr lang="ru-RU" sz="2200" dirty="0" smtClean="0"/>
              <a:t>1978 </a:t>
            </a:r>
            <a:r>
              <a:rPr lang="ru-RU" sz="2200" dirty="0" smtClean="0"/>
              <a:t>году. Также в 1978 году был издан художественный маркированный конверт, посвящённый писателю.</a:t>
            </a:r>
            <a:endParaRPr lang="ru-RU" sz="2200" dirty="0"/>
          </a:p>
        </p:txBody>
      </p:sp>
      <p:pic>
        <p:nvPicPr>
          <p:cNvPr id="3074" name="Picture 2" descr="https://upload.wikimedia.org/wikipedia/commons/thumb/6/67/The_Soviet_Union_1939_CPA_717_stamp_%28Nikolai_Chernyshevski_15k%29.jpg/173px-The_Soviet_Union_1939_CPA_717_stamp_%28Nikolai_Chernyshevski_15k%2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642918"/>
            <a:ext cx="1596341" cy="2214578"/>
          </a:xfrm>
          <a:prstGeom prst="rect">
            <a:avLst/>
          </a:prstGeom>
          <a:noFill/>
        </p:spPr>
      </p:pic>
      <p:pic>
        <p:nvPicPr>
          <p:cNvPr id="3076" name="Picture 4" descr="https://upload.wikimedia.org/wikipedia/commons/thumb/9/91/The_Soviet_Union_1939_CPA_718_stamp_%28Nikolai_Chernyshevski_30k%29.jpg/800px-The_Soviet_Union_1939_CPA_718_stamp_%28Nikolai_Chernyshevski_30k%2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00232" y="642918"/>
            <a:ext cx="1597532" cy="2214578"/>
          </a:xfrm>
          <a:prstGeom prst="rect">
            <a:avLst/>
          </a:prstGeom>
          <a:noFill/>
        </p:spPr>
      </p:pic>
      <p:pic>
        <p:nvPicPr>
          <p:cNvPr id="3078" name="Picture 6" descr="https://upload.wikimedia.org/wikipedia/commons/thumb/5/54/The_Soviet_Union_1939_CPA_719_stamp_%28Nikolai_Chernyshevski_60k%29.jpg/800px-The_Soviet_Union_1939_CPA_719_stamp_%28Nikolai_Chernyshevski_60k%2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786182" y="642918"/>
            <a:ext cx="1571636" cy="2200290"/>
          </a:xfrm>
          <a:prstGeom prst="rect">
            <a:avLst/>
          </a:prstGeom>
          <a:noFill/>
        </p:spPr>
      </p:pic>
      <p:pic>
        <p:nvPicPr>
          <p:cNvPr id="3080" name="Picture 8" descr="https://upload.wikimedia.org/wikipedia/commons/d/da/Rus_Stamp-Chernishevsky-1953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572132" y="642918"/>
            <a:ext cx="1571636" cy="2218780"/>
          </a:xfrm>
          <a:prstGeom prst="rect">
            <a:avLst/>
          </a:prstGeom>
          <a:noFill/>
        </p:spPr>
      </p:pic>
      <p:pic>
        <p:nvPicPr>
          <p:cNvPr id="3082" name="Picture 10" descr="https://upload.wikimedia.org/wikipedia/commons/thumb/b/b1/The_Soviet_Union_1957_CPA_1975_stamp_%28Nikolay_Chernyshevsky_Scene_From_What_Is_to_Be_Done%29.jpg/1280px-The_Soviet_Union_1957_CPA_1975_stamp_%28Nikolay_Chernyshevsky_Scene_From_What_Is_to_Be_Done%29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786314" y="3500437"/>
            <a:ext cx="3857652" cy="2712411"/>
          </a:xfrm>
          <a:prstGeom prst="rect">
            <a:avLst/>
          </a:prstGeom>
          <a:noFill/>
        </p:spPr>
      </p:pic>
      <p:pic>
        <p:nvPicPr>
          <p:cNvPr id="3084" name="Picture 12" descr="https://upload.wikimedia.org/wikipedia/commons/1/1a/Rus_Stamp-Chernishevsky-1978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7358082" y="642918"/>
            <a:ext cx="1562087" cy="2175609"/>
          </a:xfrm>
          <a:prstGeom prst="rect">
            <a:avLst/>
          </a:prstGeom>
          <a:noFill/>
        </p:spPr>
      </p:pic>
      <p:sp>
        <p:nvSpPr>
          <p:cNvPr id="11" name="Прямоугольник 10"/>
          <p:cNvSpPr/>
          <p:nvPr/>
        </p:nvSpPr>
        <p:spPr>
          <a:xfrm>
            <a:off x="357158" y="2857496"/>
            <a:ext cx="102688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1939 год</a:t>
            </a:r>
            <a:endParaRPr lang="ru-RU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2214546" y="2857496"/>
            <a:ext cx="102688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1939 год</a:t>
            </a:r>
            <a:endParaRPr lang="ru-RU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4000496" y="2857496"/>
            <a:ext cx="102688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1939 год</a:t>
            </a:r>
            <a:endParaRPr lang="ru-RU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5857884" y="2857496"/>
            <a:ext cx="102688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1953 год</a:t>
            </a:r>
            <a:endParaRPr lang="ru-RU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6286512" y="6143644"/>
            <a:ext cx="102688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1957 год</a:t>
            </a:r>
            <a:endParaRPr lang="ru-RU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7643834" y="2857496"/>
            <a:ext cx="102688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1978 год</a:t>
            </a:r>
            <a:endParaRPr lang="ru-RU" dirty="0"/>
          </a:p>
        </p:txBody>
      </p:sp>
    </p:spTree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285720" y="428604"/>
            <a:ext cx="4929222" cy="5929354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571480"/>
            <a:ext cx="5000660" cy="6286520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2250" dirty="0" smtClean="0"/>
              <a:t>      Начитанность Н.Г. Чернышевского поражала окружающих; в детстве он даже имел прозвище «</a:t>
            </a:r>
            <a:r>
              <a:rPr lang="ru-RU" sz="2250" dirty="0" err="1" smtClean="0"/>
              <a:t>библиофага</a:t>
            </a:r>
            <a:r>
              <a:rPr lang="ru-RU" sz="2250" dirty="0" smtClean="0"/>
              <a:t>», </a:t>
            </a:r>
            <a:br>
              <a:rPr lang="ru-RU" sz="2250" dirty="0" smtClean="0"/>
            </a:br>
            <a:r>
              <a:rPr lang="ru-RU" sz="2250" dirty="0" smtClean="0"/>
              <a:t>то есть пожирателя книг. В 1843 году поступил в Саратовскую духовную семинарию. В семинарии он пробыл три года, «будучи необыкновенно тщательно развит не по годам и образован далеко выше семинарского курса своих сверстников»; не окончив её, в 1846 году он поступил в Петербургский университет на историко-филологическое отделение философского факультета.</a:t>
            </a:r>
          </a:p>
        </p:txBody>
      </p:sp>
      <p:sp>
        <p:nvSpPr>
          <p:cNvPr id="13314" name="AutoShape 2" descr="https://russiajapansociety.ru/wp-content/uploads/2019/10/20191030-kraynova-01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3316" name="AutoShape 4" descr="https://russiajapansociety.ru/wp-content/uploads/2019/10/20191030-kraynova-01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3318" name="Picture 6" descr="http://n-g-chernyshevsky.ru/books/item/f00/s00/z0000006/pic/000004.jpg"/>
          <p:cNvPicPr>
            <a:picLocks noChangeAspect="1" noChangeArrowheads="1"/>
          </p:cNvPicPr>
          <p:nvPr/>
        </p:nvPicPr>
        <p:blipFill>
          <a:blip r:embed="rId2"/>
          <a:srcRect l="1843" r="4176"/>
          <a:stretch>
            <a:fillRect/>
          </a:stretch>
        </p:blipFill>
        <p:spPr bwMode="auto">
          <a:xfrm>
            <a:off x="5357818" y="500042"/>
            <a:ext cx="3643338" cy="58055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4572000" y="357166"/>
            <a:ext cx="4214842" cy="6072230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429124" y="428604"/>
            <a:ext cx="4371948" cy="5929354"/>
          </a:xfrm>
        </p:spPr>
        <p:txBody>
          <a:bodyPr>
            <a:normAutofit fontScale="92500"/>
          </a:bodyPr>
          <a:lstStyle/>
          <a:p>
            <a:pPr>
              <a:buNone/>
            </a:pPr>
            <a:r>
              <a:rPr lang="ru-RU" sz="2250" dirty="0" smtClean="0"/>
              <a:t>      В эти годы и сформировался тот Чернышевский, которого скоро узнает вся Россия, — убеждённый революционер-демократ, социалист и материалист. Мировоззрение Чернышевского формировалось под влиянием античного, а также французского и английского материализма XVII—XVIII веков, трудов естествоиспытателей — Ньютона, Лапласа, </a:t>
            </a:r>
            <a:r>
              <a:rPr lang="ru-RU" sz="2250" dirty="0" err="1" smtClean="0"/>
              <a:t>Лаланда</a:t>
            </a:r>
            <a:r>
              <a:rPr lang="ru-RU" sz="2250" dirty="0" smtClean="0"/>
              <a:t> и других идей социалистов-утопистов, классиков политэкономии, диалектики Гегеля и в особенности антропологического материализма Фейербаха.</a:t>
            </a:r>
            <a:endParaRPr lang="ru-RU" sz="2250" dirty="0"/>
          </a:p>
        </p:txBody>
      </p:sp>
      <p:pic>
        <p:nvPicPr>
          <p:cNvPr id="12292" name="Picture 4" descr="https://i.pinimg.com/736x/ca/f6/bf/caf6bfd78f3ce23c07def99fffcc8a26--newton-quotes-isaac-newton.jpg"/>
          <p:cNvPicPr>
            <a:picLocks noChangeAspect="1" noChangeArrowheads="1"/>
          </p:cNvPicPr>
          <p:nvPr/>
        </p:nvPicPr>
        <p:blipFill>
          <a:blip r:embed="rId2" cstate="print">
            <a:lum bright="10000"/>
          </a:blip>
          <a:srcRect t="7158" b="6150"/>
          <a:stretch>
            <a:fillRect/>
          </a:stretch>
        </p:blipFill>
        <p:spPr bwMode="auto">
          <a:xfrm rot="20732814">
            <a:off x="1011402" y="157662"/>
            <a:ext cx="1517009" cy="20002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294" name="Picture 6" descr="https://i.pinimg.com/736x/5d/98/b4/5d98b42c4622cb871b85afc6dbccbbe1--mathematicians-portrait-painting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796879">
            <a:off x="2140375" y="1226771"/>
            <a:ext cx="1587323" cy="202677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296" name="Picture 8" descr="http://oncle.dom.pagesperso-orange.fr/images/portraits/lalande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21013610">
            <a:off x="1008542" y="2536309"/>
            <a:ext cx="1428750" cy="1905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298" name="Picture 10" descr="https://regnum.ru/uploads/pictures/news/2019/10/05/regnum_picture_1570289396164585_normal.jpg"/>
          <p:cNvPicPr>
            <a:picLocks noChangeAspect="1" noChangeArrowheads="1"/>
          </p:cNvPicPr>
          <p:nvPr/>
        </p:nvPicPr>
        <p:blipFill>
          <a:blip r:embed="rId5" cstate="print"/>
          <a:srcRect l="11877" t="9671"/>
          <a:stretch>
            <a:fillRect/>
          </a:stretch>
        </p:blipFill>
        <p:spPr bwMode="auto">
          <a:xfrm rot="798687">
            <a:off x="2059767" y="3645909"/>
            <a:ext cx="1489064" cy="193199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300" name="Picture 12" descr="https://avatars.mds.yandex.net/get-pdb/1751182/3769f57a-48f6-430b-b159-ed6bea4a1554/s1200"/>
          <p:cNvPicPr>
            <a:picLocks noChangeAspect="1" noChangeArrowheads="1"/>
          </p:cNvPicPr>
          <p:nvPr/>
        </p:nvPicPr>
        <p:blipFill>
          <a:blip r:embed="rId6" cstate="print"/>
          <a:srcRect l="2997" t="3060"/>
          <a:stretch>
            <a:fillRect/>
          </a:stretch>
        </p:blipFill>
        <p:spPr bwMode="auto">
          <a:xfrm rot="20862918">
            <a:off x="1035599" y="4911700"/>
            <a:ext cx="1357322" cy="182276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70" name="Picture 6" descr="https://img0.liveinternet.ru/images/attach/c/4/80/654/80654248_large_IrinarhIvanovichVvedenskiy.jpg"/>
          <p:cNvPicPr>
            <a:picLocks noChangeAspect="1" noChangeArrowheads="1"/>
          </p:cNvPicPr>
          <p:nvPr/>
        </p:nvPicPr>
        <p:blipFill>
          <a:blip r:embed="rId2"/>
          <a:srcRect l="2157" r="5241"/>
          <a:stretch>
            <a:fillRect/>
          </a:stretch>
        </p:blipFill>
        <p:spPr bwMode="auto">
          <a:xfrm>
            <a:off x="5143504" y="1142984"/>
            <a:ext cx="3786214" cy="45720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Скругленный прямоугольник 3"/>
          <p:cNvSpPr/>
          <p:nvPr/>
        </p:nvSpPr>
        <p:spPr>
          <a:xfrm>
            <a:off x="642910" y="3929066"/>
            <a:ext cx="4071966" cy="2000264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4000504"/>
            <a:ext cx="4214842" cy="2054221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ru-RU" sz="2400" dirty="0" smtClean="0"/>
              <a:t>     Влияние на формирование его взглядов оказал кружок </a:t>
            </a:r>
            <a:br>
              <a:rPr lang="ru-RU" sz="2400" dirty="0" smtClean="0"/>
            </a:br>
            <a:r>
              <a:rPr lang="ru-RU" sz="2400" dirty="0" smtClean="0"/>
              <a:t>И. И. Введенского. В это время Чернышевский начал писать свои первые художественные произведения.</a:t>
            </a:r>
            <a:endParaRPr lang="ru-RU" sz="2400" dirty="0"/>
          </a:p>
        </p:txBody>
      </p:sp>
      <p:pic>
        <p:nvPicPr>
          <p:cNvPr id="11266" name="Picture 2" descr="http://n-g-chernyshevsky.ru/books/item/f00/s00/z0000010/pic/00001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20" y="357166"/>
            <a:ext cx="4714908" cy="334291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642910" y="4786322"/>
            <a:ext cx="7643866" cy="1428760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4857760"/>
            <a:ext cx="8258204" cy="126840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400" dirty="0" smtClean="0"/>
              <a:t>     В 1853 году встретил будущую жену, Ольгу </a:t>
            </a:r>
            <a:r>
              <a:rPr lang="ru-RU" sz="2400" dirty="0" err="1" smtClean="0"/>
              <a:t>Сократовну</a:t>
            </a:r>
            <a:r>
              <a:rPr lang="ru-RU" sz="2400" dirty="0" smtClean="0"/>
              <a:t> Васильеву, вместе с которой после свадьбы переехал из родного Саратова в Санкт-Петербург. </a:t>
            </a:r>
            <a:endParaRPr lang="ru-RU" sz="2400" dirty="0"/>
          </a:p>
        </p:txBody>
      </p:sp>
      <p:pic>
        <p:nvPicPr>
          <p:cNvPr id="10242" name="Picture 2" descr="https://upload.wikimedia.org/wikipedia/commons/e/eb/%D0%9E%D0%BB%D1%8C%D0%B3%D0%B0_%D0%A1%D0%BE%D0%BA%D1%80%D0%B0%D1%82%D0%BE%D0%B2%D0%BD%D0%B0_%D0%A7%D0%B5%D1%80%D0%BD%D1%8B%D1%88%D0%B5%D0%B2%D1%81%D0%BA%D0%B0%D1%8F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00166" y="428604"/>
            <a:ext cx="6054652" cy="421484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714348" y="4500570"/>
            <a:ext cx="3786214" cy="1857388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28662" y="214290"/>
            <a:ext cx="7186634" cy="1143000"/>
          </a:xfr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sz="39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+mn-lt"/>
                <a:ea typeface="+mn-ea"/>
                <a:cs typeface="+mn-cs"/>
              </a:rPr>
              <a:t>Литературная деятельность</a:t>
            </a:r>
            <a:endParaRPr lang="ru-RU" sz="39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+mn-lt"/>
              <a:ea typeface="+mn-ea"/>
              <a:cs typeface="+mn-cs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4572008"/>
            <a:ext cx="3929090" cy="2097071"/>
          </a:xfrm>
        </p:spPr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ru-RU" dirty="0" smtClean="0"/>
              <a:t>      Литературную деятельность начал в 1853 г. небольшими статьями в «Санкт-Петербургских Ведомостях» и «Отечественных Записках».</a:t>
            </a:r>
            <a:endParaRPr lang="ru-RU" dirty="0"/>
          </a:p>
        </p:txBody>
      </p:sp>
      <p:pic>
        <p:nvPicPr>
          <p:cNvPr id="9218" name="Picture 2" descr="https://bidspirit-images.global.ssl.fastly.net/knigrazval/cloned-images/129044/010/a_ignore_q_80_w_1000_c_limit_010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</a:blip>
          <a:srcRect l="3750" r="5000" b="2618"/>
          <a:stretch>
            <a:fillRect/>
          </a:stretch>
        </p:blipFill>
        <p:spPr bwMode="auto">
          <a:xfrm>
            <a:off x="857224" y="1500174"/>
            <a:ext cx="3429024" cy="2865349"/>
          </a:xfrm>
          <a:prstGeom prst="rect">
            <a:avLst/>
          </a:prstGeom>
          <a:noFill/>
        </p:spPr>
      </p:pic>
      <p:pic>
        <p:nvPicPr>
          <p:cNvPr id="9220" name="Picture 4" descr="https://upload.wikimedia.org/wikipedia/commons/a/af/OtechestvennieZapiski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57752" y="1643050"/>
            <a:ext cx="3214710" cy="4701911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571472" y="642918"/>
            <a:ext cx="4214842" cy="5572164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714356"/>
            <a:ext cx="4114800" cy="5697559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ru-RU" dirty="0" smtClean="0"/>
              <a:t>    </a:t>
            </a:r>
            <a:r>
              <a:rPr lang="ru-RU" sz="2400" dirty="0" smtClean="0"/>
              <a:t>В начале 1854 г. он перешёл в журнал «Современник», где в 1855—1862 годах являлся фактически руководителем журнала наряду с Н. А. Некрасовым и Н. А. Добролюбовым, вёл решительную борьбу за превращение журнала в трибуну революционной демократии, что вызывало протест литераторов-либералов (В. П. Боткин, П. В. Анненков и А. В. Дружинин, И. С. Тургенев), сотрудничавших в «Современнике»</a:t>
            </a:r>
            <a:endParaRPr lang="ru-RU" sz="2400" dirty="0"/>
          </a:p>
        </p:txBody>
      </p:sp>
      <p:pic>
        <p:nvPicPr>
          <p:cNvPr id="8196" name="Picture 4" descr="https://science.minemshop.ru/img/books_ill/101138655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72066" y="571480"/>
            <a:ext cx="3357586" cy="5572758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</p:pic>
    </p:spTree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500034" y="2786058"/>
            <a:ext cx="5429288" cy="3786214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2857496"/>
            <a:ext cx="5715040" cy="3643338"/>
          </a:xfrm>
        </p:spPr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ru-RU" dirty="0" smtClean="0"/>
              <a:t>     </a:t>
            </a:r>
            <a:r>
              <a:rPr lang="ru-RU" sz="2400" dirty="0" smtClean="0"/>
              <a:t>10 мая 1855 года в университете состоялась защита диссертации «Эстетические отношения искусства к действительности», ставшей большим общественным событием и воспринятой как революционное выступление, в этой работе он подвергал резкой критике эстетику идеалистов и теорию «искусство для искусства». Министр просвещения А. С. Норов помешал присуждению учёной степени, и лишь в 1858 году, когда Норова на посту министра сменил Е. П. Ковалевский, последний утвердил Чернышевского в степени магистра русской словесности.</a:t>
            </a:r>
            <a:endParaRPr lang="ru-RU" dirty="0"/>
          </a:p>
        </p:txBody>
      </p:sp>
      <p:pic>
        <p:nvPicPr>
          <p:cNvPr id="7170" name="Picture 2" descr="https://static.auction.ru/offer_images/2017/05/01/07/big/F/fFgdw7tccSV/kniga_chernyshevskij_esteticheskij_otnoshenija_iskusstva_k_dejstvitelnosti_1948_g.jpg"/>
          <p:cNvPicPr>
            <a:picLocks noChangeAspect="1" noChangeArrowheads="1"/>
          </p:cNvPicPr>
          <p:nvPr/>
        </p:nvPicPr>
        <p:blipFill>
          <a:blip r:embed="rId2">
            <a:lum bright="10000"/>
          </a:blip>
          <a:srcRect/>
          <a:stretch>
            <a:fillRect/>
          </a:stretch>
        </p:blipFill>
        <p:spPr bwMode="auto">
          <a:xfrm>
            <a:off x="1357290" y="357166"/>
            <a:ext cx="3357586" cy="222964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7172" name="Picture 4" descr="https://img-fotki.yandex.ru/get/1338015/199368979.19f/0_26f2c9_8c0bf730_XXXL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57950" y="642918"/>
            <a:ext cx="2214578" cy="2677042"/>
          </a:xfrm>
          <a:prstGeom prst="rect">
            <a:avLst/>
          </a:prstGeom>
          <a:noFill/>
        </p:spPr>
      </p:pic>
      <p:pic>
        <p:nvPicPr>
          <p:cNvPr id="7174" name="Picture 6" descr="http://islam-info.ru/uploads/posts/2013-04/1366824284_kovalevskij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357950" y="3500438"/>
            <a:ext cx="2272504" cy="2714644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</p:pic>
    </p:spTree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1230</TotalTime>
  <Words>342</Words>
  <Application>Microsoft Office PowerPoint</Application>
  <PresentationFormat>Экран (4:3)</PresentationFormat>
  <Paragraphs>63</Paragraphs>
  <Slides>23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4" baseType="lpstr">
      <vt:lpstr>Тема Office</vt:lpstr>
      <vt:lpstr>Николай Гаврилович Чернышевский</vt:lpstr>
      <vt:lpstr>Биография</vt:lpstr>
      <vt:lpstr>Слайд 3</vt:lpstr>
      <vt:lpstr>Слайд 4</vt:lpstr>
      <vt:lpstr>Слайд 5</vt:lpstr>
      <vt:lpstr>Слайд 6</vt:lpstr>
      <vt:lpstr>Литературная деятельность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Арест и следствие</vt:lpstr>
      <vt:lpstr>Каторга и ссылка</vt:lpstr>
      <vt:lpstr>Слайд 17</vt:lpstr>
      <vt:lpstr>Слайд 18</vt:lpstr>
      <vt:lpstr>Произведения</vt:lpstr>
      <vt:lpstr>Слайд 20</vt:lpstr>
      <vt:lpstr>Слайд 21</vt:lpstr>
      <vt:lpstr>Память о Чернышевском</vt:lpstr>
      <vt:lpstr>Слайд 23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Пользователь</dc:creator>
  <cp:lastModifiedBy>Пользователь</cp:lastModifiedBy>
  <cp:revision>129</cp:revision>
  <dcterms:created xsi:type="dcterms:W3CDTF">2019-11-27T13:46:32Z</dcterms:created>
  <dcterms:modified xsi:type="dcterms:W3CDTF">2019-11-30T03:30:35Z</dcterms:modified>
</cp:coreProperties>
</file>