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84" r:id="rId4"/>
    <p:sldId id="285" r:id="rId5"/>
    <p:sldId id="287" r:id="rId6"/>
    <p:sldId id="289" r:id="rId7"/>
    <p:sldId id="290" r:id="rId8"/>
    <p:sldId id="291" r:id="rId9"/>
    <p:sldId id="292" r:id="rId10"/>
    <p:sldId id="300" r:id="rId11"/>
    <p:sldId id="301" r:id="rId12"/>
    <p:sldId id="293" r:id="rId13"/>
    <p:sldId id="286" r:id="rId14"/>
    <p:sldId id="296" r:id="rId15"/>
    <p:sldId id="297" r:id="rId16"/>
    <p:sldId id="298" r:id="rId17"/>
    <p:sldId id="302" r:id="rId18"/>
    <p:sldId id="294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FFCC"/>
    <a:srgbClr val="CCFFCC"/>
    <a:srgbClr val="FFCC99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00F58-552E-4F81-8239-449A0A4C07BA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FC2DC-D6D8-46A9-9964-A4AF672E9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03.&#1042;&#1110;&#1079;&#1110;&#1090;&#1082;&#1072;%20&#1042;&#1072;&#1089;&#1110;&#1083;&#1077;&#1118;&#1089;&#1082;&#1072;&#1103;%20&#1030;.&#1052;\&#1052;&#1086;&#1081;%20&#1091;&#1095;&#1080;&#1090;&#1077;&#1083;&#1100;%20(+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1857364"/>
            <a:ext cx="7643866" cy="4857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500834"/>
            <a:ext cx="73581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1285916" y="4286256"/>
            <a:ext cx="457203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929322" y="4286256"/>
            <a:ext cx="457203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00240"/>
            <a:ext cx="73581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214422"/>
            <a:ext cx="7643866" cy="6429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7572396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6643702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5715008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4786314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3857620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2928926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2000232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1000100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 l="24994" t="29046" r="9648" b="63923"/>
          <a:stretch>
            <a:fillRect/>
          </a:stretch>
        </p:blipFill>
        <p:spPr bwMode="auto">
          <a:xfrm rot="21261251">
            <a:off x="735458" y="446248"/>
            <a:ext cx="7643866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/>
          <p:cNvSpPr/>
          <p:nvPr/>
        </p:nvSpPr>
        <p:spPr>
          <a:xfrm>
            <a:off x="785786" y="1071546"/>
            <a:ext cx="357158" cy="35719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1538" y="2214554"/>
            <a:ext cx="7072362" cy="1071546"/>
          </a:xfrm>
        </p:spPr>
        <p:txBody>
          <a:bodyPr>
            <a:normAutofit fontScale="85000" lnSpcReduction="10000"/>
          </a:bodyPr>
          <a:lstStyle/>
          <a:p>
            <a:r>
              <a:rPr lang="be-BY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Дзяржаўная  ўстанова адукацыі </a:t>
            </a:r>
          </a:p>
          <a:p>
            <a:r>
              <a:rPr lang="be-BY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“Заастравецкая сярэдняя школа Клецкага раёна”</a:t>
            </a:r>
            <a:endParaRPr lang="ru-RU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D:\Новая папка (3)\Рабочы стол Лістапад 2011 г\Экология\Эко конкурс\шашко 0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056862"/>
            <a:ext cx="4429156" cy="337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Мой учитель (+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42925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8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571472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928662" y="428604"/>
            <a:ext cx="24288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38086" r="4820" b="6112"/>
          <a:stretch>
            <a:fillRect/>
          </a:stretch>
        </p:blipFill>
        <p:spPr bwMode="auto">
          <a:xfrm>
            <a:off x="1071538" y="500042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нутый угол 11"/>
          <p:cNvSpPr/>
          <p:nvPr/>
        </p:nvSpPr>
        <p:spPr>
          <a:xfrm>
            <a:off x="3929058" y="1500174"/>
            <a:ext cx="4786346" cy="4714908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be-BY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57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Якасць </a:t>
            </a:r>
          </a:p>
          <a:p>
            <a:pPr algn="ctr"/>
            <a:r>
              <a:rPr lang="be-BY" sz="57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адукацыі =</a:t>
            </a:r>
          </a:p>
          <a:p>
            <a:pPr algn="ctr"/>
            <a:r>
              <a:rPr lang="be-BY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мэта</a:t>
            </a:r>
          </a:p>
          <a:p>
            <a:pPr algn="ctr"/>
            <a:r>
              <a:rPr lang="be-BY" sz="6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вынік</a:t>
            </a:r>
            <a:endParaRPr lang="be-BY" sz="400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143504" y="4643446"/>
            <a:ext cx="242889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"/>
          <p:cNvSpPr txBox="1">
            <a:spLocks/>
          </p:cNvSpPr>
          <p:nvPr/>
        </p:nvSpPr>
        <p:spPr>
          <a:xfrm>
            <a:off x="3214678" y="428604"/>
            <a:ext cx="5643602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540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Формула поспеху:</a:t>
            </a:r>
            <a:endParaRPr kumimoji="0" lang="ru-RU" sz="540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38100" dir="18900000" sx="101000" sy="101000" algn="bl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571472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1857356" y="357166"/>
            <a:ext cx="714380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540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Прафесійная  пазіцыя</a:t>
            </a:r>
            <a:endParaRPr kumimoji="0" lang="ru-RU" sz="540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38100" dir="18900000" sx="101000" sy="101000" algn="bl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000364" y="1285860"/>
            <a:ext cx="5715040" cy="2286016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800" b="1" dirty="0" smtClean="0">
                <a:solidFill>
                  <a:schemeClr val="tx1"/>
                </a:solidFill>
                <a:latin typeface="Monotype Corsiva" pitchFamily="66" charset="0"/>
              </a:rPr>
              <a:t>Чалавек – гэта цэлы свет.</a:t>
            </a:r>
          </a:p>
          <a:p>
            <a:pPr algn="ctr"/>
            <a:r>
              <a:rPr lang="be-BY" sz="2800" dirty="0" smtClean="0">
                <a:solidFill>
                  <a:schemeClr val="tx1"/>
                </a:solidFill>
                <a:latin typeface="Monotype Corsiva" pitchFamily="66" charset="0"/>
              </a:rPr>
              <a:t>                    </a:t>
            </a:r>
            <a:r>
              <a:rPr lang="be-BY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Кузьма Чорны</a:t>
            </a:r>
            <a:endParaRPr lang="be-BY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2800" b="1" dirty="0" smtClean="0">
                <a:solidFill>
                  <a:schemeClr val="tx1"/>
                </a:solidFill>
                <a:latin typeface="Monotype Corsiva" pitchFamily="66" charset="0"/>
              </a:rPr>
              <a:t>Не бойцеся расці павольна, бойцеся заставацца нязменнымі. </a:t>
            </a:r>
          </a:p>
          <a:p>
            <a:pPr algn="ctr"/>
            <a:r>
              <a:rPr lang="be-BY" sz="2800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</a:t>
            </a:r>
            <a:r>
              <a:rPr lang="be-BY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Кітайская прымаўка</a:t>
            </a:r>
            <a:endParaRPr lang="be-BY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4714876" y="371475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3538526" cy="26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2500298" y="357166"/>
            <a:ext cx="6286544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Шлях  нялёгкі  я абрала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Для сябе з усіх  дарог: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Ведаць шмат, вучыць нямала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Сам павінен педагог!</a:t>
            </a:r>
            <a:endParaRPr kumimoji="0" lang="ru-RU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4135558" y="2928934"/>
            <a:ext cx="47941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5">
            <a:lum bright="10000" contrast="10000"/>
          </a:blip>
          <a:srcRect l="4348" t="7246"/>
          <a:stretch>
            <a:fillRect/>
          </a:stretch>
        </p:blipFill>
        <p:spPr bwMode="auto">
          <a:xfrm>
            <a:off x="4214810" y="3022128"/>
            <a:ext cx="4586767" cy="3335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785786" y="428604"/>
            <a:ext cx="814393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3100" b="1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latin typeface="Monotype Corsiva" pitchFamily="66" charset="0"/>
                <a:cs typeface="Times New Roman" pitchFamily="18" charset="0"/>
              </a:rPr>
              <a:t>Таму пастаянна працую над удасканаленнем свайго педагагічнага майстэрства, а гэта значыць:</a:t>
            </a:r>
            <a:endParaRPr kumimoji="0" lang="ru-RU" sz="31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000364" y="1500174"/>
            <a:ext cx="5643602" cy="928694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- маю вышэйшую кваліфікацыйную катэгорыю;</a:t>
            </a:r>
          </a:p>
          <a:p>
            <a:pPr algn="ctr"/>
            <a:endParaRPr lang="be-BY" sz="24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000364" y="2571744"/>
            <a:ext cx="5643602" cy="1285884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- у 2011 годзе атрымала серфітыкат карыстальніка інфармацыйных тэхгналогій;</a:t>
            </a:r>
          </a:p>
          <a:p>
            <a:pPr algn="ctr"/>
            <a:endParaRPr lang="be-BY" sz="24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4000496" y="4071942"/>
            <a:ext cx="4714908" cy="2214578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- тэма маёй самаадукацыі “Выпрацоўка ўменняў і навыкаў арфаграфічнай і пунктуацыйнай граматнасці вучняў на аснове падачы матэрыялу блокамі”.</a:t>
            </a:r>
            <a:endParaRPr lang="be-BY" sz="24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571472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1071538" y="357166"/>
            <a:ext cx="6286544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Узнагароды:</a:t>
            </a:r>
            <a:endParaRPr kumimoji="0" lang="ru-RU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r="3513"/>
          <a:stretch>
            <a:fillRect/>
          </a:stretch>
        </p:blipFill>
        <p:spPr bwMode="auto">
          <a:xfrm rot="251632">
            <a:off x="5993472" y="766160"/>
            <a:ext cx="2670659" cy="380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4513">
            <a:off x="4693340" y="3235526"/>
            <a:ext cx="4286280" cy="31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 l="3735"/>
          <a:stretch>
            <a:fillRect/>
          </a:stretch>
        </p:blipFill>
        <p:spPr bwMode="auto">
          <a:xfrm>
            <a:off x="2571736" y="1214422"/>
            <a:ext cx="32009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785786" y="357166"/>
            <a:ext cx="8143932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320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Вынікі работы з высокаматываванымі вучнямі:</a:t>
            </a:r>
            <a:endParaRPr kumimoji="0" lang="ru-RU" sz="320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43174" y="1214422"/>
          <a:ext cx="6072230" cy="3688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1369"/>
                <a:gridCol w="1172674"/>
                <a:gridCol w="1796419"/>
                <a:gridCol w="2571768"/>
              </a:tblGrid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Прозвішча, імя вучня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Месца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Груша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Кацярына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(10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клас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be-BY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месца </a:t>
                      </a:r>
                    </a:p>
                    <a:p>
                      <a:pPr algn="ctr"/>
                      <a:r>
                        <a:rPr lang="be-BY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па выніках ІІ этапу </a:t>
                      </a:r>
                    </a:p>
                    <a:p>
                      <a:pPr algn="ctr"/>
                      <a:r>
                        <a:rPr lang="be-BY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рэпубліканскай алімпіяды па беларускакй мове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Груша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Кацярына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(11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клас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be-BY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месца </a:t>
                      </a:r>
                    </a:p>
                    <a:p>
                      <a:pPr algn="ctr"/>
                      <a:r>
                        <a:rPr lang="be-BY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па выніках ІІ этапу </a:t>
                      </a:r>
                    </a:p>
                    <a:p>
                      <a:pPr algn="ctr"/>
                      <a:r>
                        <a:rPr lang="be-BY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рэпубліканскай алімпіяды па беларускакй мове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785786" y="357166"/>
            <a:ext cx="8143932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Павышэнне  кваліфікацыі:</a:t>
            </a:r>
            <a:endParaRPr kumimoji="0" lang="ru-RU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1214422"/>
          <a:ext cx="6643732" cy="37814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0287"/>
                <a:gridCol w="1555018"/>
                <a:gridCol w="4318427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Месца  навучання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2006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Інстытут вышэйшых кіраўніцкіх кадраў 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МАІПК </a:t>
                      </a:r>
                      <a:r>
                        <a:rPr lang="be-BY" sz="18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be-BY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Мадэліраванне</a:t>
                      </a:r>
                      <a:r>
                        <a:rPr lang="be-BY" sz="16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інфармацыйна адукацыйнага асяроддзя ва ўстанове адукацыі”</a:t>
                      </a:r>
                      <a:endParaRPr lang="ru-RU" sz="2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АПА </a:t>
                      </a:r>
                    </a:p>
                    <a:p>
                      <a:pPr algn="ctr"/>
                      <a:r>
                        <a:rPr lang="be-BY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Базавыя курсы па павышэнні кваліфікацыі намеснікаў дырэктараў сярэдніх школ, якія курыруюць работу пачатковых класаў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МАІПК </a:t>
                      </a:r>
                      <a:r>
                        <a:rPr lang="be-BY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“Тэорыя і практыка кіравання сучаснай школай”</a:t>
                      </a:r>
                      <a:endParaRPr lang="ru-RU" sz="18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857224" y="357166"/>
            <a:ext cx="8143932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Абагульненне і распаўсюджванне педагагічнага вопыту</a:t>
            </a:r>
            <a:endParaRPr kumimoji="0" lang="ru-RU" sz="400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1285852" y="1857364"/>
            <a:ext cx="4071966" cy="571504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-  адкрытыя ўрокі;</a:t>
            </a:r>
          </a:p>
          <a:p>
            <a:pPr algn="ctr"/>
            <a:endParaRPr lang="be-BY" sz="24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1428728" y="2714620"/>
            <a:ext cx="6786610" cy="571504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-  выступленні на школьных  і раённых   МА;</a:t>
            </a:r>
          </a:p>
          <a:p>
            <a:pPr algn="ctr"/>
            <a:endParaRPr lang="be-BY" sz="24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2357422" y="3714752"/>
            <a:ext cx="6429420" cy="571504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-  удзел унавукова-практыхных канферэнцыях;</a:t>
            </a:r>
          </a:p>
          <a:p>
            <a:pPr algn="ctr"/>
            <a:endParaRPr lang="be-BY" sz="24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3786182" y="4786322"/>
            <a:ext cx="4929222" cy="785818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-  удзел  у разнастайных конкурсах; публікацыі;</a:t>
            </a:r>
          </a:p>
          <a:p>
            <a:pPr algn="ctr"/>
            <a:endParaRPr lang="be-BY" sz="24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1857364"/>
            <a:ext cx="7643866" cy="4857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500834"/>
            <a:ext cx="73581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1285916" y="4286256"/>
            <a:ext cx="457203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929322" y="4286256"/>
            <a:ext cx="457203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00240"/>
            <a:ext cx="73581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214422"/>
            <a:ext cx="7643866" cy="6429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7572396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6643702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5715008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4786314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3857620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2928926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2000232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1000100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21261251">
            <a:off x="735458" y="446248"/>
            <a:ext cx="7643866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/>
          <p:cNvSpPr/>
          <p:nvPr/>
        </p:nvSpPr>
        <p:spPr>
          <a:xfrm>
            <a:off x="785786" y="1071546"/>
            <a:ext cx="357158" cy="35719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879" y="4214818"/>
            <a:ext cx="2906707" cy="245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1538" y="2214554"/>
            <a:ext cx="7072362" cy="4000528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пабачэння Вам кажу,</a:t>
            </a:r>
          </a:p>
          <a:p>
            <a:r>
              <a:rPr lang="be-BY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будучыню ўпэўнена гляджу.</a:t>
            </a:r>
          </a:p>
          <a:p>
            <a:r>
              <a:rPr lang="be-BY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кожны дзень, і кожны час</a:t>
            </a:r>
          </a:p>
          <a:p>
            <a:r>
              <a:rPr lang="be-BY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Хай шчасце не мінае нас!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1857364"/>
            <a:ext cx="7643866" cy="4857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500834"/>
            <a:ext cx="73581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1285916" y="4286256"/>
            <a:ext cx="457203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929322" y="4286256"/>
            <a:ext cx="457203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00240"/>
            <a:ext cx="73581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214422"/>
            <a:ext cx="7643866" cy="6429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7572396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6643702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5715008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4786314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3857620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2928926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2000232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1000100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>
            <a:off x="785786" y="734613"/>
            <a:ext cx="7643866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/>
          <p:cNvSpPr/>
          <p:nvPr/>
        </p:nvSpPr>
        <p:spPr>
          <a:xfrm>
            <a:off x="785786" y="1071546"/>
            <a:ext cx="357158" cy="35719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1"/>
          <p:cNvSpPr txBox="1">
            <a:spLocks/>
          </p:cNvSpPr>
          <p:nvPr/>
        </p:nvSpPr>
        <p:spPr>
          <a:xfrm>
            <a:off x="1071538" y="2143116"/>
            <a:ext cx="5072098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e-BY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kumimoji="0" lang="be-BY" sz="30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71736" y="2285992"/>
            <a:ext cx="5143536" cy="2571768"/>
          </a:xfrm>
        </p:spPr>
        <p:txBody>
          <a:bodyPr>
            <a:normAutofit/>
          </a:bodyPr>
          <a:lstStyle/>
          <a:p>
            <a:r>
              <a:rPr lang="be-BY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Дзякуй за ўвагу!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Гринкевич Г.П\ruchk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6126" y="3500438"/>
            <a:ext cx="283580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1857364"/>
            <a:ext cx="7643866" cy="4857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500834"/>
            <a:ext cx="73581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1285916" y="4286256"/>
            <a:ext cx="457203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929322" y="4286256"/>
            <a:ext cx="457203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00240"/>
            <a:ext cx="73581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214422"/>
            <a:ext cx="7643866" cy="6429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7572396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6643702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5715008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4786314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3857620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2928926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2000232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1000100" y="1285860"/>
            <a:ext cx="642942" cy="50006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>
            <a:off x="785786" y="734613"/>
            <a:ext cx="7643866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/>
          <p:cNvSpPr/>
          <p:nvPr/>
        </p:nvSpPr>
        <p:spPr>
          <a:xfrm>
            <a:off x="785786" y="1071546"/>
            <a:ext cx="357158" cy="35719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1"/>
          <p:cNvSpPr txBox="1">
            <a:spLocks/>
          </p:cNvSpPr>
          <p:nvPr/>
        </p:nvSpPr>
        <p:spPr>
          <a:xfrm>
            <a:off x="1071538" y="2143116"/>
            <a:ext cx="707236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e-BY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be-BY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Васілеўская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e-BY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be-BY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Іна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e-BY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be-BY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Мікалаеўна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e-BY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настаўнік</a:t>
            </a:r>
            <a:r>
              <a:rPr lang="ru-RU" sz="300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000" i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беларускай</a:t>
            </a:r>
            <a:r>
              <a:rPr lang="ru-RU" sz="300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000" i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мовы</a:t>
            </a:r>
            <a:r>
              <a:rPr lang="ru-RU" sz="300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000" i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300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000" i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літаратуры</a:t>
            </a:r>
            <a:r>
              <a:rPr lang="ru-RU" sz="300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вышэйшай</a:t>
            </a:r>
            <a:r>
              <a:rPr lang="ru-RU" sz="300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000" i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кваліфікацыйнай</a:t>
            </a:r>
            <a:r>
              <a:rPr lang="ru-RU" sz="3000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3000" i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катэгорыі</a:t>
            </a:r>
            <a:endParaRPr kumimoji="0" lang="be-BY" sz="30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3" name="Рисунок 3" descr="Изображение 041"/>
          <p:cNvPicPr>
            <a:picLocks noChangeAspect="1" noChangeArrowheads="1"/>
          </p:cNvPicPr>
          <p:nvPr/>
        </p:nvPicPr>
        <p:blipFill>
          <a:blip r:embed="rId4"/>
          <a:srcRect l="6200" t="8839" r="9329" b="10611"/>
          <a:stretch>
            <a:fillRect/>
          </a:stretch>
        </p:blipFill>
        <p:spPr bwMode="auto">
          <a:xfrm>
            <a:off x="1142976" y="2214554"/>
            <a:ext cx="264874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2786050" y="428604"/>
            <a:ext cx="6286544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31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Быць настаўнікам душа мне падказала,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31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Лёс наканаваў дзяцей вучыць.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31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Працаваць у школе, пэўна, мала,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31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Тут душой і сэрцам трэба быць.</a:t>
            </a:r>
            <a:endParaRPr kumimoji="0" lang="ru-RU" sz="31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5">
            <a:lum contrast="10000"/>
          </a:blip>
          <a:srcRect t="6250" r="13816"/>
          <a:stretch>
            <a:fillRect/>
          </a:stretch>
        </p:blipFill>
        <p:spPr bwMode="auto">
          <a:xfrm>
            <a:off x="3929058" y="2851736"/>
            <a:ext cx="4929222" cy="357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3428992" y="357166"/>
            <a:ext cx="5572164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Закончыла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Нясвіжскае педагагічнае вучылішча</a:t>
            </a:r>
            <a:endParaRPr kumimoji="0" lang="ru-RU" sz="4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38100" dir="18900000" sx="101000" sy="101000" algn="bl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3753923" y="2571744"/>
            <a:ext cx="503291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2727" t="3676" r="1738" b="22794"/>
          <a:stretch>
            <a:fillRect/>
          </a:stretch>
        </p:blipFill>
        <p:spPr bwMode="auto">
          <a:xfrm>
            <a:off x="3857620" y="2704505"/>
            <a:ext cx="4857784" cy="34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r="56364" b="34389"/>
          <a:stretch>
            <a:fillRect/>
          </a:stretch>
        </p:blipFill>
        <p:spPr bwMode="auto">
          <a:xfrm>
            <a:off x="1857357" y="428604"/>
            <a:ext cx="171451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62480" t="2005" b="57219"/>
          <a:stretch>
            <a:fillRect/>
          </a:stretch>
        </p:blipFill>
        <p:spPr bwMode="auto">
          <a:xfrm>
            <a:off x="1928794" y="500042"/>
            <a:ext cx="15776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857224" y="1857364"/>
            <a:ext cx="1928826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8398" dir="20006097" algn="ctr" rotWithShape="0">
                    <a:srgbClr val="FFC000"/>
                  </a:outerShdw>
                </a:effectLst>
                <a:latin typeface="Times New Roman"/>
                <a:cs typeface="Times New Roman"/>
              </a:rPr>
              <a:t>1989 </a:t>
            </a:r>
          </a:p>
          <a:p>
            <a:pPr algn="ctr" rtl="0"/>
            <a:r>
              <a:rPr lang="ru-RU" sz="3600" b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8398" dir="20006097" algn="ctr" rotWithShape="0">
                    <a:srgbClr val="FFC000"/>
                  </a:outerShdw>
                </a:effectLst>
                <a:latin typeface="Times New Roman"/>
                <a:cs typeface="Times New Roman"/>
              </a:rPr>
              <a:t>год</a:t>
            </a:r>
            <a:endParaRPr lang="ru-RU" sz="3600" b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28398" dir="20006097" algn="ctr" rotWithShape="0">
                  <a:srgbClr val="FFC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0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2060" b="4396"/>
          <a:stretch>
            <a:fillRect/>
          </a:stretch>
        </p:blipFill>
        <p:spPr bwMode="auto">
          <a:xfrm>
            <a:off x="3857620" y="2643182"/>
            <a:ext cx="49292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23382" t="17311" r="2877" b="6024"/>
          <a:stretch>
            <a:fillRect/>
          </a:stretch>
        </p:blipFill>
        <p:spPr bwMode="auto">
          <a:xfrm>
            <a:off x="4000496" y="2704166"/>
            <a:ext cx="4643470" cy="351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r="56364" b="34389"/>
          <a:stretch>
            <a:fillRect/>
          </a:stretch>
        </p:blipFill>
        <p:spPr bwMode="auto">
          <a:xfrm>
            <a:off x="1857357" y="428604"/>
            <a:ext cx="171451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/>
          <a:srcRect l="62480" t="1337" r="755" b="57930"/>
          <a:stretch>
            <a:fillRect/>
          </a:stretch>
        </p:blipFill>
        <p:spPr bwMode="auto">
          <a:xfrm>
            <a:off x="1928794" y="500041"/>
            <a:ext cx="1571636" cy="239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857224" y="1857364"/>
            <a:ext cx="1928826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8398" dir="20006097" algn="ctr" rotWithShape="0">
                    <a:srgbClr val="FFC000"/>
                  </a:outerShdw>
                </a:effectLst>
                <a:latin typeface="Times New Roman"/>
                <a:cs typeface="Times New Roman"/>
              </a:rPr>
              <a:t>1995 </a:t>
            </a:r>
          </a:p>
          <a:p>
            <a:pPr algn="ctr" rtl="0"/>
            <a:r>
              <a:rPr lang="ru-RU" sz="3600" b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8398" dir="20006097" algn="ctr" rotWithShape="0">
                    <a:srgbClr val="FFC000"/>
                  </a:outerShdw>
                </a:effectLst>
                <a:latin typeface="Times New Roman"/>
                <a:cs typeface="Times New Roman"/>
              </a:rPr>
              <a:t>год</a:t>
            </a:r>
            <a:endParaRPr lang="ru-RU" sz="3600" b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28398" dir="20006097" algn="ctr" rotWithShape="0">
                  <a:srgbClr val="FFC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>
          <a:xfrm>
            <a:off x="3000364" y="357166"/>
            <a:ext cx="614366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Закончыла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e-BY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Беларускі  дзяржаўны ўніверсітэт імя  У.І.Леніна</a:t>
            </a:r>
            <a:endParaRPr kumimoji="0" lang="ru-RU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38100" dir="18900000" sx="101000" sy="101000" algn="bl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1857356" y="357166"/>
            <a:ext cx="7143800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Сучасныя адукацыйныя тэхналогіі, якім аддаю перавагу:</a:t>
            </a:r>
            <a:endParaRPr kumimoji="0" lang="ru-RU" sz="400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38100" dir="18900000" sx="101000" sy="101000" algn="bl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000364" y="3786190"/>
            <a:ext cx="5715040" cy="1000132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C00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3000" b="1" dirty="0" smtClean="0">
                <a:solidFill>
                  <a:schemeClr val="tx1"/>
                </a:solidFill>
                <a:latin typeface="Monotype Corsiva" pitchFamily="66" charset="0"/>
              </a:rPr>
              <a:t>Тэхналогія  мнагамерных дыдактычных  інструментаў</a:t>
            </a:r>
          </a:p>
          <a:p>
            <a:pPr algn="ctr"/>
            <a:endParaRPr lang="be-BY" sz="27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000364" y="2643182"/>
            <a:ext cx="5715040" cy="928694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rgbClr val="C00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900" b="1" dirty="0" smtClean="0">
                <a:solidFill>
                  <a:schemeClr val="tx1"/>
                </a:solidFill>
                <a:latin typeface="Monotype Corsiva" pitchFamily="66" charset="0"/>
              </a:rPr>
              <a:t>Тэхналогія французскіх  педагагічных майстэрняў</a:t>
            </a:r>
          </a:p>
          <a:p>
            <a:pPr algn="ctr"/>
            <a:endParaRPr lang="be-BY" sz="27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3000364" y="1857364"/>
            <a:ext cx="5715040" cy="571504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C00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3000" b="1" dirty="0" smtClean="0">
                <a:solidFill>
                  <a:schemeClr val="tx1"/>
                </a:solidFill>
                <a:latin typeface="Monotype Corsiva" pitchFamily="66" charset="0"/>
              </a:rPr>
              <a:t>Тэхналогія крытычнага мыслення</a:t>
            </a:r>
          </a:p>
          <a:p>
            <a:pPr algn="ctr"/>
            <a:endParaRPr lang="be-BY" sz="27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3786182" y="5000636"/>
            <a:ext cx="4929222" cy="928694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C00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900" b="1" dirty="0" smtClean="0">
                <a:solidFill>
                  <a:schemeClr val="tx1"/>
                </a:solidFill>
                <a:latin typeface="Monotype Corsiva" pitchFamily="66" charset="0"/>
              </a:rPr>
              <a:t>Інфармацыйна-камунікацыйныя тэхналогіі</a:t>
            </a:r>
          </a:p>
          <a:p>
            <a:pPr algn="ctr"/>
            <a:endParaRPr lang="be-BY" sz="27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1857356" y="357166"/>
            <a:ext cx="7143800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Сучасны</a:t>
            </a: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ўрок для мяне – гэта цэнтр, у якім:</a:t>
            </a:r>
            <a:endParaRPr kumimoji="0" lang="ru-RU" sz="400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38100" dir="18900000" sx="101000" sy="101000" algn="bl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928926" y="1785926"/>
            <a:ext cx="5857916" cy="1285884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1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настаўнік закладае асновы для будучыні, бачыць кожнага вучня і імкнецца як мага больш выкарыстаць яго патэнцыял;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857620" y="3286124"/>
            <a:ext cx="4929222" cy="2928958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1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be-BY" sz="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вучні самастойна і крытычна думаюць, бачаць і фарміруюць праблему, граматна працуюць з інфармацыяй, адстойваюць свой пункт погляду, становяцца камунікабельнымі, умеюць працаваць у калектыве.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627657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1857356" y="357166"/>
            <a:ext cx="7143800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Залатым правілам маёй педагагічнай дзейнасці сталі словы В.Сухамлінскага:</a:t>
            </a:r>
            <a:endParaRPr kumimoji="0" lang="ru-RU" sz="400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38100" dir="18900000" sx="101000" sy="101000" algn="bl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929058" y="2357430"/>
            <a:ext cx="4572032" cy="4000528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“Настаўнік  рыхтуецца да </a:t>
            </a: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добрага ўрока ўсё сваё жыццё. Такая духоўная і філасофская аснова нашай прафесіі. Каб даць вучню іскрынку ведаў, трэба выпіць цэлае мора святла. Сцяжынка да сэрца дзяцей пачынаецца з любові, святла, чуласці і дабрыні”.</a:t>
            </a:r>
            <a:endParaRPr lang="ru-RU" sz="27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4396"/>
          <a:stretch>
            <a:fillRect/>
          </a:stretch>
        </p:blipFill>
        <p:spPr bwMode="auto">
          <a:xfrm>
            <a:off x="0" y="-24"/>
            <a:ext cx="9204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994" t="29046" r="9648" b="63923"/>
          <a:stretch>
            <a:fillRect/>
          </a:stretch>
        </p:blipFill>
        <p:spPr bwMode="auto">
          <a:xfrm rot="16200000">
            <a:off x="-3189095" y="3189096"/>
            <a:ext cx="6858002" cy="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Admin\Рабочий стол\иРА\2\2.jpg"/>
          <p:cNvPicPr>
            <a:picLocks noChangeAspect="1" noChangeArrowheads="1"/>
          </p:cNvPicPr>
          <p:nvPr/>
        </p:nvPicPr>
        <p:blipFill>
          <a:blip r:embed="rId4"/>
          <a:srcRect t="7291"/>
          <a:stretch>
            <a:fillRect/>
          </a:stretch>
        </p:blipFill>
        <p:spPr bwMode="auto">
          <a:xfrm>
            <a:off x="571472" y="357166"/>
            <a:ext cx="8379889" cy="62151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1857356" y="428604"/>
            <a:ext cx="714380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e-BY" sz="4000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outerShdw blurRad="50800" dist="38100" dir="18900000" sx="101000" sy="101000" algn="bl" rotWithShape="0">
                    <a:srgbClr val="FFC00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Мой прафесійны дэвіз:</a:t>
            </a:r>
            <a:endParaRPr kumimoji="0" lang="ru-RU" sz="400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93300"/>
              </a:solidFill>
              <a:effectLst>
                <a:outerShdw blurRad="50800" dist="38100" dir="18900000" sx="101000" sy="101000" algn="bl" rotWithShape="0">
                  <a:srgbClr val="FFC000"/>
                </a:outerShdw>
              </a:effectLst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928926" y="1357298"/>
            <a:ext cx="5786478" cy="1500198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Ніколі не спыняцца на дасягнутым. Няма мяжы дасканаласці.</a:t>
            </a: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Адукацыя праз усё жыццё.</a:t>
            </a:r>
          </a:p>
          <a:p>
            <a:pPr algn="ctr"/>
            <a:endParaRPr lang="be-BY" sz="24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500430" y="3143248"/>
            <a:ext cx="5214974" cy="2286016"/>
          </a:xfrm>
          <a:prstGeom prst="foldedCorner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18900000" sx="101000" sy="101000" algn="bl" rotWithShape="0">
              <a:srgbClr val="FFC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be-BY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be-BY" sz="2700" dirty="0" smtClean="0">
                <a:solidFill>
                  <a:schemeClr val="tx1"/>
                </a:solidFill>
                <a:latin typeface="Monotype Corsiva" pitchFamily="66" charset="0"/>
              </a:rPr>
              <a:t>“Перамагаючы – азірніся”. Падымаючыся на наступную прыступку, асэнсоўваць, якім чынам ты на ёй апынуўся. Гэта дапаможа правільна зрабіць новы крок.</a:t>
            </a:r>
          </a:p>
          <a:p>
            <a:pPr algn="ctr"/>
            <a:endParaRPr lang="be-BY" sz="24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509</Words>
  <PresentationFormat>Экран (4:3)</PresentationFormat>
  <Paragraphs>124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54</cp:revision>
  <dcterms:modified xsi:type="dcterms:W3CDTF">2013-12-10T19:30:01Z</dcterms:modified>
</cp:coreProperties>
</file>