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0" r:id="rId3"/>
    <p:sldId id="257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333" autoAdjust="0"/>
    <p:restoredTop sz="94660"/>
  </p:normalViewPr>
  <p:slideViewPr>
    <p:cSldViewPr>
      <p:cViewPr>
        <p:scale>
          <a:sx n="66" d="100"/>
          <a:sy n="66" d="100"/>
        </p:scale>
        <p:origin x="-178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87EE-659A-47FB-8EE4-AE8B7B46FE66}" type="datetimeFigureOut">
              <a:rPr lang="ru-RU" smtClean="0"/>
              <a:t>20.08.2017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6AD1-68DB-4CDB-A73D-8D153BD44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87EE-659A-47FB-8EE4-AE8B7B46FE66}" type="datetimeFigureOut">
              <a:rPr lang="ru-RU" smtClean="0"/>
              <a:t>20.08.2017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6AD1-68DB-4CDB-A73D-8D153BD44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87EE-659A-47FB-8EE4-AE8B7B46FE66}" type="datetimeFigureOut">
              <a:rPr lang="ru-RU" smtClean="0"/>
              <a:t>20.08.2017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6AD1-68DB-4CDB-A73D-8D153BD44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87EE-659A-47FB-8EE4-AE8B7B46FE66}" type="datetimeFigureOut">
              <a:rPr lang="ru-RU" smtClean="0"/>
              <a:t>20.08.2017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6AD1-68DB-4CDB-A73D-8D153BD44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87EE-659A-47FB-8EE4-AE8B7B46FE66}" type="datetimeFigureOut">
              <a:rPr lang="ru-RU" smtClean="0"/>
              <a:t>20.08.2017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6AD1-68DB-4CDB-A73D-8D153BD44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87EE-659A-47FB-8EE4-AE8B7B46FE66}" type="datetimeFigureOut">
              <a:rPr lang="ru-RU" smtClean="0"/>
              <a:t>20.08.2017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6AD1-68DB-4CDB-A73D-8D153BD44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87EE-659A-47FB-8EE4-AE8B7B46FE66}" type="datetimeFigureOut">
              <a:rPr lang="ru-RU" smtClean="0"/>
              <a:t>20.08.2017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6AD1-68DB-4CDB-A73D-8D153BD44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87EE-659A-47FB-8EE4-AE8B7B46FE66}" type="datetimeFigureOut">
              <a:rPr lang="ru-RU" smtClean="0"/>
              <a:t>20.08.2017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6AD1-68DB-4CDB-A73D-8D153BD44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87EE-659A-47FB-8EE4-AE8B7B46FE66}" type="datetimeFigureOut">
              <a:rPr lang="ru-RU" smtClean="0"/>
              <a:t>20.08.2017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6AD1-68DB-4CDB-A73D-8D153BD44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87EE-659A-47FB-8EE4-AE8B7B46FE66}" type="datetimeFigureOut">
              <a:rPr lang="ru-RU" smtClean="0"/>
              <a:t>20.08.2017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6AD1-68DB-4CDB-A73D-8D153BD44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87EE-659A-47FB-8EE4-AE8B7B46FE66}" type="datetimeFigureOut">
              <a:rPr lang="ru-RU" smtClean="0"/>
              <a:t>20.08.2017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47A6AD1-68DB-4CDB-A73D-8D153BD448B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1287EE-659A-47FB-8EE4-AE8B7B46FE66}" type="datetimeFigureOut">
              <a:rPr lang="ru-RU" smtClean="0"/>
              <a:t>20.08.2017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7A6AD1-68DB-4CDB-A73D-8D153BD448B6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1371600"/>
            <a:ext cx="6715172" cy="2700342"/>
          </a:xfrm>
        </p:spPr>
        <p:txBody>
          <a:bodyPr>
            <a:normAutofit fontScale="90000"/>
          </a:bodyPr>
          <a:lstStyle/>
          <a:p>
            <a:r>
              <a:rPr lang="be-BY" dirty="0" smtClean="0">
                <a:solidFill>
                  <a:srgbClr val="FF0000"/>
                </a:solidFill>
                <a:latin typeface="Arial Black" pitchFamily="34" charset="0"/>
              </a:rPr>
              <a:t>Тэкст </a:t>
            </a:r>
            <a:r>
              <a:rPr lang="be-BY" dirty="0" smtClean="0">
                <a:solidFill>
                  <a:srgbClr val="FF0000"/>
                </a:solidFill>
                <a:latin typeface="Arial Black" pitchFamily="34" charset="0"/>
              </a:rPr>
              <a:t>як адзінка мовы і </a:t>
            </a:r>
            <a:r>
              <a:rPr lang="be-BY" dirty="0" smtClean="0">
                <a:solidFill>
                  <a:srgbClr val="FF0000"/>
                </a:solidFill>
                <a:latin typeface="Arial Black" pitchFamily="34" charset="0"/>
              </a:rPr>
              <a:t>маўлення </a:t>
            </a:r>
            <a:r>
              <a:rPr lang="be-BY" dirty="0" smtClean="0">
                <a:solidFill>
                  <a:srgbClr val="FF0000"/>
                </a:solidFill>
                <a:latin typeface="Arial Black" pitchFamily="34" charset="0"/>
              </a:rPr>
              <a:t>Прыметы тэксту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543956" cy="50006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 </a:t>
            </a: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– </a:t>
            </a:r>
            <a:r>
              <a:rPr lang="ru-RU" i="1" dirty="0" err="1" smtClean="0">
                <a:solidFill>
                  <a:schemeClr val="tx1"/>
                </a:solidFill>
                <a:latin typeface="Arial Black" pitchFamily="34" charset="0"/>
              </a:rPr>
              <a:t>Што</a:t>
            </a: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 такое </a:t>
            </a:r>
            <a:r>
              <a:rPr lang="ru-RU" i="1" dirty="0" err="1" smtClean="0">
                <a:solidFill>
                  <a:schemeClr val="tx1"/>
                </a:solidFill>
                <a:latin typeface="Arial Black" pitchFamily="34" charset="0"/>
              </a:rPr>
              <a:t>тэкст</a:t>
            </a: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? </a:t>
            </a: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– </a:t>
            </a:r>
            <a:r>
              <a:rPr lang="ru-RU" i="1" dirty="0" err="1" smtClean="0">
                <a:solidFill>
                  <a:schemeClr val="tx1"/>
                </a:solidFill>
                <a:latin typeface="Arial Black" pitchFamily="34" charset="0"/>
              </a:rPr>
              <a:t>Чаму</a:t>
            </a: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Arial Black" pitchFamily="34" charset="0"/>
              </a:rPr>
              <a:t>тэкст</a:t>
            </a: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Arial Black" pitchFamily="34" charset="0"/>
              </a:rPr>
              <a:t>лічыцца</a:t>
            </a: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Arial Black" pitchFamily="34" charset="0"/>
              </a:rPr>
              <a:t>найбольшай</a:t>
            </a: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Arial Black" pitchFamily="34" charset="0"/>
              </a:rPr>
              <a:t>моўнай</a:t>
            </a: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Arial Black" pitchFamily="34" charset="0"/>
              </a:rPr>
              <a:t>адзінкай</a:t>
            </a: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? </a:t>
            </a: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– </a:t>
            </a:r>
            <a:r>
              <a:rPr lang="ru-RU" i="1" dirty="0" err="1" smtClean="0">
                <a:solidFill>
                  <a:schemeClr val="tx1"/>
                </a:solidFill>
                <a:latin typeface="Arial Black" pitchFamily="34" charset="0"/>
              </a:rPr>
              <a:t>Што</a:t>
            </a: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Arial Black" pitchFamily="34" charset="0"/>
              </a:rPr>
              <a:t>неабходна</a:t>
            </a: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Arial Black" pitchFamily="34" charset="0"/>
              </a:rPr>
              <a:t>ўлічваць</a:t>
            </a: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Arial Black" pitchFamily="34" charset="0"/>
              </a:rPr>
              <a:t>пры</a:t>
            </a: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Arial Black" pitchFamily="34" charset="0"/>
              </a:rPr>
              <a:t>стварэнні</a:t>
            </a: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Arial Black" pitchFamily="34" charset="0"/>
              </a:rPr>
              <a:t>тэкстаў</a:t>
            </a:r>
            <a:r>
              <a:rPr lang="ru-RU" i="1" dirty="0" smtClean="0">
                <a:solidFill>
                  <a:schemeClr val="tx1"/>
                </a:solidFill>
                <a:latin typeface="Arial Black" pitchFamily="34" charset="0"/>
              </a:rPr>
              <a:t>? </a:t>
            </a: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Arial Black" pitchFamily="34" charset="0"/>
              </a:rPr>
            </a:b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824294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/>
          <a:lstStyle/>
          <a:p>
            <a:pPr algn="just">
              <a:buNone/>
            </a:pPr>
            <a:r>
              <a:rPr lang="be-BY" i="1" dirty="0" smtClean="0"/>
              <a:t> </a:t>
            </a:r>
            <a:r>
              <a:rPr lang="be-BY" i="1" dirty="0" smtClean="0"/>
              <a:t>   </a:t>
            </a:r>
            <a:r>
              <a:rPr lang="be-BY" sz="2800" i="1" dirty="0" smtClean="0">
                <a:solidFill>
                  <a:srgbClr val="FF0000"/>
                </a:solidFill>
                <a:latin typeface="Arial Black" pitchFamily="34" charset="0"/>
              </a:rPr>
              <a:t>Тэкст</a:t>
            </a:r>
            <a:r>
              <a:rPr lang="be-BY" sz="2800" i="1" dirty="0" smtClean="0">
                <a:latin typeface="Arial Black" pitchFamily="34" charset="0"/>
              </a:rPr>
              <a:t> </a:t>
            </a:r>
            <a:r>
              <a:rPr lang="be-BY" sz="2800" i="1" dirty="0" smtClean="0">
                <a:latin typeface="Arial Black" pitchFamily="34" charset="0"/>
              </a:rPr>
              <a:t>(ад лац. </a:t>
            </a:r>
            <a:r>
              <a:rPr lang="ru-RU" sz="2800" i="1" dirty="0" err="1" smtClean="0">
                <a:latin typeface="Arial Black" pitchFamily="34" charset="0"/>
              </a:rPr>
              <a:t>textum</a:t>
            </a:r>
            <a:r>
              <a:rPr lang="ru-RU" sz="2800" i="1" dirty="0" smtClean="0">
                <a:latin typeface="Arial Black" pitchFamily="34" charset="0"/>
              </a:rPr>
              <a:t> </a:t>
            </a:r>
            <a:r>
              <a:rPr lang="be-BY" sz="2800" i="1" dirty="0" smtClean="0">
                <a:latin typeface="Arial Black" pitchFamily="34" charset="0"/>
              </a:rPr>
              <a:t>– сувязь, злучэнне) – звязнае і адносна завершанае выказванне на пэўную тэму, якое характарызуецца камунікатыўнай прызначанасцю і звычайна складаецца з групы сказаў, аб’яднаных сэнсам і граматычна. </a:t>
            </a:r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286124"/>
            <a:ext cx="8305800" cy="1857388"/>
          </a:xfrm>
        </p:spPr>
        <p:txBody>
          <a:bodyPr>
            <a:noAutofit/>
          </a:bodyPr>
          <a:lstStyle/>
          <a:p>
            <a:pPr algn="just"/>
            <a:r>
              <a:rPr lang="be-BY" sz="2700" dirty="0" smtClean="0">
                <a:solidFill>
                  <a:srgbClr val="FF0000"/>
                </a:solidFill>
                <a:latin typeface="Arial Black" pitchFamily="34" charset="0"/>
              </a:rPr>
              <a:t>Карыстаючыся тлумачальным </a:t>
            </a:r>
            <a:r>
              <a:rPr lang="be-BY" sz="2700" dirty="0" smtClean="0">
                <a:solidFill>
                  <a:srgbClr val="FF0000"/>
                </a:solidFill>
                <a:latin typeface="Arial Black" pitchFamily="34" charset="0"/>
              </a:rPr>
              <a:t>слоўнікам </a:t>
            </a:r>
            <a:r>
              <a:rPr lang="be-BY" sz="2700" dirty="0" smtClean="0">
                <a:solidFill>
                  <a:srgbClr val="FF0000"/>
                </a:solidFill>
                <a:latin typeface="Arial Black" pitchFamily="34" charset="0"/>
              </a:rPr>
              <a:t>беларускай мовы</a:t>
            </a:r>
            <a:r>
              <a:rPr lang="be-BY" sz="2700" dirty="0" smtClean="0">
                <a:solidFill>
                  <a:srgbClr val="FF0000"/>
                </a:solidFill>
                <a:latin typeface="Arial Black" pitchFamily="34" charset="0"/>
              </a:rPr>
              <a:t>, вызначыць лексічнае значэнне слова “тэкст” у наступных словазлучэннях</a:t>
            </a:r>
            <a:r>
              <a:rPr lang="be-BY" sz="2700" b="1" dirty="0" smtClean="0">
                <a:solidFill>
                  <a:srgbClr val="FF0000"/>
                </a:solidFill>
                <a:latin typeface="Arial Black" pitchFamily="34" charset="0"/>
              </a:rPr>
              <a:t>:</a:t>
            </a:r>
            <a:r>
              <a:rPr lang="be-BY" sz="2800" b="1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be-BY" sz="2800" b="1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be-BY" sz="2800" b="1" i="1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be-BY" sz="2800" b="1" i="1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be-BY" sz="2800" b="1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be-BY" sz="2800" i="1" dirty="0" smtClean="0">
                <a:solidFill>
                  <a:schemeClr val="tx1"/>
                </a:solidFill>
                <a:latin typeface="Arial Black" pitchFamily="34" charset="0"/>
              </a:rPr>
              <a:t>тэкст песні, тэкст рукапісу, пераклад тэксту, тэкст рамана, тэкст выступлення, тэксты Якуба Коласа, тэкст пагаднення</a:t>
            </a:r>
            <a:endParaRPr lang="ru-RU" sz="2800" i="1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282" y="3500438"/>
            <a:ext cx="8548718" cy="2296284"/>
          </a:xfrm>
        </p:spPr>
        <p:txBody>
          <a:bodyPr>
            <a:normAutofit fontScale="90000"/>
          </a:bodyPr>
          <a:lstStyle/>
          <a:p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>Работа </a:t>
            </a: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>над </a:t>
            </a:r>
            <a:r>
              <a:rPr lang="be-BY" b="1" dirty="0" smtClean="0">
                <a:solidFill>
                  <a:srgbClr val="FF0000"/>
                </a:solidFill>
                <a:latin typeface="Arial Black" pitchFamily="34" charset="0"/>
              </a:rPr>
              <a:t>правілам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be-BY" sz="4000" dirty="0" smtClean="0">
                <a:solidFill>
                  <a:schemeClr val="tx1"/>
                </a:solidFill>
                <a:latin typeface="Arial Black" pitchFamily="34" charset="0"/>
              </a:rPr>
              <a:t>1-я </a:t>
            </a:r>
            <a:r>
              <a:rPr lang="be-BY" sz="4000" dirty="0" smtClean="0">
                <a:solidFill>
                  <a:schemeClr val="tx1"/>
                </a:solidFill>
                <a:latin typeface="Arial Black" pitchFamily="34" charset="0"/>
              </a:rPr>
              <a:t>група -</a:t>
            </a:r>
            <a:r>
              <a:rPr lang="be-BY" sz="4000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be-BY" sz="4000" dirty="0" smtClean="0">
                <a:solidFill>
                  <a:schemeClr val="tx1"/>
                </a:solidFill>
                <a:latin typeface="Arial Black" pitchFamily="34" charset="0"/>
              </a:rPr>
              <a:t>сэнсавая цэласнасць, тэматычнае </a:t>
            </a:r>
            <a:r>
              <a:rPr lang="be-BY" sz="4000" dirty="0" smtClean="0">
                <a:solidFill>
                  <a:schemeClr val="tx1"/>
                </a:solidFill>
                <a:latin typeface="Arial Black" pitchFamily="34" charset="0"/>
              </a:rPr>
              <a:t>адзінства</a:t>
            </a:r>
            <a:r>
              <a:rPr lang="be-BY" sz="4000" dirty="0" smtClean="0">
                <a:solidFill>
                  <a:schemeClr val="tx1"/>
                </a:solidFill>
                <a:latin typeface="Arial Black" pitchFamily="34" charset="0"/>
              </a:rPr>
              <a:t>;</a:t>
            </a:r>
            <a:r>
              <a:rPr lang="be-BY" sz="40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be-BY" sz="40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be-BY" sz="4000" dirty="0" smtClean="0">
                <a:solidFill>
                  <a:schemeClr val="tx1"/>
                </a:solidFill>
                <a:latin typeface="Arial Black" pitchFamily="34" charset="0"/>
              </a:rPr>
              <a:t> 2-я група- </a:t>
            </a:r>
            <a:r>
              <a:rPr lang="be-BY" sz="4000" dirty="0" smtClean="0">
                <a:solidFill>
                  <a:schemeClr val="tx1"/>
                </a:solidFill>
                <a:latin typeface="Arial Black" pitchFamily="34" charset="0"/>
              </a:rPr>
              <a:t>звязнасць, </a:t>
            </a:r>
            <a:r>
              <a:rPr lang="be-BY" sz="4000" dirty="0" smtClean="0">
                <a:solidFill>
                  <a:schemeClr val="tx1"/>
                </a:solidFill>
                <a:latin typeface="Arial Black" pitchFamily="34" charset="0"/>
              </a:rPr>
              <a:t>разгорнутасць</a:t>
            </a:r>
            <a:r>
              <a:rPr lang="be-BY" sz="4000" dirty="0" smtClean="0">
                <a:solidFill>
                  <a:schemeClr val="tx1"/>
                </a:solidFill>
                <a:latin typeface="Arial Black" pitchFamily="34" charset="0"/>
              </a:rPr>
              <a:t>;</a:t>
            </a:r>
            <a:r>
              <a:rPr lang="be-BY" sz="40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be-BY" sz="40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be-BY" sz="4000" dirty="0" smtClean="0">
                <a:solidFill>
                  <a:schemeClr val="tx1"/>
                </a:solidFill>
                <a:latin typeface="Arial Black" pitchFamily="34" charset="0"/>
              </a:rPr>
              <a:t>3-я група </a:t>
            </a:r>
            <a:r>
              <a:rPr lang="be-BY" sz="4000" dirty="0" smtClean="0">
                <a:solidFill>
                  <a:schemeClr val="tx1"/>
                </a:solidFill>
                <a:latin typeface="Arial Black" pitchFamily="34" charset="0"/>
              </a:rPr>
              <a:t>- паслядоўнась і завершанасць</a:t>
            </a:r>
            <a:r>
              <a:rPr lang="be-BY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643966" cy="6286544"/>
          </a:xfrm>
        </p:spPr>
        <p:txBody>
          <a:bodyPr>
            <a:normAutofit fontScale="90000"/>
          </a:bodyPr>
          <a:lstStyle/>
          <a:p>
            <a:r>
              <a:rPr lang="be-BY" sz="4400" b="1" dirty="0" smtClean="0">
                <a:solidFill>
                  <a:srgbClr val="FF0000"/>
                </a:solidFill>
              </a:rPr>
              <a:t>      Падвядзенне </a:t>
            </a:r>
            <a:r>
              <a:rPr lang="be-BY" sz="4400" b="1" dirty="0" smtClean="0">
                <a:solidFill>
                  <a:srgbClr val="FF0000"/>
                </a:solidFill>
              </a:rPr>
              <a:t>вынікаў </a:t>
            </a:r>
            <a:r>
              <a:rPr lang="be-BY" sz="4400" b="1" dirty="0" smtClean="0">
                <a:solidFill>
                  <a:srgbClr val="FF0000"/>
                </a:solidFill>
              </a:rPr>
              <a:t>урока</a:t>
            </a:r>
            <a:br>
              <a:rPr lang="be-BY" sz="4400" b="1" dirty="0" smtClean="0">
                <a:solidFill>
                  <a:srgbClr val="FF0000"/>
                </a:solidFill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b="1" i="1" dirty="0" smtClean="0">
                <a:solidFill>
                  <a:schemeClr val="tx1"/>
                </a:solidFill>
              </a:rPr>
              <a:t>1</a:t>
            </a:r>
            <a:r>
              <a:rPr lang="ru-RU" sz="2200" b="1" i="1" dirty="0" smtClean="0">
                <a:solidFill>
                  <a:schemeClr val="tx1"/>
                </a:solidFill>
                <a:latin typeface="Arial Black" pitchFamily="34" charset="0"/>
              </a:rPr>
              <a:t>.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Што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такое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тэкст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? </a:t>
            </a:r>
            <a: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2.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Чаму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тэкст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з’яўляецца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найбольшай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моўнай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адзінкай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? </a:t>
            </a:r>
            <a: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3.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Якія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прыметы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мае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тэкст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? </a:t>
            </a:r>
            <a: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4. У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чым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праяўляецца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сэнсавая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цэласнасць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тэксту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? </a:t>
            </a:r>
            <a: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5.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Што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такое: а)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тэма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тэксту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; б)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асноўная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думка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тэксту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? </a:t>
            </a:r>
            <a: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6. Як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называюцца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словы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,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якія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нясуць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у сказах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асноўную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сэнсавую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нагрузку? </a:t>
            </a:r>
            <a: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7.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Ахарактарызуйце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разгорнутасць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як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прымету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тэксту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. </a:t>
            </a:r>
            <a: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8. Як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суадносяцца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паміж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сабой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падтэмы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і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мікратэмы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? </a:t>
            </a:r>
            <a: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be-BY" sz="2200" i="1" dirty="0" smtClean="0">
                <a:solidFill>
                  <a:schemeClr val="tx1"/>
                </a:solidFill>
                <a:latin typeface="Arial Black" pitchFamily="34" charset="0"/>
              </a:rPr>
              <a:t>9.Што называецца абзацам?</a:t>
            </a:r>
            <a: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be-BY" sz="2200" i="1" dirty="0" smtClean="0">
                <a:solidFill>
                  <a:schemeClr val="tx1"/>
                </a:solidFill>
                <a:latin typeface="Arial Black" pitchFamily="34" charset="0"/>
              </a:rPr>
              <a:t>10. Знайдзіце ў любым тэксце абзацы і прааналізуйце іх будову. </a:t>
            </a:r>
            <a: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11. Як вы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разумеце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паняцце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“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паслядоўнасць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тэксту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”? </a:t>
            </a:r>
            <a: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12.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Якія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асноўныя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тыпы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маўлення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вы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ведаеце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? </a:t>
            </a:r>
            <a: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13.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Ахарактарызуйце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структурныя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кампаненты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: а)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апавядання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; б)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апісання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; в) </a:t>
            </a:r>
            <a:r>
              <a:rPr lang="ru-RU" sz="2200" i="1" dirty="0" err="1" smtClean="0">
                <a:solidFill>
                  <a:schemeClr val="tx1"/>
                </a:solidFill>
                <a:latin typeface="Arial Black" pitchFamily="34" charset="0"/>
              </a:rPr>
              <a:t>разважання</a:t>
            </a:r>
            <a:r>
              <a:rPr lang="ru-RU" sz="2200" i="1" dirty="0" smtClean="0">
                <a:solidFill>
                  <a:schemeClr val="tx1"/>
                </a:solidFill>
                <a:latin typeface="Arial Black" pitchFamily="34" charset="0"/>
              </a:rPr>
              <a:t>.</a:t>
            </a:r>
            <a:r>
              <a:rPr lang="ru-RU" sz="2000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/>
            </a:r>
            <a:br>
              <a:rPr lang="ru-RU" dirty="0" smtClean="0">
                <a:latin typeface="Arial Black" pitchFamily="34" charset="0"/>
              </a:rPr>
            </a:b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305800" cy="2286016"/>
          </a:xfrm>
        </p:spPr>
        <p:txBody>
          <a:bodyPr>
            <a:normAutofit/>
          </a:bodyPr>
          <a:lstStyle/>
          <a:p>
            <a:r>
              <a:rPr lang="be-BY" sz="6600" dirty="0" smtClean="0">
                <a:solidFill>
                  <a:srgbClr val="FF0000"/>
                </a:solidFill>
                <a:latin typeface="Arial Black" pitchFamily="34" charset="0"/>
              </a:rPr>
              <a:t>Дзякуй за ўвагу!</a:t>
            </a:r>
            <a:endParaRPr lang="ru-RU" sz="66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</TotalTime>
  <Words>71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Тэкст як адзінка мовы і маўлення Прыметы тэксту</vt:lpstr>
      <vt:lpstr>  – Што такое тэкст?  – Чаму тэкст лічыцца найбольшай моўнай адзінкай?  – Што неабходна ўлічваць пры стварэнні тэкстаў?  </vt:lpstr>
      <vt:lpstr>Слайд 3</vt:lpstr>
      <vt:lpstr>Карыстаючыся тлумачальным слоўнікам беларускай мовы, вызначыць лексічнае значэнне слова “тэкст” у наступных словазлучэннях:   тэкст песні, тэкст рукапісу, пераклад тэксту, тэкст рамана, тэкст выступлення, тэксты Якуба Коласа, тэкст пагаднення</vt:lpstr>
      <vt:lpstr>                          Работа над правілам  1-я група - сэнсавая цэласнасць, тэматычнае адзінства;  2-я група- звязнасць, разгорнутасць; 3-я група - паслядоўнась і завершанасць. </vt:lpstr>
      <vt:lpstr>      Падвядзенне вынікаў урока  1. Што такое тэкст?  2. Чаму тэкст з’яўляецца найбольшай моўнай адзінкай?  3. Якія прыметы мае тэкст?  4. У чым праяўляецца сэнсавая цэласнасць тэксту?  5. Што такое: а) тэма тэксту; б) асноўная думка тэксту?  6. Як называюцца словы, якія нясуць у сказах асноўную сэнсавую нагрузку?  7. Ахарактарызуйце разгорнутасць як прымету тэксту.  8. Як суадносяцца паміж сабой падтэмы і мікратэмы?  9.Што называецца абзацам? 10. Знайдзіце ў любым тэксце абзацы і прааналізуйце іх будову.  11. Як вы разумеце паняцце “паслядоўнасць тэксту”?  12. Якія асноўныя тыпы маўлення вы ведаеце?  13. Ахарактарызуйце структурныя кампаненты: а) апавядання; б) апісання; в) разважання.  </vt:lpstr>
      <vt:lpstr>Дзякуй за ўвагу!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Тэкст як адзінка мовы і маўлення Прыметы тэксту</dc:title>
  <dc:creator>Антон</dc:creator>
  <cp:lastModifiedBy>Антон</cp:lastModifiedBy>
  <cp:revision>3</cp:revision>
  <dcterms:created xsi:type="dcterms:W3CDTF">2017-08-20T11:55:43Z</dcterms:created>
  <dcterms:modified xsi:type="dcterms:W3CDTF">2017-08-20T12:21:53Z</dcterms:modified>
</cp:coreProperties>
</file>