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2"/>
  </p:notesMasterIdLst>
  <p:sldIdLst>
    <p:sldId id="258" r:id="rId2"/>
    <p:sldId id="260" r:id="rId3"/>
    <p:sldId id="261" r:id="rId4"/>
    <p:sldId id="262" r:id="rId5"/>
    <p:sldId id="263" r:id="rId6"/>
    <p:sldId id="270" r:id="rId7"/>
    <p:sldId id="271" r:id="rId8"/>
    <p:sldId id="272" r:id="rId9"/>
    <p:sldId id="275" r:id="rId10"/>
    <p:sldId id="27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54EDB5-CCF4-4415-A9B1-E7F791F5A2B2}" type="datetimeFigureOut">
              <a:rPr lang="ru-RU" smtClean="0"/>
              <a:pPr/>
              <a:t>21.08.2017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C9993-020D-41DF-9D7F-9873B65498E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21.08.2017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615262" cy="4846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e-BY" sz="4000" b="1" dirty="0" smtClean="0">
                <a:latin typeface="Arial Black" pitchFamily="34" charset="0"/>
              </a:rPr>
              <a:t>  Функцыянальныя стылі   </a:t>
            </a:r>
          </a:p>
          <a:p>
            <a:pPr>
              <a:buNone/>
            </a:pPr>
            <a:r>
              <a:rPr lang="be-BY" sz="4000" b="1" dirty="0" smtClean="0">
                <a:latin typeface="Arial Black" pitchFamily="34" charset="0"/>
              </a:rPr>
              <a:t>          беларускай   </a:t>
            </a:r>
          </a:p>
          <a:p>
            <a:pPr>
              <a:buNone/>
            </a:pPr>
            <a:r>
              <a:rPr lang="be-BY" sz="4000" b="1" dirty="0" smtClean="0">
                <a:latin typeface="Arial Black" pitchFamily="34" charset="0"/>
              </a:rPr>
              <a:t>     літаратурнай мовы (навуковы, афіцыйны) . </a:t>
            </a:r>
            <a:endParaRPr lang="ru-RU" sz="40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5992"/>
            <a:ext cx="7242048" cy="642942"/>
          </a:xfrm>
        </p:spPr>
        <p:txBody>
          <a:bodyPr/>
          <a:lstStyle/>
          <a:p>
            <a:r>
              <a:rPr lang="be-BY" dirty="0" smtClean="0"/>
              <a:t>       Дзякуй за ўвагу!</a:t>
            </a:r>
            <a:endParaRPr lang="ru-RU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Rectangle 1"/>
          <p:cNvSpPr>
            <a:spLocks noChangeArrowheads="1"/>
          </p:cNvSpPr>
          <p:nvPr/>
        </p:nvSpPr>
        <p:spPr bwMode="auto">
          <a:xfrm>
            <a:off x="0" y="0"/>
            <a:ext cx="8488221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e-BY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be-BY" sz="3600" dirty="0" smtClean="0"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e-BY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- Што такое тэкст?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be-BY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 Што такое паслядоўнасць 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be-BY" sz="3600" dirty="0" smtClean="0">
                <a:latin typeface="Arial Black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be-BY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тэксту?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e-BY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- Што такое звязанасць </a:t>
            </a:r>
            <a:r>
              <a:rPr kumimoji="0" lang="be-BY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Calibri" pitchFamily="34" charset="0"/>
                <a:cs typeface="Times New Roman" pitchFamily="18" charset="0"/>
              </a:rPr>
              <a:t>тэксту?</a:t>
            </a:r>
            <a:endParaRPr kumimoji="0" lang="be-BY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714356"/>
            <a:ext cx="750099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be-BY" sz="3600" i="1" u="sng" dirty="0" smtClean="0">
              <a:latin typeface="Arial Black" pitchFamily="34" charset="0"/>
            </a:endParaRPr>
          </a:p>
          <a:p>
            <a:endParaRPr lang="be-BY" sz="3600" i="1" u="sng" dirty="0" smtClean="0">
              <a:latin typeface="Arial Black" pitchFamily="34" charset="0"/>
            </a:endParaRPr>
          </a:p>
          <a:p>
            <a:r>
              <a:rPr lang="be-BY" sz="3600" u="sng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Стыль</a:t>
            </a:r>
            <a:r>
              <a:rPr lang="be-BY" sz="3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be-BY" sz="3600" dirty="0" smtClean="0">
                <a:latin typeface="Arial Black" pitchFamily="34" charset="0"/>
              </a:rPr>
              <a:t>- функцыянальная разнавіднасць мовы, якая выкарыстоўваецца ў пэўнай сферы зносін).- </a:t>
            </a:r>
            <a:endParaRPr lang="ru-RU" sz="36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357166"/>
          <a:ext cx="7715304" cy="6589776"/>
        </p:xfrm>
        <a:graphic>
          <a:graphicData uri="http://schemas.openxmlformats.org/drawingml/2006/table">
            <a:tbl>
              <a:tblPr/>
              <a:tblGrid>
                <a:gridCol w="7715304"/>
              </a:tblGrid>
              <a:tr h="54292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e-BY" sz="20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                                               </a:t>
                      </a:r>
                      <a:endParaRPr lang="ru-RU" sz="20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e-BY" sz="2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                            </a:t>
                      </a:r>
                      <a:r>
                        <a:rPr lang="be-BY" sz="2000" b="1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be-BY" sz="3200" b="1" u="sng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СТЫЛІСТЫКА</a:t>
                      </a:r>
                      <a:endParaRPr lang="ru-RU" sz="3200" b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20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</a:br>
                      <a:r>
                        <a:rPr lang="be-BY" sz="20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                              </a:t>
                      </a:r>
                      <a:endParaRPr lang="ru-RU" sz="20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e-BY" sz="20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                       </a:t>
                      </a:r>
                      <a:r>
                        <a:rPr lang="be-BY" sz="2800" u="sng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Функцыянальны стыль</a:t>
                      </a:r>
                      <a:endParaRPr lang="ru-RU" sz="2800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2000" dirty="0" smtClean="0">
                          <a:latin typeface="Calibri"/>
                          <a:ea typeface="Times New Roman"/>
                          <a:cs typeface="Times New Roman"/>
                        </a:rPr>
                      </a:br>
                      <a:r>
                        <a:rPr lang="be-BY" sz="2800" dirty="0" smtClean="0">
                          <a:latin typeface="Times New Roman"/>
                          <a:ea typeface="Calibri"/>
                          <a:cs typeface="Times New Roman"/>
                        </a:rPr>
                        <a:t>Навуковы       </a:t>
                      </a:r>
                      <a:r>
                        <a:rPr lang="be-BY" sz="28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be-BY" sz="2800" dirty="0" smtClean="0">
                          <a:latin typeface="Times New Roman"/>
                          <a:ea typeface="Calibri"/>
                          <a:cs typeface="Times New Roman"/>
                        </a:rPr>
                        <a:t>Публіцыстычны</a:t>
                      </a:r>
                      <a:r>
                        <a:rPr lang="be-BY" sz="28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be-BY" sz="2800" dirty="0" smtClean="0">
                          <a:latin typeface="Times New Roman"/>
                          <a:ea typeface="Calibri"/>
                          <a:cs typeface="Times New Roman"/>
                        </a:rPr>
                        <a:t>Мастацкі 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e-BY" sz="2800" dirty="0" smtClean="0">
                          <a:latin typeface="Times New Roman"/>
                          <a:ea typeface="Calibri"/>
                          <a:cs typeface="Times New Roman"/>
                        </a:rPr>
                        <a:t>   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e-BY" sz="2800" dirty="0" smtClean="0">
                          <a:latin typeface="Times New Roman"/>
                          <a:ea typeface="Calibri"/>
                          <a:cs typeface="Times New Roman"/>
                        </a:rPr>
                        <a:t>Гутарковы    Афіцыйна- дзелавы     Канфесійны    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e-BY" sz="280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                                                                        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e-BY" sz="280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                                      </a:t>
                      </a:r>
                      <a:endParaRPr lang="ru-RU" sz="28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e-BY" sz="280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                                            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286" marR="622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7223" name="AutoShape 7"/>
          <p:cNvSpPr>
            <a:spLocks noChangeShapeType="1"/>
          </p:cNvSpPr>
          <p:nvPr/>
        </p:nvSpPr>
        <p:spPr bwMode="auto">
          <a:xfrm>
            <a:off x="3929058" y="1285860"/>
            <a:ext cx="0" cy="6572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7221" name="AutoShape 5"/>
          <p:cNvSpPr>
            <a:spLocks noChangeShapeType="1"/>
          </p:cNvSpPr>
          <p:nvPr/>
        </p:nvSpPr>
        <p:spPr bwMode="auto">
          <a:xfrm>
            <a:off x="4357686" y="2643182"/>
            <a:ext cx="1571636" cy="18573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7222" name="AutoShape 6"/>
          <p:cNvSpPr>
            <a:spLocks noChangeShapeType="1"/>
          </p:cNvSpPr>
          <p:nvPr/>
        </p:nvSpPr>
        <p:spPr bwMode="auto">
          <a:xfrm>
            <a:off x="3714744" y="2500306"/>
            <a:ext cx="45719" cy="78581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7220" name="AutoShape 4"/>
          <p:cNvSpPr>
            <a:spLocks noChangeShapeType="1"/>
          </p:cNvSpPr>
          <p:nvPr/>
        </p:nvSpPr>
        <p:spPr bwMode="auto">
          <a:xfrm flipH="1">
            <a:off x="642910" y="2500306"/>
            <a:ext cx="1714512" cy="88900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7218" name="AutoShape 2"/>
          <p:cNvSpPr>
            <a:spLocks noChangeShapeType="1"/>
          </p:cNvSpPr>
          <p:nvPr/>
        </p:nvSpPr>
        <p:spPr bwMode="auto">
          <a:xfrm>
            <a:off x="2357422" y="2643182"/>
            <a:ext cx="45719" cy="17145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7217" name="AutoShape 1"/>
          <p:cNvSpPr>
            <a:spLocks noChangeShapeType="1"/>
          </p:cNvSpPr>
          <p:nvPr/>
        </p:nvSpPr>
        <p:spPr bwMode="auto">
          <a:xfrm>
            <a:off x="5143504" y="2571744"/>
            <a:ext cx="857256" cy="92869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4"/>
          <p:cNvSpPr>
            <a:spLocks noChangeShapeType="1"/>
          </p:cNvSpPr>
          <p:nvPr/>
        </p:nvSpPr>
        <p:spPr bwMode="auto">
          <a:xfrm flipH="1">
            <a:off x="1357290" y="2428868"/>
            <a:ext cx="1714512" cy="200026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1"/>
          <p:cNvSpPr>
            <a:spLocks noChangeArrowheads="1"/>
          </p:cNvSpPr>
          <p:nvPr/>
        </p:nvSpPr>
        <p:spPr bwMode="auto">
          <a:xfrm>
            <a:off x="571472" y="428604"/>
            <a:ext cx="71438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Запішыце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словы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be-BY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назавіце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да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якога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стылю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маўлення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яны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be-BY" sz="28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адносяцца.</a:t>
            </a: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e-BY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Аб'ява, заява, распіска,</a:t>
            </a:r>
            <a:r>
              <a:rPr kumimoji="0" lang="be-BY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даклад, лекцыя, анатацыя, падручнікі,</a:t>
            </a:r>
            <a:r>
              <a:rPr kumimoji="0" lang="be-BY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тлумачальная запіска, службовая запіска, дагавор, даверанасць, пратакол, справаздача, ліст, адрас, дзелавы, адкрыты ліст,</a:t>
            </a:r>
            <a:r>
              <a:rPr kumimoji="0" lang="be-BY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рэцэнзія,</a:t>
            </a:r>
            <a:r>
              <a:rPr kumimoji="0" lang="be-BY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тэлеграма, анкета, даведка, пасведчанне характарыстыка,</a:t>
            </a:r>
            <a:r>
              <a:rPr kumimoji="0" lang="be-BY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рэферат</a:t>
            </a:r>
            <a:r>
              <a:rPr kumimoji="0" lang="be-BY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аўтабіяграфія, рэзалюцыя, нарад , дакладная, квітанцыя, указ, закон.</a:t>
            </a:r>
            <a:endParaRPr kumimoji="0" lang="be-BY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e-BY" dirty="0" smtClean="0"/>
              <a:t>       Навуковы і афіцыйна-  </a:t>
            </a:r>
            <a:br>
              <a:rPr lang="be-BY" dirty="0" smtClean="0"/>
            </a:br>
            <a:r>
              <a:rPr lang="be-BY" dirty="0" smtClean="0"/>
              <a:t>            дзелавы  стылі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14348" y="1612188"/>
          <a:ext cx="7143800" cy="4545707"/>
        </p:xfrm>
        <a:graphic>
          <a:graphicData uri="http://schemas.openxmlformats.org/drawingml/2006/table">
            <a:tbl>
              <a:tblPr/>
              <a:tblGrid>
                <a:gridCol w="2851426"/>
                <a:gridCol w="4292374"/>
              </a:tblGrid>
              <a:tr h="821198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be-BY" sz="2800" dirty="0" smtClean="0">
                          <a:latin typeface="Times New Roman"/>
                          <a:ea typeface="Calibri"/>
                          <a:cs typeface="Times New Roman"/>
                        </a:rPr>
                        <a:t>Сфера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be-BY" sz="2800" dirty="0" smtClean="0">
                          <a:latin typeface="Times New Roman"/>
                          <a:ea typeface="Calibri"/>
                          <a:cs typeface="Times New Roman"/>
                        </a:rPr>
                        <a:t>выкарыстання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317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be-BY" sz="2800" dirty="0" smtClean="0">
                          <a:latin typeface="Times New Roman"/>
                          <a:ea typeface="Calibri"/>
                          <a:cs typeface="Times New Roman"/>
                        </a:rPr>
                        <a:t>Функцыі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317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be-BY" sz="2800" dirty="0">
                          <a:latin typeface="Times New Roman"/>
                          <a:ea typeface="Calibri"/>
                          <a:cs typeface="Times New Roman"/>
                        </a:rPr>
                        <a:t>Форма </a:t>
                      </a:r>
                      <a:r>
                        <a:rPr lang="be-BY" sz="2800" dirty="0" smtClean="0">
                          <a:latin typeface="Times New Roman"/>
                          <a:ea typeface="Calibri"/>
                          <a:cs typeface="Times New Roman"/>
                        </a:rPr>
                        <a:t>рэалізацыі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133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be-BY" sz="2800" dirty="0">
                          <a:latin typeface="Times New Roman"/>
                          <a:ea typeface="Calibri"/>
                          <a:cs typeface="Times New Roman"/>
                        </a:rPr>
                        <a:t>Асноўныя рысы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endParaRPr lang="be-BY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7242048" cy="571504"/>
          </a:xfrm>
        </p:spPr>
        <p:txBody>
          <a:bodyPr>
            <a:normAutofit fontScale="90000"/>
          </a:bodyPr>
          <a:lstStyle/>
          <a:p>
            <a:r>
              <a:rPr lang="be-BY" dirty="0" smtClean="0"/>
              <a:t>          Навуковы стыль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000109"/>
          <a:ext cx="7643866" cy="5782993"/>
        </p:xfrm>
        <a:graphic>
          <a:graphicData uri="http://schemas.openxmlformats.org/drawingml/2006/table">
            <a:tbl>
              <a:tblPr/>
              <a:tblGrid>
                <a:gridCol w="3000396"/>
                <a:gridCol w="4643470"/>
              </a:tblGrid>
              <a:tr h="1436545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be-BY" sz="2800" dirty="0" smtClean="0">
                          <a:latin typeface="Times New Roman"/>
                          <a:ea typeface="Calibri"/>
                          <a:cs typeface="Times New Roman"/>
                        </a:rPr>
                        <a:t>Сфера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be-BY" sz="2800" dirty="0" smtClean="0">
                          <a:latin typeface="Times New Roman"/>
                          <a:ea typeface="Calibri"/>
                          <a:cs typeface="Times New Roman"/>
                        </a:rPr>
                        <a:t>выкарыстання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e-BY" sz="1600" dirty="0">
                          <a:latin typeface="Times New Roman"/>
                          <a:ea typeface="Calibri"/>
                          <a:cs typeface="Times New Roman"/>
                        </a:rPr>
                        <a:t>У навуцы (гуманітарныя, прыродазнаўчыя, дакладныя і інш. навукі), галіны тэхнікі і вытворчасці. У вучэбным працэсе, адукацыі. (даклады, лекцыі, водгукі, рэцэнзіі, анатацыі, рэфераты, падручнікі).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415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be-BY" sz="2800" dirty="0">
                          <a:latin typeface="Times New Roman"/>
                          <a:ea typeface="Calibri"/>
                          <a:cs typeface="Times New Roman"/>
                        </a:rPr>
                        <a:t>Функцыі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e-BY" sz="1600" dirty="0">
                          <a:latin typeface="Times New Roman"/>
                          <a:ea typeface="Calibri"/>
                          <a:cs typeface="Times New Roman"/>
                        </a:rPr>
                        <a:t>Паведамлення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08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be-BY" sz="2800" dirty="0" smtClean="0">
                          <a:latin typeface="Times New Roman"/>
                          <a:ea typeface="Calibri"/>
                          <a:cs typeface="Times New Roman"/>
                        </a:rPr>
                        <a:t>Форма рэалізацыі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e-BY" sz="1600" dirty="0">
                          <a:latin typeface="Times New Roman"/>
                          <a:ea typeface="Calibri"/>
                          <a:cs typeface="Times New Roman"/>
                        </a:rPr>
                        <a:t>Пісьмовая і вусная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55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be-BY" sz="2800" dirty="0" smtClean="0">
                          <a:latin typeface="Times New Roman"/>
                          <a:ea typeface="Calibri"/>
                          <a:cs typeface="Times New Roman"/>
                        </a:rPr>
                        <a:t>Асноўныя </a:t>
                      </a:r>
                      <a:r>
                        <a:rPr lang="be-BY" sz="2800" dirty="0">
                          <a:latin typeface="Times New Roman"/>
                          <a:ea typeface="Calibri"/>
                          <a:cs typeface="Times New Roman"/>
                        </a:rPr>
                        <a:t>рысы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e-BY" sz="1600" dirty="0">
                          <a:latin typeface="Times New Roman"/>
                          <a:ea typeface="Calibri"/>
                          <a:cs typeface="Times New Roman"/>
                        </a:rPr>
                        <a:t>Дакладнасць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e-BY" sz="1600" dirty="0">
                          <a:latin typeface="Times New Roman"/>
                          <a:ea typeface="Calibri"/>
                          <a:cs typeface="Times New Roman"/>
                        </a:rPr>
                        <a:t>Доказнасць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e-BY" sz="1600" dirty="0">
                          <a:latin typeface="Times New Roman"/>
                          <a:ea typeface="Calibri"/>
                          <a:cs typeface="Times New Roman"/>
                        </a:rPr>
                        <a:t>Лагічнасць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e-BY" sz="1600" dirty="0">
                          <a:latin typeface="Times New Roman"/>
                          <a:ea typeface="Calibri"/>
                          <a:cs typeface="Times New Roman"/>
                        </a:rPr>
                        <a:t>Сцісласць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e-BY" sz="1600" dirty="0">
                          <a:latin typeface="Times New Roman"/>
                          <a:ea typeface="Calibri"/>
                          <a:cs typeface="Times New Roman"/>
                        </a:rPr>
                        <a:t>Абагуленнасць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e-BY" sz="1600" dirty="0">
                          <a:latin typeface="Times New Roman"/>
                          <a:ea typeface="Calibri"/>
                          <a:cs typeface="Times New Roman"/>
                        </a:rPr>
                        <a:t>Інфармацыйная насычанасць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e-BY" sz="1600" dirty="0">
                          <a:latin typeface="Times New Roman"/>
                          <a:ea typeface="Calibri"/>
                          <a:cs typeface="Times New Roman"/>
                        </a:rPr>
                        <a:t>Аб’ектыўнасць выкладу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e-BY" sz="1600" dirty="0">
                          <a:latin typeface="Times New Roman"/>
                          <a:ea typeface="Calibri"/>
                          <a:cs typeface="Times New Roman"/>
                        </a:rPr>
                        <a:t>Адсутнасць слоў з пераносным значэннем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e-BY" sz="1600" dirty="0">
                          <a:latin typeface="Times New Roman"/>
                          <a:ea typeface="Calibri"/>
                          <a:cs typeface="Times New Roman"/>
                        </a:rPr>
                        <a:t>Адсутнасць слоў, якія выражаюць эмоцыі, пачуцці.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e-BY" sz="1600" dirty="0">
                          <a:latin typeface="Times New Roman"/>
                          <a:ea typeface="Calibri"/>
                          <a:cs typeface="Times New Roman"/>
                        </a:rPr>
                        <a:t>Выкарыстоўваюцца навуковыя тэрміны, кніжная лексіка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95" marR="56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822944"/>
          </a:xfrm>
        </p:spPr>
        <p:txBody>
          <a:bodyPr/>
          <a:lstStyle/>
          <a:p>
            <a:r>
              <a:rPr lang="be-BY" dirty="0" smtClean="0"/>
              <a:t>  Афіцыйна-дзелавы стыль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3" y="1588770"/>
          <a:ext cx="7039320" cy="4907280"/>
        </p:xfrm>
        <a:graphic>
          <a:graphicData uri="http://schemas.openxmlformats.org/drawingml/2006/table">
            <a:tbl>
              <a:tblPr/>
              <a:tblGrid>
                <a:gridCol w="2894866"/>
                <a:gridCol w="4144454"/>
              </a:tblGrid>
              <a:tr h="0"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e-BY" sz="2800" dirty="0">
                          <a:latin typeface="Times New Roman"/>
                          <a:ea typeface="Calibri"/>
                          <a:cs typeface="Times New Roman"/>
                        </a:rPr>
                        <a:t>1.Сфера выкарыстання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e-BY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 грамадскай дзейнасці; у афіцыйных зносінах паміж людзьмі,у перапісцы з дзяржаўнымі ўстановамі (заява, пратакол,справаздача і інш.)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e-BY" sz="2800" dirty="0">
                          <a:latin typeface="Times New Roman"/>
                          <a:ea typeface="Calibri"/>
                          <a:cs typeface="Times New Roman"/>
                        </a:rPr>
                        <a:t>2.Функцыі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e-BY" sz="1600" dirty="0">
                          <a:latin typeface="Times New Roman"/>
                          <a:ea typeface="Calibri"/>
                          <a:cs typeface="Times New Roman"/>
                        </a:rPr>
                        <a:t>Інфармацыйная (паведамляльная) і пабуджальная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e-BY" sz="2800">
                          <a:latin typeface="Times New Roman"/>
                          <a:ea typeface="Calibri"/>
                          <a:cs typeface="Times New Roman"/>
                        </a:rPr>
                        <a:t>3.Форма рэалізацыі</a:t>
                      </a:r>
                      <a:endParaRPr lang="ru-RU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e-BY" sz="1600" dirty="0">
                          <a:latin typeface="Times New Roman"/>
                          <a:ea typeface="Calibri"/>
                          <a:cs typeface="Times New Roman"/>
                        </a:rPr>
                        <a:t>Пісьмовая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e-BY" sz="2800" dirty="0">
                          <a:latin typeface="Times New Roman"/>
                          <a:ea typeface="Calibri"/>
                          <a:cs typeface="Times New Roman"/>
                        </a:rPr>
                        <a:t>4.Асноўныя </a:t>
                      </a:r>
                      <a:r>
                        <a:rPr lang="be-BY" sz="2800" dirty="0" smtClean="0"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</a:p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be-BY" sz="2800" dirty="0" smtClean="0">
                          <a:latin typeface="Times New Roman"/>
                          <a:ea typeface="Calibri"/>
                          <a:cs typeface="Times New Roman"/>
                        </a:rPr>
                        <a:t>   рысы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e-BY" sz="1600" dirty="0">
                          <a:latin typeface="Times New Roman"/>
                          <a:ea typeface="Calibri"/>
                          <a:cs typeface="Times New Roman"/>
                        </a:rPr>
                        <a:t>Аб’ектыўнасць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e-BY" sz="1600" dirty="0">
                          <a:latin typeface="Times New Roman"/>
                          <a:ea typeface="Calibri"/>
                          <a:cs typeface="Times New Roman"/>
                        </a:rPr>
                        <a:t>Сцісласць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e-BY" sz="1600" dirty="0">
                          <a:latin typeface="Times New Roman"/>
                          <a:ea typeface="Calibri"/>
                          <a:cs typeface="Times New Roman"/>
                        </a:rPr>
                        <a:t>Адсутнасць слоў з пераносным значэннем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e-BY" sz="1600" dirty="0">
                          <a:latin typeface="Times New Roman"/>
                          <a:ea typeface="Calibri"/>
                          <a:cs typeface="Times New Roman"/>
                        </a:rPr>
                        <a:t>Адсутнасць слоў, якія выражаюць эмоцыі, пачуцці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be-BY" sz="1600" dirty="0">
                          <a:latin typeface="Times New Roman"/>
                          <a:ea typeface="Calibri"/>
                          <a:cs typeface="Times New Roman"/>
                        </a:rPr>
                        <a:t>Наяўнасць стандартных выразаў,застылых штампаў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822944"/>
          </a:xfrm>
        </p:spPr>
        <p:txBody>
          <a:bodyPr>
            <a:normAutofit/>
          </a:bodyPr>
          <a:lstStyle/>
          <a:p>
            <a:r>
              <a:rPr lang="be-BY" dirty="0" smtClean="0"/>
              <a:t>  Пытанні для паўтарэння:</a:t>
            </a:r>
            <a:endParaRPr lang="ru-RU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00034" y="1643050"/>
            <a:ext cx="728667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</a:tabLst>
            </a:pPr>
            <a:r>
              <a:rPr kumimoji="0" lang="be-BY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1.Назавіце,у  якім стылі можа выкарыстоўвацца сказ.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</a:tabLst>
            </a:pPr>
            <a:r>
              <a:rPr kumimoji="0" lang="be-BY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Цана тавару вызначаецца брокерам на падставе біржавых таргоў,пасля гэтага вылічваецца сума ўгоды,сумы платы брокеру і аплаты паслуг біржы.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</a:tabLst>
            </a:pPr>
            <a:r>
              <a:rPr kumimoji="0" lang="be-BY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Закончыце фармуліроўку.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</a:tabLst>
            </a:pPr>
            <a:r>
              <a:rPr kumimoji="0" lang="be-BY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Функцыя афіцыйна-дзелавога стылю…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</a:tabLst>
            </a:pPr>
            <a:r>
              <a:rPr kumimoji="0" lang="be-BY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Жанры афіцыйна-дзелавога стылю…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</a:tabLst>
            </a:pPr>
            <a:r>
              <a:rPr kumimoji="0" lang="be-BY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4.Вызначце і стыль тэксту і слова,якое не характэрна для гэтага стылю.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269875" algn="l"/>
              </a:tabLst>
            </a:pPr>
            <a:r>
              <a:rPr kumimoji="0" lang="be-BY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Архівы-навукова-даследчыя ўстановы,якія збіраюць,зберагаюць,выкарыстоўваюць дакументальны матэрыял.Архівамі таксама называецца куча дакументаў ,якая ўтварылася ў працэсе дзейнасці </a:t>
            </a:r>
            <a:r>
              <a:rPr kumimoji="0" lang="be-BY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ўстаноў</a:t>
            </a:r>
            <a:r>
              <a:rPr kumimoji="0" lang="be-BY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,прадпрыемстваў,арганізацый.</a:t>
            </a:r>
            <a:endParaRPr kumimoji="0" lang="be-BY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40</TotalTime>
  <Words>353</Words>
  <PresentationFormat>Экран (4:3)</PresentationFormat>
  <Paragraphs>76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Слайд 1</vt:lpstr>
      <vt:lpstr>Слайд 2</vt:lpstr>
      <vt:lpstr>Слайд 3</vt:lpstr>
      <vt:lpstr>Слайд 4</vt:lpstr>
      <vt:lpstr>Слайд 5</vt:lpstr>
      <vt:lpstr>       Навуковы і афіцыйна-               дзелавы  стылі</vt:lpstr>
      <vt:lpstr>          Навуковы стыль</vt:lpstr>
      <vt:lpstr>  Афіцыйна-дзелавы стыль</vt:lpstr>
      <vt:lpstr>  Пытанні для паўтарэння:</vt:lpstr>
      <vt:lpstr>       Дзякуй за ўвагу!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Антон</dc:creator>
  <cp:lastModifiedBy>Admin</cp:lastModifiedBy>
  <cp:revision>7</cp:revision>
  <dcterms:created xsi:type="dcterms:W3CDTF">2017-08-20T08:39:34Z</dcterms:created>
  <dcterms:modified xsi:type="dcterms:W3CDTF">2017-08-21T13:40:57Z</dcterms:modified>
</cp:coreProperties>
</file>