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84" r:id="rId4"/>
    <p:sldId id="290" r:id="rId5"/>
    <p:sldId id="286" r:id="rId6"/>
    <p:sldId id="292" r:id="rId7"/>
    <p:sldId id="273" r:id="rId8"/>
    <p:sldId id="274" r:id="rId9"/>
    <p:sldId id="275" r:id="rId10"/>
    <p:sldId id="280" r:id="rId11"/>
    <p:sldId id="281" r:id="rId12"/>
    <p:sldId id="276" r:id="rId13"/>
    <p:sldId id="282" r:id="rId14"/>
    <p:sldId id="277" r:id="rId15"/>
    <p:sldId id="293" r:id="rId16"/>
    <p:sldId id="294" r:id="rId17"/>
    <p:sldId id="295" r:id="rId18"/>
    <p:sldId id="296" r:id="rId19"/>
    <p:sldId id="297" r:id="rId20"/>
    <p:sldId id="299" r:id="rId21"/>
    <p:sldId id="298" r:id="rId22"/>
    <p:sldId id="300" r:id="rId23"/>
    <p:sldId id="278" r:id="rId24"/>
    <p:sldId id="301" r:id="rId25"/>
    <p:sldId id="279" r:id="rId26"/>
    <p:sldId id="285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2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\&#1056;&#1072;&#1073;&#1086;&#1095;&#1080;&#1081;%20&#1089;&#1090;&#1086;&#1083;\&#1057;&#1072;&#1084;&#1072;&#1073;&#1099;&#1090;&#1085;&#1072;,%20&#1085;&#1077;&#1087;&#1072;&#1118;&#1090;&#1086;&#1088;&#1085;&#1072;,%20&#1082;&#1072;&#1083;&#1072;&#1088;&#1099;&#1090;&#1085;&#1072;\04.&#1041;&#1083;&#1072;&#1075;&#1072;&#1089;&#1083;&#1072;&#1074;&#1110;,%20&#1041;&#1086;&#1078;&#1072;,%20&#1091;%20&#1093;&#1072;&#1094;&#1077;%20&#1079;&#1103;&#1094;&#1103;%20&#1074;&#1110;&#1090;&#1072;&#1094;&#1110;&#1110;.avi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\&#1056;&#1072;&#1073;&#1086;&#1095;&#1080;&#1081;%20&#1089;&#1090;&#1086;&#1083;\&#1057;&#1072;&#1084;&#1072;&#1073;&#1099;&#1090;&#1085;&#1072;,%20&#1085;&#1077;&#1087;&#1072;&#1118;&#1090;&#1086;&#1088;&#1085;&#1072;,%20&#1082;&#1072;&#1083;&#1072;&#1088;&#1099;&#1090;&#1085;&#1072;\05.&#1055;&#1077;&#1089;&#1085;&#1103;-&#1075;&#1072;&#1083;&#1072;&#1096;&#1101;&#1085;&#1085;&#1077;.avi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Admin\&#1056;&#1072;&#1073;&#1086;&#1095;&#1080;&#1081;%20&#1089;&#1090;&#1086;&#1083;\&#1057;&#1072;&#1084;&#1072;&#1073;&#1099;&#1090;&#1085;&#1072;,%20&#1085;&#1077;&#1087;&#1072;&#1118;&#1090;&#1086;&#1088;&#1085;&#1072;,%20&#1082;&#1072;&#1083;&#1072;&#1088;&#1099;&#1090;&#1085;&#1072;\01.&#1059;%20&#1072;&#1075;&#1072;&#1088;&#1086;&#1076;&#1079;&#1077;%20&#1074;&#1077;&#1088;&#1073;&#1072;%20&#1088;&#1086;&#1089;&#1083;&#1072;.avi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\&#1056;&#1072;&#1073;&#1086;&#1095;&#1080;&#1081;%20&#1089;&#1090;&#1086;&#1083;\&#1057;&#1072;&#1084;&#1072;&#1073;&#1099;&#1090;&#1085;&#1072;,%20&#1085;&#1077;&#1087;&#1072;&#1118;&#1090;&#1086;&#1088;&#1085;&#1072;,%20&#1082;&#1072;&#1083;&#1072;&#1088;&#1099;&#1090;&#1085;&#1072;\07.&#1054;&#1081;,%20&#1076;&#1072;%20&#1076;&#1072;&#1074;&#1103;&#1083;&#1072;%20&#1083;&#1102;&#1073;&#1086;&#1118;%20&#1076;&#1072;%20&#1075;&#1086;&#1088;&#1072;%20&#1076;&#1086;.00.49.avi" TargetMode="Externa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\&#1056;&#1072;&#1073;&#1086;&#1095;&#1080;&#1081;%20&#1089;&#1090;&#1086;&#1083;\&#1057;&#1072;&#1084;&#1072;&#1073;&#1099;&#1090;&#1085;&#1072;,%20&#1085;&#1077;&#1087;&#1072;&#1118;&#1090;&#1086;&#1088;&#1085;&#1072;,%20&#1082;&#1072;&#1083;&#1072;&#1088;&#1099;&#1090;&#1085;&#1072;\06.&#1059;%20&#1095;&#1091;&#1078;&#1091;&#1102;%20&#1089;&#1090;&#1072;&#1088;&#1072;&#1085;&#1091;,%20&#1091;%20&#1074;&#1103;&#1083;&#1110;&#1082;&#1091;%20&#1089;&#1103;&#1084;'&#1102;%2000.45.avi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543" r="3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928" t="1125" r="50000" b="180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928" t="1125" r="50000" b="1803"/>
          <a:stretch>
            <a:fillRect/>
          </a:stretch>
        </p:blipFill>
        <p:spPr bwMode="auto">
          <a:xfrm flipH="1"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Новая папка (3)\Рабочы стол Лістапад 2011 г\Экология\Эко конкурс\шашко 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643050"/>
            <a:ext cx="6405530" cy="4804636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1928" t="1125" r="50000" b="1803"/>
          <a:stretch>
            <a:fillRect/>
          </a:stretch>
        </p:blipFill>
        <p:spPr bwMode="auto">
          <a:xfrm>
            <a:off x="1285852" y="1571612"/>
            <a:ext cx="32861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785786" y="357166"/>
            <a:ext cx="7572428" cy="1143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Дзяржаўная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e-BY" sz="3600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ў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станова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адукацыі</a:t>
            </a:r>
            <a:endParaRPr lang="ru-RU" sz="3600" kern="10" spc="0" dirty="0" smtClean="0">
              <a:ln w="158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80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8100" algn="ctr" rotWithShape="0">
                  <a:schemeClr val="bg1"/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"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Заастравецкая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сярэдняя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школа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Клецкага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раёна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"</a:t>
            </a:r>
          </a:p>
          <a:p>
            <a:pPr algn="ctr" rtl="0"/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Мінскай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вобласці</a:t>
            </a:r>
            <a:endParaRPr lang="ru-RU" sz="3600" kern="10" spc="0" dirty="0">
              <a:ln w="158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80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8100" algn="ctr" rotWithShape="0">
                  <a:schemeClr val="bg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01058" y="6429372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 l="1928" t="1125" r="50000" b="1803"/>
          <a:stretch>
            <a:fillRect/>
          </a:stretch>
        </p:blipFill>
        <p:spPr bwMode="auto">
          <a:xfrm flipH="1">
            <a:off x="4572000" y="1571612"/>
            <a:ext cx="335758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l="4343" r="14185"/>
          <a:stretch>
            <a:fillRect/>
          </a:stretch>
        </p:blipFill>
        <p:spPr bwMode="auto">
          <a:xfrm rot="664457">
            <a:off x="6759848" y="2262930"/>
            <a:ext cx="2536102" cy="4565645"/>
          </a:xfrm>
          <a:prstGeom prst="rect">
            <a:avLst/>
          </a:prstGeom>
          <a:noFill/>
        </p:spPr>
      </p:pic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500034" y="642918"/>
            <a:ext cx="8286808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Прадмет даследавання: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928662" y="1643050"/>
            <a:ext cx="71438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e-BY" sz="54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вясельныя </a:t>
            </a:r>
          </a:p>
          <a:p>
            <a:pPr algn="ctr"/>
            <a:r>
              <a:rPr lang="be-BY" sz="54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песні в.Колкі</a:t>
            </a:r>
            <a:endParaRPr lang="ru-RU" sz="5400" dirty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48130" name="Picture 2" descr="C:\Documents and Settings\Admin\Рабочий стол\Новая папка (13)\Новая папка\9717952-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929198"/>
            <a:ext cx="962025" cy="1600200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l="4343" r="14185"/>
          <a:stretch>
            <a:fillRect/>
          </a:stretch>
        </p:blipFill>
        <p:spPr bwMode="auto">
          <a:xfrm rot="664457">
            <a:off x="6759848" y="2262930"/>
            <a:ext cx="2536102" cy="4565645"/>
          </a:xfrm>
          <a:prstGeom prst="rect">
            <a:avLst/>
          </a:prstGeom>
          <a:noFill/>
        </p:spPr>
      </p:pic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500034" y="642918"/>
            <a:ext cx="8286808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Аб’ект даследавання: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pic>
        <p:nvPicPr>
          <p:cNvPr id="48130" name="Picture 2" descr="C:\Documents and Settings\Admin\Рабочий стол\Новая папка (13)\Новая папка\9717952-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929198"/>
            <a:ext cx="962025" cy="1600200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928662" y="1643050"/>
            <a:ext cx="71438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e-BY" sz="4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вобразы  маці роднай , маці-цешчы і маці-свекрыві ў вясельных песнях.</a:t>
            </a:r>
            <a:endParaRPr lang="ru-RU" sz="4000" dirty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l="4343" r="14185"/>
          <a:stretch>
            <a:fillRect/>
          </a:stretch>
        </p:blipFill>
        <p:spPr bwMode="auto">
          <a:xfrm rot="664457">
            <a:off x="6759848" y="2262930"/>
            <a:ext cx="2536102" cy="4565645"/>
          </a:xfrm>
          <a:prstGeom prst="rect">
            <a:avLst/>
          </a:prstGeom>
          <a:noFill/>
        </p:spPr>
      </p:pic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2928926" y="642918"/>
            <a:ext cx="342902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Гіпотэза: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928662" y="1643050"/>
            <a:ext cx="71438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e-BY" sz="4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вобразы  маці роднай , маці-цешчы і маці-свекрыві неідэнтычныя па сваёй сутнасці.</a:t>
            </a:r>
            <a:endParaRPr lang="ru-RU" sz="4000" dirty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48130" name="Picture 2" descr="C:\Documents and Settings\Admin\Рабочий стол\Новая папка (13)\Новая папка\9717952-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929198"/>
            <a:ext cx="962025" cy="1600200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l="4343" r="14185"/>
          <a:stretch>
            <a:fillRect/>
          </a:stretch>
        </p:blipFill>
        <p:spPr bwMode="auto">
          <a:xfrm rot="664457">
            <a:off x="6759848" y="2262930"/>
            <a:ext cx="2536102" cy="4565645"/>
          </a:xfrm>
          <a:prstGeom prst="rect">
            <a:avLst/>
          </a:prstGeom>
          <a:noFill/>
        </p:spPr>
      </p:pic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857224" y="642918"/>
            <a:ext cx="7286676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Метады даследавання: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928662" y="1643050"/>
            <a:ext cx="71438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e-BY" sz="4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збор і аналіз вясельных песень, сістэматызацыя матэрыялу, супастаўленне і параўнанне.</a:t>
            </a:r>
            <a:endParaRPr lang="ru-RU" sz="4000" dirty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48130" name="Picture 2" descr="C:\Documents and Settings\Admin\Рабочий стол\Новая папка (13)\Новая папка\9717952-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929198"/>
            <a:ext cx="962025" cy="1600200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dmin\Рабочий стол\Новая папка (13)\Ears_V_#4 (4).jpg"/>
          <p:cNvPicPr>
            <a:picLocks noChangeAspect="1" noChangeArrowheads="1"/>
          </p:cNvPicPr>
          <p:nvPr/>
        </p:nvPicPr>
        <p:blipFill>
          <a:blip r:embed="rId2" cstate="print"/>
          <a:srcRect t="20709" r="564" b="9375"/>
          <a:stretch>
            <a:fillRect/>
          </a:stretch>
        </p:blipFill>
        <p:spPr bwMode="auto">
          <a:xfrm>
            <a:off x="-1" y="142852"/>
            <a:ext cx="9144001" cy="6429397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0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1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0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0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1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0"/>
            <a:ext cx="714348" cy="446978"/>
          </a:xfrm>
          <a:prstGeom prst="rect">
            <a:avLst/>
          </a:prstGeom>
          <a:noFill/>
        </p:spPr>
      </p:pic>
      <p:pic>
        <p:nvPicPr>
          <p:cNvPr id="3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1"/>
            <a:ext cx="571472" cy="428604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285720" y="1928802"/>
            <a:ext cx="8858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8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сватання, заручын, дзявочага вечара (зборнай суботы), пасада нявесты, падрыхтоўкі каравая,</a:t>
            </a:r>
          </a:p>
          <a:p>
            <a:pPr algn="ctr"/>
            <a:r>
              <a:rPr lang="be-BY" sz="28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                                          вясельнага застолля</a:t>
            </a:r>
          </a:p>
          <a:p>
            <a:pPr algn="ctr"/>
            <a:r>
              <a:rPr lang="be-BY" sz="28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                                            ў маладой і маладога,</a:t>
            </a:r>
          </a:p>
          <a:p>
            <a:pPr algn="ctr"/>
            <a:r>
              <a:rPr lang="be-BY" sz="28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                                      дзялення каравая і </a:t>
            </a:r>
          </a:p>
          <a:p>
            <a:pPr algn="ctr"/>
            <a:r>
              <a:rPr lang="be-BY" sz="28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                      пірагоў.    </a:t>
            </a:r>
            <a:endParaRPr lang="ru-RU" dirty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32" name="WordArt 8"/>
          <p:cNvSpPr>
            <a:spLocks noChangeArrowheads="1" noChangeShapeType="1" noTextEdit="1"/>
          </p:cNvSpPr>
          <p:nvPr/>
        </p:nvSpPr>
        <p:spPr bwMode="auto">
          <a:xfrm>
            <a:off x="1428728" y="642918"/>
            <a:ext cx="6643734" cy="1214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i="1" kern="10" spc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45791" dir="2021404" algn="ctr" rotWithShape="0">
                    <a:srgbClr val="FFC000"/>
                  </a:outerShdw>
                </a:effectLst>
                <a:latin typeface="Monotype Corsiva" pitchFamily="66" charset="0"/>
                <a:cs typeface="Times New Roman"/>
              </a:rPr>
              <a:t>Вясельны абрад </a:t>
            </a:r>
            <a:r>
              <a:rPr lang="be-BY" sz="3600" i="1" kern="10" spc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45791" dir="2021404" algn="ctr" rotWithShape="0">
                    <a:srgbClr val="FFC000"/>
                  </a:outerShdw>
                </a:effectLst>
                <a:latin typeface="Monotype Corsiva" pitchFamily="66" charset="0"/>
                <a:cs typeface="Times New Roman"/>
              </a:rPr>
              <a:t>складаўся</a:t>
            </a:r>
            <a:endParaRPr lang="be-BY" sz="3600" i="1" kern="10" spc="0" dirty="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FFC000"/>
                </a:outerShdw>
              </a:effectLst>
              <a:latin typeface="Monotype Corsiva" pitchFamily="66" charset="0"/>
              <a:cs typeface="Times New Roman"/>
            </a:endParaRPr>
          </a:p>
          <a:p>
            <a:pPr algn="ctr" rtl="0"/>
            <a:r>
              <a:rPr lang="be-BY" sz="3600" i="1" kern="10" spc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45791" dir="2021404" algn="ctr" rotWithShape="0">
                    <a:srgbClr val="FFC000"/>
                  </a:outerShdw>
                </a:effectLst>
                <a:latin typeface="Monotype Corsiva" pitchFamily="66" charset="0"/>
                <a:cs typeface="Times New Roman"/>
              </a:rPr>
              <a:t> з наступных этапаў: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 l="3112" t="2256" r="3498" b="7512"/>
          <a:stretch>
            <a:fillRect/>
          </a:stretch>
        </p:blipFill>
        <p:spPr bwMode="auto">
          <a:xfrm>
            <a:off x="214282" y="3071810"/>
            <a:ext cx="4607751" cy="307183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028"/>
            <a:ext cx="6215074" cy="6215074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/>
          <a:srcRect l="72930" t="3351" r="4634" b="52418"/>
          <a:stretch>
            <a:fillRect/>
          </a:stretch>
        </p:blipFill>
        <p:spPr bwMode="auto">
          <a:xfrm rot="16200000">
            <a:off x="2249384" y="-249176"/>
            <a:ext cx="4788110" cy="6858050"/>
          </a:xfrm>
          <a:prstGeom prst="rect">
            <a:avLst/>
          </a:prstGeom>
          <a:ln w="149225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5" cstate="print"/>
          <a:srcRect l="4343" r="14185"/>
          <a:stretch>
            <a:fillRect/>
          </a:stretch>
        </p:blipFill>
        <p:spPr bwMode="auto">
          <a:xfrm rot="664457">
            <a:off x="7160804" y="3184454"/>
            <a:ext cx="2045810" cy="3682991"/>
          </a:xfrm>
          <a:prstGeom prst="rect">
            <a:avLst/>
          </a:prstGeom>
          <a:noFill/>
        </p:spPr>
      </p:pic>
      <p:pic>
        <p:nvPicPr>
          <p:cNvPr id="48130" name="Picture 2" descr="C:\Documents and Settings\Admin\Рабочий стол\Новая папка (13)\Новая папка\9717952-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357694"/>
            <a:ext cx="1305608" cy="2171704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0" name="04.Благаславі, Божа, у хаце зяця вітаціі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214290"/>
            <a:ext cx="12001584" cy="800105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28" name="05.Песня-галашэнне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" y="357166"/>
            <a:ext cx="9108345" cy="607223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6143636" cy="6143636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1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r="12388"/>
          <a:stretch>
            <a:fillRect/>
          </a:stretch>
        </p:blipFill>
        <p:spPr bwMode="auto">
          <a:xfrm rot="664457">
            <a:off x="6071170" y="1077433"/>
            <a:ext cx="3294629" cy="5515500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500570"/>
            <a:ext cx="1290757" cy="196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71472" y="642918"/>
            <a:ext cx="80010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0" i="1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be-BY" sz="3600" b="0" i="1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Прасі ж, дачушка, Бога,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1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каб не ведала другога.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1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Ад Бога, не ад мяне,</a:t>
            </a:r>
            <a:endParaRPr lang="ru-RU" sz="3600" dirty="0" smtClean="0">
              <a:ln w="28575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1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Няхай жа дасць лепшую долю,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1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чым даў мне”</a:t>
            </a:r>
            <a:r>
              <a:rPr kumimoji="0" lang="be-BY" sz="3600" b="0" i="0" u="none" strike="noStrike" cap="none" normalizeH="0" baseline="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be-BY" sz="3600" b="0" i="0" u="none" strike="noStrike" cap="none" normalizeH="0" baseline="0" dirty="0" smtClean="0">
              <a:ln w="28575">
                <a:solidFill>
                  <a:sysClr val="windowText" lastClr="000000"/>
                </a:solidFill>
              </a:ln>
              <a:solidFill>
                <a:srgbClr val="3333FF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/>
          <a:srcRect l="61560" b="62621"/>
          <a:stretch>
            <a:fillRect/>
          </a:stretch>
        </p:blipFill>
        <p:spPr bwMode="auto">
          <a:xfrm rot="5400000">
            <a:off x="2109066" y="-251733"/>
            <a:ext cx="5286412" cy="7075715"/>
          </a:xfrm>
          <a:prstGeom prst="rect">
            <a:avLst/>
          </a:prstGeom>
          <a:ln w="1143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0570"/>
            <a:ext cx="1290757" cy="196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6" cstate="print"/>
          <a:srcRect r="12388"/>
          <a:stretch>
            <a:fillRect/>
          </a:stretch>
        </p:blipFill>
        <p:spPr bwMode="auto">
          <a:xfrm rot="664457">
            <a:off x="7474148" y="3697850"/>
            <a:ext cx="1760422" cy="2947102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lum bright="-10000" contrast="30000"/>
          </a:blip>
          <a:srcRect l="19047" t="15187" r="7570" b="79794"/>
          <a:stretch>
            <a:fillRect/>
          </a:stretch>
        </p:blipFill>
        <p:spPr bwMode="auto">
          <a:xfrm>
            <a:off x="0" y="0"/>
            <a:ext cx="821533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lum bright="-10000" contrast="30000"/>
          </a:blip>
          <a:srcRect l="21599" t="15187" r="70105" b="79794"/>
          <a:stretch>
            <a:fillRect/>
          </a:stretch>
        </p:blipFill>
        <p:spPr bwMode="auto">
          <a:xfrm>
            <a:off x="8215306" y="0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lum bright="-10000" contrast="30000"/>
          </a:blip>
          <a:srcRect l="19047" t="15187" r="7570" b="79794"/>
          <a:stretch>
            <a:fillRect/>
          </a:stretch>
        </p:blipFill>
        <p:spPr bwMode="auto">
          <a:xfrm>
            <a:off x="0" y="6429372"/>
            <a:ext cx="821533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0000" contrast="30000"/>
          </a:blip>
          <a:srcRect l="21599" t="15187" r="70105" b="79794"/>
          <a:stretch>
            <a:fillRect/>
          </a:stretch>
        </p:blipFill>
        <p:spPr bwMode="auto">
          <a:xfrm>
            <a:off x="8215306" y="6429372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1.У агародзе верба росл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" y="428604"/>
            <a:ext cx="9108345" cy="607223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3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1" name="07.Ой, да давяла любоў да гора до.00.4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" y="428604"/>
            <a:ext cx="9108345" cy="607223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0" name="06.У чужую старану, у вяліку сям'ю 00.4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9215502" cy="614366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l="4343" r="14185"/>
          <a:stretch>
            <a:fillRect/>
          </a:stretch>
        </p:blipFill>
        <p:spPr bwMode="auto">
          <a:xfrm rot="664457">
            <a:off x="6759848" y="2262930"/>
            <a:ext cx="2536102" cy="4565645"/>
          </a:xfrm>
          <a:prstGeom prst="rect">
            <a:avLst/>
          </a:prstGeom>
          <a:noFill/>
        </p:spPr>
      </p:pic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2928926" y="642918"/>
            <a:ext cx="3429024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Гіпотэза: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928662" y="1643050"/>
            <a:ext cx="71438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e-BY" sz="40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вобразы  маці роднай , маці-цешчы і маці-свекрыві неідэнтычныя па сваёй сутнасці.</a:t>
            </a:r>
            <a:endParaRPr lang="ru-RU" sz="4000" dirty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48130" name="Picture 2" descr="C:\Documents and Settings\Admin\Рабочий стол\Новая папка (13)\Новая папка\9717952-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929198"/>
            <a:ext cx="962025" cy="1600200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Documents and Settings\Admin\Рабочий стол\Новая папка (13)\Ears_V_#4 (4).jpg"/>
          <p:cNvPicPr>
            <a:picLocks noChangeAspect="1" noChangeArrowheads="1"/>
          </p:cNvPicPr>
          <p:nvPr/>
        </p:nvPicPr>
        <p:blipFill>
          <a:blip r:embed="rId2" cstate="print"/>
          <a:srcRect t="20709" r="564" b="9375"/>
          <a:stretch>
            <a:fillRect/>
          </a:stretch>
        </p:blipFill>
        <p:spPr bwMode="auto">
          <a:xfrm>
            <a:off x="-1" y="-24"/>
            <a:ext cx="9144001" cy="6429397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500034" y="500042"/>
            <a:ext cx="721523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44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Вясельныя песні в.Колкі – </a:t>
            </a:r>
            <a:r>
              <a:rPr lang="be-BY" sz="4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сапраўды каштоўны фальклорны матэрыял</a:t>
            </a:r>
            <a:endParaRPr lang="ru-RU" sz="4000" dirty="0">
              <a:ln w="28575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9846" y="2714620"/>
            <a:ext cx="5324472" cy="354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8501058" y="6072206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761" y="357166"/>
            <a:ext cx="6349239" cy="61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42844" y="571480"/>
            <a:ext cx="6500858" cy="3143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be-BY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Самабытна,</a:t>
            </a:r>
          </a:p>
          <a:p>
            <a:pPr algn="ctr"/>
            <a:r>
              <a:rPr lang="be-BY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 непаўторна, </a:t>
            </a:r>
          </a:p>
          <a:p>
            <a:pPr algn="ctr"/>
            <a:r>
              <a:rPr lang="be-BY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каларытна…</a:t>
            </a:r>
            <a:endParaRPr lang="ru-RU" sz="3600" b="1" kern="10" spc="0" dirty="0">
              <a:ln w="28575">
                <a:solidFill>
                  <a:sysClr val="windowText" lastClr="000000"/>
                </a:solidFill>
              </a:ln>
              <a:solidFill>
                <a:srgbClr val="3333FF"/>
              </a:solidFill>
              <a:effectLst>
                <a:outerShdw dist="80322" dir="20493903" algn="ctr" rotWithShape="0">
                  <a:schemeClr val="bg1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1" name="Рисунок 30" descr="G:\Этна\domik7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G:\забор\523b2dd72a5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5072074"/>
            <a:ext cx="20717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3543" r="3858" b="7291"/>
          <a:stretch>
            <a:fillRect/>
          </a:stretch>
        </p:blipFill>
        <p:spPr bwMode="auto">
          <a:xfrm>
            <a:off x="0" y="357190"/>
            <a:ext cx="914400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3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2"/>
            <a:ext cx="714348" cy="446978"/>
          </a:xfrm>
          <a:prstGeom prst="rect">
            <a:avLst/>
          </a:prstGeom>
          <a:noFill/>
        </p:spPr>
      </p:pic>
      <p:pic>
        <p:nvPicPr>
          <p:cNvPr id="3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3"/>
            <a:ext cx="714348" cy="446978"/>
          </a:xfrm>
          <a:prstGeom prst="rect">
            <a:avLst/>
          </a:prstGeom>
          <a:noFill/>
        </p:spPr>
      </p:pic>
      <p:pic>
        <p:nvPicPr>
          <p:cNvPr id="3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2"/>
            <a:ext cx="714348" cy="446978"/>
          </a:xfrm>
          <a:prstGeom prst="rect">
            <a:avLst/>
          </a:prstGeom>
          <a:noFill/>
        </p:spPr>
      </p:pic>
      <p:pic>
        <p:nvPicPr>
          <p:cNvPr id="3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2"/>
            <a:ext cx="714348" cy="446978"/>
          </a:xfrm>
          <a:prstGeom prst="rect">
            <a:avLst/>
          </a:prstGeom>
          <a:noFill/>
        </p:spPr>
      </p:pic>
      <p:pic>
        <p:nvPicPr>
          <p:cNvPr id="3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1"/>
            <a:ext cx="714348" cy="446978"/>
          </a:xfrm>
          <a:prstGeom prst="rect">
            <a:avLst/>
          </a:prstGeom>
          <a:noFill/>
        </p:spPr>
      </p:pic>
      <p:pic>
        <p:nvPicPr>
          <p:cNvPr id="3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2"/>
            <a:ext cx="714348" cy="446978"/>
          </a:xfrm>
          <a:prstGeom prst="rect">
            <a:avLst/>
          </a:prstGeom>
          <a:noFill/>
        </p:spPr>
      </p:pic>
      <p:pic>
        <p:nvPicPr>
          <p:cNvPr id="3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1"/>
            <a:ext cx="714348" cy="446978"/>
          </a:xfrm>
          <a:prstGeom prst="rect">
            <a:avLst/>
          </a:prstGeom>
          <a:noFill/>
        </p:spPr>
      </p:pic>
      <p:pic>
        <p:nvPicPr>
          <p:cNvPr id="3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2"/>
            <a:ext cx="714348" cy="446978"/>
          </a:xfrm>
          <a:prstGeom prst="rect">
            <a:avLst/>
          </a:prstGeom>
          <a:noFill/>
        </p:spPr>
      </p:pic>
      <p:pic>
        <p:nvPicPr>
          <p:cNvPr id="3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1"/>
            <a:ext cx="714348" cy="446978"/>
          </a:xfrm>
          <a:prstGeom prst="rect">
            <a:avLst/>
          </a:prstGeom>
          <a:noFill/>
        </p:spPr>
      </p:pic>
      <p:pic>
        <p:nvPicPr>
          <p:cNvPr id="3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2"/>
            <a:ext cx="714348" cy="446978"/>
          </a:xfrm>
          <a:prstGeom prst="rect">
            <a:avLst/>
          </a:prstGeom>
          <a:noFill/>
        </p:spPr>
      </p:pic>
      <p:pic>
        <p:nvPicPr>
          <p:cNvPr id="3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1"/>
            <a:ext cx="714348" cy="446978"/>
          </a:xfrm>
          <a:prstGeom prst="rect">
            <a:avLst/>
          </a:prstGeom>
          <a:noFill/>
        </p:spPr>
      </p:pic>
      <p:pic>
        <p:nvPicPr>
          <p:cNvPr id="4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2"/>
            <a:ext cx="571472" cy="428604"/>
          </a:xfrm>
          <a:prstGeom prst="rect">
            <a:avLst/>
          </a:prstGeom>
          <a:noFill/>
        </p:spPr>
      </p:pic>
      <p:pic>
        <p:nvPicPr>
          <p:cNvPr id="42" name="Picture 2" descr="D:\Новая папка (3)\Рабочы стол Лістапад 2011 г\Экология\Эко конкурс\шашко 0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731906"/>
            <a:ext cx="5881719" cy="4411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/>
          <p:nvPr/>
        </p:nvPicPr>
        <p:blipFill>
          <a:blip r:embed="rId5" cstate="print"/>
          <a:srcRect l="2343" t="-1045" b="3461"/>
          <a:stretch>
            <a:fillRect/>
          </a:stretch>
        </p:blipFill>
        <p:spPr bwMode="auto">
          <a:xfrm>
            <a:off x="1071538" y="1214422"/>
            <a:ext cx="678661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WordArt 5"/>
          <p:cNvSpPr>
            <a:spLocks noChangeArrowheads="1" noChangeShapeType="1" noTextEdit="1"/>
          </p:cNvSpPr>
          <p:nvPr/>
        </p:nvSpPr>
        <p:spPr bwMode="auto">
          <a:xfrm>
            <a:off x="785786" y="500042"/>
            <a:ext cx="7572428" cy="1143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Дзяржаўная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be-BY" sz="3600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ў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станова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адукацыі</a:t>
            </a:r>
            <a:endParaRPr lang="ru-RU" sz="3600" kern="10" spc="0" dirty="0" smtClean="0">
              <a:ln w="158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80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8100" algn="ctr" rotWithShape="0">
                  <a:schemeClr val="bg1"/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"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Заастравецкая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сярэдняя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школа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Клецкага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раёна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"</a:t>
            </a:r>
          </a:p>
          <a:p>
            <a:pPr algn="ctr" rtl="0"/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Мінскай</a:t>
            </a:r>
            <a:r>
              <a:rPr lang="ru-RU" sz="3600" kern="10" spc="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8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81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вобласці</a:t>
            </a:r>
            <a:endParaRPr lang="ru-RU" sz="3600" kern="10" spc="0" dirty="0">
              <a:ln w="158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80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8100" algn="ctr" rotWithShape="0">
                  <a:schemeClr val="bg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" name="WordArt 6"/>
          <p:cNvSpPr>
            <a:spLocks noChangeArrowheads="1" noChangeShapeType="1" noTextEdit="1"/>
          </p:cNvSpPr>
          <p:nvPr/>
        </p:nvSpPr>
        <p:spPr bwMode="auto">
          <a:xfrm rot="323433">
            <a:off x="3929058" y="5857892"/>
            <a:ext cx="1357322" cy="357190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</a:bodyPr>
          <a:lstStyle/>
          <a:p>
            <a:pPr algn="ctr" rtl="0"/>
            <a:r>
              <a:rPr lang="ru-RU" sz="3600" b="1" kern="10" spc="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A84C"/>
                    </a:gs>
                    <a:gs pos="50000">
                      <a:srgbClr val="FFC000"/>
                    </a:gs>
                    <a:gs pos="100000">
                      <a:srgbClr val="00A84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FFC000"/>
                  </a:outerShdw>
                </a:effectLst>
                <a:latin typeface="Georgia"/>
              </a:rPr>
              <a:t>2015 г.</a:t>
            </a:r>
            <a:endParaRPr lang="ru-RU" sz="3600" b="1" kern="10" spc="0" dirty="0">
              <a:ln w="190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A84C"/>
                  </a:gs>
                  <a:gs pos="50000">
                    <a:srgbClr val="FFC000"/>
                  </a:gs>
                  <a:gs pos="100000">
                    <a:srgbClr val="00A84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FFC000"/>
                </a:outerShdw>
              </a:effectLst>
              <a:latin typeface="Georgia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3285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3"/>
            <a:ext cx="714348" cy="446978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3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2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2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2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2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2"/>
            <a:ext cx="571472" cy="42860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460869" y="5715016"/>
            <a:ext cx="2049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Рамашка </a:t>
            </a:r>
          </a:p>
          <a:p>
            <a:pPr algn="ctr"/>
            <a:r>
              <a:rPr lang="be-BY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Вольга Іосіфаўна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37178" y="5715016"/>
            <a:ext cx="2906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Каляіна</a:t>
            </a:r>
          </a:p>
          <a:p>
            <a:pPr algn="ctr"/>
            <a:r>
              <a:rPr lang="be-BY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Аляксандра Сцяпанаўна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00430" y="5715016"/>
            <a:ext cx="2078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Рамашка </a:t>
            </a:r>
          </a:p>
          <a:p>
            <a:pPr algn="ctr"/>
            <a:r>
              <a:rPr lang="be-BY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Ганна </a:t>
            </a:r>
            <a:r>
              <a:rPr lang="be-BY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Васільеўна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501058" y="6429372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Новая папка (3)\Рабочы стол Лістапад 2011 г\Экология\Эко конкурс\шашко 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0"/>
            <a:ext cx="8857379" cy="6643710"/>
          </a:xfrm>
          <a:prstGeom prst="rect">
            <a:avLst/>
          </a:prstGeom>
          <a:noFill/>
        </p:spPr>
      </p:pic>
      <p:pic>
        <p:nvPicPr>
          <p:cNvPr id="17" name="Рисунок 16"/>
          <p:cNvPicPr/>
          <p:nvPr/>
        </p:nvPicPr>
        <p:blipFill>
          <a:blip r:embed="rId3" cstate="print"/>
          <a:srcRect l="1928" t="1125" r="50000" b="1803"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785785" y="332049"/>
            <a:ext cx="7677227" cy="1168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Дзяржаўная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be-BY" sz="3600" kern="1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ў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станова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адукацыі</a:t>
            </a:r>
            <a:endParaRPr lang="ru-RU" sz="3600" kern="10" spc="0" dirty="0" smtClean="0">
              <a:ln w="1587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"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Заастравецкая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сярэдняя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школа 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Клецкага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раёна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"</a:t>
            </a:r>
          </a:p>
          <a:p>
            <a:pPr algn="ctr" rtl="0"/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Мінскай</a:t>
            </a:r>
            <a:r>
              <a:rPr lang="ru-RU" sz="3600" kern="10" spc="0" dirty="0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вобласці</a:t>
            </a:r>
            <a:endParaRPr lang="ru-RU" sz="3600" kern="10" spc="0" dirty="0">
              <a:ln w="1587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4" cstate="print"/>
          <a:srcRect l="1928" t="1125" r="50000" b="1803"/>
          <a:stretch>
            <a:fillRect/>
          </a:stretch>
        </p:blipFill>
        <p:spPr bwMode="auto">
          <a:xfrm flipH="1"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Рабочий стол 2015 Сентябрь\Конференция 1\0_e9fbb_798b47b3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3048000" cy="28336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5236" t="6466" r="3057"/>
          <a:stretch>
            <a:fillRect/>
          </a:stretch>
        </p:blipFill>
        <p:spPr bwMode="auto">
          <a:xfrm>
            <a:off x="0" y="285728"/>
            <a:ext cx="9144000" cy="62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0000" contrast="30000"/>
          </a:blip>
          <a:srcRect l="19047" t="15187" r="7570" b="79794"/>
          <a:stretch>
            <a:fillRect/>
          </a:stretch>
        </p:blipFill>
        <p:spPr bwMode="auto">
          <a:xfrm>
            <a:off x="0" y="0"/>
            <a:ext cx="821533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lum bright="-10000" contrast="30000"/>
          </a:blip>
          <a:srcRect l="21599" t="15187" r="70105" b="79794"/>
          <a:stretch>
            <a:fillRect/>
          </a:stretch>
        </p:blipFill>
        <p:spPr bwMode="auto">
          <a:xfrm>
            <a:off x="8215306" y="0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lum bright="-10000" contrast="30000"/>
          </a:blip>
          <a:srcRect l="19047" t="15187" r="7570" b="79794"/>
          <a:stretch>
            <a:fillRect/>
          </a:stretch>
        </p:blipFill>
        <p:spPr bwMode="auto">
          <a:xfrm>
            <a:off x="0" y="6429372"/>
            <a:ext cx="821533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lum bright="-10000" contrast="30000"/>
          </a:blip>
          <a:srcRect l="21599" t="15187" r="70105" b="79794"/>
          <a:stretch>
            <a:fillRect/>
          </a:stretch>
        </p:blipFill>
        <p:spPr bwMode="auto">
          <a:xfrm>
            <a:off x="8215306" y="6429372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501058" y="6072206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29396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928794" y="642918"/>
            <a:ext cx="6786610" cy="451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5" cstate="print"/>
          <a:srcRect l="4343" r="14185"/>
          <a:stretch>
            <a:fillRect/>
          </a:stretch>
        </p:blipFill>
        <p:spPr bwMode="auto">
          <a:xfrm rot="664457">
            <a:off x="7626048" y="4253730"/>
            <a:ext cx="1476907" cy="2658818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564"/>
          <a:stretch>
            <a:fillRect/>
          </a:stretch>
        </p:blipFill>
        <p:spPr bwMode="auto">
          <a:xfrm>
            <a:off x="0" y="324594"/>
            <a:ext cx="9144000" cy="617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>
            <a:lum bright="-10000" contrast="30000"/>
          </a:blip>
          <a:srcRect l="19047" t="15187" r="7570" b="79794"/>
          <a:stretch>
            <a:fillRect/>
          </a:stretch>
        </p:blipFill>
        <p:spPr bwMode="auto">
          <a:xfrm>
            <a:off x="0" y="0"/>
            <a:ext cx="821533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lum bright="-10000" contrast="30000"/>
          </a:blip>
          <a:srcRect l="21599" t="15187" r="70105" b="79794"/>
          <a:stretch>
            <a:fillRect/>
          </a:stretch>
        </p:blipFill>
        <p:spPr bwMode="auto">
          <a:xfrm>
            <a:off x="8215306" y="0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lum bright="-10000" contrast="30000"/>
          </a:blip>
          <a:srcRect l="19047" t="15187" r="7570" b="79794"/>
          <a:stretch>
            <a:fillRect/>
          </a:stretch>
        </p:blipFill>
        <p:spPr bwMode="auto">
          <a:xfrm>
            <a:off x="0" y="6429372"/>
            <a:ext cx="821533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lum bright="-10000" contrast="30000"/>
          </a:blip>
          <a:srcRect l="21599" t="15187" r="70105" b="79794"/>
          <a:stretch>
            <a:fillRect/>
          </a:stretch>
        </p:blipFill>
        <p:spPr bwMode="auto">
          <a:xfrm>
            <a:off x="8215306" y="6429372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8983" t="27291" r="17997" b="15095"/>
          <a:stretch>
            <a:fillRect/>
          </a:stretch>
        </p:blipFill>
        <p:spPr bwMode="auto">
          <a:xfrm>
            <a:off x="2000232" y="714356"/>
            <a:ext cx="6879126" cy="4714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761" y="357166"/>
            <a:ext cx="6349239" cy="61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42844" y="571480"/>
            <a:ext cx="5000628" cy="2000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be-BY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Самабытна,</a:t>
            </a:r>
          </a:p>
          <a:p>
            <a:pPr algn="ctr"/>
            <a:r>
              <a:rPr lang="be-BY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 непаўторна, </a:t>
            </a:r>
          </a:p>
          <a:p>
            <a:pPr algn="ctr"/>
            <a:r>
              <a:rPr lang="be-BY" sz="3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каларытна…</a:t>
            </a:r>
            <a:endParaRPr lang="ru-RU" sz="3600" b="1" kern="10" spc="0" dirty="0">
              <a:ln w="28575">
                <a:solidFill>
                  <a:sysClr val="windowText" lastClr="000000"/>
                </a:solidFill>
              </a:ln>
              <a:solidFill>
                <a:srgbClr val="3333FF"/>
              </a:solidFill>
              <a:effectLst>
                <a:outerShdw dist="80322" dir="20493903" algn="ctr" rotWithShape="0">
                  <a:schemeClr val="bg1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pic>
        <p:nvPicPr>
          <p:cNvPr id="31" name="Рисунок 30" descr="G:\Этна\domik7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G:\забор\523b2dd72a5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5072074"/>
            <a:ext cx="20717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142844" y="2714620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b="1" i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(на матэрыяле вясельных песень в.Колкі Клецкага раёна)</a:t>
            </a:r>
            <a:endParaRPr lang="ru-RU" sz="2800" i="1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590"/>
            <a:ext cx="6286512" cy="6286512"/>
          </a:xfrm>
          <a:prstGeom prst="rect">
            <a:avLst/>
          </a:prstGeom>
          <a:noFill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3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sp>
        <p:nvSpPr>
          <p:cNvPr id="30" name="WordArt 5"/>
          <p:cNvSpPr>
            <a:spLocks noChangeArrowheads="1" noChangeShapeType="1" noTextEdit="1"/>
          </p:cNvSpPr>
          <p:nvPr/>
        </p:nvSpPr>
        <p:spPr bwMode="auto">
          <a:xfrm>
            <a:off x="1214414" y="642918"/>
            <a:ext cx="707236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Мэта даследавання: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pic>
        <p:nvPicPr>
          <p:cNvPr id="32" name="Picture 2" descr="C:\Documents and Settings\Admin\Рабочий стол\Новая папка (13)\0_ff3d9_88b6cfac_orig.png"/>
          <p:cNvPicPr>
            <a:picLocks noChangeAspect="1" noChangeArrowheads="1"/>
          </p:cNvPicPr>
          <p:nvPr/>
        </p:nvPicPr>
        <p:blipFill>
          <a:blip r:embed="rId4" cstate="print"/>
          <a:srcRect l="4343" r="14185"/>
          <a:stretch>
            <a:fillRect/>
          </a:stretch>
        </p:blipFill>
        <p:spPr bwMode="auto">
          <a:xfrm rot="664457">
            <a:off x="6847885" y="2465266"/>
            <a:ext cx="2428450" cy="4371844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857224" y="1500174"/>
            <a:ext cx="7143800" cy="314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4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раскрыццё вобразаў маці роднай, маці-цешчы і </a:t>
            </a:r>
          </a:p>
          <a:p>
            <a:pPr algn="ctr"/>
            <a:r>
              <a:rPr lang="be-BY" sz="40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</a:rPr>
              <a:t>маці-свекрыві ў вясельных песнях, устанаўленне іх падабенства і адрозненняў.</a:t>
            </a:r>
            <a:endParaRPr lang="ru-RU" sz="4000" dirty="0">
              <a:ln w="28575">
                <a:solidFill>
                  <a:sysClr val="windowText" lastClr="000000"/>
                </a:solidFill>
              </a:ln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Admin\Рабочий стол\Новая папка (13)\Ears_V_#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857356" y="361631"/>
            <a:ext cx="7286644" cy="5996295"/>
          </a:xfrm>
          <a:prstGeom prst="rect">
            <a:avLst/>
          </a:prstGeom>
          <a:noFill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3243" y="4572008"/>
            <a:ext cx="1290757" cy="196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714348" cy="446978"/>
          </a:xfrm>
          <a:prstGeom prst="rect">
            <a:avLst/>
          </a:prstGeom>
          <a:noFill/>
        </p:spPr>
      </p:pic>
      <p:pic>
        <p:nvPicPr>
          <p:cNvPr id="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0"/>
            <a:ext cx="714348" cy="446978"/>
          </a:xfrm>
          <a:prstGeom prst="rect">
            <a:avLst/>
          </a:prstGeom>
          <a:noFill/>
        </p:spPr>
      </p:pic>
      <p:pic>
        <p:nvPicPr>
          <p:cNvPr id="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"/>
            <a:ext cx="714348" cy="446978"/>
          </a:xfrm>
          <a:prstGeom prst="rect">
            <a:avLst/>
          </a:prstGeom>
          <a:noFill/>
        </p:spPr>
      </p:pic>
      <p:pic>
        <p:nvPicPr>
          <p:cNvPr id="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076" y="0"/>
            <a:ext cx="714348" cy="446978"/>
          </a:xfrm>
          <a:prstGeom prst="rect">
            <a:avLst/>
          </a:prstGeom>
          <a:noFill/>
        </p:spPr>
      </p:pic>
      <p:pic>
        <p:nvPicPr>
          <p:cNvPr id="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0"/>
            <a:ext cx="714348" cy="446978"/>
          </a:xfrm>
          <a:prstGeom prst="rect">
            <a:avLst/>
          </a:prstGeom>
          <a:noFill/>
        </p:spPr>
      </p:pic>
      <p:pic>
        <p:nvPicPr>
          <p:cNvPr id="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36" y="-1"/>
            <a:ext cx="714348" cy="446978"/>
          </a:xfrm>
          <a:prstGeom prst="rect">
            <a:avLst/>
          </a:prstGeom>
          <a:noFill/>
        </p:spPr>
      </p:pic>
      <p:pic>
        <p:nvPicPr>
          <p:cNvPr id="1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16" y="0"/>
            <a:ext cx="714348" cy="446978"/>
          </a:xfrm>
          <a:prstGeom prst="rect">
            <a:avLst/>
          </a:prstGeom>
          <a:noFill/>
        </p:spPr>
      </p:pic>
      <p:pic>
        <p:nvPicPr>
          <p:cNvPr id="1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564" y="-1"/>
            <a:ext cx="714348" cy="446978"/>
          </a:xfrm>
          <a:prstGeom prst="rect">
            <a:avLst/>
          </a:prstGeom>
          <a:noFill/>
        </p:spPr>
      </p:pic>
      <p:pic>
        <p:nvPicPr>
          <p:cNvPr id="1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0"/>
            <a:ext cx="714348" cy="446978"/>
          </a:xfrm>
          <a:prstGeom prst="rect">
            <a:avLst/>
          </a:prstGeom>
          <a:noFill/>
        </p:spPr>
      </p:pic>
      <p:pic>
        <p:nvPicPr>
          <p:cNvPr id="1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56" y="-1"/>
            <a:ext cx="714348" cy="446978"/>
          </a:xfrm>
          <a:prstGeom prst="rect">
            <a:avLst/>
          </a:prstGeom>
          <a:noFill/>
        </p:spPr>
      </p:pic>
      <p:pic>
        <p:nvPicPr>
          <p:cNvPr id="1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36" y="0"/>
            <a:ext cx="714348" cy="446978"/>
          </a:xfrm>
          <a:prstGeom prst="rect">
            <a:avLst/>
          </a:prstGeom>
          <a:noFill/>
        </p:spPr>
      </p:pic>
      <p:pic>
        <p:nvPicPr>
          <p:cNvPr id="1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084" y="-1"/>
            <a:ext cx="714348" cy="446978"/>
          </a:xfrm>
          <a:prstGeom prst="rect">
            <a:avLst/>
          </a:prstGeom>
          <a:noFill/>
        </p:spPr>
      </p:pic>
      <p:pic>
        <p:nvPicPr>
          <p:cNvPr id="1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 r="20001" b="4111"/>
          <a:stretch>
            <a:fillRect/>
          </a:stretch>
        </p:blipFill>
        <p:spPr bwMode="auto">
          <a:xfrm>
            <a:off x="8572528" y="0"/>
            <a:ext cx="571472" cy="428604"/>
          </a:xfrm>
          <a:prstGeom prst="rect">
            <a:avLst/>
          </a:prstGeom>
          <a:noFill/>
        </p:spPr>
      </p:pic>
      <p:pic>
        <p:nvPicPr>
          <p:cNvPr id="1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11022"/>
            <a:ext cx="714348" cy="446978"/>
          </a:xfrm>
          <a:prstGeom prst="rect">
            <a:avLst/>
          </a:prstGeom>
          <a:noFill/>
        </p:spPr>
      </p:pic>
      <p:pic>
        <p:nvPicPr>
          <p:cNvPr id="1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6411021"/>
            <a:ext cx="714348" cy="446978"/>
          </a:xfrm>
          <a:prstGeom prst="rect">
            <a:avLst/>
          </a:prstGeom>
          <a:noFill/>
        </p:spPr>
      </p:pic>
      <p:pic>
        <p:nvPicPr>
          <p:cNvPr id="1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6411022"/>
            <a:ext cx="714348" cy="446978"/>
          </a:xfrm>
          <a:prstGeom prst="rect">
            <a:avLst/>
          </a:prstGeom>
          <a:noFill/>
        </p:spPr>
      </p:pic>
      <p:pic>
        <p:nvPicPr>
          <p:cNvPr id="20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076" y="6411021"/>
            <a:ext cx="714348" cy="446978"/>
          </a:xfrm>
          <a:prstGeom prst="rect">
            <a:avLst/>
          </a:prstGeom>
          <a:noFill/>
        </p:spPr>
      </p:pic>
      <p:pic>
        <p:nvPicPr>
          <p:cNvPr id="21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6411021"/>
            <a:ext cx="714348" cy="446978"/>
          </a:xfrm>
          <a:prstGeom prst="rect">
            <a:avLst/>
          </a:prstGeom>
          <a:noFill/>
        </p:spPr>
      </p:pic>
      <p:pic>
        <p:nvPicPr>
          <p:cNvPr id="22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36" y="6411020"/>
            <a:ext cx="714348" cy="446978"/>
          </a:xfrm>
          <a:prstGeom prst="rect">
            <a:avLst/>
          </a:prstGeom>
          <a:noFill/>
        </p:spPr>
      </p:pic>
      <p:pic>
        <p:nvPicPr>
          <p:cNvPr id="23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16" y="6411021"/>
            <a:ext cx="714348" cy="446978"/>
          </a:xfrm>
          <a:prstGeom prst="rect">
            <a:avLst/>
          </a:prstGeom>
          <a:noFill/>
        </p:spPr>
      </p:pic>
      <p:pic>
        <p:nvPicPr>
          <p:cNvPr id="24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564" y="6411020"/>
            <a:ext cx="714348" cy="446978"/>
          </a:xfrm>
          <a:prstGeom prst="rect">
            <a:avLst/>
          </a:prstGeom>
          <a:noFill/>
        </p:spPr>
      </p:pic>
      <p:pic>
        <p:nvPicPr>
          <p:cNvPr id="25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6411021"/>
            <a:ext cx="714348" cy="446978"/>
          </a:xfrm>
          <a:prstGeom prst="rect">
            <a:avLst/>
          </a:prstGeom>
          <a:noFill/>
        </p:spPr>
      </p:pic>
      <p:pic>
        <p:nvPicPr>
          <p:cNvPr id="26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56" y="6411020"/>
            <a:ext cx="714348" cy="446978"/>
          </a:xfrm>
          <a:prstGeom prst="rect">
            <a:avLst/>
          </a:prstGeom>
          <a:noFill/>
        </p:spPr>
      </p:pic>
      <p:pic>
        <p:nvPicPr>
          <p:cNvPr id="27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36" y="6411021"/>
            <a:ext cx="714348" cy="446978"/>
          </a:xfrm>
          <a:prstGeom prst="rect">
            <a:avLst/>
          </a:prstGeom>
          <a:noFill/>
        </p:spPr>
      </p:pic>
      <p:pic>
        <p:nvPicPr>
          <p:cNvPr id="28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084" y="6411020"/>
            <a:ext cx="714348" cy="446978"/>
          </a:xfrm>
          <a:prstGeom prst="rect">
            <a:avLst/>
          </a:prstGeom>
          <a:noFill/>
        </p:spPr>
      </p:pic>
      <p:pic>
        <p:nvPicPr>
          <p:cNvPr id="29" name="Picture 2" descr="F:\Беларусь\60849414_1277631246_prev_yu.jpg"/>
          <p:cNvPicPr>
            <a:picLocks noChangeAspect="1" noChangeArrowheads="1"/>
          </p:cNvPicPr>
          <p:nvPr/>
        </p:nvPicPr>
        <p:blipFill>
          <a:blip r:embed="rId4" cstate="print"/>
          <a:srcRect r="20001" b="4111"/>
          <a:stretch>
            <a:fillRect/>
          </a:stretch>
        </p:blipFill>
        <p:spPr bwMode="auto">
          <a:xfrm>
            <a:off x="8572528" y="6411021"/>
            <a:ext cx="571472" cy="428604"/>
          </a:xfrm>
          <a:prstGeom prst="rect">
            <a:avLst/>
          </a:prstGeom>
          <a:noFill/>
        </p:spPr>
      </p:pic>
      <p:sp>
        <p:nvSpPr>
          <p:cNvPr id="33" name="WordArt 5"/>
          <p:cNvSpPr>
            <a:spLocks noChangeArrowheads="1" noChangeShapeType="1" noTextEdit="1"/>
          </p:cNvSpPr>
          <p:nvPr/>
        </p:nvSpPr>
        <p:spPr bwMode="auto">
          <a:xfrm>
            <a:off x="857224" y="500042"/>
            <a:ext cx="742955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8100" algn="ctr" rotWithShape="0">
                    <a:srgbClr val="FFC000"/>
                  </a:outerShdw>
                </a:effectLst>
                <a:latin typeface="Comic Sans MS" pitchFamily="66" charset="0"/>
                <a:cs typeface="Times New Roman"/>
              </a:rPr>
              <a:t>Задачы даследавання: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8100" algn="ctr" rotWithShape="0">
                  <a:srgbClr val="FFC000"/>
                </a:outerShdw>
              </a:effectLst>
              <a:latin typeface="Comic Sans MS" pitchFamily="66" charset="0"/>
              <a:cs typeface="Times New Roman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1357298"/>
            <a:ext cx="8501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Даведацца пра адметнасці вясельнага абраду в.Колкі Клецкага раёна.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1600" b="0" i="0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357190" y="2561578"/>
            <a:ext cx="85010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2. Параўнаць вобразы  маці роднай , маці-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цешчы і маці-свекрыві ў вясельных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песнях.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e-BY" sz="2400" b="0" i="0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57190" y="4286256"/>
            <a:ext cx="8501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3. Скласці анталогію вясельных песень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в.Колкі з вобразамі маці маладога і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be-BY" sz="3200" b="0" i="0" u="none" strike="noStrike" cap="none" normalizeH="0" baseline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3333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маці маладой.</a:t>
            </a:r>
            <a:endParaRPr kumimoji="0" lang="be-BY" sz="3200" b="0" i="0" u="none" strike="noStrike" cap="none" normalizeH="0" baseline="0" dirty="0" smtClean="0">
              <a:ln w="19050">
                <a:solidFill>
                  <a:sysClr val="windowText" lastClr="000000"/>
                </a:solidFill>
              </a:ln>
              <a:solidFill>
                <a:srgbClr val="3333FF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01058" y="6000768"/>
            <a:ext cx="64294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309</Words>
  <PresentationFormat>Экран (4:3)</PresentationFormat>
  <Paragraphs>82</Paragraphs>
  <Slides>27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31</cp:revision>
  <dcterms:modified xsi:type="dcterms:W3CDTF">2015-10-29T14:28:14Z</dcterms:modified>
</cp:coreProperties>
</file>