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9" r:id="rId3"/>
    <p:sldId id="256" r:id="rId4"/>
    <p:sldId id="262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7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CC6600"/>
    <a:srgbClr val="856BA5"/>
    <a:srgbClr val="6E558D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61913-98ED-4F59-AC42-197E2F6D0C7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C366290-C256-4FF5-8FCE-47F028289590}">
      <dgm:prSet phldrT="[Текст]"/>
      <dgm:spPr>
        <a:solidFill>
          <a:srgbClr val="660066"/>
        </a:solidFill>
      </dgm:spPr>
      <dgm:t>
        <a:bodyPr/>
        <a:lstStyle/>
        <a:p>
          <a:r>
            <a:rPr lang="be-BY" dirty="0" smtClean="0">
              <a:solidFill>
                <a:schemeClr val="bg1"/>
              </a:solidFill>
            </a:rPr>
            <a:t>1</a:t>
          </a:r>
          <a:endParaRPr lang="ru-RU" dirty="0">
            <a:solidFill>
              <a:schemeClr val="bg1"/>
            </a:solidFill>
          </a:endParaRPr>
        </a:p>
      </dgm:t>
    </dgm:pt>
    <dgm:pt modelId="{A52A1187-26B3-4289-9264-3EBCEFF445DD}" type="parTrans" cxnId="{41658BB2-D7D3-4CD6-8481-D9603C283426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BDB3F05E-0D6E-4718-A181-BFAF8400A502}" type="sibTrans" cxnId="{41658BB2-D7D3-4CD6-8481-D9603C283426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63552FA3-4851-4B57-8137-2F3CF8ED7ADE}">
      <dgm:prSet phldrT="[Текст]"/>
      <dgm:spPr>
        <a:solidFill>
          <a:srgbClr val="660066"/>
        </a:solidFill>
      </dgm:spPr>
      <dgm:t>
        <a:bodyPr/>
        <a:lstStyle/>
        <a:p>
          <a:r>
            <a:rPr lang="be-BY" dirty="0" smtClean="0">
              <a:solidFill>
                <a:schemeClr val="bg1"/>
              </a:solidFill>
            </a:rPr>
            <a:t>1</a:t>
          </a:r>
          <a:endParaRPr lang="ru-RU" dirty="0">
            <a:solidFill>
              <a:schemeClr val="bg1"/>
            </a:solidFill>
          </a:endParaRPr>
        </a:p>
      </dgm:t>
    </dgm:pt>
    <dgm:pt modelId="{D54BDA8D-5762-4CD5-8C30-8B6CBBBC0586}" type="parTrans" cxnId="{6BF447E6-18A8-432F-9DF9-B04A8E53E0FD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530730EB-A6AA-4849-BBE8-7FC5E372DEE6}" type="sibTrans" cxnId="{6BF447E6-18A8-432F-9DF9-B04A8E53E0FD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454FE371-3CC2-4330-A3D2-06E76D0B332D}">
      <dgm:prSet phldrT="[Текст]"/>
      <dgm:spPr>
        <a:solidFill>
          <a:srgbClr val="660066"/>
        </a:solidFill>
      </dgm:spPr>
      <dgm:t>
        <a:bodyPr/>
        <a:lstStyle/>
        <a:p>
          <a:r>
            <a:rPr lang="be-BY" dirty="0" smtClean="0">
              <a:solidFill>
                <a:schemeClr val="bg1"/>
              </a:solidFill>
            </a:rPr>
            <a:t>1</a:t>
          </a:r>
          <a:endParaRPr lang="ru-RU" dirty="0">
            <a:solidFill>
              <a:schemeClr val="bg1"/>
            </a:solidFill>
          </a:endParaRPr>
        </a:p>
      </dgm:t>
    </dgm:pt>
    <dgm:pt modelId="{F99C9523-DFF5-4A32-A266-323538787D82}" type="parTrans" cxnId="{E401BDFE-F625-4283-B0DC-2552C4D2C518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7944480B-AA43-4703-9880-C1851D180141}" type="sibTrans" cxnId="{E401BDFE-F625-4283-B0DC-2552C4D2C518}">
      <dgm:prSet/>
      <dgm:spPr/>
      <dgm:t>
        <a:bodyPr/>
        <a:lstStyle/>
        <a:p>
          <a:endParaRPr lang="ru-RU">
            <a:solidFill>
              <a:srgbClr val="660066"/>
            </a:solidFill>
          </a:endParaRPr>
        </a:p>
      </dgm:t>
    </dgm:pt>
    <dgm:pt modelId="{4DB85AEF-14F8-4E72-B05C-A910157F80FA}" type="pres">
      <dgm:prSet presAssocID="{01561913-98ED-4F59-AC42-197E2F6D0C7F}" presName="Name0" presStyleCnt="0">
        <dgm:presLayoutVars>
          <dgm:dir/>
          <dgm:animLvl val="lvl"/>
          <dgm:resizeHandles val="exact"/>
        </dgm:presLayoutVars>
      </dgm:prSet>
      <dgm:spPr/>
    </dgm:pt>
    <dgm:pt modelId="{7A277B7D-38E4-484B-A367-25F835F57CF1}" type="pres">
      <dgm:prSet presAssocID="{BC366290-C256-4FF5-8FCE-47F028289590}" presName="Name8" presStyleCnt="0"/>
      <dgm:spPr/>
    </dgm:pt>
    <dgm:pt modelId="{BDB0CAD2-8FDF-47FA-AF67-7D14C7547184}" type="pres">
      <dgm:prSet presAssocID="{BC366290-C256-4FF5-8FCE-47F028289590}" presName="level" presStyleLbl="node1" presStyleIdx="0" presStyleCnt="3" custLinFactNeighborX="1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2323-2899-4C55-8F04-3011A97A5DA1}" type="pres">
      <dgm:prSet presAssocID="{BC366290-C256-4FF5-8FCE-47F0282895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AAA3F-1505-45E0-BC66-8366D0E4F7F0}" type="pres">
      <dgm:prSet presAssocID="{63552FA3-4851-4B57-8137-2F3CF8ED7ADE}" presName="Name8" presStyleCnt="0"/>
      <dgm:spPr/>
    </dgm:pt>
    <dgm:pt modelId="{0427A512-F80B-49CC-945A-7B125863311E}" type="pres">
      <dgm:prSet presAssocID="{63552FA3-4851-4B57-8137-2F3CF8ED7ADE}" presName="level" presStyleLbl="node1" presStyleIdx="1" presStyleCnt="3" custScaleX="96982" custLinFactNeighborX="1208" custLinFactNeighborY="-21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6A249-593A-41E7-9A65-AB5C4D9AB217}" type="pres">
      <dgm:prSet presAssocID="{63552FA3-4851-4B57-8137-2F3CF8ED7A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46E30-B3C2-45F9-847F-B0B1CFF4AD1F}" type="pres">
      <dgm:prSet presAssocID="{454FE371-3CC2-4330-A3D2-06E76D0B332D}" presName="Name8" presStyleCnt="0"/>
      <dgm:spPr/>
    </dgm:pt>
    <dgm:pt modelId="{1F1EB12E-3AF2-4541-A5D6-0DBBA0FA7DE2}" type="pres">
      <dgm:prSet presAssocID="{454FE371-3CC2-4330-A3D2-06E76D0B332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C7B34-A0C8-4314-8C9A-DD2CD97AC160}" type="pres">
      <dgm:prSet presAssocID="{454FE371-3CC2-4330-A3D2-06E76D0B33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CA185F-B96B-4167-A53B-E9CB56FB59EC}" type="presOf" srcId="{63552FA3-4851-4B57-8137-2F3CF8ED7ADE}" destId="{0956A249-593A-41E7-9A65-AB5C4D9AB217}" srcOrd="1" destOrd="0" presId="urn:microsoft.com/office/officeart/2005/8/layout/pyramid1"/>
    <dgm:cxn modelId="{2774D9C8-2B1D-498C-B09D-BAB8D7797D91}" type="presOf" srcId="{BC366290-C256-4FF5-8FCE-47F028289590}" destId="{AAAE2323-2899-4C55-8F04-3011A97A5DA1}" srcOrd="1" destOrd="0" presId="urn:microsoft.com/office/officeart/2005/8/layout/pyramid1"/>
    <dgm:cxn modelId="{6BF447E6-18A8-432F-9DF9-B04A8E53E0FD}" srcId="{01561913-98ED-4F59-AC42-197E2F6D0C7F}" destId="{63552FA3-4851-4B57-8137-2F3CF8ED7ADE}" srcOrd="1" destOrd="0" parTransId="{D54BDA8D-5762-4CD5-8C30-8B6CBBBC0586}" sibTransId="{530730EB-A6AA-4849-BBE8-7FC5E372DEE6}"/>
    <dgm:cxn modelId="{D73A880D-F696-47DE-A788-AC17FFE28500}" type="presOf" srcId="{BC366290-C256-4FF5-8FCE-47F028289590}" destId="{BDB0CAD2-8FDF-47FA-AF67-7D14C7547184}" srcOrd="0" destOrd="0" presId="urn:microsoft.com/office/officeart/2005/8/layout/pyramid1"/>
    <dgm:cxn modelId="{41658BB2-D7D3-4CD6-8481-D9603C283426}" srcId="{01561913-98ED-4F59-AC42-197E2F6D0C7F}" destId="{BC366290-C256-4FF5-8FCE-47F028289590}" srcOrd="0" destOrd="0" parTransId="{A52A1187-26B3-4289-9264-3EBCEFF445DD}" sibTransId="{BDB3F05E-0D6E-4718-A181-BFAF8400A502}"/>
    <dgm:cxn modelId="{E5E3AD0B-FF6D-4A89-ADB3-F005745C2FBD}" type="presOf" srcId="{454FE371-3CC2-4330-A3D2-06E76D0B332D}" destId="{1F1EB12E-3AF2-4541-A5D6-0DBBA0FA7DE2}" srcOrd="0" destOrd="0" presId="urn:microsoft.com/office/officeart/2005/8/layout/pyramid1"/>
    <dgm:cxn modelId="{E401BDFE-F625-4283-B0DC-2552C4D2C518}" srcId="{01561913-98ED-4F59-AC42-197E2F6D0C7F}" destId="{454FE371-3CC2-4330-A3D2-06E76D0B332D}" srcOrd="2" destOrd="0" parTransId="{F99C9523-DFF5-4A32-A266-323538787D82}" sibTransId="{7944480B-AA43-4703-9880-C1851D180141}"/>
    <dgm:cxn modelId="{D0E0ACDB-9F28-4471-B264-42B204C20C04}" type="presOf" srcId="{63552FA3-4851-4B57-8137-2F3CF8ED7ADE}" destId="{0427A512-F80B-49CC-945A-7B125863311E}" srcOrd="0" destOrd="0" presId="urn:microsoft.com/office/officeart/2005/8/layout/pyramid1"/>
    <dgm:cxn modelId="{D04F996D-8C9B-4AEC-BB5B-E335EAD5E7B6}" type="presOf" srcId="{01561913-98ED-4F59-AC42-197E2F6D0C7F}" destId="{4DB85AEF-14F8-4E72-B05C-A910157F80FA}" srcOrd="0" destOrd="0" presId="urn:microsoft.com/office/officeart/2005/8/layout/pyramid1"/>
    <dgm:cxn modelId="{8E875C63-760E-42A6-A90E-AB9271D307C7}" type="presOf" srcId="{454FE371-3CC2-4330-A3D2-06E76D0B332D}" destId="{CBBC7B34-A0C8-4314-8C9A-DD2CD97AC160}" srcOrd="1" destOrd="0" presId="urn:microsoft.com/office/officeart/2005/8/layout/pyramid1"/>
    <dgm:cxn modelId="{5E9AC78B-72CF-44A4-8D1C-15FEE83B3190}" type="presParOf" srcId="{4DB85AEF-14F8-4E72-B05C-A910157F80FA}" destId="{7A277B7D-38E4-484B-A367-25F835F57CF1}" srcOrd="0" destOrd="0" presId="urn:microsoft.com/office/officeart/2005/8/layout/pyramid1"/>
    <dgm:cxn modelId="{D998E672-69FA-42AB-8DB6-99C322B4D885}" type="presParOf" srcId="{7A277B7D-38E4-484B-A367-25F835F57CF1}" destId="{BDB0CAD2-8FDF-47FA-AF67-7D14C7547184}" srcOrd="0" destOrd="0" presId="urn:microsoft.com/office/officeart/2005/8/layout/pyramid1"/>
    <dgm:cxn modelId="{776C3D65-9779-4BC4-BA23-75BA9B44CC0B}" type="presParOf" srcId="{7A277B7D-38E4-484B-A367-25F835F57CF1}" destId="{AAAE2323-2899-4C55-8F04-3011A97A5DA1}" srcOrd="1" destOrd="0" presId="urn:microsoft.com/office/officeart/2005/8/layout/pyramid1"/>
    <dgm:cxn modelId="{5F76CAD9-EF12-40C3-9DA0-41982ADEE731}" type="presParOf" srcId="{4DB85AEF-14F8-4E72-B05C-A910157F80FA}" destId="{AF8AAA3F-1505-45E0-BC66-8366D0E4F7F0}" srcOrd="1" destOrd="0" presId="urn:microsoft.com/office/officeart/2005/8/layout/pyramid1"/>
    <dgm:cxn modelId="{0F51B36A-DE50-4705-AC5D-B135186A869A}" type="presParOf" srcId="{AF8AAA3F-1505-45E0-BC66-8366D0E4F7F0}" destId="{0427A512-F80B-49CC-945A-7B125863311E}" srcOrd="0" destOrd="0" presId="urn:microsoft.com/office/officeart/2005/8/layout/pyramid1"/>
    <dgm:cxn modelId="{6045912B-810A-48C4-AE0B-29A19F8DBA7E}" type="presParOf" srcId="{AF8AAA3F-1505-45E0-BC66-8366D0E4F7F0}" destId="{0956A249-593A-41E7-9A65-AB5C4D9AB217}" srcOrd="1" destOrd="0" presId="urn:microsoft.com/office/officeart/2005/8/layout/pyramid1"/>
    <dgm:cxn modelId="{947E28D1-D9FF-4049-ADF1-D43DB7E7A208}" type="presParOf" srcId="{4DB85AEF-14F8-4E72-B05C-A910157F80FA}" destId="{36446E30-B3C2-45F9-847F-B0B1CFF4AD1F}" srcOrd="2" destOrd="0" presId="urn:microsoft.com/office/officeart/2005/8/layout/pyramid1"/>
    <dgm:cxn modelId="{16926A49-6EB6-42CD-B1F4-56A45072BF1A}" type="presParOf" srcId="{36446E30-B3C2-45F9-847F-B0B1CFF4AD1F}" destId="{1F1EB12E-3AF2-4541-A5D6-0DBBA0FA7DE2}" srcOrd="0" destOrd="0" presId="urn:microsoft.com/office/officeart/2005/8/layout/pyramid1"/>
    <dgm:cxn modelId="{4A3FC0CB-F2D0-4623-AD6E-03194A957609}" type="presParOf" srcId="{36446E30-B3C2-45F9-847F-B0B1CFF4AD1F}" destId="{CBBC7B34-A0C8-4314-8C9A-DD2CD97AC160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1DA2-6626-4CE9-9708-7B6E0CDB63D2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CF-3ABA-4522-9114-AEF055E8E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C7CF-3ABA-4522-9114-AEF055E8E9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slide" Target="slide14.xm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12\Desktop\&#1059;&#1095;&#1080;&#1090;&#1077;&#1083;&#1100;%20&#1075;&#1086;&#1076;&#1072;-2013%20&#1047;&#1072;&#1086;&#1089;&#1090;&#1088;&#1086;&#1074;&#1077;&#1095;&#1089;&#1082;&#1072;&#1103;%20&#1057;&#1064;\03.&#1042;&#1110;&#1079;&#1110;&#1090;&#1082;&#1072;%20&#1042;&#1072;&#1089;&#1110;&#1083;&#1077;&#1118;&#1089;&#1082;&#1072;&#1103;%20&#1030;.&#1052;\&#1046;&#1091;&#1088;&#1072;&#1118;&#1083;&#1110;%20&#1085;&#1072;%20&#1087;&#1072;&#1083;&#1077;&#1089;&#1089;&#1077;%20&#1083;&#1103;&#1094;&#1103;&#1094;&#110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00042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Беларуская </a:t>
            </a:r>
          </a:p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429000"/>
            <a:ext cx="5572164" cy="1285884"/>
          </a:xfrm>
          <a:prstGeom prst="rect">
            <a:avLst/>
          </a:prstGeom>
        </p:spPr>
        <p:txBody>
          <a:bodyPr wrap="square">
            <a:prstTxWarp prst="textFadeRight">
              <a:avLst>
                <a:gd name="adj" fmla="val 20076"/>
              </a:avLst>
            </a:prstTxWarp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86380" y="5500702"/>
            <a:ext cx="3357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Настаўнік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Васілеўская І.М.</a:t>
            </a:r>
            <a:r>
              <a:rPr kumimoji="0" lang="ru-RU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be-BY" sz="4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§ 31, с.126-128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736"/>
            <a:ext cx="1571636" cy="928694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sz="2000" b="1" dirty="0" smtClean="0">
                <a:solidFill>
                  <a:schemeClr val="tx1"/>
                </a:solidFill>
              </a:rPr>
              <a:t>Даследчыкі</a:t>
            </a:r>
            <a:r>
              <a:rPr lang="be-BY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428736"/>
            <a:ext cx="6072230" cy="928694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Tx/>
              <a:buChar char="-"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Задача – вызначыць з дапамогай тлумачальнага слоўніка,</a:t>
            </a:r>
          </a:p>
          <a:p>
            <a:pPr lvl="0" algn="just"/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што такое націск і склад слова. Адкажыце на пытанне: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Якую ролю  адыгрывае  нациск   у словах?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71744"/>
            <a:ext cx="1571636" cy="92869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50" b="1" dirty="0" err="1" smtClean="0">
                <a:solidFill>
                  <a:schemeClr val="tx1"/>
                </a:solidFill>
              </a:rPr>
              <a:t>Канструктары</a:t>
            </a:r>
            <a:endParaRPr lang="ru-RU" sz="1550" b="1" dirty="0" smtClean="0">
              <a:solidFill>
                <a:schemeClr val="tx1"/>
              </a:solidFill>
            </a:endParaRPr>
          </a:p>
          <a:p>
            <a:pPr algn="ctr"/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571744"/>
            <a:ext cx="6072230" cy="92869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Задача – зрабіць на аснове атрыманых ведаў інтэлект-карту (своеасаблівую шпаргалку для сябе) на тэму “Склад . Націск”.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714752"/>
            <a:ext cx="1571636" cy="92869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e-BY" b="1" dirty="0" smtClean="0">
                <a:solidFill>
                  <a:schemeClr val="tx1"/>
                </a:solidFill>
              </a:rPr>
              <a:t>Мовазнаўцы</a:t>
            </a:r>
            <a:r>
              <a:rPr lang="be-BY" sz="1600" dirty="0" smtClean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55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714752"/>
            <a:ext cx="6072230" cy="92869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Tx/>
              <a:buChar char="-"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Задача – на канкрэтных прыкладах  паказаць, якую ролю адыгрывае націск у  беларускай мове, і як ён уплывае на лексічнае значэнне слова?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Гульня “Хто хутчэй”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571612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1.Алфавіт, бульбяны,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шаснаццаць, збажына                 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2.Яма, вусы, сонца, іскра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3.Дождж, пяць, порт, лес                                                                         </a:t>
            </a:r>
            <a:endParaRPr kumimoji="0" lang="be-BY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57818" y="1571612"/>
            <a:ext cx="3143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днаскладовыя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трохскладовыя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двухскладовыя   </a:t>
            </a:r>
            <a:r>
              <a:rPr kumimoji="0" lang="be-BY" sz="1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be-BY" sz="16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2"/>
          <a:srcRect l="35156" t="30208" r="47656" b="30208"/>
          <a:stretch>
            <a:fillRect/>
          </a:stretch>
        </p:blipFill>
        <p:spPr bwMode="auto">
          <a:xfrm>
            <a:off x="7858148" y="428604"/>
            <a:ext cx="785818" cy="1357323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03.Візітка Васілеўская І.М\deva37.png"/>
          <p:cNvPicPr>
            <a:picLocks noChangeAspect="1" noChangeArrowheads="1"/>
          </p:cNvPicPr>
          <p:nvPr/>
        </p:nvPicPr>
        <p:blipFill>
          <a:blip r:embed="rId3"/>
          <a:srcRect t="55796" r="52767" b="4032"/>
          <a:stretch>
            <a:fillRect/>
          </a:stretch>
        </p:blipFill>
        <p:spPr bwMode="auto">
          <a:xfrm>
            <a:off x="4214810" y="3500438"/>
            <a:ext cx="3143272" cy="30582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\Рабочий стол\03.Візітка Васілеўская І.М\005110753a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33" y="357166"/>
            <a:ext cx="8276705" cy="6156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3143248"/>
            <a:ext cx="6500858" cy="1015663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be-BY" sz="60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sx="101000" sy="101000" algn="ctr" rotWithShape="0">
                    <a:srgbClr val="FF0066"/>
                  </a:outerShdw>
                </a:effectLst>
                <a:latin typeface="Times New Roman" pitchFamily="18" charset="0"/>
                <a:cs typeface="Times New Roman" pitchFamily="18" charset="0"/>
              </a:rPr>
              <a:t>Фізкультхвілінка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sx="101000" sy="101000" algn="ctr" rotWithShape="0">
                  <a:srgbClr val="FF0066"/>
                </a:outerShdw>
              </a:effectLst>
            </a:endParaRPr>
          </a:p>
        </p:txBody>
      </p:sp>
      <p:pic>
        <p:nvPicPr>
          <p:cNvPr id="31748" name="Picture 4" descr="C:\Documents and Settings\Admin\Рабочий стол\03.Візітка Васілеўская І.М\b17d8f879d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774" y="4357694"/>
            <a:ext cx="6237440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AutoShape 1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  <p:bldLst>
      <p:bldP spid="14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8026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200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Пастаўце націск у аднакаранёвых словах: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00034" y="1071546"/>
            <a:ext cx="8229600" cy="3829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72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зямля, земляны,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72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зазямлёны; лес,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72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ляснік, леснічоўка.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14744" y="5500702"/>
            <a:ext cx="492922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Выпішыце словы, у якіх націск падае на 1-ы склад (І рад), 2-і (ІІ рад), 3-і (ІІІ рад).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785795"/>
            <a:ext cx="8229600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be-BY" sz="400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Навіна,</a:t>
            </a:r>
            <a:r>
              <a:rPr kumimoji="0" lang="be-BY" sz="4000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be-BY" sz="400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крупы, цяжар, спіна, сантыметр, магазін, кулінарыя, камбайнер, дэфіс, рэмень, вярба звычай, жальба, выпадак, адзінаццаць, крапіва.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03.Візітка Васілеўская І.М\Презентация Microsoft Office PowerPoint\Слайд1.gif"/>
          <p:cNvPicPr>
            <a:picLocks noChangeAspect="1" noChangeArrowheads="1"/>
          </p:cNvPicPr>
          <p:nvPr/>
        </p:nvPicPr>
        <p:blipFill>
          <a:blip r:embed="rId2"/>
          <a:srcRect l="60939" t="47916" r="11717" b="8334"/>
          <a:stretch>
            <a:fillRect/>
          </a:stretch>
        </p:blipFill>
        <p:spPr bwMode="auto">
          <a:xfrm>
            <a:off x="6929454" y="3429000"/>
            <a:ext cx="190501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357166"/>
            <a:ext cx="5525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8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Хвілінка  кемлівасці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857224" y="1117615"/>
            <a:ext cx="78581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be-BY" sz="32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Пастаўце націск ў словах і растлумачце іх значэнне:</a:t>
            </a:r>
            <a:endParaRPr kumimoji="0" lang="ru-RU" sz="3200" b="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be-BY" sz="39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пара - пара, прыклад - прыклад, кавалі - кавалі. вараны - вараны, кара - кара, рады - рады, казак - казак, мазалі – мазалі, яму - яму, падаць - падаць.</a:t>
            </a:r>
            <a:endParaRPr kumimoji="0" lang="ru-RU" sz="39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43174" y="642918"/>
          <a:ext cx="592935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C:\Documents and Settings\Admin\Рабочий стол\03.Візітка Васілеўская І.М\Презентация Microsoft Office PowerPoint\Слайд1.gif"/>
          <p:cNvPicPr>
            <a:picLocks noChangeAspect="1" noChangeArrowheads="1"/>
          </p:cNvPicPr>
          <p:nvPr/>
        </p:nvPicPr>
        <p:blipFill>
          <a:blip r:embed="rId6"/>
          <a:srcRect l="4688" t="10416" r="62499" b="35417"/>
          <a:stretch>
            <a:fillRect/>
          </a:stretch>
        </p:blipFill>
        <p:spPr bwMode="auto">
          <a:xfrm>
            <a:off x="785786" y="714356"/>
            <a:ext cx="300039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00042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Малайцы!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071678"/>
            <a:ext cx="6000792" cy="2500330"/>
          </a:xfrm>
          <a:prstGeom prst="rect">
            <a:avLst/>
          </a:prstGeom>
        </p:spPr>
        <p:txBody>
          <a:bodyPr wrap="square">
            <a:prstTxWarp prst="textFadeRight">
              <a:avLst>
                <a:gd name="adj" fmla="val 20076"/>
              </a:avLst>
            </a:prstTxWarp>
            <a:spAutoFit/>
          </a:bodyPr>
          <a:lstStyle/>
          <a:p>
            <a:pPr algn="ctr"/>
            <a:r>
              <a:rPr lang="be-BY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Дзякуй за працу!</a:t>
            </a:r>
            <a:endParaRPr lang="ru-RU" sz="8000" b="1" dirty="0">
              <a:ln w="2857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03.Візітка Васілеўская І.М\23_b.jpg"/>
          <p:cNvPicPr>
            <a:picLocks noChangeAspect="1" noChangeArrowheads="1"/>
          </p:cNvPicPr>
          <p:nvPr/>
        </p:nvPicPr>
        <p:blipFill>
          <a:blip r:embed="rId4"/>
          <a:srcRect b="5009"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03.Візітка Васілеўская І.М\Презентация Microsoft Office PowerPoint\Слайд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pic>
        <p:nvPicPr>
          <p:cNvPr id="8" name="Жураўлі на палессе ляцяц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500042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РОДНАЯ МОВА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85984" y="1357298"/>
            <a:ext cx="6858016" cy="3500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Матчына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мова!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Словы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і гукі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твае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чароўныя –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Спадчына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наша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галоўная,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Будучыні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аснова.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	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</a:t>
            </a: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Мікола Маляўка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>
            <a:normAutofit/>
          </a:bodyPr>
          <a:lstStyle/>
          <a:p>
            <a:r>
              <a:rPr lang="be-BY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Тэма. Склад. Націск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14876" y="3429000"/>
            <a:ext cx="4000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–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 -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-   </a:t>
            </a:r>
            <a:endParaRPr kumimoji="0" lang="be-BY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1588835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12700" dist="50800" dir="6000000" sx="101000" sy="101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sx="101000" sy="101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endParaRPr kumimoji="0" lang="ru-RU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000108"/>
            <a:ext cx="189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12700" dist="50800" dir="6000000" sx="101000" sy="101000" algn="ctr" rotWithShape="0">
                    <a:srgbClr val="FFC000"/>
                  </a:outerShdw>
                </a:effectLst>
                <a:cs typeface="Times New Roman" pitchFamily="18" charset="0"/>
              </a:rPr>
              <a:t>Задачы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3429000"/>
            <a:ext cx="4000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 навучыцца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 авалодаць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– цікавіцца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 - імкнуцца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 -сфарміраваць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-   канкрэтызаваць</a:t>
            </a:r>
            <a:endParaRPr kumimoji="0" lang="be-BY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1588835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12700" dist="50800" dir="6000000" sx="101000" sy="101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садзейнічаць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sx="101000" sy="101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развіваць камунікатыўныя навыкі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лагічнае мысленне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актывізаваць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be-BY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дапамагчы</a:t>
            </a:r>
            <a:endParaRPr kumimoji="0" lang="ru-RU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>
            <a:normAutofit/>
          </a:bodyPr>
          <a:lstStyle/>
          <a:p>
            <a:r>
              <a:rPr lang="be-BY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Тэма. Склад. Націск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000108"/>
            <a:ext cx="189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12700" dist="50800" dir="6000000" sx="101000" sy="101000" algn="ctr" rotWithShape="0">
                    <a:srgbClr val="FFC000"/>
                  </a:outerShdw>
                </a:effectLst>
                <a:cs typeface="Times New Roman" pitchFamily="18" charset="0"/>
              </a:rPr>
              <a:t>Задачы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500042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РОДНАЯ МОВА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85984" y="1357298"/>
            <a:ext cx="6858016" cy="3500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Матчына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мова!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Словы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і гукі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твае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чароўныя –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Спадчына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наша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галоўная,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Будучыні </a:t>
            </a:r>
            <a:r>
              <a:rPr kumimoji="0" lang="en-US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 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аснова.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	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</a:t>
            </a: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Мікола Маляўка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5500702"/>
            <a:ext cx="464347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857620" y="5500702"/>
            <a:ext cx="442915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Назавіце словы, у якіх гукаў больш,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чым літар, патлумачце свой выбар</a:t>
            </a:r>
            <a:r>
              <a:rPr kumimoji="0" lang="be-BY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2"/>
          <a:srcRect l="35156" t="30208" r="47656" b="30208"/>
          <a:stretch>
            <a:fillRect/>
          </a:stretch>
        </p:blipFill>
        <p:spPr bwMode="auto">
          <a:xfrm>
            <a:off x="7929586" y="4214818"/>
            <a:ext cx="951253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Устаўце прапушчаныя літары: 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928662" y="1357298"/>
            <a:ext cx="7358114" cy="3929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нін, л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с, с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кера,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мля, л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сны, сп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котны, в</a:t>
            </a:r>
            <a:r>
              <a:rPr kumimoji="0" lang="be-BY" sz="5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be-BY" sz="5400" b="0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цер.</a:t>
            </a:r>
            <a:endParaRPr kumimoji="0" lang="ru-RU" sz="5400" b="0" i="1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2670" t="31934" r="68855"/>
          <a:stretch>
            <a:fillRect/>
          </a:stretch>
        </p:blipFill>
        <p:spPr bwMode="auto">
          <a:xfrm>
            <a:off x="6429388" y="2852772"/>
            <a:ext cx="2286016" cy="400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5262" t="42858" b="2235"/>
          <a:stretch>
            <a:fillRect/>
          </a:stretch>
        </p:blipFill>
        <p:spPr bwMode="auto">
          <a:xfrm>
            <a:off x="7572396" y="500042"/>
            <a:ext cx="13041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Запішыце прыказку.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642910" y="150017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be-BY" sz="6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2, 6, 9,  14,  21, 12, 10, 15,  32,  14,  1,  15,  1,  3,  21,  12,  10.</a:t>
            </a:r>
            <a:endParaRPr kumimoji="0" lang="ru-RU" sz="6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1214414" y="571480"/>
            <a:ext cx="668656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88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 мукі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88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няма навукі.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e-BY" sz="8800" b="1" i="1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800" b="1" i="1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69418"/>
            <a:ext cx="3508391" cy="32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Рабочий стол\03.Візітка Васілеўская І.М\Презентация Microsoft Office PowerPoint\Сллайд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5156" t="30208" r="47656" b="30208"/>
          <a:stretch>
            <a:fillRect/>
          </a:stretch>
        </p:blipFill>
        <p:spPr bwMode="auto">
          <a:xfrm rot="19720859">
            <a:off x="1046142" y="454936"/>
            <a:ext cx="1262206" cy="2180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442</Words>
  <Application>Microsoft Office PowerPoint</Application>
  <PresentationFormat>Экран (4:3)</PresentationFormat>
  <Paragraphs>88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Тэма. Склад. Націск</vt:lpstr>
      <vt:lpstr>Тэма. Склад. Націск</vt:lpstr>
      <vt:lpstr>Слайд 6</vt:lpstr>
      <vt:lpstr>Слайд 7</vt:lpstr>
      <vt:lpstr>Запішыце прыказку.</vt:lpstr>
      <vt:lpstr>Слайд 9</vt:lpstr>
      <vt:lpstr>§ 31, с.126-128</vt:lpstr>
      <vt:lpstr>Гульня “Хто хутчэй”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12</cp:lastModifiedBy>
  <cp:revision>28</cp:revision>
  <dcterms:created xsi:type="dcterms:W3CDTF">2013-07-29T17:42:42Z</dcterms:created>
  <dcterms:modified xsi:type="dcterms:W3CDTF">2013-12-11T05:34:19Z</dcterms:modified>
</cp:coreProperties>
</file>