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1" r:id="rId2"/>
    <p:sldId id="256" r:id="rId3"/>
    <p:sldId id="295" r:id="rId4"/>
    <p:sldId id="296" r:id="rId5"/>
    <p:sldId id="293" r:id="rId6"/>
    <p:sldId id="298" r:id="rId7"/>
    <p:sldId id="299" r:id="rId8"/>
    <p:sldId id="301" r:id="rId9"/>
    <p:sldId id="302" r:id="rId10"/>
    <p:sldId id="303" r:id="rId11"/>
    <p:sldId id="345" r:id="rId12"/>
    <p:sldId id="294" r:id="rId13"/>
    <p:sldId id="304" r:id="rId14"/>
    <p:sldId id="329" r:id="rId15"/>
    <p:sldId id="330" r:id="rId16"/>
    <p:sldId id="331" r:id="rId17"/>
    <p:sldId id="333" r:id="rId18"/>
    <p:sldId id="334" r:id="rId19"/>
    <p:sldId id="332" r:id="rId20"/>
    <p:sldId id="335" r:id="rId21"/>
    <p:sldId id="336" r:id="rId22"/>
    <p:sldId id="337" r:id="rId23"/>
    <p:sldId id="321" r:id="rId24"/>
    <p:sldId id="338" r:id="rId25"/>
    <p:sldId id="339" r:id="rId26"/>
    <p:sldId id="323" r:id="rId27"/>
    <p:sldId id="327" r:id="rId28"/>
    <p:sldId id="340" r:id="rId29"/>
    <p:sldId id="341" r:id="rId30"/>
    <p:sldId id="317" r:id="rId31"/>
    <p:sldId id="342" r:id="rId32"/>
    <p:sldId id="343" r:id="rId33"/>
    <p:sldId id="325" r:id="rId34"/>
    <p:sldId id="344" r:id="rId35"/>
    <p:sldId id="328" r:id="rId36"/>
    <p:sldId id="31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FFF"/>
    <a:srgbClr val="CCFFFF"/>
    <a:srgbClr val="993300"/>
    <a:srgbClr val="FF9933"/>
    <a:srgbClr val="FFCC66"/>
    <a:srgbClr val="FFFFCC"/>
    <a:srgbClr val="CCFFCC"/>
    <a:srgbClr val="FFCC99"/>
    <a:srgbClr val="FF0066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9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00F58-552E-4F81-8239-449A0A4C07BA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FC2DC-D6D8-46A9-9964-A4AF672E9B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73;&#1077;&#1083;.&#1084;&#1086;&#1074;&#1072;\&#1051;&#1102;&#1073;&#1083;&#1102;%20&#1094;&#1103;&#1073;&#1077;,&#1041;&#1077;&#1083;&#1072;&#1103;%20&#1056;&#1091;&#1089;&#1100;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73;&#1077;&#1083;.&#1084;&#1086;&#1074;&#1072;\&#1051;&#1102;&#1073;&#1083;&#1102;%20&#1094;&#1103;&#1073;&#1077;,&#1041;&#1077;&#1083;&#1072;&#1103;%20&#1056;&#1091;&#1089;&#1100;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3" cstate="print"/>
          <a:srcRect b="5208"/>
          <a:stretch>
            <a:fillRect/>
          </a:stretch>
        </p:blipFill>
        <p:spPr bwMode="auto">
          <a:xfrm>
            <a:off x="-1" y="0"/>
            <a:ext cx="6375313" cy="6858000"/>
          </a:xfrm>
          <a:prstGeom prst="rect">
            <a:avLst/>
          </a:prstGeom>
          <a:noFill/>
        </p:spPr>
      </p:pic>
      <p:sp>
        <p:nvSpPr>
          <p:cNvPr id="5" name="Подзаголовок 1"/>
          <p:cNvSpPr txBox="1">
            <a:spLocks/>
          </p:cNvSpPr>
          <p:nvPr/>
        </p:nvSpPr>
        <p:spPr>
          <a:xfrm>
            <a:off x="1142976" y="71438"/>
            <a:ext cx="7072362" cy="10715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be-BY" sz="2700" b="1" i="0" u="none" strike="noStrike" kern="1200" cap="none" spc="0" normalizeH="0" baseline="0" noProof="0" dirty="0" smtClean="0"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Дзяржаўная  ўстанова адукацыі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be-BY" sz="2700" b="1" i="0" u="none" strike="noStrike" kern="1200" cap="none" spc="0" normalizeH="0" baseline="0" noProof="0" dirty="0" smtClean="0"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“Заастравецкая сярэдняя школа Клецкага раёна”</a:t>
            </a:r>
            <a:endParaRPr kumimoji="0" lang="ru-RU" sz="2700" b="1" i="0" u="none" strike="noStrike" kern="1200" cap="none" spc="0" normalizeH="0" baseline="0" noProof="0" dirty="0"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1643042" y="1285860"/>
            <a:ext cx="6248400" cy="198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err="1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000"/>
                    </a:gs>
                    <a:gs pos="100000">
                      <a:srgbClr val="99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2363" dir="20757825" algn="ctr" rotWithShape="0">
                    <a:srgbClr val="FFC000"/>
                  </a:outerShdw>
                </a:effectLst>
                <a:latin typeface="Times New Roman"/>
                <a:cs typeface="Times New Roman"/>
              </a:rPr>
              <a:t>Вучу</a:t>
            </a:r>
            <a:endParaRPr lang="ru-RU" sz="3600" b="1" kern="10" spc="0" dirty="0" smtClean="0">
              <a:ln w="2857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C000"/>
                  </a:gs>
                  <a:gs pos="100000">
                    <a:srgbClr val="990000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2363" dir="20757825" algn="ctr" rotWithShape="0">
                  <a:srgbClr val="FFC000"/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ru-RU" sz="3600" b="1" kern="10" spc="0" dirty="0" err="1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000"/>
                    </a:gs>
                    <a:gs pos="100000">
                      <a:srgbClr val="99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2363" dir="20757825" algn="ctr" rotWithShape="0">
                    <a:srgbClr val="FFC000"/>
                  </a:outerShdw>
                </a:effectLst>
                <a:latin typeface="Times New Roman"/>
                <a:cs typeface="Times New Roman"/>
              </a:rPr>
              <a:t>і</a:t>
            </a:r>
            <a:r>
              <a:rPr lang="ru-RU" sz="3600" b="1" kern="10" spc="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000"/>
                    </a:gs>
                    <a:gs pos="100000">
                      <a:srgbClr val="99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2363" dir="20757825" algn="ctr" rotWithShape="0">
                    <a:srgbClr val="FFC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b="1" kern="10" spc="0" dirty="0" err="1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000"/>
                    </a:gs>
                    <a:gs pos="100000">
                      <a:srgbClr val="99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2363" dir="20757825" algn="ctr" rotWithShape="0">
                    <a:srgbClr val="FFC000"/>
                  </a:outerShdw>
                </a:effectLst>
                <a:latin typeface="Times New Roman"/>
                <a:cs typeface="Times New Roman"/>
              </a:rPr>
              <a:t>выхоўваю</a:t>
            </a:r>
            <a:endParaRPr lang="ru-RU" sz="3600" b="1" kern="10" spc="0" dirty="0">
              <a:ln w="2857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C000"/>
                  </a:gs>
                  <a:gs pos="100000">
                    <a:srgbClr val="990000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2363" dir="20757825" algn="ctr" rotWithShape="0">
                  <a:srgbClr val="FFC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4181475"/>
            <a:ext cx="47625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181475"/>
            <a:ext cx="47625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4929158" y="3500438"/>
            <a:ext cx="4214842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Васілеўская І.М.,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настаўнік беларускай мовы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і літаратуры вышэйшай кваліфікацыйнай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катэгорыі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1340772">
            <a:off x="7120098" y="4929766"/>
            <a:ext cx="1830451" cy="164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/>
          <p:nvPr/>
        </p:nvPicPr>
        <p:blipFill>
          <a:blip r:embed="rId6"/>
          <a:srcRect l="12499" t="10938" r="9375" b="31285"/>
          <a:stretch>
            <a:fillRect/>
          </a:stretch>
        </p:blipFill>
        <p:spPr bwMode="auto">
          <a:xfrm rot="20455135">
            <a:off x="6171497" y="5559752"/>
            <a:ext cx="1376355" cy="83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/>
          <p:cNvPicPr/>
          <p:nvPr/>
        </p:nvPicPr>
        <p:blipFill>
          <a:blip r:embed="rId6"/>
          <a:srcRect l="12499" t="10938" r="9375" b="31285"/>
          <a:stretch>
            <a:fillRect/>
          </a:stretch>
        </p:blipFill>
        <p:spPr bwMode="auto">
          <a:xfrm rot="1100268">
            <a:off x="7455428" y="5823817"/>
            <a:ext cx="1370153" cy="83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/>
          <p:cNvPicPr/>
          <p:nvPr/>
        </p:nvPicPr>
        <p:blipFill>
          <a:blip r:embed="rId6"/>
          <a:srcRect l="12499" t="10938" r="9375" b="31285"/>
          <a:stretch>
            <a:fillRect/>
          </a:stretch>
        </p:blipFill>
        <p:spPr bwMode="auto">
          <a:xfrm rot="20455135">
            <a:off x="6786337" y="6215185"/>
            <a:ext cx="975502" cy="59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Люблю цябе,Белая Рус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овая папка (27)\276692__kolos-field-wheat_p.jpg"/>
          <p:cNvPicPr>
            <a:picLocks noChangeAspect="1" noChangeArrowheads="1"/>
          </p:cNvPicPr>
          <p:nvPr/>
        </p:nvPicPr>
        <p:blipFill>
          <a:blip r:embed="rId2"/>
          <a:srcRect b="9195"/>
          <a:stretch>
            <a:fillRect/>
          </a:stretch>
        </p:blipFill>
        <p:spPr bwMode="auto">
          <a:xfrm>
            <a:off x="0" y="500042"/>
            <a:ext cx="9144000" cy="6000792"/>
          </a:xfrm>
          <a:prstGeom prst="rect">
            <a:avLst/>
          </a:prstGeom>
          <a:noFill/>
        </p:spPr>
      </p:pic>
      <p:pic>
        <p:nvPicPr>
          <p:cNvPr id="5" name="Рисунок 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42844" y="714356"/>
            <a:ext cx="400052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50800" dir="5400000" sx="102000" sy="102000" algn="ctr" rotWithShape="0">
                    <a:schemeClr val="bg1"/>
                  </a:outerShdw>
                </a:effectLst>
                <a:latin typeface="Times New Roman" pitchFamily="18" charset="0"/>
              </a:rPr>
              <a:t>Жытнёвы колас, Радзіма, народ, мова… Усё гэта непарыўна звязана паміж сабой і суправаджае нас усё жыццё. А якая прыгожая і мілагучная наша мова, наша цудоўнае, яркае, сакавітае беларускае слова!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be-BY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	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4929190" y="2643182"/>
            <a:ext cx="392909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be-BY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	</a:t>
            </a:r>
            <a:r>
              <a:rPr kumimoji="0" lang="be-BY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schemeClr val="bg1"/>
                  </a:outerShdw>
                </a:effectLst>
                <a:latin typeface="Times New Roman" pitchFamily="18" charset="0"/>
              </a:rPr>
              <a:t>Мова - душа народа, векавая праца многіх пакаленняў, люстэрка духоўна-га жыцця і творчасці грамадс-тва, наш галоўны і неацэнны скарб. </a:t>
            </a:r>
            <a:r>
              <a:rPr lang="be-BY" sz="2000" b="1" dirty="0" smtClean="0">
                <a:effectLst>
                  <a:outerShdw blurRad="50800" dist="38100" dir="18900000" algn="bl" rotWithShape="0">
                    <a:schemeClr val="bg1"/>
                  </a:outerShdw>
                </a:effectLst>
                <a:latin typeface="Times New Roman" pitchFamily="18" charset="0"/>
              </a:rPr>
              <a:t>Мова</a:t>
            </a:r>
            <a:r>
              <a:rPr kumimoji="0" lang="be-BY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schemeClr val="bg1"/>
                  </a:outerShdw>
                </a:effectLst>
                <a:latin typeface="Times New Roman" pitchFamily="18" charset="0"/>
              </a:rPr>
              <a:t> існуе да таго часу, пакуль на ёй гавораць.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18900000" algn="bl" rotWithShape="0">
                  <a:schemeClr val="bg1"/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7072330" cy="6858000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6750474" y="178162"/>
            <a:ext cx="357166" cy="79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"/>
          <p:cNvSpPr>
            <a:spLocks noChangeArrowheads="1"/>
          </p:cNvSpPr>
          <p:nvPr/>
        </p:nvSpPr>
        <p:spPr bwMode="auto">
          <a:xfrm rot="19166887">
            <a:off x="6048010" y="4822041"/>
            <a:ext cx="456965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 rot="2119429">
            <a:off x="7424115" y="4797402"/>
            <a:ext cx="43368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5179223" y="4679166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8179619" y="4607727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/>
          <p:cNvSpPr>
            <a:spLocks noChangeArrowheads="1"/>
          </p:cNvSpPr>
          <p:nvPr/>
        </p:nvSpPr>
        <p:spPr bwMode="auto">
          <a:xfrm rot="19085707">
            <a:off x="6103246" y="4262541"/>
            <a:ext cx="47744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V="1">
            <a:off x="5179223" y="4107661"/>
            <a:ext cx="500066" cy="4286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"/>
          <p:cNvSpPr>
            <a:spLocks noChangeArrowheads="1"/>
          </p:cNvSpPr>
          <p:nvPr/>
        </p:nvSpPr>
        <p:spPr bwMode="auto">
          <a:xfrm rot="2056995">
            <a:off x="7382094" y="4215599"/>
            <a:ext cx="44251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8108181" y="396478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"/>
          <p:cNvSpPr>
            <a:spLocks noChangeArrowheads="1"/>
          </p:cNvSpPr>
          <p:nvPr/>
        </p:nvSpPr>
        <p:spPr bwMode="auto">
          <a:xfrm rot="19199520">
            <a:off x="6092591" y="3602654"/>
            <a:ext cx="44120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V="1">
            <a:off x="5250661" y="3464719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2"/>
          <p:cNvSpPr>
            <a:spLocks noChangeArrowheads="1"/>
          </p:cNvSpPr>
          <p:nvPr/>
        </p:nvSpPr>
        <p:spPr bwMode="auto">
          <a:xfrm rot="1970087">
            <a:off x="7403314" y="3500463"/>
            <a:ext cx="407564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8036743" y="332184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2"/>
          <p:cNvSpPr>
            <a:spLocks noChangeArrowheads="1"/>
          </p:cNvSpPr>
          <p:nvPr/>
        </p:nvSpPr>
        <p:spPr bwMode="auto">
          <a:xfrm rot="19413557">
            <a:off x="6123812" y="2930264"/>
            <a:ext cx="42610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16200000" flipV="1">
            <a:off x="5322099" y="2821777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2"/>
          <p:cNvSpPr>
            <a:spLocks noChangeArrowheads="1"/>
          </p:cNvSpPr>
          <p:nvPr/>
        </p:nvSpPr>
        <p:spPr bwMode="auto">
          <a:xfrm rot="1779734">
            <a:off x="7351680" y="2858621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7965305" y="260746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6715140" y="71414"/>
            <a:ext cx="422275" cy="17145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Oval 2"/>
          <p:cNvSpPr>
            <a:spLocks noChangeArrowheads="1"/>
          </p:cNvSpPr>
          <p:nvPr/>
        </p:nvSpPr>
        <p:spPr bwMode="auto">
          <a:xfrm rot="19417693">
            <a:off x="6118131" y="2260577"/>
            <a:ext cx="47845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16200000" flipV="1">
            <a:off x="5393537" y="2178835"/>
            <a:ext cx="357190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2"/>
          <p:cNvSpPr>
            <a:spLocks noChangeArrowheads="1"/>
          </p:cNvSpPr>
          <p:nvPr/>
        </p:nvSpPr>
        <p:spPr bwMode="auto">
          <a:xfrm rot="1779734">
            <a:off x="7351680" y="2144241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7965305" y="189308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2"/>
          <p:cNvSpPr>
            <a:spLocks noChangeArrowheads="1"/>
          </p:cNvSpPr>
          <p:nvPr/>
        </p:nvSpPr>
        <p:spPr bwMode="auto">
          <a:xfrm rot="19455324">
            <a:off x="6078095" y="1590801"/>
            <a:ext cx="479523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rot="16200000" flipV="1">
            <a:off x="5301782" y="1450022"/>
            <a:ext cx="391940" cy="27986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2"/>
          <p:cNvSpPr>
            <a:spLocks noChangeArrowheads="1"/>
          </p:cNvSpPr>
          <p:nvPr/>
        </p:nvSpPr>
        <p:spPr bwMode="auto">
          <a:xfrm rot="1779734">
            <a:off x="7351680" y="1358423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5400000" flipH="1" flipV="1">
            <a:off x="7965305" y="110726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"/>
          <p:cNvSpPr>
            <a:spLocks noChangeArrowheads="1"/>
          </p:cNvSpPr>
          <p:nvPr/>
        </p:nvSpPr>
        <p:spPr bwMode="auto">
          <a:xfrm rot="19598902">
            <a:off x="6191800" y="950379"/>
            <a:ext cx="45757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2" name="Прямая соединительная линия 61"/>
          <p:cNvCxnSpPr>
            <a:stCxn id="60" idx="0"/>
          </p:cNvCxnSpPr>
          <p:nvPr/>
        </p:nvCxnSpPr>
        <p:spPr>
          <a:xfrm rot="16200000" flipV="1">
            <a:off x="5569869" y="861077"/>
            <a:ext cx="306762" cy="22286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2"/>
          <p:cNvSpPr>
            <a:spLocks noChangeArrowheads="1"/>
          </p:cNvSpPr>
          <p:nvPr/>
        </p:nvSpPr>
        <p:spPr bwMode="auto">
          <a:xfrm rot="1779734">
            <a:off x="7367816" y="749819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rot="5400000" flipH="1" flipV="1">
            <a:off x="7900161" y="535761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2"/>
          <p:cNvSpPr>
            <a:spLocks noChangeArrowheads="1"/>
          </p:cNvSpPr>
          <p:nvPr/>
        </p:nvSpPr>
        <p:spPr bwMode="auto">
          <a:xfrm rot="19598902">
            <a:off x="6191800" y="131251"/>
            <a:ext cx="45757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5" name="Прямая соединительная линия 64"/>
          <p:cNvCxnSpPr>
            <a:stCxn id="63" idx="0"/>
          </p:cNvCxnSpPr>
          <p:nvPr/>
        </p:nvCxnSpPr>
        <p:spPr>
          <a:xfrm rot="16200000" flipV="1">
            <a:off x="5569869" y="41949"/>
            <a:ext cx="306762" cy="22286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2"/>
          <p:cNvSpPr>
            <a:spLocks noChangeArrowheads="1"/>
          </p:cNvSpPr>
          <p:nvPr/>
        </p:nvSpPr>
        <p:spPr bwMode="auto">
          <a:xfrm rot="1779734">
            <a:off x="7314041" y="65404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 rot="5400000" flipH="1" flipV="1">
            <a:off x="7927666" y="-185754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rot="16200000" flipH="1">
            <a:off x="4518372" y="4265269"/>
            <a:ext cx="5033301" cy="7461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4651" y="5357826"/>
            <a:ext cx="2669349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4689999"/>
            <a:ext cx="3857652" cy="216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285728"/>
            <a:ext cx="892971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Паклон табе, мой жытні колас!</a:t>
            </a:r>
            <a:endParaRPr kumimoji="0" lang="ru-RU" sz="3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  табой - мы родная душа,</a:t>
            </a:r>
            <a:endParaRPr kumimoji="0" lang="ru-RU" sz="3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Гавару гучна, на ўвесь голас,</a:t>
            </a:r>
            <a:endParaRPr kumimoji="0" lang="ru-RU" sz="3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Што ноша ў нас з табой адна.</a:t>
            </a:r>
            <a:endParaRPr kumimoji="0" lang="ru-RU" sz="3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Мы справаю агульнай аб’яднаны:</a:t>
            </a:r>
            <a:endParaRPr kumimoji="0" lang="ru-RU" sz="3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Табе - карміць людзей, а мне - дзяцей вучыць,</a:t>
            </a:r>
            <a:endParaRPr kumimoji="0" lang="ru-RU" sz="3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Хачу я аднаго, каб веды прарасталі,</a:t>
            </a:r>
            <a:endParaRPr kumimoji="0" lang="ru-RU" sz="3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Як тое зерне на роднай нам зямлі.</a:t>
            </a:r>
            <a:endParaRPr kumimoji="0" lang="be-BY" sz="3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181475"/>
            <a:ext cx="47625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582752"/>
            <a:ext cx="3571900" cy="22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r="50000"/>
          <a:stretch>
            <a:fillRect/>
          </a:stretch>
        </p:blipFill>
        <p:spPr bwMode="auto">
          <a:xfrm>
            <a:off x="7405692" y="4904142"/>
            <a:ext cx="1738308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8954" y="5506364"/>
            <a:ext cx="2405046" cy="135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3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 rot="16200000" flipH="1">
            <a:off x="4679169" y="4536277"/>
            <a:ext cx="4572008" cy="7143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6715140" y="857232"/>
            <a:ext cx="422275" cy="17145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6573852" y="498454"/>
            <a:ext cx="714380" cy="317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"/>
          <p:cNvSpPr>
            <a:spLocks noChangeArrowheads="1"/>
          </p:cNvSpPr>
          <p:nvPr/>
        </p:nvSpPr>
        <p:spPr bwMode="auto">
          <a:xfrm rot="19844668">
            <a:off x="6126248" y="4510793"/>
            <a:ext cx="59814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3570038">
            <a:off x="5630055" y="5459819"/>
            <a:ext cx="1626591" cy="4008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Тэарэтычныя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 rot="1655503">
            <a:off x="7246174" y="4494949"/>
            <a:ext cx="59814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 rot="18104316">
            <a:off x="6895073" y="5378466"/>
            <a:ext cx="1299795" cy="4365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Тэарэтычныя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 веды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5464975" y="4250537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7893867" y="4250537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51" grpId="0"/>
      <p:bldP spid="13" grpId="0" animBg="1"/>
      <p:bldP spid="20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181475"/>
            <a:ext cx="47625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582752"/>
            <a:ext cx="3571900" cy="22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r="50000"/>
          <a:stretch>
            <a:fillRect/>
          </a:stretch>
        </p:blipFill>
        <p:spPr bwMode="auto">
          <a:xfrm>
            <a:off x="7405692" y="4904142"/>
            <a:ext cx="1738308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857224" y="53624"/>
            <a:ext cx="8072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Вечныя пытанні настаўніка:</a:t>
            </a:r>
            <a:endParaRPr lang="ru-RU" sz="4400" b="1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8860" y="1142984"/>
            <a:ext cx="671514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    Як зацікавіць, захапіць сваімі прадметамі?</a:t>
            </a:r>
          </a:p>
          <a:p>
            <a:endParaRPr lang="be-BY" sz="7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latin typeface="Monotype Corsiva" pitchFamily="66" charset="0"/>
            </a:endParaRPr>
          </a:p>
          <a:p>
            <a:r>
              <a:rPr lang="be-BY" sz="2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    Як выхаваць Чалавека з вялікай літары, </a:t>
            </a:r>
          </a:p>
          <a:p>
            <a:r>
              <a:rPr lang="be-BY" sz="2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   Асобу з вялікай літары?</a:t>
            </a:r>
          </a:p>
          <a:p>
            <a:endParaRPr lang="be-BY" sz="8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latin typeface="Monotype Corsiva" pitchFamily="66" charset="0"/>
            </a:endParaRPr>
          </a:p>
          <a:p>
            <a:r>
              <a:rPr lang="be-BY" sz="2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    Як знайсці тое аптымальнае спалучэнне, </a:t>
            </a:r>
          </a:p>
          <a:p>
            <a:r>
              <a:rPr lang="be-BY" sz="2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   дзе абучэнне і выхаванне стала б адзіным</a:t>
            </a:r>
          </a:p>
          <a:p>
            <a:r>
              <a:rPr lang="be-BY" sz="2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   непарыўным цэлым?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60"/>
                            </p:stCondLst>
                            <p:childTnLst>
                              <p:par>
                                <p:cTn id="1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"/>
                            </p:stCondLst>
                            <p:childTnLst>
                              <p:par>
                                <p:cTn id="3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000108"/>
            <a:ext cx="5395914" cy="404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sx="101000" sy="101000" algn="bl" rotWithShape="0">
              <a:srgbClr val="FFC000"/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181475"/>
            <a:ext cx="47625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4855782"/>
            <a:ext cx="3143272" cy="200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r="50000"/>
          <a:stretch>
            <a:fillRect/>
          </a:stretch>
        </p:blipFill>
        <p:spPr bwMode="auto">
          <a:xfrm>
            <a:off x="7405692" y="4904142"/>
            <a:ext cx="1738308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2844" y="-24"/>
            <a:ext cx="72152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4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Кожны ўрок – </a:t>
            </a:r>
          </a:p>
          <a:p>
            <a:r>
              <a:rPr lang="be-BY" sz="4800" b="1" smtClean="0">
                <a:ln w="12700"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гэта своеасаблівы</a:t>
            </a:r>
            <a:endParaRPr lang="be-BY" sz="4800" b="1" dirty="0" smtClean="0">
              <a:ln w="12700"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  <a:p>
            <a:r>
              <a:rPr lang="be-BY" sz="48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             дэбют…</a:t>
            </a:r>
            <a:endParaRPr lang="ru-RU" sz="4800" b="1" dirty="0" smtClean="0">
              <a:ln w="12700"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8954" y="5506364"/>
            <a:ext cx="2405046" cy="135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3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 rot="16200000" flipH="1">
            <a:off x="4679169" y="4536277"/>
            <a:ext cx="4572008" cy="7143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6573852" y="427016"/>
            <a:ext cx="714380" cy="317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"/>
          <p:cNvSpPr>
            <a:spLocks noChangeArrowheads="1"/>
          </p:cNvSpPr>
          <p:nvPr/>
        </p:nvSpPr>
        <p:spPr bwMode="auto">
          <a:xfrm rot="19166887">
            <a:off x="6038991" y="4615980"/>
            <a:ext cx="532063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2860441">
            <a:off x="5512313" y="5523895"/>
            <a:ext cx="1626591" cy="3635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 rot="2119429">
            <a:off x="7356387" y="4594188"/>
            <a:ext cx="50828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 rot="18350368">
            <a:off x="6949924" y="5485066"/>
            <a:ext cx="1299795" cy="4365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5179223" y="4464851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8108181" y="439341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/>
          <p:cNvSpPr>
            <a:spLocks noChangeArrowheads="1"/>
          </p:cNvSpPr>
          <p:nvPr/>
        </p:nvSpPr>
        <p:spPr bwMode="auto">
          <a:xfrm rot="19334680">
            <a:off x="6094143" y="3919660"/>
            <a:ext cx="56440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 rot="3050537">
            <a:off x="5593724" y="4847706"/>
            <a:ext cx="1580016" cy="3772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Адукацыйныя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V="1">
            <a:off x="5250661" y="3679034"/>
            <a:ext cx="500066" cy="4286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"/>
          <p:cNvSpPr>
            <a:spLocks noChangeArrowheads="1"/>
          </p:cNvSpPr>
          <p:nvPr/>
        </p:nvSpPr>
        <p:spPr bwMode="auto">
          <a:xfrm rot="2056995">
            <a:off x="7349212" y="3919706"/>
            <a:ext cx="47852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74683" y="4770124"/>
            <a:ext cx="1299795" cy="326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Развіваючыя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8108181" y="367903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"/>
          <p:cNvSpPr>
            <a:spLocks noChangeArrowheads="1"/>
          </p:cNvSpPr>
          <p:nvPr/>
        </p:nvSpPr>
        <p:spPr bwMode="auto">
          <a:xfrm rot="19495774">
            <a:off x="6013893" y="3034618"/>
            <a:ext cx="59498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 rot="3240917">
            <a:off x="5543761" y="3961144"/>
            <a:ext cx="1537066" cy="346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Выхаваўчыя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V="1">
            <a:off x="5322099" y="2821777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2"/>
          <p:cNvSpPr>
            <a:spLocks noChangeArrowheads="1"/>
          </p:cNvSpPr>
          <p:nvPr/>
        </p:nvSpPr>
        <p:spPr bwMode="auto">
          <a:xfrm rot="1970087">
            <a:off x="7347171" y="3112602"/>
            <a:ext cx="520693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WordArt 5"/>
          <p:cNvSpPr>
            <a:spLocks noChangeArrowheads="1" noChangeShapeType="1" noTextEdit="1"/>
          </p:cNvSpPr>
          <p:nvPr/>
        </p:nvSpPr>
        <p:spPr bwMode="auto">
          <a:xfrm rot="18104316">
            <a:off x="7084725" y="4055689"/>
            <a:ext cx="983389" cy="2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Змест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8036743" y="289321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2"/>
          <p:cNvSpPr>
            <a:spLocks noChangeArrowheads="1"/>
          </p:cNvSpPr>
          <p:nvPr/>
        </p:nvSpPr>
        <p:spPr bwMode="auto">
          <a:xfrm rot="19595085">
            <a:off x="6065761" y="2112124"/>
            <a:ext cx="53535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WordArt 3"/>
          <p:cNvSpPr>
            <a:spLocks noChangeArrowheads="1" noChangeShapeType="1" noTextEdit="1"/>
          </p:cNvSpPr>
          <p:nvPr/>
        </p:nvSpPr>
        <p:spPr bwMode="auto">
          <a:xfrm rot="3240917">
            <a:off x="5628879" y="2977127"/>
            <a:ext cx="1318495" cy="2745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Структура</a:t>
            </a:r>
            <a:endParaRPr lang="be-BY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16200000" flipV="1">
            <a:off x="5357818" y="1928802"/>
            <a:ext cx="428628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2"/>
          <p:cNvSpPr>
            <a:spLocks noChangeArrowheads="1"/>
          </p:cNvSpPr>
          <p:nvPr/>
        </p:nvSpPr>
        <p:spPr bwMode="auto">
          <a:xfrm rot="1779734">
            <a:off x="7300704" y="2243673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WordArt 5"/>
          <p:cNvSpPr>
            <a:spLocks noChangeArrowheads="1" noChangeShapeType="1" noTextEdit="1"/>
          </p:cNvSpPr>
          <p:nvPr/>
        </p:nvSpPr>
        <p:spPr bwMode="auto">
          <a:xfrm rot="18104316">
            <a:off x="6808138" y="3103949"/>
            <a:ext cx="1448972" cy="3542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Вучэбна-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наглядныя сродкі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7965305" y="1964521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6715140" y="642918"/>
            <a:ext cx="422275" cy="17145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 animBg="1"/>
      <p:bldP spid="26" grpId="0"/>
      <p:bldP spid="29" grpId="0" animBg="1"/>
      <p:bldP spid="30" grpId="0"/>
      <p:bldP spid="33" grpId="0" animBg="1"/>
      <p:bldP spid="34" grpId="0"/>
      <p:bldP spid="40" grpId="0" animBg="1"/>
      <p:bldP spid="41" grpId="0"/>
      <p:bldP spid="38" grpId="0" animBg="1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8954" y="5506364"/>
            <a:ext cx="2405046" cy="135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3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/>
          <p:nvPr/>
        </p:nvCxnSpPr>
        <p:spPr>
          <a:xfrm rot="16200000" flipH="1">
            <a:off x="4679169" y="4536277"/>
            <a:ext cx="4572008" cy="7143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6573852" y="427016"/>
            <a:ext cx="714380" cy="317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"/>
          <p:cNvSpPr>
            <a:spLocks noChangeArrowheads="1"/>
          </p:cNvSpPr>
          <p:nvPr/>
        </p:nvSpPr>
        <p:spPr bwMode="auto">
          <a:xfrm rot="19166887">
            <a:off x="6038991" y="4615980"/>
            <a:ext cx="532063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2860441">
            <a:off x="5512313" y="5523895"/>
            <a:ext cx="1626591" cy="3635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 rot="2119429">
            <a:off x="7356387" y="4594188"/>
            <a:ext cx="50828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 rot="18350368">
            <a:off x="7007985" y="5485066"/>
            <a:ext cx="1299795" cy="4365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5179223" y="4464851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8108181" y="439341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/>
          <p:cNvSpPr>
            <a:spLocks noChangeArrowheads="1"/>
          </p:cNvSpPr>
          <p:nvPr/>
        </p:nvSpPr>
        <p:spPr bwMode="auto">
          <a:xfrm rot="19334680">
            <a:off x="6094143" y="3919660"/>
            <a:ext cx="56440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 rot="3050537">
            <a:off x="5593724" y="4847706"/>
            <a:ext cx="1580016" cy="3772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Адукацыйныя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V="1">
            <a:off x="5250661" y="3679034"/>
            <a:ext cx="500066" cy="4286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"/>
          <p:cNvSpPr>
            <a:spLocks noChangeArrowheads="1"/>
          </p:cNvSpPr>
          <p:nvPr/>
        </p:nvSpPr>
        <p:spPr bwMode="auto">
          <a:xfrm rot="2056995">
            <a:off x="7349212" y="3919706"/>
            <a:ext cx="47852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74683" y="4770124"/>
            <a:ext cx="1299795" cy="326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Развіццёвыя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8108181" y="367903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"/>
          <p:cNvSpPr>
            <a:spLocks noChangeArrowheads="1"/>
          </p:cNvSpPr>
          <p:nvPr/>
        </p:nvSpPr>
        <p:spPr bwMode="auto">
          <a:xfrm rot="19495774">
            <a:off x="6013893" y="3034618"/>
            <a:ext cx="59498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 rot="3240917">
            <a:off x="5543761" y="3961144"/>
            <a:ext cx="1537066" cy="346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Выхаваўчыя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V="1">
            <a:off x="5322099" y="2821777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2"/>
          <p:cNvSpPr>
            <a:spLocks noChangeArrowheads="1"/>
          </p:cNvSpPr>
          <p:nvPr/>
        </p:nvSpPr>
        <p:spPr bwMode="auto">
          <a:xfrm rot="1970087">
            <a:off x="7347171" y="3112602"/>
            <a:ext cx="520693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WordArt 5"/>
          <p:cNvSpPr>
            <a:spLocks noChangeArrowheads="1" noChangeShapeType="1" noTextEdit="1"/>
          </p:cNvSpPr>
          <p:nvPr/>
        </p:nvSpPr>
        <p:spPr bwMode="auto">
          <a:xfrm rot="18104316">
            <a:off x="7084725" y="4055689"/>
            <a:ext cx="983389" cy="2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Змест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8036743" y="289321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2"/>
          <p:cNvSpPr>
            <a:spLocks noChangeArrowheads="1"/>
          </p:cNvSpPr>
          <p:nvPr/>
        </p:nvSpPr>
        <p:spPr bwMode="auto">
          <a:xfrm rot="19595085">
            <a:off x="6065761" y="2112124"/>
            <a:ext cx="53535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16200000" flipV="1">
            <a:off x="5357818" y="1928802"/>
            <a:ext cx="428628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2"/>
          <p:cNvSpPr>
            <a:spLocks noChangeArrowheads="1"/>
          </p:cNvSpPr>
          <p:nvPr/>
        </p:nvSpPr>
        <p:spPr bwMode="auto">
          <a:xfrm rot="1779734">
            <a:off x="7300704" y="2243673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WordArt 5"/>
          <p:cNvSpPr>
            <a:spLocks noChangeArrowheads="1" noChangeShapeType="1" noTextEdit="1"/>
          </p:cNvSpPr>
          <p:nvPr/>
        </p:nvSpPr>
        <p:spPr bwMode="auto">
          <a:xfrm rot="3240311">
            <a:off x="5679802" y="3046951"/>
            <a:ext cx="1283728" cy="213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Структура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7965305" y="1964521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6715140" y="642918"/>
            <a:ext cx="422275" cy="17145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Oval 2"/>
          <p:cNvSpPr>
            <a:spLocks noChangeArrowheads="1"/>
          </p:cNvSpPr>
          <p:nvPr/>
        </p:nvSpPr>
        <p:spPr bwMode="auto">
          <a:xfrm rot="19595085">
            <a:off x="6114782" y="1399984"/>
            <a:ext cx="53535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WordArt 3"/>
          <p:cNvSpPr>
            <a:spLocks noChangeArrowheads="1" noChangeShapeType="1" noTextEdit="1"/>
          </p:cNvSpPr>
          <p:nvPr/>
        </p:nvSpPr>
        <p:spPr bwMode="auto">
          <a:xfrm rot="3240917">
            <a:off x="5692166" y="2215569"/>
            <a:ext cx="1318495" cy="4159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Камбінаваны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ў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рок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16200000" flipV="1">
            <a:off x="5406839" y="1216662"/>
            <a:ext cx="428628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WordArt 3"/>
          <p:cNvSpPr>
            <a:spLocks noChangeArrowheads="1" noChangeShapeType="1" noTextEdit="1"/>
          </p:cNvSpPr>
          <p:nvPr/>
        </p:nvSpPr>
        <p:spPr bwMode="auto">
          <a:xfrm rot="18327662">
            <a:off x="6916960" y="3091631"/>
            <a:ext cx="1318495" cy="4159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Вучэбна-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наглядныя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сродкі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8954" y="5506364"/>
            <a:ext cx="2405046" cy="135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3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>
            <a:stCxn id="2050" idx="4"/>
          </p:cNvCxnSpPr>
          <p:nvPr/>
        </p:nvCxnSpPr>
        <p:spPr>
          <a:xfrm rot="16200000" flipH="1">
            <a:off x="4446935" y="4304042"/>
            <a:ext cx="5033301" cy="7461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6573852" y="212702"/>
            <a:ext cx="714380" cy="317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"/>
          <p:cNvSpPr>
            <a:spLocks noChangeArrowheads="1"/>
          </p:cNvSpPr>
          <p:nvPr/>
        </p:nvSpPr>
        <p:spPr bwMode="auto">
          <a:xfrm rot="19166887">
            <a:off x="6038991" y="4797629"/>
            <a:ext cx="532063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2860441">
            <a:off x="5512313" y="5705544"/>
            <a:ext cx="1626591" cy="3635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 rot="2119429">
            <a:off x="7356387" y="4775837"/>
            <a:ext cx="50828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 rot="18350368">
            <a:off x="6949924" y="5666715"/>
            <a:ext cx="1299795" cy="4365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5179223" y="4646500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8108181" y="4575062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/>
          <p:cNvSpPr>
            <a:spLocks noChangeArrowheads="1"/>
          </p:cNvSpPr>
          <p:nvPr/>
        </p:nvSpPr>
        <p:spPr bwMode="auto">
          <a:xfrm rot="19334680">
            <a:off x="6094143" y="4101309"/>
            <a:ext cx="56440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 rot="3050537">
            <a:off x="5593724" y="5029355"/>
            <a:ext cx="1580016" cy="3772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Адукацыйныя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V="1">
            <a:off x="5250661" y="3860683"/>
            <a:ext cx="500066" cy="4286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"/>
          <p:cNvSpPr>
            <a:spLocks noChangeArrowheads="1"/>
          </p:cNvSpPr>
          <p:nvPr/>
        </p:nvSpPr>
        <p:spPr bwMode="auto">
          <a:xfrm rot="2056995">
            <a:off x="7349212" y="4101355"/>
            <a:ext cx="47852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74683" y="4951773"/>
            <a:ext cx="1299795" cy="326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Развіццёвыя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8108181" y="3860682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"/>
          <p:cNvSpPr>
            <a:spLocks noChangeArrowheads="1"/>
          </p:cNvSpPr>
          <p:nvPr/>
        </p:nvSpPr>
        <p:spPr bwMode="auto">
          <a:xfrm rot="19495774">
            <a:off x="6013893" y="3216267"/>
            <a:ext cx="59498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 rot="3240917">
            <a:off x="5543761" y="4142793"/>
            <a:ext cx="1537066" cy="346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Выхаваўчыя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V="1">
            <a:off x="5322099" y="3003426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2"/>
          <p:cNvSpPr>
            <a:spLocks noChangeArrowheads="1"/>
          </p:cNvSpPr>
          <p:nvPr/>
        </p:nvSpPr>
        <p:spPr bwMode="auto">
          <a:xfrm rot="1970087">
            <a:off x="7347171" y="3294251"/>
            <a:ext cx="520693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WordArt 5"/>
          <p:cNvSpPr>
            <a:spLocks noChangeArrowheads="1" noChangeShapeType="1" noTextEdit="1"/>
          </p:cNvSpPr>
          <p:nvPr/>
        </p:nvSpPr>
        <p:spPr bwMode="auto">
          <a:xfrm rot="18104316">
            <a:off x="7084725" y="4237338"/>
            <a:ext cx="983389" cy="2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Змест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8036743" y="3074864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2"/>
          <p:cNvSpPr>
            <a:spLocks noChangeArrowheads="1"/>
          </p:cNvSpPr>
          <p:nvPr/>
        </p:nvSpPr>
        <p:spPr bwMode="auto">
          <a:xfrm rot="19595085">
            <a:off x="6065761" y="2293773"/>
            <a:ext cx="53535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WordArt 3"/>
          <p:cNvSpPr>
            <a:spLocks noChangeArrowheads="1" noChangeShapeType="1" noTextEdit="1"/>
          </p:cNvSpPr>
          <p:nvPr/>
        </p:nvSpPr>
        <p:spPr bwMode="auto">
          <a:xfrm rot="3240917">
            <a:off x="5643145" y="3109358"/>
            <a:ext cx="1318495" cy="4159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Вучэбна-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наглядныя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сродкі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16200000" flipV="1">
            <a:off x="5357818" y="2110451"/>
            <a:ext cx="428628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2"/>
          <p:cNvSpPr>
            <a:spLocks noChangeArrowheads="1"/>
          </p:cNvSpPr>
          <p:nvPr/>
        </p:nvSpPr>
        <p:spPr bwMode="auto">
          <a:xfrm rot="1779734">
            <a:off x="7300704" y="2425322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30532" y="3330149"/>
            <a:ext cx="1283728" cy="213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Структура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7965305" y="2146170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6715140" y="110187"/>
            <a:ext cx="422275" cy="17145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Oval 2"/>
          <p:cNvSpPr>
            <a:spLocks noChangeArrowheads="1"/>
          </p:cNvSpPr>
          <p:nvPr/>
        </p:nvSpPr>
        <p:spPr bwMode="auto">
          <a:xfrm rot="19595085">
            <a:off x="6114782" y="1581633"/>
            <a:ext cx="53535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WordArt 3"/>
          <p:cNvSpPr>
            <a:spLocks noChangeArrowheads="1" noChangeShapeType="1" noTextEdit="1"/>
          </p:cNvSpPr>
          <p:nvPr/>
        </p:nvSpPr>
        <p:spPr bwMode="auto">
          <a:xfrm rot="3240917">
            <a:off x="5692166" y="2397218"/>
            <a:ext cx="1318495" cy="4159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Камбінаваны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ў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рок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16200000" flipV="1">
            <a:off x="5406839" y="1398311"/>
            <a:ext cx="428628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2"/>
          <p:cNvSpPr>
            <a:spLocks noChangeArrowheads="1"/>
          </p:cNvSpPr>
          <p:nvPr/>
        </p:nvSpPr>
        <p:spPr bwMode="auto">
          <a:xfrm rot="1779734">
            <a:off x="7281624" y="1592959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WordArt 5"/>
          <p:cNvSpPr>
            <a:spLocks noChangeArrowheads="1" noChangeShapeType="1" noTextEdit="1"/>
          </p:cNvSpPr>
          <p:nvPr/>
        </p:nvSpPr>
        <p:spPr bwMode="auto">
          <a:xfrm rot="18104316">
            <a:off x="6851067" y="2437825"/>
            <a:ext cx="1371414" cy="416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“Метаплан”,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 “Алфавіт”,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“4 куты”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7946225" y="1313807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8954" y="5506364"/>
            <a:ext cx="2405046" cy="135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3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>
            <a:stCxn id="2050" idx="4"/>
          </p:cNvCxnSpPr>
          <p:nvPr/>
        </p:nvCxnSpPr>
        <p:spPr>
          <a:xfrm rot="16200000" flipH="1">
            <a:off x="4446935" y="4304042"/>
            <a:ext cx="5033301" cy="7461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6573852" y="212702"/>
            <a:ext cx="714380" cy="317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"/>
          <p:cNvSpPr>
            <a:spLocks noChangeArrowheads="1"/>
          </p:cNvSpPr>
          <p:nvPr/>
        </p:nvSpPr>
        <p:spPr bwMode="auto">
          <a:xfrm rot="19166887">
            <a:off x="6038991" y="4797629"/>
            <a:ext cx="532063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2860441">
            <a:off x="5512313" y="5705544"/>
            <a:ext cx="1626591" cy="3635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 rot="2119429">
            <a:off x="7356387" y="4775837"/>
            <a:ext cx="50828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 rot="18350368">
            <a:off x="6949924" y="5666715"/>
            <a:ext cx="1299795" cy="4365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5179223" y="4646500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8108181" y="4575062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/>
          <p:cNvSpPr>
            <a:spLocks noChangeArrowheads="1"/>
          </p:cNvSpPr>
          <p:nvPr/>
        </p:nvSpPr>
        <p:spPr bwMode="auto">
          <a:xfrm rot="19334680">
            <a:off x="6094143" y="4101309"/>
            <a:ext cx="56440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 rot="3050537">
            <a:off x="5593724" y="5029355"/>
            <a:ext cx="1580016" cy="3772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Адукацыйныя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V="1">
            <a:off x="5250661" y="3860683"/>
            <a:ext cx="500066" cy="4286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"/>
          <p:cNvSpPr>
            <a:spLocks noChangeArrowheads="1"/>
          </p:cNvSpPr>
          <p:nvPr/>
        </p:nvSpPr>
        <p:spPr bwMode="auto">
          <a:xfrm rot="2056995">
            <a:off x="7349212" y="4101355"/>
            <a:ext cx="47852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74683" y="4951773"/>
            <a:ext cx="1299795" cy="326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Развіццёвыя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8108181" y="3860682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"/>
          <p:cNvSpPr>
            <a:spLocks noChangeArrowheads="1"/>
          </p:cNvSpPr>
          <p:nvPr/>
        </p:nvSpPr>
        <p:spPr bwMode="auto">
          <a:xfrm rot="19495774">
            <a:off x="6013893" y="3216267"/>
            <a:ext cx="59498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 rot="3240917">
            <a:off x="5543761" y="4142793"/>
            <a:ext cx="1537066" cy="346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Выхаваўчыя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V="1">
            <a:off x="5322099" y="3003426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2"/>
          <p:cNvSpPr>
            <a:spLocks noChangeArrowheads="1"/>
          </p:cNvSpPr>
          <p:nvPr/>
        </p:nvSpPr>
        <p:spPr bwMode="auto">
          <a:xfrm rot="1970087">
            <a:off x="7347171" y="3294251"/>
            <a:ext cx="520693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34" name="WordArt 5"/>
          <p:cNvSpPr>
            <a:spLocks noChangeArrowheads="1" noChangeShapeType="1" noTextEdit="1"/>
          </p:cNvSpPr>
          <p:nvPr/>
        </p:nvSpPr>
        <p:spPr bwMode="auto">
          <a:xfrm rot="18104316">
            <a:off x="7084725" y="4237338"/>
            <a:ext cx="983389" cy="2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Змест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8036743" y="3074864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2"/>
          <p:cNvSpPr>
            <a:spLocks noChangeArrowheads="1"/>
          </p:cNvSpPr>
          <p:nvPr/>
        </p:nvSpPr>
        <p:spPr bwMode="auto">
          <a:xfrm rot="19595085">
            <a:off x="6065761" y="2293773"/>
            <a:ext cx="53535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WordArt 3"/>
          <p:cNvSpPr>
            <a:spLocks noChangeArrowheads="1" noChangeShapeType="1" noTextEdit="1"/>
          </p:cNvSpPr>
          <p:nvPr/>
        </p:nvSpPr>
        <p:spPr bwMode="auto">
          <a:xfrm rot="3240917">
            <a:off x="5643145" y="3109358"/>
            <a:ext cx="1318495" cy="4159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Вучэбна-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наглядныя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сродкі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16200000" flipV="1">
            <a:off x="5357818" y="2110451"/>
            <a:ext cx="428628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2"/>
          <p:cNvSpPr>
            <a:spLocks noChangeArrowheads="1"/>
          </p:cNvSpPr>
          <p:nvPr/>
        </p:nvSpPr>
        <p:spPr bwMode="auto">
          <a:xfrm rot="1779734">
            <a:off x="7300704" y="2425322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30532" y="3330149"/>
            <a:ext cx="1283728" cy="213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Структура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7965305" y="2146170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6715140" y="110187"/>
            <a:ext cx="422275" cy="17145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Oval 2"/>
          <p:cNvSpPr>
            <a:spLocks noChangeArrowheads="1"/>
          </p:cNvSpPr>
          <p:nvPr/>
        </p:nvSpPr>
        <p:spPr bwMode="auto">
          <a:xfrm rot="19595085">
            <a:off x="6114782" y="1581633"/>
            <a:ext cx="53535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WordArt 3"/>
          <p:cNvSpPr>
            <a:spLocks noChangeArrowheads="1" noChangeShapeType="1" noTextEdit="1"/>
          </p:cNvSpPr>
          <p:nvPr/>
        </p:nvSpPr>
        <p:spPr bwMode="auto">
          <a:xfrm rot="3240917">
            <a:off x="5692166" y="2397218"/>
            <a:ext cx="1318495" cy="4159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Камбінаваны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ў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рок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16200000" flipV="1">
            <a:off x="5406839" y="1398311"/>
            <a:ext cx="428628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2"/>
          <p:cNvSpPr>
            <a:spLocks noChangeArrowheads="1"/>
          </p:cNvSpPr>
          <p:nvPr/>
        </p:nvSpPr>
        <p:spPr bwMode="auto">
          <a:xfrm rot="1779734">
            <a:off x="7281624" y="1592959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WordArt 5"/>
          <p:cNvSpPr>
            <a:spLocks noChangeArrowheads="1" noChangeShapeType="1" noTextEdit="1"/>
          </p:cNvSpPr>
          <p:nvPr/>
        </p:nvSpPr>
        <p:spPr bwMode="auto">
          <a:xfrm rot="18104316">
            <a:off x="6851067" y="2437825"/>
            <a:ext cx="1371414" cy="416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“Метаплан”,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 “Алфавіт”,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“4 куты”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7946225" y="1313807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2"/>
          <p:cNvSpPr>
            <a:spLocks noChangeArrowheads="1"/>
          </p:cNvSpPr>
          <p:nvPr/>
        </p:nvSpPr>
        <p:spPr bwMode="auto">
          <a:xfrm rot="19455324">
            <a:off x="6076735" y="657888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WordArt 5"/>
          <p:cNvSpPr>
            <a:spLocks noChangeArrowheads="1" noChangeShapeType="1" noTextEdit="1"/>
          </p:cNvSpPr>
          <p:nvPr/>
        </p:nvSpPr>
        <p:spPr bwMode="auto">
          <a:xfrm rot="3221569">
            <a:off x="5603142" y="1448368"/>
            <a:ext cx="1371414" cy="416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Тэхналогія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калектыўнага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ўзаемадзеяння</a:t>
            </a:r>
          </a:p>
        </p:txBody>
      </p:sp>
      <p:cxnSp>
        <p:nvCxnSpPr>
          <p:cNvPr id="69" name="Прямая соединительная линия 68"/>
          <p:cNvCxnSpPr>
            <a:stCxn id="67" idx="0"/>
          </p:cNvCxnSpPr>
          <p:nvPr/>
        </p:nvCxnSpPr>
        <p:spPr>
          <a:xfrm rot="16200000" flipV="1">
            <a:off x="5394476" y="551961"/>
            <a:ext cx="358596" cy="25476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r="18743" b="17453"/>
          <a:stretch>
            <a:fillRect/>
          </a:stretch>
        </p:blipFill>
        <p:spPr bwMode="auto">
          <a:xfrm>
            <a:off x="616120" y="214290"/>
            <a:ext cx="4313070" cy="32861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8900000" sx="101000" sy="101000" algn="bl" rotWithShape="0">
              <a:srgbClr val="FFC000"/>
            </a:outerShdw>
          </a:effec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90"/>
            <a:ext cx="9143661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Рисунок 5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Рисунок 5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5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5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Прямоугольник 64"/>
          <p:cNvSpPr/>
          <p:nvPr/>
        </p:nvSpPr>
        <p:spPr>
          <a:xfrm>
            <a:off x="428596" y="5000636"/>
            <a:ext cx="5323893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err="1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Monotype Corsiva" pitchFamily="66" charset="0"/>
              </a:rPr>
              <a:t>Жытнё</a:t>
            </a:r>
            <a:r>
              <a:rPr lang="be-BY" sz="6600" b="1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Monotype Corsiva" pitchFamily="66" charset="0"/>
              </a:rPr>
              <a:t>вае поле,</a:t>
            </a:r>
            <a:endParaRPr lang="ru-RU" sz="6600" b="1" dirty="0">
              <a:ln w="11430"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schemeClr val="bg1">
                    <a:alpha val="40000"/>
                  </a:scheme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8954" y="5506364"/>
            <a:ext cx="2405046" cy="135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3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>
            <a:stCxn id="2050" idx="4"/>
          </p:cNvCxnSpPr>
          <p:nvPr/>
        </p:nvCxnSpPr>
        <p:spPr>
          <a:xfrm rot="16200000" flipH="1">
            <a:off x="4446935" y="4304042"/>
            <a:ext cx="5033301" cy="7461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6573852" y="212702"/>
            <a:ext cx="714380" cy="317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"/>
          <p:cNvSpPr>
            <a:spLocks noChangeArrowheads="1"/>
          </p:cNvSpPr>
          <p:nvPr/>
        </p:nvSpPr>
        <p:spPr bwMode="auto">
          <a:xfrm rot="19166887">
            <a:off x="6038991" y="4797629"/>
            <a:ext cx="532063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2860441">
            <a:off x="5512313" y="5705544"/>
            <a:ext cx="1626591" cy="3635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 rot="2119429">
            <a:off x="7356387" y="4775837"/>
            <a:ext cx="50828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 rot="18350368">
            <a:off x="6949924" y="5666715"/>
            <a:ext cx="1299795" cy="4365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5179223" y="4646500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8108181" y="4575062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/>
          <p:cNvSpPr>
            <a:spLocks noChangeArrowheads="1"/>
          </p:cNvSpPr>
          <p:nvPr/>
        </p:nvSpPr>
        <p:spPr bwMode="auto">
          <a:xfrm rot="19334680">
            <a:off x="6094143" y="4101309"/>
            <a:ext cx="56440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 rot="3050537">
            <a:off x="5593724" y="5029355"/>
            <a:ext cx="1580016" cy="3772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Адукацыйныя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V="1">
            <a:off x="5250661" y="3860683"/>
            <a:ext cx="500066" cy="4286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"/>
          <p:cNvSpPr>
            <a:spLocks noChangeArrowheads="1"/>
          </p:cNvSpPr>
          <p:nvPr/>
        </p:nvSpPr>
        <p:spPr bwMode="auto">
          <a:xfrm rot="2056995">
            <a:off x="7349212" y="4101355"/>
            <a:ext cx="47852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74683" y="4951773"/>
            <a:ext cx="1299795" cy="326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Развіццёвыя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8108181" y="3860682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"/>
          <p:cNvSpPr>
            <a:spLocks noChangeArrowheads="1"/>
          </p:cNvSpPr>
          <p:nvPr/>
        </p:nvSpPr>
        <p:spPr bwMode="auto">
          <a:xfrm rot="19495774">
            <a:off x="6013893" y="3216267"/>
            <a:ext cx="59498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 rot="3240917">
            <a:off x="5543761" y="4142793"/>
            <a:ext cx="1537066" cy="346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Выхаваўчыя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V="1">
            <a:off x="5322099" y="3003426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2"/>
          <p:cNvSpPr>
            <a:spLocks noChangeArrowheads="1"/>
          </p:cNvSpPr>
          <p:nvPr/>
        </p:nvSpPr>
        <p:spPr bwMode="auto">
          <a:xfrm rot="1970087">
            <a:off x="7347171" y="3294251"/>
            <a:ext cx="520693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WordArt 5"/>
          <p:cNvSpPr>
            <a:spLocks noChangeArrowheads="1" noChangeShapeType="1" noTextEdit="1"/>
          </p:cNvSpPr>
          <p:nvPr/>
        </p:nvSpPr>
        <p:spPr bwMode="auto">
          <a:xfrm rot="18104316">
            <a:off x="7084725" y="4237338"/>
            <a:ext cx="983389" cy="2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Змест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8036743" y="3074864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2"/>
          <p:cNvSpPr>
            <a:spLocks noChangeArrowheads="1"/>
          </p:cNvSpPr>
          <p:nvPr/>
        </p:nvSpPr>
        <p:spPr bwMode="auto">
          <a:xfrm rot="19595085">
            <a:off x="6065761" y="2293773"/>
            <a:ext cx="53535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WordArt 3"/>
          <p:cNvSpPr>
            <a:spLocks noChangeArrowheads="1" noChangeShapeType="1" noTextEdit="1"/>
          </p:cNvSpPr>
          <p:nvPr/>
        </p:nvSpPr>
        <p:spPr bwMode="auto">
          <a:xfrm rot="3240917">
            <a:off x="5643145" y="3109358"/>
            <a:ext cx="1318495" cy="4159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Вучэбна-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наглядныя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сродкі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16200000" flipV="1">
            <a:off x="5357818" y="2110451"/>
            <a:ext cx="428628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2"/>
          <p:cNvSpPr>
            <a:spLocks noChangeArrowheads="1"/>
          </p:cNvSpPr>
          <p:nvPr/>
        </p:nvSpPr>
        <p:spPr bwMode="auto">
          <a:xfrm rot="1779734">
            <a:off x="7300704" y="2425322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30532" y="3330149"/>
            <a:ext cx="1283728" cy="213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Структура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7965305" y="2146170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6715140" y="110187"/>
            <a:ext cx="422275" cy="17145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Oval 2"/>
          <p:cNvSpPr>
            <a:spLocks noChangeArrowheads="1"/>
          </p:cNvSpPr>
          <p:nvPr/>
        </p:nvSpPr>
        <p:spPr bwMode="auto">
          <a:xfrm rot="19595085">
            <a:off x="6114782" y="1581633"/>
            <a:ext cx="53535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WordArt 3"/>
          <p:cNvSpPr>
            <a:spLocks noChangeArrowheads="1" noChangeShapeType="1" noTextEdit="1"/>
          </p:cNvSpPr>
          <p:nvPr/>
        </p:nvSpPr>
        <p:spPr bwMode="auto">
          <a:xfrm rot="3240917">
            <a:off x="5692166" y="2397218"/>
            <a:ext cx="1318495" cy="4159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Камбінаваны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ў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рок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16200000" flipV="1">
            <a:off x="5406839" y="1398311"/>
            <a:ext cx="428628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2"/>
          <p:cNvSpPr>
            <a:spLocks noChangeArrowheads="1"/>
          </p:cNvSpPr>
          <p:nvPr/>
        </p:nvSpPr>
        <p:spPr bwMode="auto">
          <a:xfrm rot="1779734">
            <a:off x="7281624" y="1592959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WordArt 5"/>
          <p:cNvSpPr>
            <a:spLocks noChangeArrowheads="1" noChangeShapeType="1" noTextEdit="1"/>
          </p:cNvSpPr>
          <p:nvPr/>
        </p:nvSpPr>
        <p:spPr bwMode="auto">
          <a:xfrm rot="18104316">
            <a:off x="6851067" y="2437825"/>
            <a:ext cx="1371414" cy="416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“Метаплан”,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 “Алфавіт”,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“4 куты”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7946225" y="1313807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2"/>
          <p:cNvSpPr>
            <a:spLocks noChangeArrowheads="1"/>
          </p:cNvSpPr>
          <p:nvPr/>
        </p:nvSpPr>
        <p:spPr bwMode="auto">
          <a:xfrm rot="19455324">
            <a:off x="6076735" y="657888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WordArt 5"/>
          <p:cNvSpPr>
            <a:spLocks noChangeArrowheads="1" noChangeShapeType="1" noTextEdit="1"/>
          </p:cNvSpPr>
          <p:nvPr/>
        </p:nvSpPr>
        <p:spPr bwMode="auto">
          <a:xfrm rot="3221569">
            <a:off x="5603142" y="1448368"/>
            <a:ext cx="1371414" cy="416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Тэхналогія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к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алектыўнага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ўзаемадзеяння</a:t>
            </a:r>
            <a:endParaRPr lang="be-BY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69" name="Прямая соединительная линия 68"/>
          <p:cNvCxnSpPr>
            <a:stCxn id="67" idx="0"/>
          </p:cNvCxnSpPr>
          <p:nvPr/>
        </p:nvCxnSpPr>
        <p:spPr>
          <a:xfrm rot="16200000" flipV="1">
            <a:off x="5394476" y="551961"/>
            <a:ext cx="358596" cy="25476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2"/>
          <p:cNvSpPr>
            <a:spLocks noChangeArrowheads="1"/>
          </p:cNvSpPr>
          <p:nvPr/>
        </p:nvSpPr>
        <p:spPr bwMode="auto">
          <a:xfrm rot="1779734">
            <a:off x="7283569" y="782577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WordArt 5"/>
          <p:cNvSpPr>
            <a:spLocks noChangeArrowheads="1" noChangeShapeType="1" noTextEdit="1"/>
          </p:cNvSpPr>
          <p:nvPr/>
        </p:nvSpPr>
        <p:spPr bwMode="auto">
          <a:xfrm rot="18104316">
            <a:off x="6853012" y="1627443"/>
            <a:ext cx="1371414" cy="416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Тэхналогія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французскіх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педмайстэрняў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5400000" flipH="1" flipV="1">
            <a:off x="7948170" y="50342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14290"/>
            <a:ext cx="4381530" cy="32861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8900000" sx="101000" sy="101000" algn="bl" rotWithShape="0">
              <a:srgbClr val="FFC000"/>
            </a:outerShdw>
          </a:effec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8954" y="5506364"/>
            <a:ext cx="2405046" cy="135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3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>
            <a:stCxn id="2050" idx="4"/>
          </p:cNvCxnSpPr>
          <p:nvPr/>
        </p:nvCxnSpPr>
        <p:spPr>
          <a:xfrm rot="16200000" flipH="1">
            <a:off x="4446935" y="4265269"/>
            <a:ext cx="5033301" cy="7461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6750474" y="178162"/>
            <a:ext cx="357166" cy="79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"/>
          <p:cNvSpPr>
            <a:spLocks noChangeArrowheads="1"/>
          </p:cNvSpPr>
          <p:nvPr/>
        </p:nvSpPr>
        <p:spPr bwMode="auto">
          <a:xfrm rot="19166887">
            <a:off x="6038991" y="4797629"/>
            <a:ext cx="532063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2860441">
            <a:off x="5512313" y="5705544"/>
            <a:ext cx="1626591" cy="3635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 rot="2119429">
            <a:off x="7356387" y="4775837"/>
            <a:ext cx="50828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 rot="18350368">
            <a:off x="6949924" y="5699380"/>
            <a:ext cx="1299795" cy="4365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5179223" y="4679166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8108181" y="4536289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/>
          <p:cNvSpPr>
            <a:spLocks noChangeArrowheads="1"/>
          </p:cNvSpPr>
          <p:nvPr/>
        </p:nvSpPr>
        <p:spPr bwMode="auto">
          <a:xfrm rot="19334680">
            <a:off x="6094143" y="4101309"/>
            <a:ext cx="56440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 rot="3050537">
            <a:off x="5593724" y="5151851"/>
            <a:ext cx="1580016" cy="3772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Адукацыйныя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V="1">
            <a:off x="5250661" y="3983179"/>
            <a:ext cx="500066" cy="4286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"/>
          <p:cNvSpPr>
            <a:spLocks noChangeArrowheads="1"/>
          </p:cNvSpPr>
          <p:nvPr/>
        </p:nvSpPr>
        <p:spPr bwMode="auto">
          <a:xfrm rot="2056995">
            <a:off x="7349212" y="4205458"/>
            <a:ext cx="47852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74683" y="5055876"/>
            <a:ext cx="1299795" cy="326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Развіццёвыя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8108181" y="396478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"/>
          <p:cNvSpPr>
            <a:spLocks noChangeArrowheads="1"/>
          </p:cNvSpPr>
          <p:nvPr/>
        </p:nvSpPr>
        <p:spPr bwMode="auto">
          <a:xfrm rot="19317025">
            <a:off x="6013893" y="3338763"/>
            <a:ext cx="59498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 rot="3240917">
            <a:off x="5543761" y="4265289"/>
            <a:ext cx="1537066" cy="346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Выхаваўчыя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V="1">
            <a:off x="5322099" y="3125922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2"/>
          <p:cNvSpPr>
            <a:spLocks noChangeArrowheads="1"/>
          </p:cNvSpPr>
          <p:nvPr/>
        </p:nvSpPr>
        <p:spPr bwMode="auto">
          <a:xfrm rot="1970087">
            <a:off x="7347171" y="3398354"/>
            <a:ext cx="520693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WordArt 5"/>
          <p:cNvSpPr>
            <a:spLocks noChangeArrowheads="1" noChangeShapeType="1" noTextEdit="1"/>
          </p:cNvSpPr>
          <p:nvPr/>
        </p:nvSpPr>
        <p:spPr bwMode="auto">
          <a:xfrm rot="18104316">
            <a:off x="7084725" y="4341441"/>
            <a:ext cx="983389" cy="2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Змест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8036743" y="3178967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2"/>
          <p:cNvSpPr>
            <a:spLocks noChangeArrowheads="1"/>
          </p:cNvSpPr>
          <p:nvPr/>
        </p:nvSpPr>
        <p:spPr bwMode="auto">
          <a:xfrm rot="19595085">
            <a:off x="6065761" y="2416269"/>
            <a:ext cx="53535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WordArt 3"/>
          <p:cNvSpPr>
            <a:spLocks noChangeArrowheads="1" noChangeShapeType="1" noTextEdit="1"/>
          </p:cNvSpPr>
          <p:nvPr/>
        </p:nvSpPr>
        <p:spPr bwMode="auto">
          <a:xfrm rot="3240917">
            <a:off x="5643145" y="3231854"/>
            <a:ext cx="1318495" cy="4159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Вучэбна-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наглядныя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сродкі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16200000" flipV="1">
            <a:off x="5357818" y="2232947"/>
            <a:ext cx="428628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2"/>
          <p:cNvSpPr>
            <a:spLocks noChangeArrowheads="1"/>
          </p:cNvSpPr>
          <p:nvPr/>
        </p:nvSpPr>
        <p:spPr bwMode="auto">
          <a:xfrm rot="1779734">
            <a:off x="7300704" y="2529425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30532" y="3434252"/>
            <a:ext cx="1283728" cy="213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Структура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7965305" y="225027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6715140" y="71414"/>
            <a:ext cx="422275" cy="17145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Oval 2"/>
          <p:cNvSpPr>
            <a:spLocks noChangeArrowheads="1"/>
          </p:cNvSpPr>
          <p:nvPr/>
        </p:nvSpPr>
        <p:spPr bwMode="auto">
          <a:xfrm rot="19595085">
            <a:off x="6114782" y="1581633"/>
            <a:ext cx="53535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WordArt 3"/>
          <p:cNvSpPr>
            <a:spLocks noChangeArrowheads="1" noChangeShapeType="1" noTextEdit="1"/>
          </p:cNvSpPr>
          <p:nvPr/>
        </p:nvSpPr>
        <p:spPr bwMode="auto">
          <a:xfrm rot="3240917">
            <a:off x="5692166" y="2519714"/>
            <a:ext cx="1318495" cy="4159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Камбінаваны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ў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рок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16200000" flipV="1">
            <a:off x="5406839" y="1520807"/>
            <a:ext cx="428628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2"/>
          <p:cNvSpPr>
            <a:spLocks noChangeArrowheads="1"/>
          </p:cNvSpPr>
          <p:nvPr/>
        </p:nvSpPr>
        <p:spPr bwMode="auto">
          <a:xfrm rot="1779734">
            <a:off x="7281624" y="1697062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48" name="WordArt 5"/>
          <p:cNvSpPr>
            <a:spLocks noChangeArrowheads="1" noChangeShapeType="1" noTextEdit="1"/>
          </p:cNvSpPr>
          <p:nvPr/>
        </p:nvSpPr>
        <p:spPr bwMode="auto">
          <a:xfrm rot="18104316">
            <a:off x="6851067" y="2541928"/>
            <a:ext cx="1371414" cy="416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“Метаплан”,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 “Алфавіт”,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“4 куты”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7946225" y="1417910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2"/>
          <p:cNvSpPr>
            <a:spLocks noChangeArrowheads="1"/>
          </p:cNvSpPr>
          <p:nvPr/>
        </p:nvSpPr>
        <p:spPr bwMode="auto">
          <a:xfrm rot="19455324">
            <a:off x="6076735" y="780384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WordArt 5"/>
          <p:cNvSpPr>
            <a:spLocks noChangeArrowheads="1" noChangeShapeType="1" noTextEdit="1"/>
          </p:cNvSpPr>
          <p:nvPr/>
        </p:nvSpPr>
        <p:spPr bwMode="auto">
          <a:xfrm rot="3221569">
            <a:off x="5603142" y="1570864"/>
            <a:ext cx="1371414" cy="416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Тэхналогія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к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алектыўнага 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ўзаемадзеяння</a:t>
            </a:r>
          </a:p>
        </p:txBody>
      </p:sp>
      <p:cxnSp>
        <p:nvCxnSpPr>
          <p:cNvPr id="69" name="Прямая соединительная линия 68"/>
          <p:cNvCxnSpPr>
            <a:stCxn id="67" idx="0"/>
          </p:cNvCxnSpPr>
          <p:nvPr/>
        </p:nvCxnSpPr>
        <p:spPr>
          <a:xfrm rot="16200000" flipV="1">
            <a:off x="5394476" y="674457"/>
            <a:ext cx="358596" cy="25476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2"/>
          <p:cNvSpPr>
            <a:spLocks noChangeArrowheads="1"/>
          </p:cNvSpPr>
          <p:nvPr/>
        </p:nvSpPr>
        <p:spPr bwMode="auto">
          <a:xfrm rot="1779734">
            <a:off x="7283569" y="886680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WordArt 5"/>
          <p:cNvSpPr>
            <a:spLocks noChangeArrowheads="1" noChangeShapeType="1" noTextEdit="1"/>
          </p:cNvSpPr>
          <p:nvPr/>
        </p:nvSpPr>
        <p:spPr bwMode="auto">
          <a:xfrm rot="18104316">
            <a:off x="6853012" y="1731546"/>
            <a:ext cx="1371414" cy="416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Тэхналогія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французскіх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 педмайстэрняў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5400000" flipH="1" flipV="1">
            <a:off x="7948170" y="607528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"/>
          <p:cNvSpPr>
            <a:spLocks noChangeArrowheads="1"/>
          </p:cNvSpPr>
          <p:nvPr/>
        </p:nvSpPr>
        <p:spPr bwMode="auto">
          <a:xfrm rot="19775070">
            <a:off x="6121564" y="157843"/>
            <a:ext cx="493971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WordArt 5"/>
          <p:cNvSpPr>
            <a:spLocks noChangeArrowheads="1" noChangeShapeType="1" noTextEdit="1"/>
          </p:cNvSpPr>
          <p:nvPr/>
        </p:nvSpPr>
        <p:spPr bwMode="auto">
          <a:xfrm rot="3403383">
            <a:off x="5574215" y="1050017"/>
            <a:ext cx="1583003" cy="416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Тэхналог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і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я</a:t>
            </a: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развіцця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крытычнага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мыслення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62" name="Прямая соединительная линия 61"/>
          <p:cNvCxnSpPr>
            <a:stCxn id="60" idx="0"/>
          </p:cNvCxnSpPr>
          <p:nvPr/>
        </p:nvCxnSpPr>
        <p:spPr>
          <a:xfrm rot="16200000" flipV="1">
            <a:off x="5570731" y="46231"/>
            <a:ext cx="304512" cy="21204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1" y="214290"/>
            <a:ext cx="438153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sx="101000" sy="101000" algn="bl" rotWithShape="0">
              <a:srgbClr val="FFC000"/>
            </a:outerShdw>
          </a:effec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714480" y="285728"/>
            <a:ext cx="742952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4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“Раскажы – і я забуду, </a:t>
            </a:r>
          </a:p>
          <a:p>
            <a:r>
              <a:rPr lang="be-BY" sz="4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пакажы – і я запомню, </a:t>
            </a:r>
          </a:p>
          <a:p>
            <a:r>
              <a:rPr lang="be-BY" sz="4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дай мне дзейнічаць самому – </a:t>
            </a:r>
          </a:p>
          <a:p>
            <a:r>
              <a:rPr lang="be-BY" sz="4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і я навучуся”. </a:t>
            </a:r>
          </a:p>
          <a:p>
            <a:r>
              <a:rPr lang="be-BY" sz="40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              Вядома  кітайская мудрасць.</a:t>
            </a:r>
            <a:endParaRPr lang="ru-RU" sz="4000" dirty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855782"/>
            <a:ext cx="3143272" cy="200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 r="50000"/>
          <a:stretch>
            <a:fillRect/>
          </a:stretch>
        </p:blipFill>
        <p:spPr bwMode="auto">
          <a:xfrm>
            <a:off x="7405692" y="4904142"/>
            <a:ext cx="1738308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2428860" cy="6858000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643042" y="1142984"/>
            <a:ext cx="750095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be-BY" sz="40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20% з таго, што прачыталі;</a:t>
            </a:r>
            <a:endParaRPr lang="ru-RU" sz="40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be-BY" sz="40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30% з таго, што пачулі;</a:t>
            </a:r>
            <a:endParaRPr lang="ru-RU" sz="40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be-BY" sz="40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40% з таго, што ўбачылі;</a:t>
            </a:r>
            <a:endParaRPr lang="ru-RU" sz="40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be-BY" sz="40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50% з таго, што сказалі;</a:t>
            </a:r>
            <a:endParaRPr lang="ru-RU" sz="40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be-BY" sz="40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60% з таго, што зрабілі;</a:t>
            </a:r>
            <a:endParaRPr lang="ru-RU" sz="40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4"/>
              </a:buBlip>
              <a:tabLst/>
            </a:pPr>
            <a:r>
              <a:rPr kumimoji="0" lang="be-BY" sz="40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90% з таго, што пачулі, убачылі,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40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сказалі, зрабілі.</a:t>
            </a:r>
            <a:endParaRPr kumimoji="0" lang="be-BY" sz="40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/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214290"/>
            <a:ext cx="715947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be-BY" sz="51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sx="101000" sy="101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Людзі здольныя ўспомніць</a:t>
            </a:r>
            <a:r>
              <a:rPr lang="be-BY" sz="4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sx="101000" sy="101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48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sx="101000" sy="101000" algn="bl" rotWithShape="0">
                  <a:srgbClr val="FFC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5305624"/>
            <a:ext cx="2762236" cy="155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3702" y="5267200"/>
            <a:ext cx="2497388" cy="1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 r="50000"/>
          <a:stretch>
            <a:fillRect/>
          </a:stretch>
        </p:blipFill>
        <p:spPr bwMode="auto">
          <a:xfrm>
            <a:off x="7762882" y="5305624"/>
            <a:ext cx="1381118" cy="155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8954" y="5506364"/>
            <a:ext cx="2405046" cy="135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3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>
            <a:stCxn id="2050" idx="4"/>
          </p:cNvCxnSpPr>
          <p:nvPr/>
        </p:nvCxnSpPr>
        <p:spPr>
          <a:xfrm rot="16200000" flipH="1">
            <a:off x="4446935" y="4265269"/>
            <a:ext cx="5033301" cy="7461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6750474" y="178162"/>
            <a:ext cx="357166" cy="79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"/>
          <p:cNvSpPr>
            <a:spLocks noChangeArrowheads="1"/>
          </p:cNvSpPr>
          <p:nvPr/>
        </p:nvSpPr>
        <p:spPr bwMode="auto">
          <a:xfrm rot="19166887">
            <a:off x="6048010" y="4822041"/>
            <a:ext cx="456965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2860441">
            <a:off x="5571859" y="5801984"/>
            <a:ext cx="1524434" cy="293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 rot="2119429">
            <a:off x="7424115" y="4797402"/>
            <a:ext cx="43368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 rot="18350368">
            <a:off x="6999477" y="5763633"/>
            <a:ext cx="1299795" cy="3142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5179223" y="4679166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8179619" y="4607727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/>
          <p:cNvSpPr>
            <a:spLocks noChangeArrowheads="1"/>
          </p:cNvSpPr>
          <p:nvPr/>
        </p:nvSpPr>
        <p:spPr bwMode="auto">
          <a:xfrm rot="19085707">
            <a:off x="6103246" y="4262541"/>
            <a:ext cx="47744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 rot="3050537">
            <a:off x="5565047" y="5212189"/>
            <a:ext cx="1580016" cy="30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Адукацыйныя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V="1">
            <a:off x="5179223" y="4107661"/>
            <a:ext cx="500066" cy="4286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"/>
          <p:cNvSpPr>
            <a:spLocks noChangeArrowheads="1"/>
          </p:cNvSpPr>
          <p:nvPr/>
        </p:nvSpPr>
        <p:spPr bwMode="auto">
          <a:xfrm rot="2056995">
            <a:off x="7382094" y="4215599"/>
            <a:ext cx="44251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74683" y="5055876"/>
            <a:ext cx="1299795" cy="326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Развіццёвыя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8108181" y="396478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"/>
          <p:cNvSpPr>
            <a:spLocks noChangeArrowheads="1"/>
          </p:cNvSpPr>
          <p:nvPr/>
        </p:nvSpPr>
        <p:spPr bwMode="auto">
          <a:xfrm rot="19199520">
            <a:off x="6092591" y="3602654"/>
            <a:ext cx="44120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 rot="3240917">
            <a:off x="5653649" y="4576481"/>
            <a:ext cx="1332014" cy="215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Выхаваўчыя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V="1">
            <a:off x="5250661" y="3464719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2"/>
          <p:cNvSpPr>
            <a:spLocks noChangeArrowheads="1"/>
          </p:cNvSpPr>
          <p:nvPr/>
        </p:nvSpPr>
        <p:spPr bwMode="auto">
          <a:xfrm rot="1970087">
            <a:off x="7403314" y="3500463"/>
            <a:ext cx="407564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WordArt 5"/>
          <p:cNvSpPr>
            <a:spLocks noChangeArrowheads="1" noChangeShapeType="1" noTextEdit="1"/>
          </p:cNvSpPr>
          <p:nvPr/>
        </p:nvSpPr>
        <p:spPr bwMode="auto">
          <a:xfrm rot="18104316">
            <a:off x="7263945" y="4455174"/>
            <a:ext cx="688341" cy="1622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Змест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8036743" y="332184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2"/>
          <p:cNvSpPr>
            <a:spLocks noChangeArrowheads="1"/>
          </p:cNvSpPr>
          <p:nvPr/>
        </p:nvSpPr>
        <p:spPr bwMode="auto">
          <a:xfrm rot="19413557">
            <a:off x="6123812" y="2930264"/>
            <a:ext cx="42610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WordArt 3"/>
          <p:cNvSpPr>
            <a:spLocks noChangeArrowheads="1" noChangeShapeType="1" noTextEdit="1"/>
          </p:cNvSpPr>
          <p:nvPr/>
        </p:nvSpPr>
        <p:spPr bwMode="auto">
          <a:xfrm rot="3240917">
            <a:off x="5519472" y="3796453"/>
            <a:ext cx="1586176" cy="2908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Вучэбна-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н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аглядныя </a:t>
            </a:r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сродкі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16200000" flipV="1">
            <a:off x="5322099" y="2821777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2"/>
          <p:cNvSpPr>
            <a:spLocks noChangeArrowheads="1"/>
          </p:cNvSpPr>
          <p:nvPr/>
        </p:nvSpPr>
        <p:spPr bwMode="auto">
          <a:xfrm rot="1779734">
            <a:off x="7351680" y="2858621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30531" y="3781300"/>
            <a:ext cx="1283728" cy="213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Структура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7965305" y="260746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6715140" y="71414"/>
            <a:ext cx="422275" cy="17145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Oval 2"/>
          <p:cNvSpPr>
            <a:spLocks noChangeArrowheads="1"/>
          </p:cNvSpPr>
          <p:nvPr/>
        </p:nvSpPr>
        <p:spPr bwMode="auto">
          <a:xfrm rot="19417693">
            <a:off x="6127062" y="2287764"/>
            <a:ext cx="386765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WordArt 3"/>
          <p:cNvSpPr>
            <a:spLocks noChangeArrowheads="1" noChangeShapeType="1" noTextEdit="1"/>
          </p:cNvSpPr>
          <p:nvPr/>
        </p:nvSpPr>
        <p:spPr bwMode="auto">
          <a:xfrm rot="3240917">
            <a:off x="5627514" y="3142735"/>
            <a:ext cx="1290530" cy="3328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Камбінаваны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ў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рок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16200000" flipV="1">
            <a:off x="5393537" y="2178835"/>
            <a:ext cx="357190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2"/>
          <p:cNvSpPr>
            <a:spLocks noChangeArrowheads="1"/>
          </p:cNvSpPr>
          <p:nvPr/>
        </p:nvSpPr>
        <p:spPr bwMode="auto">
          <a:xfrm rot="1779734">
            <a:off x="7351680" y="2144241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WordArt 5"/>
          <p:cNvSpPr>
            <a:spLocks noChangeArrowheads="1" noChangeShapeType="1" noTextEdit="1"/>
          </p:cNvSpPr>
          <p:nvPr/>
        </p:nvSpPr>
        <p:spPr bwMode="auto">
          <a:xfrm rot="18104316">
            <a:off x="6874962" y="3024157"/>
            <a:ext cx="1371414" cy="3648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“Метаплан”,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 “Алфавіт”,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“4 куты”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7965305" y="189308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2"/>
          <p:cNvSpPr>
            <a:spLocks noChangeArrowheads="1"/>
          </p:cNvSpPr>
          <p:nvPr/>
        </p:nvSpPr>
        <p:spPr bwMode="auto">
          <a:xfrm rot="19455324">
            <a:off x="6087487" y="1619926"/>
            <a:ext cx="37980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WordArt 5"/>
          <p:cNvSpPr>
            <a:spLocks noChangeArrowheads="1" noChangeShapeType="1" noTextEdit="1"/>
          </p:cNvSpPr>
          <p:nvPr/>
        </p:nvSpPr>
        <p:spPr bwMode="auto">
          <a:xfrm rot="3221569">
            <a:off x="5570889" y="2456463"/>
            <a:ext cx="1371414" cy="348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Тэхналогія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к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алектыўнага 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ўзаемадзеяння</a:t>
            </a: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rot="16200000" flipV="1">
            <a:off x="5301782" y="1450022"/>
            <a:ext cx="391940" cy="27986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2"/>
          <p:cNvSpPr>
            <a:spLocks noChangeArrowheads="1"/>
          </p:cNvSpPr>
          <p:nvPr/>
        </p:nvSpPr>
        <p:spPr bwMode="auto">
          <a:xfrm rot="1779734">
            <a:off x="7351680" y="1358423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84847" y="2219797"/>
            <a:ext cx="1248345" cy="3273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Тэхналогія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французскіх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педмайстэрняў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5400000" flipH="1" flipV="1">
            <a:off x="7965305" y="110726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"/>
          <p:cNvSpPr>
            <a:spLocks noChangeArrowheads="1"/>
          </p:cNvSpPr>
          <p:nvPr/>
        </p:nvSpPr>
        <p:spPr bwMode="auto">
          <a:xfrm rot="19598902">
            <a:off x="6152116" y="1061531"/>
            <a:ext cx="45757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WordArt 5"/>
          <p:cNvSpPr>
            <a:spLocks noChangeArrowheads="1" noChangeShapeType="1" noTextEdit="1"/>
          </p:cNvSpPr>
          <p:nvPr/>
        </p:nvSpPr>
        <p:spPr bwMode="auto">
          <a:xfrm rot="3119351">
            <a:off x="5526043" y="1814772"/>
            <a:ext cx="1574226" cy="3401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Тэхналог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і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я</a:t>
            </a: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развіцця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крытычнага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мыслення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62" name="Прямая соединительная линия 61"/>
          <p:cNvCxnSpPr>
            <a:stCxn id="60" idx="0"/>
          </p:cNvCxnSpPr>
          <p:nvPr/>
        </p:nvCxnSpPr>
        <p:spPr>
          <a:xfrm rot="16200000" flipV="1">
            <a:off x="5530185" y="972229"/>
            <a:ext cx="306762" cy="22286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2"/>
          <p:cNvSpPr>
            <a:spLocks noChangeArrowheads="1"/>
          </p:cNvSpPr>
          <p:nvPr/>
        </p:nvSpPr>
        <p:spPr bwMode="auto">
          <a:xfrm rot="1779734">
            <a:off x="7286536" y="786919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" name="WordArt 5"/>
          <p:cNvSpPr>
            <a:spLocks noChangeArrowheads="1" noChangeShapeType="1" noTextEdit="1"/>
          </p:cNvSpPr>
          <p:nvPr/>
        </p:nvSpPr>
        <p:spPr bwMode="auto">
          <a:xfrm rot="18104316">
            <a:off x="7046631" y="1732997"/>
            <a:ext cx="881149" cy="3273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Тэхналогія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МДІ</a:t>
            </a: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rot="5400000" flipH="1" flipV="1">
            <a:off x="7900161" y="535761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1" y="214290"/>
            <a:ext cx="4381531" cy="328614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8900000" sx="101000" sy="101000" algn="bl" rotWithShape="0">
              <a:srgbClr val="FFC000"/>
            </a:outerShdw>
          </a:effec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428728" y="928670"/>
            <a:ext cx="771527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be-BY" sz="28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магчымасць лагічна падаць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тэарэтычны </a:t>
            </a:r>
            <a:r>
              <a:rPr kumimoji="0" lang="be-BY" sz="3600" b="0" i="0" u="none" strike="noStrike" cap="none" normalizeH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матэрыял;</a:t>
            </a:r>
            <a:endParaRPr kumimoji="0" lang="ru-RU" sz="3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уключыць усіх вучняў у адукацыйны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працэс;</a:t>
            </a:r>
            <a:endParaRPr kumimoji="0" lang="ru-RU" sz="3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 павысіць матывацыю да навучання;</a:t>
            </a:r>
            <a:endParaRPr kumimoji="0" lang="ru-RU" sz="3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развівае</a:t>
            </a:r>
            <a:r>
              <a:rPr kumimoji="0" lang="be-BY" sz="3600" b="0" i="0" u="none" strike="noStrike" cap="none" normalizeH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памяць, мысленне, увагу;</a:t>
            </a:r>
            <a:endParaRPr kumimoji="0" lang="be-BY" sz="3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be-BY" sz="36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дае магчымасць </a:t>
            </a: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абудзіць цікавасць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да прадмета і  ўтрымліваць яе,</a:t>
            </a:r>
            <a:r>
              <a:rPr kumimoji="0" lang="be-BY" sz="3600" b="0" i="0" u="none" strike="noStrike" cap="none" normalizeH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выхоўвае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be-BY" sz="3600" b="0" i="0" u="none" strike="noStrike" cap="none" normalizeH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настайлівасць, працавітасць, фарміруе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be-BY" sz="36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be-BY" sz="3600" b="0" i="0" u="none" strike="noStrike" cap="none" normalizeH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камунікатыўныя ўменні.</a:t>
            </a:r>
            <a:endParaRPr kumimoji="0" lang="be-BY" sz="36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71414"/>
            <a:ext cx="7715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be-BY" sz="44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Што  дае ТМДІ  настаўніку?</a:t>
            </a:r>
            <a:endParaRPr lang="ru-RU" sz="44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428860" y="0"/>
            <a:ext cx="41905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e-BY" sz="4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be-BY" sz="48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учні аб ТМДІ:</a:t>
            </a:r>
            <a:endParaRPr kumimoji="0" lang="be-BY" sz="60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0752" t="10465" r="31107" b="35683"/>
          <a:stretch>
            <a:fillRect/>
          </a:stretch>
        </p:blipFill>
        <p:spPr bwMode="auto">
          <a:xfrm>
            <a:off x="4714876" y="3571876"/>
            <a:ext cx="4214842" cy="314327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18900000" sx="101000" sy="101000" algn="bl" rotWithShape="0">
              <a:srgbClr val="FFC000"/>
            </a:outerShdw>
          </a:effectLst>
        </p:spPr>
      </p:pic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85720" y="714356"/>
            <a:ext cx="885828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2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Інтэлект-карта дае мне трывалыя веды. З ёй лёгка запомніць матэрыял. У падручніку тэорыі напісана шмат, і цяжка знайсці галоўнае. А калі складзеш карту, то там адзначана самае асноўнае. Тады хутка ўспамінаецца правіла…            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e-BY" sz="32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</a:t>
            </a:r>
            <a:r>
              <a:rPr kumimoji="0" lang="be-BY" sz="32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Кружыліна Ларыса</a:t>
            </a:r>
            <a:endParaRPr kumimoji="0" lang="be-BY" sz="40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85720" y="714356"/>
            <a:ext cx="885828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2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Карта памяці дапамагае мне ўспомніць, паўтарыць, засвоіць матэрыял. У ёй усё коратка, дакладна, зразумела. Патрэбная карта заўсёды са мной. Простая, зручная ў выкарыстанні. Рабіце карту памяці, і вам будзе намнога лягчэй вучыцца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e-BY" sz="32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Дрозд Ганна</a:t>
            </a:r>
            <a:endParaRPr kumimoji="0" lang="be-BY" sz="40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/>
              <a:latin typeface="Monotype Corsiva" pitchFamily="66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428860" y="0"/>
            <a:ext cx="41905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e-BY" sz="4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be-BY" sz="48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учні аб ТМДІ:</a:t>
            </a:r>
            <a:endParaRPr kumimoji="0" lang="be-BY" sz="60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Рисунок 8" descr="C:\Documents and Settings\Администратор\Рабочий стол\Графікі 2\Изображение 039.jpg"/>
          <p:cNvPicPr/>
          <p:nvPr/>
        </p:nvPicPr>
        <p:blipFill>
          <a:blip r:embed="rId4" cstate="print"/>
          <a:srcRect l="2469" t="6297" r="15748" b="15987"/>
          <a:stretch>
            <a:fillRect/>
          </a:stretch>
        </p:blipFill>
        <p:spPr bwMode="auto">
          <a:xfrm>
            <a:off x="4857752" y="3786190"/>
            <a:ext cx="4011020" cy="2859477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8900000" sx="101000" sy="101000" algn="bl" rotWithShape="0">
              <a:srgbClr val="FFC000"/>
            </a:outerShdw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928662" y="928670"/>
            <a:ext cx="742955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2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 я заўсёды пры падрыхтоўцы КП выка-рыстоўваю яркія колеры, яны дапамагаюць адрозніваць інфармацыю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e-BY" sz="32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</a:t>
            </a:r>
            <a:r>
              <a:rPr kumimoji="0" lang="be-BY" sz="32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Кім Максім</a:t>
            </a:r>
            <a:endParaRPr kumimoji="0" lang="be-BY" sz="40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/>
              <a:latin typeface="Monotype Corsiva" pitchFamily="66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428860" y="142852"/>
            <a:ext cx="41905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e-BY" sz="4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be-BY" sz="48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учні аб ТМДІ:</a:t>
            </a:r>
            <a:endParaRPr kumimoji="0" lang="be-BY" sz="60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 t="9434" r="17453" b="8018"/>
          <a:stretch>
            <a:fillRect/>
          </a:stretch>
        </p:blipFill>
        <p:spPr bwMode="auto">
          <a:xfrm>
            <a:off x="4572000" y="3286124"/>
            <a:ext cx="4357718" cy="326829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8900000" sx="101000" sy="101000" algn="bl" rotWithShape="0">
              <a:srgbClr val="FFC000"/>
            </a:outerShdw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8954" y="5506364"/>
            <a:ext cx="2405046" cy="135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3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>
            <a:stCxn id="2050" idx="4"/>
          </p:cNvCxnSpPr>
          <p:nvPr/>
        </p:nvCxnSpPr>
        <p:spPr>
          <a:xfrm rot="16200000" flipH="1">
            <a:off x="4446935" y="4265269"/>
            <a:ext cx="5033301" cy="7461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6750474" y="178162"/>
            <a:ext cx="357166" cy="79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"/>
          <p:cNvSpPr>
            <a:spLocks noChangeArrowheads="1"/>
          </p:cNvSpPr>
          <p:nvPr/>
        </p:nvSpPr>
        <p:spPr bwMode="auto">
          <a:xfrm rot="19166887">
            <a:off x="6048010" y="4822041"/>
            <a:ext cx="456965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2860441">
            <a:off x="5571859" y="5801984"/>
            <a:ext cx="1524434" cy="293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 rot="2119429">
            <a:off x="7424115" y="4797402"/>
            <a:ext cx="43368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 rot="18350368">
            <a:off x="6999477" y="5763633"/>
            <a:ext cx="1299795" cy="3142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5179223" y="4679166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8179619" y="4607727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/>
          <p:cNvSpPr>
            <a:spLocks noChangeArrowheads="1"/>
          </p:cNvSpPr>
          <p:nvPr/>
        </p:nvSpPr>
        <p:spPr bwMode="auto">
          <a:xfrm rot="19085707">
            <a:off x="6103246" y="4262541"/>
            <a:ext cx="47744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 rot="3050537">
            <a:off x="5565047" y="5212189"/>
            <a:ext cx="1580016" cy="30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Адукацыйныя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V="1">
            <a:off x="5179223" y="4107661"/>
            <a:ext cx="500066" cy="4286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"/>
          <p:cNvSpPr>
            <a:spLocks noChangeArrowheads="1"/>
          </p:cNvSpPr>
          <p:nvPr/>
        </p:nvSpPr>
        <p:spPr bwMode="auto">
          <a:xfrm rot="2056995">
            <a:off x="7382094" y="4215599"/>
            <a:ext cx="44251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74683" y="5055876"/>
            <a:ext cx="1299795" cy="326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Развіццёвыя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8108181" y="396478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"/>
          <p:cNvSpPr>
            <a:spLocks noChangeArrowheads="1"/>
          </p:cNvSpPr>
          <p:nvPr/>
        </p:nvSpPr>
        <p:spPr bwMode="auto">
          <a:xfrm rot="19199520">
            <a:off x="6092591" y="3602654"/>
            <a:ext cx="44120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 rot="3240917">
            <a:off x="5653649" y="4576481"/>
            <a:ext cx="1332014" cy="215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Выхаваўчыя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V="1">
            <a:off x="5250661" y="3464719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2"/>
          <p:cNvSpPr>
            <a:spLocks noChangeArrowheads="1"/>
          </p:cNvSpPr>
          <p:nvPr/>
        </p:nvSpPr>
        <p:spPr bwMode="auto">
          <a:xfrm rot="1970087">
            <a:off x="7403314" y="3500463"/>
            <a:ext cx="407564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WordArt 5"/>
          <p:cNvSpPr>
            <a:spLocks noChangeArrowheads="1" noChangeShapeType="1" noTextEdit="1"/>
          </p:cNvSpPr>
          <p:nvPr/>
        </p:nvSpPr>
        <p:spPr bwMode="auto">
          <a:xfrm rot="18104316">
            <a:off x="7263945" y="4455174"/>
            <a:ext cx="688341" cy="1622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Змест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8036743" y="332184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2"/>
          <p:cNvSpPr>
            <a:spLocks noChangeArrowheads="1"/>
          </p:cNvSpPr>
          <p:nvPr/>
        </p:nvSpPr>
        <p:spPr bwMode="auto">
          <a:xfrm rot="19413557">
            <a:off x="6123812" y="2930264"/>
            <a:ext cx="42610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WordArt 3"/>
          <p:cNvSpPr>
            <a:spLocks noChangeArrowheads="1" noChangeShapeType="1" noTextEdit="1"/>
          </p:cNvSpPr>
          <p:nvPr/>
        </p:nvSpPr>
        <p:spPr bwMode="auto">
          <a:xfrm rot="3240917">
            <a:off x="5519472" y="3796453"/>
            <a:ext cx="1586176" cy="2908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Вучэбна-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н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аглядныя </a:t>
            </a:r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сродкі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16200000" flipV="1">
            <a:off x="5322099" y="2821777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2"/>
          <p:cNvSpPr>
            <a:spLocks noChangeArrowheads="1"/>
          </p:cNvSpPr>
          <p:nvPr/>
        </p:nvSpPr>
        <p:spPr bwMode="auto">
          <a:xfrm rot="1779734">
            <a:off x="7351680" y="2858621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30531" y="3781300"/>
            <a:ext cx="1283728" cy="213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Структура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7965305" y="260746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6715140" y="71414"/>
            <a:ext cx="422275" cy="17145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Oval 2"/>
          <p:cNvSpPr>
            <a:spLocks noChangeArrowheads="1"/>
          </p:cNvSpPr>
          <p:nvPr/>
        </p:nvSpPr>
        <p:spPr bwMode="auto">
          <a:xfrm rot="19417693">
            <a:off x="6127062" y="2287764"/>
            <a:ext cx="386765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WordArt 3"/>
          <p:cNvSpPr>
            <a:spLocks noChangeArrowheads="1" noChangeShapeType="1" noTextEdit="1"/>
          </p:cNvSpPr>
          <p:nvPr/>
        </p:nvSpPr>
        <p:spPr bwMode="auto">
          <a:xfrm rot="3240917">
            <a:off x="5627514" y="3142735"/>
            <a:ext cx="1290530" cy="3328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Камбінаваны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ў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рок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16200000" flipV="1">
            <a:off x="5393537" y="2178835"/>
            <a:ext cx="357190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2"/>
          <p:cNvSpPr>
            <a:spLocks noChangeArrowheads="1"/>
          </p:cNvSpPr>
          <p:nvPr/>
        </p:nvSpPr>
        <p:spPr bwMode="auto">
          <a:xfrm rot="1779734">
            <a:off x="7351680" y="2144241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WordArt 5"/>
          <p:cNvSpPr>
            <a:spLocks noChangeArrowheads="1" noChangeShapeType="1" noTextEdit="1"/>
          </p:cNvSpPr>
          <p:nvPr/>
        </p:nvSpPr>
        <p:spPr bwMode="auto">
          <a:xfrm rot="18104316">
            <a:off x="6874962" y="3024157"/>
            <a:ext cx="1371414" cy="3648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“Метаплан”,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 “Алфавіт”,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“4 куты”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7965305" y="189308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2"/>
          <p:cNvSpPr>
            <a:spLocks noChangeArrowheads="1"/>
          </p:cNvSpPr>
          <p:nvPr/>
        </p:nvSpPr>
        <p:spPr bwMode="auto">
          <a:xfrm rot="19455324">
            <a:off x="6087487" y="1619926"/>
            <a:ext cx="37980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WordArt 5"/>
          <p:cNvSpPr>
            <a:spLocks noChangeArrowheads="1" noChangeShapeType="1" noTextEdit="1"/>
          </p:cNvSpPr>
          <p:nvPr/>
        </p:nvSpPr>
        <p:spPr bwMode="auto">
          <a:xfrm rot="3221569">
            <a:off x="5570889" y="2456463"/>
            <a:ext cx="1371414" cy="348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Тэхналогія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к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алектыўнага 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ўзаемадзеяння</a:t>
            </a: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rot="16200000" flipV="1">
            <a:off x="5301782" y="1450022"/>
            <a:ext cx="391940" cy="27986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2"/>
          <p:cNvSpPr>
            <a:spLocks noChangeArrowheads="1"/>
          </p:cNvSpPr>
          <p:nvPr/>
        </p:nvSpPr>
        <p:spPr bwMode="auto">
          <a:xfrm rot="1779734">
            <a:off x="7351680" y="1358423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84847" y="2219797"/>
            <a:ext cx="1248345" cy="3273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Тэхналогія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французскіх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педмайстэрняў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5400000" flipH="1" flipV="1">
            <a:off x="7965305" y="110726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"/>
          <p:cNvSpPr>
            <a:spLocks noChangeArrowheads="1"/>
          </p:cNvSpPr>
          <p:nvPr/>
        </p:nvSpPr>
        <p:spPr bwMode="auto">
          <a:xfrm rot="19598902">
            <a:off x="6152116" y="1061531"/>
            <a:ext cx="45757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WordArt 5"/>
          <p:cNvSpPr>
            <a:spLocks noChangeArrowheads="1" noChangeShapeType="1" noTextEdit="1"/>
          </p:cNvSpPr>
          <p:nvPr/>
        </p:nvSpPr>
        <p:spPr bwMode="auto">
          <a:xfrm rot="3119351">
            <a:off x="5541131" y="1928434"/>
            <a:ext cx="1619664" cy="3484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Тэхналог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і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я</a:t>
            </a: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развіцця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крытычнага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мыслення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62" name="Прямая соединительная линия 61"/>
          <p:cNvCxnSpPr>
            <a:stCxn id="60" idx="0"/>
          </p:cNvCxnSpPr>
          <p:nvPr/>
        </p:nvCxnSpPr>
        <p:spPr>
          <a:xfrm rot="16200000" flipV="1">
            <a:off x="5530185" y="972229"/>
            <a:ext cx="306762" cy="22286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2"/>
          <p:cNvSpPr>
            <a:spLocks noChangeArrowheads="1"/>
          </p:cNvSpPr>
          <p:nvPr/>
        </p:nvSpPr>
        <p:spPr bwMode="auto">
          <a:xfrm rot="1779734">
            <a:off x="7286536" y="786919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71" name="WordArt 5"/>
          <p:cNvSpPr>
            <a:spLocks noChangeArrowheads="1" noChangeShapeType="1" noTextEdit="1"/>
          </p:cNvSpPr>
          <p:nvPr/>
        </p:nvSpPr>
        <p:spPr bwMode="auto">
          <a:xfrm rot="18104316">
            <a:off x="7046631" y="1732997"/>
            <a:ext cx="881149" cy="3273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Тэхналогія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МДІ</a:t>
            </a: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rot="5400000" flipH="1" flipV="1">
            <a:off x="7900161" y="535761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1"/>
          <p:cNvSpPr>
            <a:spLocks noChangeArrowheads="1"/>
          </p:cNvSpPr>
          <p:nvPr/>
        </p:nvSpPr>
        <p:spPr bwMode="auto">
          <a:xfrm>
            <a:off x="-32" y="-24"/>
            <a:ext cx="650085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“Інфармацыйна-камунікацыйныя тэхналогіі, формы і метады,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характар узаемадзеяння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36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вучняў і педагогаў”.</a:t>
            </a:r>
            <a:endParaRPr kumimoji="0" lang="be-BY" sz="44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50800" dir="5400000" algn="ctr" rotWithShape="0">
                  <a:srgbClr val="FFC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63" name="Oval 2"/>
          <p:cNvSpPr>
            <a:spLocks noChangeArrowheads="1"/>
          </p:cNvSpPr>
          <p:nvPr/>
        </p:nvSpPr>
        <p:spPr bwMode="auto">
          <a:xfrm rot="19598902">
            <a:off x="6119242" y="337627"/>
            <a:ext cx="45757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WordArt 5"/>
          <p:cNvSpPr>
            <a:spLocks noChangeArrowheads="1" noChangeShapeType="1" noTextEdit="1"/>
          </p:cNvSpPr>
          <p:nvPr/>
        </p:nvSpPr>
        <p:spPr bwMode="auto">
          <a:xfrm rot="3281312">
            <a:off x="5538572" y="1195304"/>
            <a:ext cx="1585040" cy="310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Інфармацыйна-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камунікацыйныя тэхналогіі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65" name="Прямая соединительная линия 64"/>
          <p:cNvCxnSpPr>
            <a:stCxn id="63" idx="0"/>
          </p:cNvCxnSpPr>
          <p:nvPr/>
        </p:nvCxnSpPr>
        <p:spPr>
          <a:xfrm rot="16200000" flipV="1">
            <a:off x="5497311" y="248325"/>
            <a:ext cx="306762" cy="22286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285720" y="3071810"/>
            <a:ext cx="4762533" cy="35719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8900000" sx="101000" sy="101000" algn="bl" rotWithShape="0">
              <a:srgbClr val="FFC000"/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/>
          <a:srcRect l="3647" t="10416" r="6620"/>
          <a:stretch>
            <a:fillRect/>
          </a:stretch>
        </p:blipFill>
        <p:spPr bwMode="auto">
          <a:xfrm>
            <a:off x="0" y="428604"/>
            <a:ext cx="914400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Рисунок 5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Рисунок 5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5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5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428596" y="5000636"/>
            <a:ext cx="4363695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Monotype Corsiva" pitchFamily="66" charset="0"/>
              </a:rPr>
              <a:t>лясы </a:t>
            </a:r>
            <a:r>
              <a:rPr lang="be-BY" sz="6600" b="1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Monotype Corsiva" pitchFamily="66" charset="0"/>
              </a:rPr>
              <a:t>і азёры,</a:t>
            </a:r>
            <a:endParaRPr lang="ru-RU" sz="6600" b="1" dirty="0">
              <a:ln w="11430"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schemeClr val="bg1">
                    <a:alpha val="40000"/>
                  </a:scheme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643142" y="1571612"/>
            <a:ext cx="6500858" cy="4572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Blip>
                <a:blip r:embed="rId4"/>
              </a:buBlip>
            </a:pPr>
            <a:r>
              <a:rPr lang="be-BY" sz="28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</a:t>
            </a:r>
            <a:r>
              <a:rPr lang="be-BY" sz="32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дэманстрацыйныя (паказ гатовых </a:t>
            </a:r>
          </a:p>
          <a:p>
            <a:pPr algn="just"/>
            <a:r>
              <a:rPr lang="be-BY" sz="32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   дэманстрацыйных праграм, слайдаў, </a:t>
            </a:r>
          </a:p>
          <a:p>
            <a:pPr algn="just"/>
            <a:r>
              <a:rPr lang="be-BY" sz="32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   прэзентацый);</a:t>
            </a:r>
            <a:endParaRPr lang="ru-RU" sz="32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latin typeface="Monotype Corsiva" pitchFamily="66" charset="0"/>
            </a:endParaRPr>
          </a:p>
          <a:p>
            <a:pPr algn="just">
              <a:buBlip>
                <a:blip r:embed="rId4"/>
              </a:buBlip>
            </a:pPr>
            <a:r>
              <a:rPr lang="be-BY" sz="32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навучальныя (табліцы, схемы, клас-</a:t>
            </a:r>
          </a:p>
          <a:p>
            <a:pPr algn="just"/>
            <a:r>
              <a:rPr lang="be-BY" sz="32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   тары, логіка-сэнсавыя мадэлі, інтэ-</a:t>
            </a:r>
          </a:p>
          <a:p>
            <a:pPr algn="just"/>
            <a:r>
              <a:rPr lang="be-BY" sz="32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   лект-карты);</a:t>
            </a:r>
            <a:endParaRPr lang="ru-RU" sz="32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latin typeface="Monotype Corsiva" pitchFamily="66" charset="0"/>
            </a:endParaRPr>
          </a:p>
          <a:p>
            <a:pPr algn="just">
              <a:buBlip>
                <a:blip r:embed="rId4"/>
              </a:buBlip>
            </a:pPr>
            <a:r>
              <a:rPr lang="be-BY" sz="32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кантралюючыя (карткі, творчыя </a:t>
            </a:r>
          </a:p>
          <a:p>
            <a:pPr algn="just"/>
            <a:r>
              <a:rPr lang="be-BY" sz="32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latin typeface="Monotype Corsiva" pitchFamily="66" charset="0"/>
              </a:rPr>
              <a:t>     заданні, тэсты).</a:t>
            </a:r>
            <a:endParaRPr lang="ru-RU" sz="32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latin typeface="Monotype Corsiva" pitchFamily="66" charset="0"/>
            </a:endParaRPr>
          </a:p>
          <a:p>
            <a:pPr algn="r"/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53624"/>
            <a:ext cx="80724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Формы і метады інфармацыйных тэхналогій на ўроку:</a:t>
            </a:r>
            <a:endParaRPr lang="ru-RU" sz="4400" b="1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5546512"/>
            <a:ext cx="2333608" cy="13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1232" y="5514052"/>
            <a:ext cx="2109858" cy="134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 r="50000"/>
          <a:stretch>
            <a:fillRect/>
          </a:stretch>
        </p:blipFill>
        <p:spPr bwMode="auto">
          <a:xfrm>
            <a:off x="7977196" y="5546512"/>
            <a:ext cx="1166804" cy="13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8954" y="5506364"/>
            <a:ext cx="2405046" cy="135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3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>
            <a:stCxn id="2050" idx="4"/>
          </p:cNvCxnSpPr>
          <p:nvPr/>
        </p:nvCxnSpPr>
        <p:spPr>
          <a:xfrm rot="16200000" flipH="1">
            <a:off x="4446935" y="4265269"/>
            <a:ext cx="5033301" cy="7461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6750474" y="178162"/>
            <a:ext cx="357166" cy="79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"/>
          <p:cNvSpPr>
            <a:spLocks noChangeArrowheads="1"/>
          </p:cNvSpPr>
          <p:nvPr/>
        </p:nvSpPr>
        <p:spPr bwMode="auto">
          <a:xfrm rot="19166887">
            <a:off x="6048010" y="4822041"/>
            <a:ext cx="456965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2860441">
            <a:off x="5571859" y="5801984"/>
            <a:ext cx="1524434" cy="293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 rot="2119429">
            <a:off x="7424115" y="4797402"/>
            <a:ext cx="43368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 rot="18350368">
            <a:off x="6999477" y="5763633"/>
            <a:ext cx="1299795" cy="3142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5179223" y="4679166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8179619" y="4607727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/>
          <p:cNvSpPr>
            <a:spLocks noChangeArrowheads="1"/>
          </p:cNvSpPr>
          <p:nvPr/>
        </p:nvSpPr>
        <p:spPr bwMode="auto">
          <a:xfrm rot="19085707">
            <a:off x="6103246" y="4262541"/>
            <a:ext cx="47744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 rot="3050537">
            <a:off x="5565047" y="5212189"/>
            <a:ext cx="1580016" cy="30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Адукацыйныя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V="1">
            <a:off x="5179223" y="4107661"/>
            <a:ext cx="500066" cy="4286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"/>
          <p:cNvSpPr>
            <a:spLocks noChangeArrowheads="1"/>
          </p:cNvSpPr>
          <p:nvPr/>
        </p:nvSpPr>
        <p:spPr bwMode="auto">
          <a:xfrm rot="2056995">
            <a:off x="7382094" y="4215599"/>
            <a:ext cx="44251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74683" y="5055876"/>
            <a:ext cx="1299795" cy="326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Развіццёвыя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8108181" y="396478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"/>
          <p:cNvSpPr>
            <a:spLocks noChangeArrowheads="1"/>
          </p:cNvSpPr>
          <p:nvPr/>
        </p:nvSpPr>
        <p:spPr bwMode="auto">
          <a:xfrm rot="19199520">
            <a:off x="6092591" y="3602654"/>
            <a:ext cx="44120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 rot="3240917">
            <a:off x="5653649" y="4576481"/>
            <a:ext cx="1332014" cy="215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Выхаваўчыя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V="1">
            <a:off x="5250661" y="3464719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2"/>
          <p:cNvSpPr>
            <a:spLocks noChangeArrowheads="1"/>
          </p:cNvSpPr>
          <p:nvPr/>
        </p:nvSpPr>
        <p:spPr bwMode="auto">
          <a:xfrm rot="1970087">
            <a:off x="7403314" y="3500463"/>
            <a:ext cx="407564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WordArt 5"/>
          <p:cNvSpPr>
            <a:spLocks noChangeArrowheads="1" noChangeShapeType="1" noTextEdit="1"/>
          </p:cNvSpPr>
          <p:nvPr/>
        </p:nvSpPr>
        <p:spPr bwMode="auto">
          <a:xfrm rot="18104316">
            <a:off x="7263945" y="4455174"/>
            <a:ext cx="688341" cy="1622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Змест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8036743" y="332184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2"/>
          <p:cNvSpPr>
            <a:spLocks noChangeArrowheads="1"/>
          </p:cNvSpPr>
          <p:nvPr/>
        </p:nvSpPr>
        <p:spPr bwMode="auto">
          <a:xfrm rot="19413557">
            <a:off x="6123812" y="2930264"/>
            <a:ext cx="42610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WordArt 3"/>
          <p:cNvSpPr>
            <a:spLocks noChangeArrowheads="1" noChangeShapeType="1" noTextEdit="1"/>
          </p:cNvSpPr>
          <p:nvPr/>
        </p:nvSpPr>
        <p:spPr bwMode="auto">
          <a:xfrm rot="3240917">
            <a:off x="5519472" y="3796453"/>
            <a:ext cx="1586176" cy="2908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Вучэбна-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н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аглядныя </a:t>
            </a:r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сродкі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16200000" flipV="1">
            <a:off x="5322099" y="2821777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2"/>
          <p:cNvSpPr>
            <a:spLocks noChangeArrowheads="1"/>
          </p:cNvSpPr>
          <p:nvPr/>
        </p:nvSpPr>
        <p:spPr bwMode="auto">
          <a:xfrm rot="1779734">
            <a:off x="7351680" y="2858621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30531" y="3781300"/>
            <a:ext cx="1283728" cy="213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Структура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7965305" y="260746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6715140" y="71414"/>
            <a:ext cx="422275" cy="17145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Oval 2"/>
          <p:cNvSpPr>
            <a:spLocks noChangeArrowheads="1"/>
          </p:cNvSpPr>
          <p:nvPr/>
        </p:nvSpPr>
        <p:spPr bwMode="auto">
          <a:xfrm rot="19417693">
            <a:off x="6127062" y="2287764"/>
            <a:ext cx="386765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WordArt 3"/>
          <p:cNvSpPr>
            <a:spLocks noChangeArrowheads="1" noChangeShapeType="1" noTextEdit="1"/>
          </p:cNvSpPr>
          <p:nvPr/>
        </p:nvSpPr>
        <p:spPr bwMode="auto">
          <a:xfrm rot="3240917">
            <a:off x="5627514" y="3142735"/>
            <a:ext cx="1290530" cy="3328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Камбінаваны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ў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рок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16200000" flipV="1">
            <a:off x="5393537" y="2178835"/>
            <a:ext cx="357190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2"/>
          <p:cNvSpPr>
            <a:spLocks noChangeArrowheads="1"/>
          </p:cNvSpPr>
          <p:nvPr/>
        </p:nvSpPr>
        <p:spPr bwMode="auto">
          <a:xfrm rot="1779734">
            <a:off x="7351680" y="2144241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WordArt 5"/>
          <p:cNvSpPr>
            <a:spLocks noChangeArrowheads="1" noChangeShapeType="1" noTextEdit="1"/>
          </p:cNvSpPr>
          <p:nvPr/>
        </p:nvSpPr>
        <p:spPr bwMode="auto">
          <a:xfrm rot="18104316">
            <a:off x="6874962" y="3024157"/>
            <a:ext cx="1371414" cy="3648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“Метаплан”,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 “Алфавіт”,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“4 куты”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7965305" y="189308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2"/>
          <p:cNvSpPr>
            <a:spLocks noChangeArrowheads="1"/>
          </p:cNvSpPr>
          <p:nvPr/>
        </p:nvSpPr>
        <p:spPr bwMode="auto">
          <a:xfrm rot="19455324">
            <a:off x="6087487" y="1619926"/>
            <a:ext cx="37980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rot="16200000" flipV="1">
            <a:off x="5301782" y="1450022"/>
            <a:ext cx="391940" cy="27986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2"/>
          <p:cNvSpPr>
            <a:spLocks noChangeArrowheads="1"/>
          </p:cNvSpPr>
          <p:nvPr/>
        </p:nvSpPr>
        <p:spPr bwMode="auto">
          <a:xfrm rot="1779734">
            <a:off x="7351680" y="1358423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WordArt 5"/>
          <p:cNvSpPr>
            <a:spLocks noChangeArrowheads="1" noChangeShapeType="1" noTextEdit="1"/>
          </p:cNvSpPr>
          <p:nvPr/>
        </p:nvSpPr>
        <p:spPr bwMode="auto">
          <a:xfrm rot="3270470">
            <a:off x="5586471" y="2439801"/>
            <a:ext cx="1248345" cy="3273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Тэхналогія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калектыўнага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узаемадзеяння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5400000" flipH="1" flipV="1">
            <a:off x="7965305" y="110726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"/>
          <p:cNvSpPr>
            <a:spLocks noChangeArrowheads="1"/>
          </p:cNvSpPr>
          <p:nvPr/>
        </p:nvSpPr>
        <p:spPr bwMode="auto">
          <a:xfrm rot="19598902">
            <a:off x="6152116" y="1061531"/>
            <a:ext cx="45757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WordArt 5"/>
          <p:cNvSpPr>
            <a:spLocks noChangeArrowheads="1" noChangeShapeType="1" noTextEdit="1"/>
          </p:cNvSpPr>
          <p:nvPr/>
        </p:nvSpPr>
        <p:spPr bwMode="auto">
          <a:xfrm rot="3119351">
            <a:off x="5678057" y="1918949"/>
            <a:ext cx="1371414" cy="310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Тэхналог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і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я</a:t>
            </a: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развіцця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крытычнага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мыслення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62" name="Прямая соединительная линия 61"/>
          <p:cNvCxnSpPr>
            <a:stCxn id="60" idx="0"/>
          </p:cNvCxnSpPr>
          <p:nvPr/>
        </p:nvCxnSpPr>
        <p:spPr>
          <a:xfrm rot="16200000" flipV="1">
            <a:off x="5530185" y="972229"/>
            <a:ext cx="306762" cy="22286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2"/>
          <p:cNvSpPr>
            <a:spLocks noChangeArrowheads="1"/>
          </p:cNvSpPr>
          <p:nvPr/>
        </p:nvSpPr>
        <p:spPr bwMode="auto">
          <a:xfrm rot="1779734">
            <a:off x="7286536" y="786919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" name="WordArt 5"/>
          <p:cNvSpPr>
            <a:spLocks noChangeArrowheads="1" noChangeShapeType="1" noTextEdit="1"/>
          </p:cNvSpPr>
          <p:nvPr/>
        </p:nvSpPr>
        <p:spPr bwMode="auto">
          <a:xfrm rot="18104316">
            <a:off x="7046631" y="1732997"/>
            <a:ext cx="881149" cy="3273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Тэхналогія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МДІ</a:t>
            </a: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rot="5400000" flipH="1" flipV="1">
            <a:off x="7900161" y="535761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2"/>
          <p:cNvSpPr>
            <a:spLocks noChangeArrowheads="1"/>
          </p:cNvSpPr>
          <p:nvPr/>
        </p:nvSpPr>
        <p:spPr bwMode="auto">
          <a:xfrm rot="19598902">
            <a:off x="6119242" y="337627"/>
            <a:ext cx="45757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WordArt 5"/>
          <p:cNvSpPr>
            <a:spLocks noChangeArrowheads="1" noChangeShapeType="1" noTextEdit="1"/>
          </p:cNvSpPr>
          <p:nvPr/>
        </p:nvSpPr>
        <p:spPr bwMode="auto">
          <a:xfrm rot="3281312">
            <a:off x="5538572" y="1195304"/>
            <a:ext cx="1585040" cy="310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Інфармацыйна-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камунікацыйныя тэхналогіі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65" name="Прямая соединительная линия 64"/>
          <p:cNvCxnSpPr>
            <a:stCxn id="63" idx="0"/>
          </p:cNvCxnSpPr>
          <p:nvPr/>
        </p:nvCxnSpPr>
        <p:spPr>
          <a:xfrm rot="16200000" flipV="1">
            <a:off x="5497311" y="248325"/>
            <a:ext cx="306762" cy="22286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2"/>
          <p:cNvSpPr>
            <a:spLocks noChangeArrowheads="1"/>
          </p:cNvSpPr>
          <p:nvPr/>
        </p:nvSpPr>
        <p:spPr bwMode="auto">
          <a:xfrm rot="1779734">
            <a:off x="7314041" y="65404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4" name="WordArt 5"/>
          <p:cNvSpPr>
            <a:spLocks noChangeArrowheads="1" noChangeShapeType="1" noTextEdit="1"/>
          </p:cNvSpPr>
          <p:nvPr/>
        </p:nvSpPr>
        <p:spPr bwMode="auto">
          <a:xfrm rot="18104316">
            <a:off x="7051769" y="971347"/>
            <a:ext cx="975532" cy="3273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Пазакласная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работа</a:t>
            </a: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 rot="5400000" flipH="1" flipV="1">
            <a:off x="7927666" y="-185754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WordArt 5"/>
          <p:cNvSpPr>
            <a:spLocks noChangeArrowheads="1" noChangeShapeType="1" noTextEdit="1"/>
          </p:cNvSpPr>
          <p:nvPr/>
        </p:nvSpPr>
        <p:spPr bwMode="auto">
          <a:xfrm rot="18277950">
            <a:off x="6858077" y="2306100"/>
            <a:ext cx="1371414" cy="348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Тэхналогія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ф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ранцузкіх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педмайстэрняў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Прямоугольник 54"/>
          <p:cNvSpPr/>
          <p:nvPr/>
        </p:nvSpPr>
        <p:spPr>
          <a:xfrm>
            <a:off x="571472" y="142852"/>
            <a:ext cx="8072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e-BY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Выхоўваць асобу можа толькі асоба</a:t>
            </a:r>
            <a:endParaRPr lang="ru-RU" sz="4400" b="1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31818" t="11932" b="14773"/>
          <a:stretch>
            <a:fillRect/>
          </a:stretch>
        </p:blipFill>
        <p:spPr bwMode="auto">
          <a:xfrm>
            <a:off x="4366007" y="928670"/>
            <a:ext cx="4385995" cy="314327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8900000" sx="101000" sy="101000" algn="bl" rotWithShape="0">
              <a:srgbClr val="FFC000"/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l="14698" t="19597"/>
          <a:stretch>
            <a:fillRect/>
          </a:stretch>
        </p:blipFill>
        <p:spPr bwMode="auto">
          <a:xfrm>
            <a:off x="1024510" y="3571876"/>
            <a:ext cx="4446408" cy="314327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8900000" sx="101000" sy="101000" algn="bl" rotWithShape="0">
              <a:srgbClr val="FFC000">
                <a:alpha val="97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r="17335"/>
          <a:stretch>
            <a:fillRect/>
          </a:stretch>
        </p:blipFill>
        <p:spPr bwMode="auto">
          <a:xfrm>
            <a:off x="5572131" y="4429133"/>
            <a:ext cx="3572667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5613406"/>
            <a:ext cx="2214578" cy="124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4429132"/>
            <a:ext cx="3476616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Documents and Settings\Администратор\Рабочий стол\z2.jpg"/>
          <p:cNvPicPr/>
          <p:nvPr/>
        </p:nvPicPr>
        <p:blipFill>
          <a:blip r:embed="rId4"/>
          <a:srcRect l="22193" r="13816"/>
          <a:stretch>
            <a:fillRect/>
          </a:stretch>
        </p:blipFill>
        <p:spPr bwMode="auto">
          <a:xfrm>
            <a:off x="500034" y="1000108"/>
            <a:ext cx="2976398" cy="3714776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8900000" sx="101000" sy="101000" algn="bl" rotWithShape="0">
              <a:srgbClr val="FFC000"/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357554" y="1214422"/>
            <a:ext cx="57864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36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 Перамагаючы, азірніся. </a:t>
            </a:r>
          </a:p>
          <a:p>
            <a:pPr algn="ctr"/>
            <a:r>
              <a:rPr lang="be-BY" sz="36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Ніколі не спыняйся </a:t>
            </a:r>
          </a:p>
          <a:p>
            <a:pPr algn="ctr"/>
            <a:r>
              <a:rPr lang="be-BY" sz="36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на дасягнутым. </a:t>
            </a:r>
          </a:p>
          <a:p>
            <a:pPr algn="ctr"/>
            <a:r>
              <a:rPr lang="be-BY" sz="36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Няма мяжы дасканаласці. </a:t>
            </a:r>
          </a:p>
          <a:p>
            <a:pPr algn="ctr"/>
            <a:r>
              <a:rPr lang="be-BY" sz="36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 Адукацыя праз усё жыццё. 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71414"/>
            <a:ext cx="83582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44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Мая прафесійная пазіцыя такая: </a:t>
            </a:r>
            <a:endParaRPr lang="ru-RU" sz="4400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8954" y="5506364"/>
            <a:ext cx="2405046" cy="135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4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cxnSp>
        <p:nvCxnSpPr>
          <p:cNvPr id="4" name="Прямая соединительная линия 3"/>
          <p:cNvCxnSpPr>
            <a:stCxn id="2050" idx="4"/>
          </p:cNvCxnSpPr>
          <p:nvPr/>
        </p:nvCxnSpPr>
        <p:spPr>
          <a:xfrm rot="16200000" flipH="1">
            <a:off x="4446935" y="4265269"/>
            <a:ext cx="5033301" cy="7461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 flipH="1" flipV="1">
            <a:off x="6750474" y="178162"/>
            <a:ext cx="357166" cy="79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2"/>
          <p:cNvSpPr>
            <a:spLocks noChangeArrowheads="1"/>
          </p:cNvSpPr>
          <p:nvPr/>
        </p:nvSpPr>
        <p:spPr bwMode="auto">
          <a:xfrm rot="19166887">
            <a:off x="6048010" y="4822041"/>
            <a:ext cx="456965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 rot="2860441">
            <a:off x="5571859" y="5801984"/>
            <a:ext cx="1524434" cy="293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 rot="2119429">
            <a:off x="7424115" y="4797402"/>
            <a:ext cx="433687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 rot="18350368">
            <a:off x="6999477" y="5763633"/>
            <a:ext cx="1299795" cy="3142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Тэарэтычныя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веды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 rot="16200000" flipV="1">
            <a:off x="5179223" y="4679166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8179619" y="4607727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/>
          <p:cNvSpPr>
            <a:spLocks noChangeArrowheads="1"/>
          </p:cNvSpPr>
          <p:nvPr/>
        </p:nvSpPr>
        <p:spPr bwMode="auto">
          <a:xfrm rot="19085707">
            <a:off x="6103246" y="4262541"/>
            <a:ext cx="47744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 rot="3050537">
            <a:off x="5565047" y="5212189"/>
            <a:ext cx="1580016" cy="30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Адукацыйныя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V="1">
            <a:off x="5179223" y="4107661"/>
            <a:ext cx="500066" cy="4286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"/>
          <p:cNvSpPr>
            <a:spLocks noChangeArrowheads="1"/>
          </p:cNvSpPr>
          <p:nvPr/>
        </p:nvSpPr>
        <p:spPr bwMode="auto">
          <a:xfrm rot="2056995">
            <a:off x="7382094" y="4215599"/>
            <a:ext cx="44251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74683" y="5055876"/>
            <a:ext cx="1299795" cy="326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Развіццёвыя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 flipH="1" flipV="1">
            <a:off x="8108181" y="396478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"/>
          <p:cNvSpPr>
            <a:spLocks noChangeArrowheads="1"/>
          </p:cNvSpPr>
          <p:nvPr/>
        </p:nvSpPr>
        <p:spPr bwMode="auto">
          <a:xfrm rot="19199520">
            <a:off x="6092591" y="3602654"/>
            <a:ext cx="44120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 rot="3240917">
            <a:off x="5653649" y="4576481"/>
            <a:ext cx="1332014" cy="215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Выхаваўчыя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задачы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V="1">
            <a:off x="5250661" y="3464719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2"/>
          <p:cNvSpPr>
            <a:spLocks noChangeArrowheads="1"/>
          </p:cNvSpPr>
          <p:nvPr/>
        </p:nvSpPr>
        <p:spPr bwMode="auto">
          <a:xfrm rot="1970087">
            <a:off x="7403314" y="3500463"/>
            <a:ext cx="407564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WordArt 5"/>
          <p:cNvSpPr>
            <a:spLocks noChangeArrowheads="1" noChangeShapeType="1" noTextEdit="1"/>
          </p:cNvSpPr>
          <p:nvPr/>
        </p:nvSpPr>
        <p:spPr bwMode="auto">
          <a:xfrm rot="18104316">
            <a:off x="7263945" y="4455174"/>
            <a:ext cx="688341" cy="1622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Змест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 flipH="1" flipV="1">
            <a:off x="8036743" y="332184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2"/>
          <p:cNvSpPr>
            <a:spLocks noChangeArrowheads="1"/>
          </p:cNvSpPr>
          <p:nvPr/>
        </p:nvSpPr>
        <p:spPr bwMode="auto">
          <a:xfrm rot="19413557">
            <a:off x="6123812" y="2930264"/>
            <a:ext cx="426106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WordArt 3"/>
          <p:cNvSpPr>
            <a:spLocks noChangeArrowheads="1" noChangeShapeType="1" noTextEdit="1"/>
          </p:cNvSpPr>
          <p:nvPr/>
        </p:nvSpPr>
        <p:spPr bwMode="auto">
          <a:xfrm rot="3240917">
            <a:off x="5519472" y="3796453"/>
            <a:ext cx="1586176" cy="2908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Вучэбна-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н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аглядныя </a:t>
            </a:r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сродкі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16200000" flipV="1">
            <a:off x="5322099" y="2821777"/>
            <a:ext cx="428628" cy="35719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2"/>
          <p:cNvSpPr>
            <a:spLocks noChangeArrowheads="1"/>
          </p:cNvSpPr>
          <p:nvPr/>
        </p:nvSpPr>
        <p:spPr bwMode="auto">
          <a:xfrm rot="1779734">
            <a:off x="7351680" y="2858621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30531" y="3781300"/>
            <a:ext cx="1283728" cy="213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Структура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7965305" y="260746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6715140" y="71414"/>
            <a:ext cx="422275" cy="17145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Oval 2"/>
          <p:cNvSpPr>
            <a:spLocks noChangeArrowheads="1"/>
          </p:cNvSpPr>
          <p:nvPr/>
        </p:nvSpPr>
        <p:spPr bwMode="auto">
          <a:xfrm rot="19417693">
            <a:off x="6127062" y="2287764"/>
            <a:ext cx="386765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WordArt 3"/>
          <p:cNvSpPr>
            <a:spLocks noChangeArrowheads="1" noChangeShapeType="1" noTextEdit="1"/>
          </p:cNvSpPr>
          <p:nvPr/>
        </p:nvSpPr>
        <p:spPr bwMode="auto">
          <a:xfrm rot="3240917">
            <a:off x="5627514" y="3142735"/>
            <a:ext cx="1290530" cy="3328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Камбінаваны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ў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рок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rot="16200000" flipV="1">
            <a:off x="5393537" y="2178835"/>
            <a:ext cx="357190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2"/>
          <p:cNvSpPr>
            <a:spLocks noChangeArrowheads="1"/>
          </p:cNvSpPr>
          <p:nvPr/>
        </p:nvSpPr>
        <p:spPr bwMode="auto">
          <a:xfrm rot="1779734">
            <a:off x="7351680" y="2144241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WordArt 5"/>
          <p:cNvSpPr>
            <a:spLocks noChangeArrowheads="1" noChangeShapeType="1" noTextEdit="1"/>
          </p:cNvSpPr>
          <p:nvPr/>
        </p:nvSpPr>
        <p:spPr bwMode="auto">
          <a:xfrm rot="18104316">
            <a:off x="6874962" y="3024157"/>
            <a:ext cx="1371414" cy="3648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“Метаплан”,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 “Алфавіт”,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“4 куты”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7965305" y="1893083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2"/>
          <p:cNvSpPr>
            <a:spLocks noChangeArrowheads="1"/>
          </p:cNvSpPr>
          <p:nvPr/>
        </p:nvSpPr>
        <p:spPr bwMode="auto">
          <a:xfrm rot="19455324">
            <a:off x="6087487" y="1619926"/>
            <a:ext cx="37980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WordArt 5"/>
          <p:cNvSpPr>
            <a:spLocks noChangeArrowheads="1" noChangeShapeType="1" noTextEdit="1"/>
          </p:cNvSpPr>
          <p:nvPr/>
        </p:nvSpPr>
        <p:spPr bwMode="auto">
          <a:xfrm rot="3221569">
            <a:off x="5570889" y="2456463"/>
            <a:ext cx="1371414" cy="348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Тэхналогія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ф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ранцузкіх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педмайстэрняў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rot="16200000" flipV="1">
            <a:off x="5301782" y="1450022"/>
            <a:ext cx="391940" cy="27986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2"/>
          <p:cNvSpPr>
            <a:spLocks noChangeArrowheads="1"/>
          </p:cNvSpPr>
          <p:nvPr/>
        </p:nvSpPr>
        <p:spPr bwMode="auto">
          <a:xfrm rot="1779734">
            <a:off x="7351680" y="1358423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WordArt 5"/>
          <p:cNvSpPr>
            <a:spLocks noChangeArrowheads="1" noChangeShapeType="1" noTextEdit="1"/>
          </p:cNvSpPr>
          <p:nvPr/>
        </p:nvSpPr>
        <p:spPr bwMode="auto">
          <a:xfrm rot="18104316">
            <a:off x="6984847" y="2219797"/>
            <a:ext cx="1248345" cy="3273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Тэхналогія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калектыўнага 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узаемадзеяння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5400000" flipH="1" flipV="1">
            <a:off x="7965305" y="1107265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"/>
          <p:cNvSpPr>
            <a:spLocks noChangeArrowheads="1"/>
          </p:cNvSpPr>
          <p:nvPr/>
        </p:nvSpPr>
        <p:spPr bwMode="auto">
          <a:xfrm rot="19598902">
            <a:off x="6152116" y="1061531"/>
            <a:ext cx="45757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WordArt 5"/>
          <p:cNvSpPr>
            <a:spLocks noChangeArrowheads="1" noChangeShapeType="1" noTextEdit="1"/>
          </p:cNvSpPr>
          <p:nvPr/>
        </p:nvSpPr>
        <p:spPr bwMode="auto">
          <a:xfrm rot="3119351">
            <a:off x="5678057" y="1918949"/>
            <a:ext cx="1371414" cy="310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Тэхналог</a:t>
            </a:r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і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я</a:t>
            </a: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развіцця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крытычнага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мыслення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62" name="Прямая соединительная линия 61"/>
          <p:cNvCxnSpPr>
            <a:stCxn id="60" idx="0"/>
          </p:cNvCxnSpPr>
          <p:nvPr/>
        </p:nvCxnSpPr>
        <p:spPr>
          <a:xfrm rot="16200000" flipV="1">
            <a:off x="5530185" y="972229"/>
            <a:ext cx="306762" cy="22286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2"/>
          <p:cNvSpPr>
            <a:spLocks noChangeArrowheads="1"/>
          </p:cNvSpPr>
          <p:nvPr/>
        </p:nvSpPr>
        <p:spPr bwMode="auto">
          <a:xfrm rot="1779734">
            <a:off x="7286536" y="786919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" name="WordArt 5"/>
          <p:cNvSpPr>
            <a:spLocks noChangeArrowheads="1" noChangeShapeType="1" noTextEdit="1"/>
          </p:cNvSpPr>
          <p:nvPr/>
        </p:nvSpPr>
        <p:spPr bwMode="auto">
          <a:xfrm rot="18104316">
            <a:off x="7046631" y="1732997"/>
            <a:ext cx="881149" cy="3273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Тэхналогія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МДІ</a:t>
            </a: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rot="5400000" flipH="1" flipV="1">
            <a:off x="7900161" y="535761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2"/>
          <p:cNvSpPr>
            <a:spLocks noChangeArrowheads="1"/>
          </p:cNvSpPr>
          <p:nvPr/>
        </p:nvSpPr>
        <p:spPr bwMode="auto">
          <a:xfrm rot="19598902">
            <a:off x="6119242" y="337627"/>
            <a:ext cx="457579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WordArt 5"/>
          <p:cNvSpPr>
            <a:spLocks noChangeArrowheads="1" noChangeShapeType="1" noTextEdit="1"/>
          </p:cNvSpPr>
          <p:nvPr/>
        </p:nvSpPr>
        <p:spPr bwMode="auto">
          <a:xfrm rot="3281312">
            <a:off x="5538572" y="1195304"/>
            <a:ext cx="1585040" cy="310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Інфармацыйна-</a:t>
            </a:r>
          </a:p>
          <a:p>
            <a:pPr algn="ctr" rtl="0"/>
            <a:r>
              <a:rPr lang="be-BY" sz="3600" kern="10" spc="0" dirty="0" smtClean="0">
                <a:ln w="9525">
                  <a:noFill/>
                  <a:round/>
                  <a:headEnd/>
                  <a:tailEnd/>
                </a:ln>
                <a:effectLst/>
                <a:latin typeface="Times New Roman"/>
                <a:cs typeface="Times New Roman"/>
              </a:rPr>
              <a:t>камунікацыйныя тэхналогіі</a:t>
            </a:r>
            <a:endParaRPr lang="ru-RU" sz="3600" kern="10" spc="0" dirty="0" smtClean="0">
              <a:ln w="9525">
                <a:noFill/>
                <a:round/>
                <a:headEnd/>
                <a:tailEnd/>
              </a:ln>
              <a:effectLst/>
              <a:latin typeface="Times New Roman"/>
              <a:cs typeface="Times New Roman"/>
            </a:endParaRPr>
          </a:p>
        </p:txBody>
      </p:sp>
      <p:cxnSp>
        <p:nvCxnSpPr>
          <p:cNvPr id="65" name="Прямая соединительная линия 64"/>
          <p:cNvCxnSpPr>
            <a:stCxn id="63" idx="0"/>
          </p:cNvCxnSpPr>
          <p:nvPr/>
        </p:nvCxnSpPr>
        <p:spPr>
          <a:xfrm rot="16200000" flipV="1">
            <a:off x="5497311" y="248325"/>
            <a:ext cx="306762" cy="22286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2"/>
          <p:cNvSpPr>
            <a:spLocks noChangeArrowheads="1"/>
          </p:cNvSpPr>
          <p:nvPr/>
        </p:nvSpPr>
        <p:spPr bwMode="auto">
          <a:xfrm rot="1779734">
            <a:off x="7314041" y="65404"/>
            <a:ext cx="419002" cy="213144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4" name="WordArt 5"/>
          <p:cNvSpPr>
            <a:spLocks noChangeArrowheads="1" noChangeShapeType="1" noTextEdit="1"/>
          </p:cNvSpPr>
          <p:nvPr/>
        </p:nvSpPr>
        <p:spPr bwMode="auto">
          <a:xfrm rot="18104316">
            <a:off x="7051769" y="971347"/>
            <a:ext cx="975532" cy="3273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Пазакласная</a:t>
            </a:r>
          </a:p>
          <a:p>
            <a:pPr algn="ctr" rtl="0"/>
            <a:r>
              <a:rPr lang="be-BY" sz="3600" kern="10" dirty="0" smtClean="0">
                <a:ln w="9525">
                  <a:noFill/>
                  <a:round/>
                  <a:headEnd/>
                  <a:tailEnd/>
                </a:ln>
                <a:latin typeface="Times New Roman"/>
                <a:cs typeface="Times New Roman"/>
              </a:rPr>
              <a:t>работа</a:t>
            </a: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 rot="5400000" flipH="1" flipV="1">
            <a:off x="7927666" y="-185754"/>
            <a:ext cx="500066" cy="28575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Люблю цябе,Белая Рус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429652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numSld="3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0" y="0"/>
            <a:ext cx="6375313" cy="6858000"/>
          </a:xfrm>
          <a:prstGeom prst="rect">
            <a:avLst/>
          </a:prstGeom>
          <a:noFill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714496" y="1285860"/>
            <a:ext cx="7429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54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Пачынаецца ўсё з любві,</a:t>
            </a:r>
            <a:endParaRPr lang="ru-RU" sz="54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be-BY" sz="5400" dirty="0" smtClean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50800" dist="38100" dir="18900000" algn="bl" rotWithShape="0">
                    <a:srgbClr val="FFC000"/>
                  </a:outerShdw>
                </a:effectLst>
                <a:latin typeface="Monotype Corsiva" pitchFamily="66" charset="0"/>
              </a:rPr>
              <a:t>А інакш і жыць немагчыма.</a:t>
            </a:r>
            <a:endParaRPr lang="ru-RU" sz="5400" dirty="0" smtClean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  <a:p>
            <a:pPr algn="ctr"/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993300"/>
              </a:solidFill>
              <a:effectLst>
                <a:outerShdw blurRad="50800" dist="38100" dir="18900000" algn="bl" rotWithShape="0">
                  <a:srgbClr val="FFC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4904142"/>
            <a:ext cx="3476616" cy="19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 r="15754"/>
          <a:stretch>
            <a:fillRect/>
          </a:stretch>
        </p:blipFill>
        <p:spPr bwMode="auto">
          <a:xfrm>
            <a:off x="6215074" y="4429132"/>
            <a:ext cx="2928926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овая папка (27)\field-photo-035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-1" y="0"/>
            <a:ext cx="6375313" cy="6858000"/>
          </a:xfrm>
          <a:prstGeom prst="rect">
            <a:avLst/>
          </a:prstGeom>
          <a:noFill/>
        </p:spPr>
      </p:pic>
      <p:sp>
        <p:nvSpPr>
          <p:cNvPr id="5" name="Подзаголовок 1"/>
          <p:cNvSpPr txBox="1">
            <a:spLocks/>
          </p:cNvSpPr>
          <p:nvPr/>
        </p:nvSpPr>
        <p:spPr>
          <a:xfrm>
            <a:off x="1142976" y="71438"/>
            <a:ext cx="7072362" cy="10715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be-BY" sz="2700" b="1" i="0" u="none" strike="noStrike" kern="1200" cap="none" spc="0" normalizeH="0" baseline="0" noProof="0" dirty="0" smtClean="0"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Дзяржаўная  ўстанова адукацыі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be-BY" sz="2700" b="1" i="0" u="none" strike="noStrike" kern="1200" cap="none" spc="0" normalizeH="0" baseline="0" noProof="0" dirty="0" smtClean="0"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“Заастравецкая сярэдняя школа Клецкага раёна”</a:t>
            </a:r>
            <a:endParaRPr kumimoji="0" lang="ru-RU" sz="2700" b="1" i="0" u="none" strike="noStrike" kern="1200" cap="none" spc="0" normalizeH="0" baseline="0" noProof="0" dirty="0"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" name="Picture 2" descr="D:\Новая папка (3)\Рабочы стол Лістапад 2011 г\Экология\Эко конкурс\шашко 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22356"/>
            <a:ext cx="5618761" cy="4278346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0800" dist="38100" dir="18900000" sx="102000" sy="102000" algn="bl" rotWithShape="0">
              <a:srgbClr val="FFC000"/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4181475"/>
            <a:ext cx="47625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181475"/>
            <a:ext cx="47625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1340772">
            <a:off x="7120098" y="4929766"/>
            <a:ext cx="1830451" cy="164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/>
          <p:nvPr/>
        </p:nvPicPr>
        <p:blipFill>
          <a:blip r:embed="rId6"/>
          <a:srcRect l="12499" t="10938" r="9375" b="31285"/>
          <a:stretch>
            <a:fillRect/>
          </a:stretch>
        </p:blipFill>
        <p:spPr bwMode="auto">
          <a:xfrm rot="20455135">
            <a:off x="6171497" y="5559752"/>
            <a:ext cx="1376355" cy="83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/>
          <p:cNvPicPr/>
          <p:nvPr/>
        </p:nvPicPr>
        <p:blipFill>
          <a:blip r:embed="rId6"/>
          <a:srcRect l="12499" t="10938" r="9375" b="31285"/>
          <a:stretch>
            <a:fillRect/>
          </a:stretch>
        </p:blipFill>
        <p:spPr bwMode="auto">
          <a:xfrm rot="1100268">
            <a:off x="7455428" y="5823817"/>
            <a:ext cx="1370153" cy="83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/>
          <p:cNvPicPr/>
          <p:nvPr/>
        </p:nvPicPr>
        <p:blipFill>
          <a:blip r:embed="rId6"/>
          <a:srcRect l="12499" t="10938" r="9375" b="31285"/>
          <a:stretch>
            <a:fillRect/>
          </a:stretch>
        </p:blipFill>
        <p:spPr bwMode="auto">
          <a:xfrm rot="20455135">
            <a:off x="6786337" y="6215185"/>
            <a:ext cx="975502" cy="59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Рисунок 5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Рисунок 5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5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5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428596" y="5000636"/>
            <a:ext cx="6426759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e-BY" sz="6600" b="1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Monotype Corsiva" pitchFamily="66" charset="0"/>
              </a:rPr>
              <a:t>Крынічанька ў лузе</a:t>
            </a:r>
            <a:endParaRPr lang="ru-RU" sz="6600" b="1" dirty="0">
              <a:ln w="11430"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schemeClr val="bg1">
                    <a:alpha val="40000"/>
                  </a:scheme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9050" b="10521"/>
          <a:stretch>
            <a:fillRect/>
          </a:stretch>
        </p:blipFill>
        <p:spPr bwMode="auto">
          <a:xfrm>
            <a:off x="-1" y="427160"/>
            <a:ext cx="9111965" cy="607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Рисунок 5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Рисунок 5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5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5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428596" y="5000636"/>
            <a:ext cx="5907386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e-BY" sz="6600" b="1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Monotype Corsiva" pitchFamily="66" charset="0"/>
              </a:rPr>
              <a:t>і ў небе жаўрук  ,-</a:t>
            </a:r>
            <a:endParaRPr lang="ru-RU" sz="6600" b="1" dirty="0">
              <a:ln w="11430"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schemeClr val="bg1">
                    <a:alpha val="40000"/>
                  </a:scheme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 cstate="print"/>
          <a:srcRect t="13886" b="4731"/>
          <a:stretch>
            <a:fillRect/>
          </a:stretch>
        </p:blipFill>
        <p:spPr bwMode="auto">
          <a:xfrm>
            <a:off x="0" y="357166"/>
            <a:ext cx="914400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Рисунок 5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Рисунок 5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5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5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214282" y="714356"/>
            <a:ext cx="8715404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e-BY" sz="6600" b="1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Monotype Corsiva" pitchFamily="66" charset="0"/>
              </a:rPr>
              <a:t>Услухайся  толькі - 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J:\Здравствуй мир\p10201601.jpg"/>
          <p:cNvPicPr>
            <a:picLocks noChangeAspect="1" noChangeArrowheads="1"/>
          </p:cNvPicPr>
          <p:nvPr/>
        </p:nvPicPr>
        <p:blipFill>
          <a:blip r:embed="rId2" cstate="print"/>
          <a:srcRect t="12500"/>
          <a:stretch>
            <a:fillRect/>
          </a:stretch>
        </p:blipFill>
        <p:spPr bwMode="auto">
          <a:xfrm>
            <a:off x="0" y="428604"/>
            <a:ext cx="9144000" cy="6000768"/>
          </a:xfrm>
          <a:prstGeom prst="rect">
            <a:avLst/>
          </a:prstGeom>
          <a:noFill/>
        </p:spPr>
      </p:pic>
      <p:pic>
        <p:nvPicPr>
          <p:cNvPr id="41" name="Рисунок 4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Рисунок 5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Рисунок 5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5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5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214282" y="5072074"/>
            <a:ext cx="8715404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e-BY" sz="6600" b="1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Monotype Corsiva" pitchFamily="66" charset="0"/>
              </a:rPr>
              <a:t>усё тут гаворыць:</a:t>
            </a:r>
            <a:endParaRPr lang="ru-RU" sz="6600" b="1" dirty="0">
              <a:ln w="11430"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schemeClr val="bg1">
                    <a:alpha val="40000"/>
                  </a:scheme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/>
          <a:srcRect l="2843" r="9004"/>
          <a:stretch>
            <a:fillRect/>
          </a:stretch>
        </p:blipFill>
        <p:spPr bwMode="auto">
          <a:xfrm>
            <a:off x="0" y="0"/>
            <a:ext cx="91157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8786842" y="6286520"/>
            <a:ext cx="3738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</a:t>
            </a:r>
            <a:endParaRPr lang="ru-RU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2876" y="4286256"/>
            <a:ext cx="8715404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e-BY" sz="6600" b="1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Monotype Corsiva" pitchFamily="66" charset="0"/>
              </a:rPr>
              <a:t>Люблю цябе, </a:t>
            </a:r>
          </a:p>
          <a:p>
            <a:r>
              <a:rPr lang="be-BY" sz="6600" b="1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Monotype Corsiva" pitchFamily="66" charset="0"/>
              </a:rPr>
              <a:t>Белая, Белая Русь…</a:t>
            </a:r>
            <a:endParaRPr lang="ru-RU" sz="6600" b="1" dirty="0">
              <a:ln w="11430"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schemeClr val="bg1">
                    <a:alpha val="40000"/>
                  </a:scheme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/>
          <a:srcRect t="3125" b="3125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0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0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78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235739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157160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92902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314324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5500630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4714844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072298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6286512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r="37497" b="2553"/>
          <a:stretch>
            <a:fillRect/>
          </a:stretch>
        </p:blipFill>
        <p:spPr bwMode="auto">
          <a:xfrm>
            <a:off x="8643902" y="6385034"/>
            <a:ext cx="500098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Ирина\Рабочий стол\На заўтра\60849414_1277631246_prev_yu.jpg"/>
          <p:cNvPicPr/>
          <p:nvPr/>
        </p:nvPicPr>
        <p:blipFill>
          <a:blip r:embed="rId3" cstate="print"/>
          <a:srcRect b="2553"/>
          <a:stretch>
            <a:fillRect/>
          </a:stretch>
        </p:blipFill>
        <p:spPr bwMode="auto">
          <a:xfrm>
            <a:off x="7858116" y="6385034"/>
            <a:ext cx="800122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газа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500306"/>
            <a:ext cx="4214810" cy="3500462"/>
          </a:xfrm>
          <a:prstGeom prst="rect">
            <a:avLst/>
          </a:prstGeom>
          <a:noFill/>
          <a:effectLst>
            <a:outerShdw dist="81320" dir="3080412" algn="ctr" rotWithShape="0">
              <a:schemeClr val="tx2"/>
            </a:out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285720" y="500042"/>
            <a:ext cx="8715404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e-BY" sz="6600" b="1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Monotype Corsiva" pitchFamily="66" charset="0"/>
              </a:rPr>
              <a:t>Люблю цябе, </a:t>
            </a:r>
          </a:p>
          <a:p>
            <a:r>
              <a:rPr lang="be-BY" sz="6600" b="1" dirty="0" smtClean="0">
                <a:ln w="11430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Monotype Corsiva" pitchFamily="66" charset="0"/>
              </a:rPr>
              <a:t>Белая, Белая Русь!</a:t>
            </a:r>
            <a:endParaRPr lang="ru-RU" sz="6600" b="1" dirty="0">
              <a:ln w="11430"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schemeClr val="bg1">
                    <a:alpha val="40000"/>
                  </a:scheme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</TotalTime>
  <Words>995</Words>
  <PresentationFormat>Экран (4:3)</PresentationFormat>
  <Paragraphs>361</Paragraphs>
  <Slides>36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110</cp:revision>
  <dcterms:modified xsi:type="dcterms:W3CDTF">2014-01-13T00:03:33Z</dcterms:modified>
</cp:coreProperties>
</file>