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4" r:id="rId2"/>
    <p:sldId id="266" r:id="rId3"/>
    <p:sldId id="278" r:id="rId4"/>
    <p:sldId id="279" r:id="rId5"/>
    <p:sldId id="267" r:id="rId6"/>
    <p:sldId id="268" r:id="rId7"/>
    <p:sldId id="269" r:id="rId8"/>
    <p:sldId id="271" r:id="rId9"/>
    <p:sldId id="270" r:id="rId10"/>
    <p:sldId id="273" r:id="rId11"/>
    <p:sldId id="280" r:id="rId12"/>
    <p:sldId id="274" r:id="rId13"/>
    <p:sldId id="27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660066"/>
    <a:srgbClr val="CC6600"/>
    <a:srgbClr val="856BA5"/>
    <a:srgbClr val="6E558D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D1DA2-6626-4CE9-9708-7B6E0CDB63D2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A5C7CF-3ABA-4522-9114-AEF055E8E9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842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7319-8752-43DC-9251-6FF6EC4E550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50" r:id="rId5"/>
    <p:sldLayoutId id="2147483661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28794" y="500042"/>
            <a:ext cx="678661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8000" b="1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Times New Roman" pitchFamily="18" charset="0"/>
                <a:cs typeface="Times New Roman" pitchFamily="18" charset="0"/>
              </a:rPr>
              <a:t>Беларуская </a:t>
            </a:r>
          </a:p>
          <a:p>
            <a:pPr algn="ctr"/>
            <a:r>
              <a:rPr lang="be-BY" sz="8000" b="1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Times New Roman" pitchFamily="18" charset="0"/>
                <a:cs typeface="Times New Roman" pitchFamily="18" charset="0"/>
              </a:rPr>
              <a:t>мова</a:t>
            </a:r>
            <a:endParaRPr lang="ru-RU" sz="8000" b="1" dirty="0">
              <a:ln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50800" dist="50800" dir="5400000" algn="ctr" rotWithShape="0">
                  <a:srgbClr val="FFC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71802" y="3429000"/>
            <a:ext cx="5572164" cy="1285884"/>
          </a:xfrm>
          <a:prstGeom prst="rect">
            <a:avLst/>
          </a:prstGeom>
        </p:spPr>
        <p:txBody>
          <a:bodyPr wrap="square">
            <a:prstTxWarp prst="textFadeRight">
              <a:avLst>
                <a:gd name="adj" fmla="val 20076"/>
              </a:avLst>
            </a:prstTxWarp>
            <a:spAutoFit/>
          </a:bodyPr>
          <a:lstStyle/>
          <a:p>
            <a:pPr algn="ctr"/>
            <a:r>
              <a:rPr lang="be-BY" sz="8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Times New Roman" pitchFamily="18" charset="0"/>
                <a:cs typeface="Times New Roman" pitchFamily="18" charset="0"/>
              </a:rPr>
              <a:t>5 клас</a:t>
            </a:r>
            <a:endParaRPr lang="ru-RU" sz="8000" b="1" dirty="0">
              <a:ln w="28575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50800" dist="50800" dir="5400000" algn="ctr" rotWithShape="0">
                  <a:srgbClr val="FFC000"/>
                </a:outerShdw>
              </a:effectLst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5286380" y="5500702"/>
            <a:ext cx="335755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40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660066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Настаўнік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40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660066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Васілеўская І.М.</a:t>
            </a:r>
            <a:r>
              <a:rPr kumimoji="0" lang="ru-RU" sz="240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660066"/>
                </a:solidFill>
                <a:effectLst/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714347" y="571480"/>
            <a:ext cx="771530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54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/>
              </a:rPr>
              <a:t>Рубрыка                    ”Цікава ведаць”</a:t>
            </a: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785786" y="2285992"/>
            <a:ext cx="792961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Рыба, малако, пірожнае, тварог,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торт, морква, грэчка, мандарыны,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яблык, хлеб, грэчка, геркулес,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смятана, садавіна, мяса, ёгурт,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цукеркі, марожанае, вінаград.</a:t>
            </a:r>
            <a:endParaRPr kumimoji="0" lang="be-BY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229600" cy="1285884"/>
          </a:xfrm>
        </p:spPr>
        <p:txBody>
          <a:bodyPr>
            <a:normAutofit/>
          </a:bodyPr>
          <a:lstStyle/>
          <a:p>
            <a:r>
              <a:rPr lang="be-BY" b="1" dirty="0" smtClean="0"/>
              <a:t>Замацаванне матэрыялу</a:t>
            </a:r>
            <a:br>
              <a:rPr lang="be-BY" b="1" dirty="0" smtClean="0"/>
            </a:br>
            <a:r>
              <a:rPr lang="be-BY" sz="3100" i="1" dirty="0" smtClean="0"/>
              <a:t>Знайсці сказам адпаведныя схемы</a:t>
            </a:r>
            <a:endParaRPr lang="ru-RU" sz="3100" i="1" dirty="0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 flipV="1">
            <a:off x="571472" y="1857364"/>
            <a:ext cx="857252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r>
              <a:rPr kumimoji="0" lang="be-BY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be-BY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1000100" y="1928802"/>
            <a:ext cx="750099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r>
              <a:rPr kumimoji="0" lang="be-B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1. “Здароўе залежыць ад правільнага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r>
              <a:rPr kumimoji="0" lang="be-B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харчавання”, - сказаў доктар Айбаліт.     </a:t>
            </a:r>
            <a:r>
              <a:rPr lang="be-BY" sz="2400" dirty="0" smtClean="0">
                <a:latin typeface="Arial" pitchFamily="34" charset="0"/>
                <a:ea typeface="Times New Roman" pitchFamily="18" charset="0"/>
              </a:rPr>
              <a:t>а</a:t>
            </a:r>
            <a:r>
              <a:rPr kumimoji="0" lang="be-B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).   А: “П?”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r>
              <a:rPr kumimoji="0" lang="be-B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2. Матуля запытала: “Сынок, рабіў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r>
              <a:rPr kumimoji="0" lang="be-B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ты сёння фіззарадку?”	                 б).     “П, - а, - п!”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r>
              <a:rPr kumimoji="0" lang="be-B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3. “Калі хочаш быць здаровым, -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r>
              <a:rPr kumimoji="0" lang="be-B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сказаў настаўнік фізічнай культуры,-  в).      “П”, - 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r>
              <a:rPr kumimoji="0" lang="be-B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загартоўвайся!”</a:t>
            </a:r>
            <a:endParaRPr kumimoji="0" lang="be-BY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928794" y="214290"/>
            <a:ext cx="550072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96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Сінквейн</a:t>
            </a:r>
            <a:endParaRPr kumimoji="0" lang="be-BY" sz="138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000100" y="1500174"/>
            <a:ext cx="757242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Здароўе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Моцнае, бясцэннае, дарагое…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Берагчы, клапаціцца, не пераядаць….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Здароўе – гэта  неацэнны  скарб.</a:t>
            </a:r>
            <a:endParaRPr lang="be-BY" sz="3200" dirty="0" smtClean="0"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e-BY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e-BY" sz="3200" b="1" dirty="0" smtClean="0"/>
              <a:t>Багацце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e-BY" sz="3200" b="1" dirty="0" smtClean="0"/>
              <a:t>Быць здаровым – гэта здорава!</a:t>
            </a:r>
            <a:endParaRPr lang="ru-RU" sz="3200" b="1" dirty="0" smtClean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e-BY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28794" y="500042"/>
            <a:ext cx="67866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8000" b="1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Times New Roman" pitchFamily="18" charset="0"/>
                <a:cs typeface="Times New Roman" pitchFamily="18" charset="0"/>
              </a:rPr>
              <a:t>Малайцы!</a:t>
            </a:r>
            <a:endParaRPr lang="ru-RU" sz="8000" b="1" dirty="0">
              <a:ln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50800" dist="50800" dir="5400000" algn="ctr" rotWithShape="0">
                  <a:srgbClr val="FFC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71736" y="2071678"/>
            <a:ext cx="6000792" cy="2500330"/>
          </a:xfrm>
          <a:prstGeom prst="rect">
            <a:avLst/>
          </a:prstGeom>
        </p:spPr>
        <p:txBody>
          <a:bodyPr wrap="square">
            <a:prstTxWarp prst="textFadeRight">
              <a:avLst>
                <a:gd name="adj" fmla="val 20076"/>
              </a:avLst>
            </a:prstTxWarp>
            <a:spAutoFit/>
          </a:bodyPr>
          <a:lstStyle/>
          <a:p>
            <a:pPr algn="ctr"/>
            <a:r>
              <a:rPr lang="be-BY" sz="8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Times New Roman" pitchFamily="18" charset="0"/>
                <a:cs typeface="Times New Roman" pitchFamily="18" charset="0"/>
              </a:rPr>
              <a:t>Дзякуй за працу!</a:t>
            </a:r>
            <a:endParaRPr lang="ru-RU" sz="8000" b="1" dirty="0">
              <a:ln w="28575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50800" dist="50800" dir="5400000" algn="ctr" rotWithShape="0">
                  <a:srgbClr val="FFC000"/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1357290" y="571480"/>
            <a:ext cx="7715304" cy="350046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r>
              <a:rPr lang="be-BY" sz="5200" b="1" i="1" dirty="0" smtClean="0"/>
              <a:t>Народная мудрасць сцвярджае</a:t>
            </a:r>
            <a:r>
              <a:rPr lang="be-BY" sz="5200" i="1" dirty="0" smtClean="0"/>
              <a:t>:</a:t>
            </a:r>
            <a:endParaRPr lang="ru-RU" sz="5200" b="1" dirty="0" smtClean="0">
              <a:solidFill>
                <a:srgbClr val="660066"/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Monotype Corsiva" pitchFamily="66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5200" b="1" dirty="0" smtClean="0">
                <a:latin typeface="Monotype Corsiva" pitchFamily="66" charset="0"/>
              </a:rPr>
              <a:t>			</a:t>
            </a:r>
            <a:endParaRPr lang="ru-RU" sz="5200" b="1" dirty="0" smtClean="0">
              <a:latin typeface="Monotype Corsiva" pitchFamily="66" charset="0"/>
            </a:endParaRPr>
          </a:p>
          <a:p>
            <a:r>
              <a:rPr lang="be-BY" sz="4600" b="1" i="1" dirty="0" smtClean="0"/>
              <a:t>“Здароўе – гэта вяршыня, на якую</a:t>
            </a:r>
          </a:p>
          <a:p>
            <a:r>
              <a:rPr lang="be-BY" sz="4600" b="1" i="1" dirty="0" smtClean="0"/>
              <a:t> </a:t>
            </a:r>
            <a:endParaRPr lang="ru-RU" sz="4600" dirty="0" smtClean="0"/>
          </a:p>
          <a:p>
            <a:r>
              <a:rPr lang="be-BY" sz="4600" b="1" i="1" dirty="0" smtClean="0"/>
              <a:t>заўсёды трэба ўзбірацца самому”.</a:t>
            </a:r>
          </a:p>
          <a:p>
            <a:endParaRPr lang="ru-RU" sz="4600" dirty="0" smtClean="0"/>
          </a:p>
          <a:p>
            <a:r>
              <a:rPr lang="be-BY" sz="4600" b="1" i="1" dirty="0" smtClean="0"/>
              <a:t>	    </a:t>
            </a:r>
            <a:endParaRPr kumimoji="0" lang="ru-RU" sz="4600" b="1" i="0" u="none" strike="noStrike" kern="1200" cap="none" spc="0" normalizeH="0" baseline="0" noProof="0" dirty="0" smtClean="0">
              <a:ln>
                <a:noFill/>
              </a:ln>
              <a:solidFill>
                <a:srgbClr val="660066"/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uLnTx/>
              <a:uFillTx/>
              <a:latin typeface="Monotype Corsiva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			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4578" name="Picture 2" descr="C:\Documents and Settings\Admin\Рабочий стол\03.Візітка Васілеўская І.М\Презентация Microsoft Office PowerPoint\Сллайд1.gif"/>
          <p:cNvPicPr>
            <a:picLocks noChangeAspect="1" noChangeArrowheads="1"/>
          </p:cNvPicPr>
          <p:nvPr/>
        </p:nvPicPr>
        <p:blipFill>
          <a:blip r:embed="rId2" cstate="print"/>
          <a:srcRect l="35156" t="30208" r="47656" b="30208"/>
          <a:stretch>
            <a:fillRect/>
          </a:stretch>
        </p:blipFill>
        <p:spPr bwMode="auto">
          <a:xfrm>
            <a:off x="7715272" y="4857760"/>
            <a:ext cx="951253" cy="164307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2"/>
          <p:cNvSpPr txBox="1">
            <a:spLocks/>
          </p:cNvSpPr>
          <p:nvPr/>
        </p:nvSpPr>
        <p:spPr>
          <a:xfrm>
            <a:off x="571472" y="35716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e-BY" sz="44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Фанетычная транскрыпцыя: </a:t>
            </a:r>
            <a:endParaRPr kumimoji="0" lang="ru-RU" sz="44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660066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 l="2670" t="31934" r="68855"/>
          <a:stretch>
            <a:fillRect/>
          </a:stretch>
        </p:blipFill>
        <p:spPr bwMode="auto">
          <a:xfrm>
            <a:off x="6432084" y="2857496"/>
            <a:ext cx="2283320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500298" y="1279645"/>
            <a:ext cx="350043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1.Здароўе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[</a:t>
            </a:r>
            <a:r>
              <a:rPr kumimoji="0" lang="be-B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здароўй’э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]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2.Футбол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[</a:t>
            </a:r>
            <a:r>
              <a:rPr kumimoji="0" lang="be-B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фудбол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]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3.Валейбол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[</a:t>
            </a:r>
            <a:r>
              <a:rPr kumimoji="0" lang="be-B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вал’эй’бол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]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4.Спартсмен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[</a:t>
            </a:r>
            <a:r>
              <a:rPr kumimoji="0" lang="be-B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спарц’м’эн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]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5.Мароз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[</a:t>
            </a:r>
            <a:r>
              <a:rPr kumimoji="0" lang="be-B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марос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]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6.Займацца     [зай’маца]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7.Загартоўвайся    [загартоўвай’с’й’а]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8.Мячык     [м’ачык]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9.Фізкультура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[</a:t>
            </a:r>
            <a:r>
              <a:rPr kumimoji="0" lang="be-B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ф’іскул’тура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]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10.Гігіена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[</a:t>
            </a:r>
            <a:r>
              <a:rPr kumimoji="0" lang="be-B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г’іг’ій’эна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]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11.Чысціня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[</a:t>
            </a:r>
            <a:r>
              <a:rPr kumimoji="0" lang="be-B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чыс’ц’ін’а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]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12.Арганізм   [арган’ізм]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13.Сэрца   [сэрца]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14.Лёгкія   [л’охк’ій’а]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15.Дыханне   [дыхан’э]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16.Ёгурт  [й’огурт]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17.Яда    [й’ада]</a:t>
            </a:r>
            <a:endParaRPr kumimoji="0" lang="be-BY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4500562" y="5500702"/>
            <a:ext cx="7143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10800000">
            <a:off x="4572000" y="2786058"/>
            <a:ext cx="14287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2"/>
          <p:cNvSpPr txBox="1">
            <a:spLocks/>
          </p:cNvSpPr>
          <p:nvPr/>
        </p:nvSpPr>
        <p:spPr>
          <a:xfrm>
            <a:off x="571472" y="35716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e-BY" sz="4400" b="1" dirty="0" smtClean="0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Сінтаксічны разбор сказа</a:t>
            </a:r>
            <a:r>
              <a:rPr kumimoji="0" lang="be-BY" sz="44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endParaRPr kumimoji="0" lang="ru-RU" sz="44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660066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714348" y="1785926"/>
            <a:ext cx="792961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Лішняя </a:t>
            </a:r>
            <a:r>
              <a:rPr kumimoji="0" lang="be-BY" sz="4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вага</a:t>
            </a:r>
            <a:r>
              <a:rPr kumimoji="0" lang="be-BY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 адмоўна ўплывае на сэрца, лёгкія, ныркі, пагаршае здароўе.</a:t>
            </a:r>
            <a:endParaRPr kumimoji="0" lang="be-BY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500826" y="3071810"/>
            <a:ext cx="207170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500826" y="3143248"/>
            <a:ext cx="207170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857884" y="2428868"/>
            <a:ext cx="207170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857884" y="2500306"/>
            <a:ext cx="207170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85786" y="3071810"/>
            <a:ext cx="2143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071538" y="3071810"/>
            <a:ext cx="2143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428728" y="3071810"/>
            <a:ext cx="2143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714480" y="3071810"/>
            <a:ext cx="2143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714612" y="3071810"/>
            <a:ext cx="2143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000364" y="3071810"/>
            <a:ext cx="2143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357554" y="3071810"/>
            <a:ext cx="2143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643306" y="3071810"/>
            <a:ext cx="2143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4643438" y="3071810"/>
            <a:ext cx="2143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929190" y="3071810"/>
            <a:ext cx="2143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5286380" y="3071810"/>
            <a:ext cx="2143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572132" y="3071810"/>
            <a:ext cx="2143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олилиния 29"/>
          <p:cNvSpPr/>
          <p:nvPr/>
        </p:nvSpPr>
        <p:spPr>
          <a:xfrm>
            <a:off x="811658" y="2369775"/>
            <a:ext cx="1582221" cy="106297"/>
          </a:xfrm>
          <a:custGeom>
            <a:avLst/>
            <a:gdLst>
              <a:gd name="connsiteX0" fmla="*/ 0 w 1582221"/>
              <a:gd name="connsiteY0" fmla="*/ 65200 h 106297"/>
              <a:gd name="connsiteX1" fmla="*/ 61645 w 1582221"/>
              <a:gd name="connsiteY1" fmla="*/ 44652 h 106297"/>
              <a:gd name="connsiteX2" fmla="*/ 113016 w 1582221"/>
              <a:gd name="connsiteY2" fmla="*/ 3555 h 106297"/>
              <a:gd name="connsiteX3" fmla="*/ 154113 w 1582221"/>
              <a:gd name="connsiteY3" fmla="*/ 44652 h 106297"/>
              <a:gd name="connsiteX4" fmla="*/ 184935 w 1582221"/>
              <a:gd name="connsiteY4" fmla="*/ 75474 h 106297"/>
              <a:gd name="connsiteX5" fmla="*/ 256854 w 1582221"/>
              <a:gd name="connsiteY5" fmla="*/ 65200 h 106297"/>
              <a:gd name="connsiteX6" fmla="*/ 297951 w 1582221"/>
              <a:gd name="connsiteY6" fmla="*/ 13829 h 106297"/>
              <a:gd name="connsiteX7" fmla="*/ 339048 w 1582221"/>
              <a:gd name="connsiteY7" fmla="*/ 24104 h 106297"/>
              <a:gd name="connsiteX8" fmla="*/ 400693 w 1582221"/>
              <a:gd name="connsiteY8" fmla="*/ 44652 h 106297"/>
              <a:gd name="connsiteX9" fmla="*/ 503434 w 1582221"/>
              <a:gd name="connsiteY9" fmla="*/ 54926 h 106297"/>
              <a:gd name="connsiteX10" fmla="*/ 585627 w 1582221"/>
              <a:gd name="connsiteY10" fmla="*/ 65200 h 106297"/>
              <a:gd name="connsiteX11" fmla="*/ 606176 w 1582221"/>
              <a:gd name="connsiteY11" fmla="*/ 85749 h 106297"/>
              <a:gd name="connsiteX12" fmla="*/ 708917 w 1582221"/>
              <a:gd name="connsiteY12" fmla="*/ 75474 h 106297"/>
              <a:gd name="connsiteX13" fmla="*/ 729466 w 1582221"/>
              <a:gd name="connsiteY13" fmla="*/ 54926 h 106297"/>
              <a:gd name="connsiteX14" fmla="*/ 760288 w 1582221"/>
              <a:gd name="connsiteY14" fmla="*/ 44652 h 106297"/>
              <a:gd name="connsiteX15" fmla="*/ 832207 w 1582221"/>
              <a:gd name="connsiteY15" fmla="*/ 54926 h 106297"/>
              <a:gd name="connsiteX16" fmla="*/ 863030 w 1582221"/>
              <a:gd name="connsiteY16" fmla="*/ 65200 h 106297"/>
              <a:gd name="connsiteX17" fmla="*/ 934949 w 1582221"/>
              <a:gd name="connsiteY17" fmla="*/ 54926 h 106297"/>
              <a:gd name="connsiteX18" fmla="*/ 1068513 w 1582221"/>
              <a:gd name="connsiteY18" fmla="*/ 34378 h 106297"/>
              <a:gd name="connsiteX19" fmla="*/ 1078787 w 1582221"/>
              <a:gd name="connsiteY19" fmla="*/ 65200 h 106297"/>
              <a:gd name="connsiteX20" fmla="*/ 1099335 w 1582221"/>
              <a:gd name="connsiteY20" fmla="*/ 96023 h 106297"/>
              <a:gd name="connsiteX21" fmla="*/ 1160980 w 1582221"/>
              <a:gd name="connsiteY21" fmla="*/ 85749 h 106297"/>
              <a:gd name="connsiteX22" fmla="*/ 1232899 w 1582221"/>
              <a:gd name="connsiteY22" fmla="*/ 54926 h 106297"/>
              <a:gd name="connsiteX23" fmla="*/ 1294544 w 1582221"/>
              <a:gd name="connsiteY23" fmla="*/ 65200 h 106297"/>
              <a:gd name="connsiteX24" fmla="*/ 1315093 w 1582221"/>
              <a:gd name="connsiteY24" fmla="*/ 85749 h 106297"/>
              <a:gd name="connsiteX25" fmla="*/ 1345915 w 1582221"/>
              <a:gd name="connsiteY25" fmla="*/ 106297 h 106297"/>
              <a:gd name="connsiteX26" fmla="*/ 1438382 w 1582221"/>
              <a:gd name="connsiteY26" fmla="*/ 96023 h 106297"/>
              <a:gd name="connsiteX27" fmla="*/ 1469205 w 1582221"/>
              <a:gd name="connsiteY27" fmla="*/ 85749 h 106297"/>
              <a:gd name="connsiteX28" fmla="*/ 1510302 w 1582221"/>
              <a:gd name="connsiteY28" fmla="*/ 44652 h 106297"/>
              <a:gd name="connsiteX29" fmla="*/ 1571946 w 1582221"/>
              <a:gd name="connsiteY29" fmla="*/ 65200 h 106297"/>
              <a:gd name="connsiteX30" fmla="*/ 1582221 w 1582221"/>
              <a:gd name="connsiteY30" fmla="*/ 34378 h 106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582221" h="106297">
                <a:moveTo>
                  <a:pt x="0" y="65200"/>
                </a:moveTo>
                <a:cubicBezTo>
                  <a:pt x="20548" y="58351"/>
                  <a:pt x="49630" y="62674"/>
                  <a:pt x="61645" y="44652"/>
                </a:cubicBezTo>
                <a:cubicBezTo>
                  <a:pt x="88201" y="4818"/>
                  <a:pt x="70479" y="17734"/>
                  <a:pt x="113016" y="3555"/>
                </a:cubicBezTo>
                <a:lnTo>
                  <a:pt x="154113" y="44652"/>
                </a:lnTo>
                <a:lnTo>
                  <a:pt x="184935" y="75474"/>
                </a:lnTo>
                <a:cubicBezTo>
                  <a:pt x="208908" y="72049"/>
                  <a:pt x="233880" y="72858"/>
                  <a:pt x="256854" y="65200"/>
                </a:cubicBezTo>
                <a:cubicBezTo>
                  <a:pt x="269405" y="61017"/>
                  <a:pt x="293356" y="20721"/>
                  <a:pt x="297951" y="13829"/>
                </a:cubicBezTo>
                <a:cubicBezTo>
                  <a:pt x="311650" y="17254"/>
                  <a:pt x="325523" y="20046"/>
                  <a:pt x="339048" y="24104"/>
                </a:cubicBezTo>
                <a:cubicBezTo>
                  <a:pt x="359794" y="30328"/>
                  <a:pt x="379141" y="42497"/>
                  <a:pt x="400693" y="44652"/>
                </a:cubicBezTo>
                <a:lnTo>
                  <a:pt x="503434" y="54926"/>
                </a:lnTo>
                <a:cubicBezTo>
                  <a:pt x="585812" y="27467"/>
                  <a:pt x="547923" y="18070"/>
                  <a:pt x="585627" y="65200"/>
                </a:cubicBezTo>
                <a:cubicBezTo>
                  <a:pt x="591678" y="72764"/>
                  <a:pt x="599326" y="78899"/>
                  <a:pt x="606176" y="85749"/>
                </a:cubicBezTo>
                <a:cubicBezTo>
                  <a:pt x="640423" y="82324"/>
                  <a:pt x="675527" y="83822"/>
                  <a:pt x="708917" y="75474"/>
                </a:cubicBezTo>
                <a:cubicBezTo>
                  <a:pt x="718314" y="73125"/>
                  <a:pt x="721160" y="59910"/>
                  <a:pt x="729466" y="54926"/>
                </a:cubicBezTo>
                <a:cubicBezTo>
                  <a:pt x="738752" y="49354"/>
                  <a:pt x="750014" y="48077"/>
                  <a:pt x="760288" y="44652"/>
                </a:cubicBezTo>
                <a:cubicBezTo>
                  <a:pt x="784261" y="48077"/>
                  <a:pt x="808461" y="50177"/>
                  <a:pt x="832207" y="54926"/>
                </a:cubicBezTo>
                <a:cubicBezTo>
                  <a:pt x="842827" y="57050"/>
                  <a:pt x="852200" y="65200"/>
                  <a:pt x="863030" y="65200"/>
                </a:cubicBezTo>
                <a:cubicBezTo>
                  <a:pt x="887246" y="65200"/>
                  <a:pt x="910976" y="58351"/>
                  <a:pt x="934949" y="54926"/>
                </a:cubicBezTo>
                <a:cubicBezTo>
                  <a:pt x="980543" y="9332"/>
                  <a:pt x="973972" y="0"/>
                  <a:pt x="1068513" y="34378"/>
                </a:cubicBezTo>
                <a:cubicBezTo>
                  <a:pt x="1078691" y="38079"/>
                  <a:pt x="1073944" y="55514"/>
                  <a:pt x="1078787" y="65200"/>
                </a:cubicBezTo>
                <a:cubicBezTo>
                  <a:pt x="1084309" y="76245"/>
                  <a:pt x="1092486" y="85749"/>
                  <a:pt x="1099335" y="96023"/>
                </a:cubicBezTo>
                <a:cubicBezTo>
                  <a:pt x="1119883" y="92598"/>
                  <a:pt x="1140644" y="90268"/>
                  <a:pt x="1160980" y="85749"/>
                </a:cubicBezTo>
                <a:cubicBezTo>
                  <a:pt x="1188189" y="79702"/>
                  <a:pt x="1207775" y="67488"/>
                  <a:pt x="1232899" y="54926"/>
                </a:cubicBezTo>
                <a:cubicBezTo>
                  <a:pt x="1253447" y="58351"/>
                  <a:pt x="1275039" y="57885"/>
                  <a:pt x="1294544" y="65200"/>
                </a:cubicBezTo>
                <a:cubicBezTo>
                  <a:pt x="1303614" y="68601"/>
                  <a:pt x="1307529" y="79698"/>
                  <a:pt x="1315093" y="85749"/>
                </a:cubicBezTo>
                <a:cubicBezTo>
                  <a:pt x="1324735" y="93463"/>
                  <a:pt x="1335641" y="99448"/>
                  <a:pt x="1345915" y="106297"/>
                </a:cubicBezTo>
                <a:cubicBezTo>
                  <a:pt x="1376737" y="102872"/>
                  <a:pt x="1407792" y="101121"/>
                  <a:pt x="1438382" y="96023"/>
                </a:cubicBezTo>
                <a:cubicBezTo>
                  <a:pt x="1449065" y="94243"/>
                  <a:pt x="1461547" y="93407"/>
                  <a:pt x="1469205" y="85749"/>
                </a:cubicBezTo>
                <a:cubicBezTo>
                  <a:pt x="1524001" y="30953"/>
                  <a:pt x="1428107" y="72049"/>
                  <a:pt x="1510302" y="44652"/>
                </a:cubicBezTo>
                <a:cubicBezTo>
                  <a:pt x="1530850" y="51501"/>
                  <a:pt x="1565096" y="85748"/>
                  <a:pt x="1571946" y="65200"/>
                </a:cubicBezTo>
                <a:lnTo>
                  <a:pt x="1582221" y="34378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8072462" y="2428868"/>
            <a:ext cx="2143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8358214" y="2428868"/>
            <a:ext cx="2143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857224" y="3714752"/>
            <a:ext cx="2143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1142976" y="3714752"/>
            <a:ext cx="2143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1500166" y="3714752"/>
            <a:ext cx="2143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1785918" y="3714752"/>
            <a:ext cx="2143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2143108" y="3714752"/>
            <a:ext cx="2143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3857620" y="2428868"/>
            <a:ext cx="2143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4286248" y="2428868"/>
            <a:ext cx="2143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4714876" y="2428868"/>
            <a:ext cx="2143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5072066" y="2428868"/>
            <a:ext cx="2143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5500694" y="2428868"/>
            <a:ext cx="2143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Овал 42"/>
          <p:cNvSpPr/>
          <p:nvPr/>
        </p:nvSpPr>
        <p:spPr>
          <a:xfrm>
            <a:off x="4143372" y="2428868"/>
            <a:ext cx="71438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4572000" y="2428868"/>
            <a:ext cx="71438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4929190" y="2428868"/>
            <a:ext cx="71438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5357818" y="2428868"/>
            <a:ext cx="71438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6286512" y="1571612"/>
            <a:ext cx="1285884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dirty="0" smtClean="0">
                <a:solidFill>
                  <a:schemeClr val="tx1"/>
                </a:solidFill>
              </a:rPr>
              <a:t>дз.</a:t>
            </a:r>
            <a:r>
              <a:rPr lang="be-BY" dirty="0" smtClean="0"/>
              <a:t>.</a:t>
            </a:r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6929454" y="2285992"/>
            <a:ext cx="1285884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dirty="0" smtClean="0">
                <a:solidFill>
                  <a:schemeClr val="tx1"/>
                </a:solidFill>
              </a:rPr>
              <a:t>дз.</a:t>
            </a:r>
            <a:r>
              <a:rPr lang="be-BY" dirty="0" smtClean="0"/>
              <a:t>.</a:t>
            </a:r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4214810" y="1571612"/>
            <a:ext cx="1285884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dirty="0" smtClean="0">
                <a:solidFill>
                  <a:schemeClr val="tx1"/>
                </a:solidFill>
              </a:rPr>
              <a:t>прысл.</a:t>
            </a:r>
            <a:r>
              <a:rPr lang="be-BY" dirty="0" smtClean="0"/>
              <a:t>.</a:t>
            </a:r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785786" y="2214554"/>
            <a:ext cx="1285884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dirty="0" smtClean="0">
                <a:solidFill>
                  <a:schemeClr val="tx1"/>
                </a:solidFill>
              </a:rPr>
              <a:t>наз.</a:t>
            </a:r>
            <a:r>
              <a:rPr lang="be-BY" dirty="0" smtClean="0"/>
              <a:t>.</a:t>
            </a:r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4643438" y="2285992"/>
            <a:ext cx="1285884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dirty="0" smtClean="0">
                <a:solidFill>
                  <a:schemeClr val="tx1"/>
                </a:solidFill>
              </a:rPr>
              <a:t>наз.</a:t>
            </a:r>
            <a:r>
              <a:rPr lang="be-BY" dirty="0" smtClean="0"/>
              <a:t>.</a:t>
            </a:r>
            <a:endParaRPr lang="ru-RU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2714612" y="2214554"/>
            <a:ext cx="1285884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dirty="0" smtClean="0">
                <a:solidFill>
                  <a:schemeClr val="tx1"/>
                </a:solidFill>
              </a:rPr>
              <a:t>наз.</a:t>
            </a:r>
            <a:r>
              <a:rPr lang="be-BY" dirty="0" smtClean="0"/>
              <a:t>.</a:t>
            </a:r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785786" y="2857496"/>
            <a:ext cx="1285884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dirty="0" smtClean="0">
                <a:solidFill>
                  <a:schemeClr val="tx1"/>
                </a:solidFill>
              </a:rPr>
              <a:t>наз.</a:t>
            </a:r>
            <a:r>
              <a:rPr lang="be-BY" dirty="0" smtClean="0"/>
              <a:t>.</a:t>
            </a:r>
            <a:endParaRPr lang="ru-RU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2571736" y="1571612"/>
            <a:ext cx="1285884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dirty="0" smtClean="0">
                <a:solidFill>
                  <a:schemeClr val="tx1"/>
                </a:solidFill>
              </a:rPr>
              <a:t>наз.</a:t>
            </a:r>
            <a:r>
              <a:rPr lang="be-BY" dirty="0" smtClean="0"/>
              <a:t>.</a:t>
            </a:r>
            <a:endParaRPr lang="ru-RU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1071538" y="1571612"/>
            <a:ext cx="1285884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dirty="0" smtClean="0">
                <a:solidFill>
                  <a:schemeClr val="tx1"/>
                </a:solidFill>
              </a:rPr>
              <a:t>прым.</a:t>
            </a:r>
            <a:r>
              <a:rPr lang="be-BY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75262" t="42858" b="2235"/>
          <a:stretch>
            <a:fillRect/>
          </a:stretch>
        </p:blipFill>
        <p:spPr bwMode="auto">
          <a:xfrm>
            <a:off x="7572396" y="500042"/>
            <a:ext cx="1304147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be-BY" b="1" dirty="0" smtClean="0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Запішыце прыказку.</a:t>
            </a:r>
            <a:endParaRPr lang="ru-RU" b="1" dirty="0">
              <a:ln>
                <a:solidFill>
                  <a:schemeClr val="tx1"/>
                </a:solidFill>
              </a:ln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1"/>
          <p:cNvSpPr txBox="1">
            <a:spLocks/>
          </p:cNvSpPr>
          <p:nvPr/>
        </p:nvSpPr>
        <p:spPr>
          <a:xfrm>
            <a:off x="642910" y="1500174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e-BY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be-BY" sz="66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2, 6, 9,  14,  21, 12, 10, 15,  32,  14,  1,  15,  1,  3,  21,  12,  10.</a:t>
            </a:r>
            <a:endParaRPr kumimoji="0" lang="ru-RU" sz="6600" b="1" i="0" u="none" strike="noStrike" kern="1200" cap="none" spc="0" normalizeH="0" baseline="0" noProof="0" dirty="0" smtClean="0">
              <a:ln>
                <a:solidFill>
                  <a:schemeClr val="tx1"/>
                </a:solidFill>
              </a:ln>
              <a:solidFill>
                <a:srgbClr val="660066"/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1"/>
          <p:cNvSpPr txBox="1">
            <a:spLocks/>
          </p:cNvSpPr>
          <p:nvPr/>
        </p:nvSpPr>
        <p:spPr>
          <a:xfrm>
            <a:off x="1214414" y="571480"/>
            <a:ext cx="6686568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e-BY" sz="8800" b="1" i="1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Без мукі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e-BY" sz="8800" b="1" i="1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няма навукі.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be-BY" sz="8800" b="1" i="1" dirty="0" smtClean="0">
              <a:ln>
                <a:solidFill>
                  <a:schemeClr val="tx1"/>
                </a:solidFill>
              </a:ln>
              <a:solidFill>
                <a:srgbClr val="660066"/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8800" b="1" i="1" u="none" strike="noStrike" kern="1200" cap="none" spc="0" normalizeH="0" baseline="0" noProof="0" dirty="0" smtClean="0">
              <a:ln>
                <a:solidFill>
                  <a:schemeClr val="tx1"/>
                </a:solidFill>
              </a:ln>
              <a:solidFill>
                <a:srgbClr val="660066"/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3469418"/>
            <a:ext cx="3508391" cy="3203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C:\Documents and Settings\Admin\Рабочий стол\03.Візітка Васілеўская І.М\Презентация Microsoft Office PowerPoint\Сллайд1.gi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35156" t="30208" r="47656" b="30208"/>
          <a:stretch>
            <a:fillRect/>
          </a:stretch>
        </p:blipFill>
        <p:spPr bwMode="auto">
          <a:xfrm rot="19720859">
            <a:off x="1046142" y="454936"/>
            <a:ext cx="1262206" cy="21801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/>
            <a:r>
              <a:rPr lang="be-BY" sz="4400" dirty="0" smtClean="0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effectLst/>
                <a:latin typeface="Times New Roman" pitchFamily="18" charset="0"/>
                <a:cs typeface="Times New Roman" pitchFamily="18" charset="0"/>
              </a:rPr>
              <a:t>§ 23, </a:t>
            </a:r>
            <a:r>
              <a:rPr lang="be-BY" sz="4400" dirty="0" smtClean="0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effectLst/>
                <a:latin typeface="Times New Roman" pitchFamily="18" charset="0"/>
                <a:cs typeface="Times New Roman" pitchFamily="18" charset="0"/>
              </a:rPr>
              <a:t>с.102-103</a:t>
            </a:r>
            <a:endParaRPr lang="ru-RU" dirty="0">
              <a:ln>
                <a:solidFill>
                  <a:schemeClr val="tx1"/>
                </a:solidFill>
              </a:ln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1285860"/>
            <a:ext cx="1571636" cy="1214446"/>
          </a:xfrm>
          <a:prstGeom prst="rect">
            <a:avLst/>
          </a:prstGeom>
          <a:solidFill>
            <a:srgbClr val="CC66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e-BY" sz="2000" b="1" dirty="0" smtClean="0">
                <a:solidFill>
                  <a:schemeClr val="tx1"/>
                </a:solidFill>
              </a:rPr>
              <a:t>Даследчыкі</a:t>
            </a:r>
            <a:r>
              <a:rPr lang="be-BY" dirty="0" smtClean="0">
                <a:solidFill>
                  <a:schemeClr val="tx1"/>
                </a:solidFill>
              </a:rPr>
              <a:t> 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71736" y="1214422"/>
            <a:ext cx="6000792" cy="1357322"/>
          </a:xfrm>
          <a:prstGeom prst="rect">
            <a:avLst/>
          </a:prstGeom>
          <a:solidFill>
            <a:srgbClr val="CC66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be-BY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Задача = вызначыць з дапамогай </a:t>
            </a:r>
            <a:r>
              <a:rPr lang="be-BY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параграфа</a:t>
            </a:r>
            <a:r>
              <a:rPr lang="be-BY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што такое простая мова і словы аўтара, з якой інтанацыяй вымаўляюцца сказы з простай мовай?Рашыць лінгвістычны дыктант.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2500306"/>
            <a:ext cx="1643074" cy="1285884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550" b="1" dirty="0" err="1" smtClean="0">
                <a:solidFill>
                  <a:schemeClr val="tx1"/>
                </a:solidFill>
              </a:rPr>
              <a:t>Канструктары</a:t>
            </a:r>
            <a:endParaRPr lang="ru-RU" sz="1550" b="1" dirty="0" smtClean="0">
              <a:solidFill>
                <a:schemeClr val="tx1"/>
              </a:solidFill>
            </a:endParaRPr>
          </a:p>
          <a:p>
            <a:pPr algn="ctr"/>
            <a:endParaRPr lang="ru-RU" sz="155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43174" y="2571744"/>
            <a:ext cx="6072230" cy="1143008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Tx/>
              <a:buChar char="-"/>
            </a:pPr>
            <a:r>
              <a:rPr lang="be-BY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Задача – зрабіць на аснове атрыманых ведаў інтэлект-карту (своеасаблівую шпаргалку для сябе) на тэму “Простая мова, інтанаванне, афармленне на пісьме”.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57224" y="3857628"/>
            <a:ext cx="1643074" cy="107157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e-BY" b="1" dirty="0" smtClean="0">
                <a:solidFill>
                  <a:schemeClr val="tx1"/>
                </a:solidFill>
              </a:rPr>
              <a:t>Мовазнаўцы</a:t>
            </a:r>
            <a:r>
              <a:rPr lang="be-BY" sz="1600" dirty="0" smtClean="0">
                <a:solidFill>
                  <a:schemeClr val="tx1"/>
                </a:solidFill>
              </a:rPr>
              <a:t> 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ctr"/>
            <a:endParaRPr lang="ru-RU" sz="155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71736" y="3714752"/>
            <a:ext cx="6072230" cy="1214446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buFontTx/>
              <a:buChar char="-"/>
            </a:pPr>
            <a:r>
              <a:rPr lang="be-BY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e-BY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Задача – сярод прапанаваных сказаў знайсці сказы з простай мовай і даказаць, што гэта простая мова. Запісаць іх у сшыткі і пабудаваць схемы.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C:\Documents and Settings\Admin\Рабочий стол\03.Візітка Васілеўская І.М\005110753ae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85728"/>
            <a:ext cx="7929618" cy="717472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57356" y="3143248"/>
            <a:ext cx="6500858" cy="1015663"/>
          </a:xfrm>
          <a:prstGeom prst="rect">
            <a:avLst/>
          </a:prstGeom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/>
            <a:r>
              <a:rPr lang="be-BY" sz="6000" dirty="0" smtClean="0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outerShdw blurRad="50800" dist="50800" dir="5400000" sx="101000" sy="101000" algn="ctr" rotWithShape="0">
                    <a:srgbClr val="FF0066"/>
                  </a:outerShdw>
                </a:effectLst>
                <a:latin typeface="Times New Roman" pitchFamily="18" charset="0"/>
                <a:cs typeface="Times New Roman" pitchFamily="18" charset="0"/>
              </a:rPr>
              <a:t>Фізкультхвілінка</a:t>
            </a:r>
            <a:endParaRPr lang="ru-RU" sz="6000" dirty="0">
              <a:ln>
                <a:solidFill>
                  <a:schemeClr val="tx1"/>
                </a:solidFill>
              </a:ln>
              <a:solidFill>
                <a:srgbClr val="660066"/>
              </a:solidFill>
              <a:effectLst>
                <a:outerShdw blurRad="50800" dist="50800" dir="5400000" sx="101000" sy="101000" algn="ctr" rotWithShape="0">
                  <a:srgbClr val="FF0066"/>
                </a:outerShdw>
              </a:effectLst>
            </a:endParaRPr>
          </a:p>
        </p:txBody>
      </p:sp>
      <p:pic>
        <p:nvPicPr>
          <p:cNvPr id="31748" name="Picture 4" descr="C:\Documents and Settings\Admin\Рабочий стол\03.Візітка Васілеўская І.М\b17d8f879d6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0774" y="4357694"/>
            <a:ext cx="6237440" cy="250030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/>
            <a:r>
              <a:rPr lang="be-BY" b="1" dirty="0" smtClean="0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effectLst/>
                <a:latin typeface="Times New Roman" pitchFamily="18" charset="0"/>
                <a:cs typeface="Times New Roman" pitchFamily="18" charset="0"/>
              </a:rPr>
              <a:t>Гульня “Хто хутчэй”</a:t>
            </a:r>
            <a:endParaRPr lang="ru-RU" b="1" dirty="0">
              <a:ln>
                <a:solidFill>
                  <a:schemeClr val="tx1"/>
                </a:solidFill>
              </a:ln>
              <a:solidFill>
                <a:srgbClr val="660066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85852" y="1785926"/>
            <a:ext cx="55007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8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be-BY" sz="16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</a:t>
            </a:r>
            <a:endParaRPr kumimoji="0" lang="be-BY" sz="16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rgbClr val="660066"/>
              </a:solidFill>
              <a:effectLst/>
              <a:latin typeface="Arial" pitchFamily="34" charset="0"/>
            </a:endParaRPr>
          </a:p>
        </p:txBody>
      </p:sp>
      <p:pic>
        <p:nvPicPr>
          <p:cNvPr id="6" name="Picture 2" descr="C:\Documents and Settings\Admin\Рабочий стол\03.Візітка Васілеўская І.М\Презентация Microsoft Office PowerPoint\Сллайд1.gif"/>
          <p:cNvPicPr>
            <a:picLocks noChangeAspect="1" noChangeArrowheads="1"/>
          </p:cNvPicPr>
          <p:nvPr/>
        </p:nvPicPr>
        <p:blipFill>
          <a:blip r:embed="rId2" cstate="print"/>
          <a:srcRect l="35156" t="30208" r="47656" b="30208"/>
          <a:stretch>
            <a:fillRect/>
          </a:stretch>
        </p:blipFill>
        <p:spPr bwMode="auto">
          <a:xfrm>
            <a:off x="7858148" y="428604"/>
            <a:ext cx="785818" cy="1357323"/>
          </a:xfrm>
          <a:prstGeom prst="rect">
            <a:avLst/>
          </a:prstGeom>
          <a:noFill/>
        </p:spPr>
      </p:pic>
      <p:pic>
        <p:nvPicPr>
          <p:cNvPr id="27651" name="Picture 3" descr="C:\Documents and Settings\Admin\Рабочий стол\03.Візітка Васілеўская І.М\deva37.png"/>
          <p:cNvPicPr>
            <a:picLocks noChangeAspect="1" noChangeArrowheads="1"/>
          </p:cNvPicPr>
          <p:nvPr/>
        </p:nvPicPr>
        <p:blipFill>
          <a:blip r:embed="rId3" cstate="print"/>
          <a:srcRect t="55796" r="52767" b="4032"/>
          <a:stretch>
            <a:fillRect/>
          </a:stretch>
        </p:blipFill>
        <p:spPr bwMode="auto">
          <a:xfrm>
            <a:off x="5214942" y="3143248"/>
            <a:ext cx="3143272" cy="3058290"/>
          </a:xfrm>
          <a:prstGeom prst="rect">
            <a:avLst/>
          </a:prstGeom>
          <a:noFill/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214414" y="1357298"/>
            <a:ext cx="485778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e-BY" sz="2400" b="1" dirty="0" smtClean="0">
                <a:latin typeface="Arial" pitchFamily="34" charset="0"/>
                <a:ea typeface="Times New Roman" pitchFamily="18" charset="0"/>
              </a:rPr>
              <a:t>Т</a:t>
            </a:r>
            <a:r>
              <a:rPr kumimoji="0" lang="be-BY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ата мне купіў гантэлі,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Кажа: “Спорт мацуе дух”.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І штораніцы цяпер мы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Трэніруемся ўдвух.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 гантэлі – ох, цяжкія,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Хоць, здаецца, і малыя.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Усміхнуўся тата мой: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“Будуць мускулы дугой”.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 праз колькі дзён гантэлі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Напалову палягчэлі.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Тата зноў пажартаваў: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“Удвая мацнейшым стаў</a:t>
            </a:r>
            <a:r>
              <a:rPr kumimoji="0" lang="be-B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”.</a:t>
            </a:r>
            <a:endParaRPr kumimoji="0" lang="be-BY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429</Words>
  <Application>Microsoft Office PowerPoint</Application>
  <PresentationFormat>Экран (4:3)</PresentationFormat>
  <Paragraphs>94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Запішыце прыказку.</vt:lpstr>
      <vt:lpstr>Презентация PowerPoint</vt:lpstr>
      <vt:lpstr>§ 23, с.102-103</vt:lpstr>
      <vt:lpstr>Презентация PowerPoint</vt:lpstr>
      <vt:lpstr>Гульня “Хто хутчэй”</vt:lpstr>
      <vt:lpstr>Презентация PowerPoint</vt:lpstr>
      <vt:lpstr>Замацаванне матэрыялу Знайсці сказам адпаведныя схемы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BOSS</cp:lastModifiedBy>
  <cp:revision>52</cp:revision>
  <dcterms:created xsi:type="dcterms:W3CDTF">2013-07-29T17:42:42Z</dcterms:created>
  <dcterms:modified xsi:type="dcterms:W3CDTF">2015-12-16T21:21:34Z</dcterms:modified>
</cp:coreProperties>
</file>