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4" r:id="rId4"/>
    <p:sldId id="265" r:id="rId5"/>
    <p:sldId id="301" r:id="rId6"/>
    <p:sldId id="288" r:id="rId7"/>
    <p:sldId id="267" r:id="rId8"/>
    <p:sldId id="306" r:id="rId9"/>
    <p:sldId id="289" r:id="rId10"/>
    <p:sldId id="307" r:id="rId11"/>
    <p:sldId id="290" r:id="rId12"/>
    <p:sldId id="308" r:id="rId13"/>
    <p:sldId id="291" r:id="rId14"/>
    <p:sldId id="303" r:id="rId15"/>
    <p:sldId id="292" r:id="rId16"/>
    <p:sldId id="309" r:id="rId17"/>
    <p:sldId id="304" r:id="rId18"/>
    <p:sldId id="293" r:id="rId19"/>
    <p:sldId id="273" r:id="rId20"/>
    <p:sldId id="269" r:id="rId21"/>
    <p:sldId id="274" r:id="rId22"/>
    <p:sldId id="310" r:id="rId23"/>
    <p:sldId id="275" r:id="rId24"/>
    <p:sldId id="295" r:id="rId25"/>
    <p:sldId id="276" r:id="rId26"/>
    <p:sldId id="296" r:id="rId27"/>
    <p:sldId id="297" r:id="rId28"/>
    <p:sldId id="305" r:id="rId29"/>
    <p:sldId id="298" r:id="rId30"/>
    <p:sldId id="299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993366"/>
    <a:srgbClr val="003300"/>
    <a:srgbClr val="856BA5"/>
    <a:srgbClr val="6E558D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13.01.14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>
            <a:off x="4786314" y="0"/>
            <a:ext cx="435768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 flipV="1">
            <a:off x="4572000" y="3571876"/>
            <a:ext cx="4572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500166" y="714356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Беларуская </a:t>
            </a:r>
          </a:p>
          <a:p>
            <a:pPr algn="ctr"/>
            <a:r>
              <a:rPr lang="be-BY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мова</a:t>
            </a:r>
            <a:endParaRPr lang="ru-RU" sz="8000" b="1" dirty="0">
              <a:ln w="28575">
                <a:solidFill>
                  <a:sysClr val="windowText" lastClr="000000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3857628"/>
            <a:ext cx="5072098" cy="1071570"/>
          </a:xfrm>
          <a:prstGeom prst="rect">
            <a:avLst/>
          </a:prstGeom>
        </p:spPr>
        <p:txBody>
          <a:bodyPr wrap="square">
            <a:prstTxWarp prst="textFadeRight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be-BY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9 клас</a:t>
            </a:r>
            <a:endParaRPr lang="ru-RU" sz="8000" b="1" dirty="0">
              <a:ln w="28575">
                <a:solidFill>
                  <a:sysClr val="windowText" lastClr="000000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1071546"/>
            <a:ext cx="81439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К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–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карыстацца бяззлучнікавымі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       складанымі </a:t>
            </a: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сказамі ў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     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маўленні;</a:t>
            </a:r>
            <a:endParaRPr kumimoji="0" lang="ru-RU" sz="4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57290" y="714356"/>
            <a:ext cx="4291559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А</a:t>
            </a:r>
            <a:r>
              <a:rPr kumimoji="0" lang="be-BY" sz="239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 –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571480"/>
            <a:ext cx="778674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А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– адрозніваць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      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бяззлучнікавыя складаныя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     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сказы ад другіх тыпаў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     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складаных сказаў;</a:t>
            </a:r>
            <a:endParaRPr kumimoji="0" lang="ru-RU" sz="4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57290" y="714356"/>
            <a:ext cx="3983783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З</a:t>
            </a:r>
            <a:r>
              <a:rPr kumimoji="0" lang="be-BY" sz="239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 –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714356"/>
            <a:ext cx="80010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З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– 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знаходзіць  у розных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   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тэкстах такія сказы;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     за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помніць правілы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    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пастаноўкі коскі і коскі з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   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кропкай</a:t>
            </a:r>
            <a:r>
              <a:rPr kumimoji="0" lang="be-BY" sz="44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у бяззлучнікавых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       </a:t>
            </a:r>
            <a:r>
              <a:rPr kumimoji="0" lang="be-BY" sz="44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    складаных сказах.</a:t>
            </a:r>
            <a:endParaRPr kumimoji="0" lang="be-BY" sz="4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>
            <a:off x="4786314" y="0"/>
            <a:ext cx="435768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 flipV="1">
            <a:off x="4572000" y="3571876"/>
            <a:ext cx="4572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42976" y="1071546"/>
            <a:ext cx="70519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7200" b="1" i="0" u="none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І. Гэта нам вядома</a:t>
            </a:r>
            <a:endParaRPr kumimoji="0" lang="be-BY" sz="7200" b="0" i="0" u="none" strike="noStrike" cap="none" normalizeH="0" baseline="0" dirty="0" smtClean="0">
              <a:ln w="1905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928662" y="500042"/>
            <a:ext cx="75724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1.Часткі бяззлучнікавых складаных сказаў звязаны пры дапамозе злучальных злучнікаў.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2.Бяззлучнікавыя складаныя сказы бываюць з аднатыпнымі і разнатыпнымі часткамі. </a:t>
            </a:r>
            <a:endParaRPr kumimoji="0" lang="be-BY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3. Бяззлучнікавыя  складаныя сказы з   аднатыпнымі часткамі  набліжаны да складаназлучаных. </a:t>
            </a:r>
            <a:endParaRPr kumimoji="0" lang="be-BY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4.Бяззлучнікавыя скаладаныя сказы з   разнатыпнымі часткамі  набліжаны да складаназалежных. </a:t>
            </a:r>
            <a:endParaRPr kumimoji="0" lang="be-BY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5. Калі  бяззлучнікавы складаны сказ з аднатыпнымі часткамі  набліжаны да  складаназлучаных сказаў, то паміж часткамі ставяцца працяжнік, двукроп’е. </a:t>
            </a:r>
            <a:endParaRPr kumimoji="0" lang="be-BY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6. Калі бяззлучнікавы складаны сказ з аднатыпнымі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</a:rPr>
              <a:t>                 </a:t>
            </a: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часткамі  набліжаны да  складаназалежных, то паміж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</a:rPr>
              <a:t>                 </a:t>
            </a: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часткамі ставіцца коска, кропка з коскай. </a:t>
            </a:r>
            <a:endParaRPr kumimoji="0" lang="be-BY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428728" y="1214422"/>
            <a:ext cx="633609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600" b="1" i="0" u="none" strike="noStrike" cap="none" normalizeH="0" baseline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011100</a:t>
            </a:r>
            <a:endParaRPr kumimoji="0" lang="be-BY" sz="23900" b="1" i="0" u="none" strike="noStrike" cap="none" normalizeH="0" baseline="0" dirty="0" smtClean="0">
              <a:ln w="12700">
                <a:solidFill>
                  <a:sysClr val="windowText" lastClr="000000"/>
                </a:solidFill>
              </a:ln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  <p:transition spd="slow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>
            <a:off x="4786314" y="0"/>
            <a:ext cx="435768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 flipV="1">
            <a:off x="4572000" y="3571876"/>
            <a:ext cx="4572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348" y="1131830"/>
            <a:ext cx="767069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900" b="1" i="0" u="none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ІІ. Вучымся і пазнаём</a:t>
            </a:r>
            <a:endParaRPr kumimoji="0" lang="be-BY" sz="6900" b="0" i="0" u="none" strike="noStrike" cap="none" normalizeH="0" baseline="0" dirty="0" smtClean="0">
              <a:ln w="1905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4651" y="5357826"/>
            <a:ext cx="2669349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Admin\Рабочий стол\Новая папка (27)\field-photo-035.jpg"/>
          <p:cNvPicPr>
            <a:picLocks noChangeAspect="1" noChangeArrowheads="1"/>
          </p:cNvPicPr>
          <p:nvPr/>
        </p:nvPicPr>
        <p:blipFill>
          <a:blip r:embed="rId4" cstate="print"/>
          <a:srcRect b="5208"/>
          <a:stretch>
            <a:fillRect/>
          </a:stretch>
        </p:blipFill>
        <p:spPr bwMode="auto">
          <a:xfrm>
            <a:off x="-1" y="0"/>
            <a:ext cx="6375313" cy="6858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181475"/>
            <a:ext cx="4762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81475"/>
            <a:ext cx="4762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5"/>
          <a:srcRect l="12499" t="10938" r="9375" b="31285"/>
          <a:stretch>
            <a:fillRect/>
          </a:stretch>
        </p:blipFill>
        <p:spPr bwMode="auto">
          <a:xfrm rot="20455135">
            <a:off x="2671036" y="5631190"/>
            <a:ext cx="1376355" cy="8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21408">
            <a:off x="164786" y="213757"/>
            <a:ext cx="1889825" cy="15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0969" y="5500702"/>
            <a:ext cx="1239857" cy="122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/>
          <a:srcRect l="65966" b="48045"/>
          <a:stretch>
            <a:fillRect/>
          </a:stretch>
        </p:blipFill>
        <p:spPr bwMode="auto">
          <a:xfrm>
            <a:off x="4143372" y="3214686"/>
            <a:ext cx="311969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5"/>
          <a:srcRect l="12499" t="10938" r="9375" b="31285"/>
          <a:stretch>
            <a:fillRect/>
          </a:stretch>
        </p:blipFill>
        <p:spPr bwMode="auto">
          <a:xfrm rot="20455135">
            <a:off x="3528292" y="6059817"/>
            <a:ext cx="1376355" cy="8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 l="65966" b="48045"/>
          <a:stretch>
            <a:fillRect/>
          </a:stretch>
        </p:blipFill>
        <p:spPr bwMode="auto">
          <a:xfrm flipH="1">
            <a:off x="1928794" y="3214686"/>
            <a:ext cx="279560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5643578"/>
            <a:ext cx="1239857" cy="122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 l="65966" t="11431" b="48045"/>
          <a:stretch>
            <a:fillRect/>
          </a:stretch>
        </p:blipFill>
        <p:spPr bwMode="auto">
          <a:xfrm>
            <a:off x="4381260" y="0"/>
            <a:ext cx="3119698" cy="278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 l="65966" t="12470" b="48045"/>
          <a:stretch>
            <a:fillRect/>
          </a:stretch>
        </p:blipFill>
        <p:spPr bwMode="auto">
          <a:xfrm flipH="1">
            <a:off x="2380996" y="0"/>
            <a:ext cx="2295540" cy="271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14108" y="1928801"/>
            <a:ext cx="3343583" cy="49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5"/>
          <a:srcRect l="12499" t="10938" r="9375" b="31285"/>
          <a:stretch>
            <a:fillRect/>
          </a:stretch>
        </p:blipFill>
        <p:spPr bwMode="auto">
          <a:xfrm rot="20455135">
            <a:off x="3977258" y="3945272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/>
          <p:cNvPicPr/>
          <p:nvPr/>
        </p:nvPicPr>
        <p:blipFill>
          <a:blip r:embed="rId5"/>
          <a:srcRect l="12499" t="10938" r="9375" b="31285"/>
          <a:stretch>
            <a:fillRect/>
          </a:stretch>
        </p:blipFill>
        <p:spPr bwMode="auto">
          <a:xfrm rot="1288827">
            <a:off x="4837919" y="3811360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/>
          <p:cNvPicPr/>
          <p:nvPr/>
        </p:nvPicPr>
        <p:blipFill>
          <a:blip r:embed="rId5"/>
          <a:srcRect l="12499" t="10938" r="9375" b="31285"/>
          <a:stretch>
            <a:fillRect/>
          </a:stretch>
        </p:blipFill>
        <p:spPr bwMode="auto">
          <a:xfrm>
            <a:off x="3643306" y="3357562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/>
          <p:cNvPicPr/>
          <p:nvPr/>
        </p:nvPicPr>
        <p:blipFill>
          <a:blip r:embed="rId5"/>
          <a:srcRect l="12499" t="10938" r="9375" b="31285"/>
          <a:stretch>
            <a:fillRect/>
          </a:stretch>
        </p:blipFill>
        <p:spPr bwMode="auto">
          <a:xfrm rot="1032481">
            <a:off x="4688552" y="2937796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/>
          <p:cNvPicPr/>
          <p:nvPr/>
        </p:nvPicPr>
        <p:blipFill>
          <a:blip r:embed="rId5"/>
          <a:srcRect l="12499" t="10938" r="9375" b="31285"/>
          <a:stretch>
            <a:fillRect/>
          </a:stretch>
        </p:blipFill>
        <p:spPr bwMode="auto">
          <a:xfrm rot="21186159">
            <a:off x="3879227" y="2606506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1 -0.00185 C -0.14167 -0.21389 -0.23333 -0.55787 -0.15851 -0.87269 C 0.14306 -0.8544 0.39861 -0.6338 0.50261 -0.33449 C 0.24844 -0.14745 -0.07326 -0.15903 -0.31562 -0.33449 C -0.20712 -0.65232 0.05816 -0.8544 0.3467 -0.87269 C 0.42483 -0.54259 0.31702 -0.20648 0.0941 -0.00185 Z " pathEditMode="relative" rAng="10800000" ptsTypes="ffffff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 -0.00209 C -0.37222 -0.21389 -0.47743 -0.55811 -0.39132 -0.87246 C -0.04445 -0.85394 0.25 -0.63426 0.36979 -0.33449 C 0.07639 -0.14792 -0.29323 -0.15926 -0.57188 -0.33449 C -0.44722 -0.65255 -0.14184 -0.85394 0.18976 -0.87246 C 0.28003 -0.54283 0.15555 -0.20672 -0.1007 -0.00209 Z " pathEditMode="relative" rAng="10800000" ptsTypes="ffffff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79074 C -0.0658 -0.76921 -0.11476 -0.71574 -0.11476 -0.67292 C -0.11476 -0.6338 -0.06684 -0.6044 -0.00278 -0.6044 C 0.06111 -0.6044 0.11511 -0.6338 0.11511 -0.67292 C 0.11511 -0.71574 0.0592 -0.72616 -0.00486 -0.69792 C -0.06788 -0.66528 -0.11476 -0.61181 -0.11476 -0.57269 C -0.11476 -0.5331 -0.0658 -0.5007 -0.00278 -0.5007 C 0.06111 -0.5007 0.11511 -0.5331 0.11511 -0.57269 C 0.11511 -0.61181 0.0592 -0.62245 -0.00382 -0.59375 C -0.06788 -0.56551 -0.11476 -0.51181 -0.11476 -0.47199 C -0.11476 -0.4294 -0.0658 -0.39676 -0.00191 -0.39676 C 0.06111 -0.39676 0.11511 -0.4294 0.11511 -0.47199 C 0.11511 -0.5081 0.0592 -0.51898 -0.00382 -0.49375 C -0.06684 -0.46528 -0.11476 -0.4081 -0.11476 -0.36829 C -0.11476 -0.32917 -0.06476 -0.29676 -0.00191 -0.29676 C 0.0632 -0.29676 0.11511 -0.32917 0.11511 -0.36829 C 0.11511 -0.4081 0.06024 -0.41875 -0.00278 -0.39005 C -0.0658 -0.36157 -0.11476 -0.30764 -0.11476 -0.26829 C -0.11476 -0.22523 -0.06476 -0.19676 -0.00087 -0.19676 C 0.0632 -0.19676 0.11511 -0.22917 0.11511 -0.26829 C 0.11511 -0.30764 0.06024 -0.31898 -0.00278 -0.29005 C -0.0658 -0.26134 -0.11476 -0.20347 -0.11476 -0.16806 C -0.11476 -0.12847 -0.06389 -0.09676 -0.00087 -0.09676 C 0.0632 -0.09676 0.11511 -0.12847 0.11511 -0.16806 C 0.11511 -0.20347 0.06111 -0.21482 -0.00278 -0.18935 C -0.0658 -0.16088 -0.11476 -0.10347 -0.11476 -0.06435 C -0.11476 -0.02824 -0.06389 0.00694 0.00017 0.00694 C 0.06424 0.00694 0.11511 -0.02454 0.11511 -0.06435 C 0.11511 -0.10347 0.06111 -0.11435 -0.00191 -0.08542 C -0.06476 -0.05695 -0.1158 -0.00347 -0.11476 0.03634 C -0.11389 0.07546 -0.06389 0.10417 0.00017 0.10417 C 0.06424 0.10417 0.11511 0.07176 0.11511 0.03241 C 0.11511 -0.00347 0.0632 -0.01412 0.00017 0.01829 " pathEditMode="relative" rAng="0" ptsTypes="fffffffffffffffffffffffffffffffff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2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1 -0.00185 C -0.14167 -0.21389 -0.23333 -0.55787 -0.15851 -0.87269 C 0.14306 -0.8544 0.39861 -0.6338 0.50261 -0.33449 C 0.24844 -0.14745 -0.07326 -0.15903 -0.31562 -0.33449 C -0.20712 -0.65232 0.05816 -0.8544 0.3467 -0.87269 C 0.42483 -0.54259 0.31702 -0.20648 0.0941 -0.00185 Z " pathEditMode="relative" rAng="10800000" ptsTypes="ffffff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2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 -0.00209 C -0.37222 -0.21389 -0.47743 -0.55811 -0.39132 -0.87246 C -0.04445 -0.85394 0.25 -0.63426 0.36979 -0.33449 C 0.07639 -0.14792 -0.29323 -0.15926 -0.57188 -0.33449 C -0.44722 -0.65255 -0.14184 -0.85394 0.18976 -0.87246 C 0.28003 -0.54283 0.15555 -0.20672 -0.1007 -0.00209 Z " pathEditMode="relative" rAng="10800000" ptsTypes="ffffff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80902 C -0.06597 -0.7875 -0.11493 -0.73402 -0.11493 -0.6912 C -0.11493 -0.65208 -0.06701 -0.62268 -0.00295 -0.62268 C 0.06094 -0.62268 0.11493 -0.65208 0.11493 -0.6912 C 0.11493 -0.73402 0.05903 -0.74444 -0.00503 -0.7162 C -0.06805 -0.68356 -0.11493 -0.63009 -0.11493 -0.59097 C -0.11493 -0.55139 -0.06597 -0.51898 -0.00295 -0.51898 C 0.06094 -0.51898 0.11493 -0.55139 0.11493 -0.59097 C 0.11493 -0.63009 0.05903 -0.64074 -0.00399 -0.61203 C -0.06805 -0.58379 -0.11493 -0.53009 -0.11493 -0.49027 C -0.11493 -0.44768 -0.06597 -0.41504 -0.00208 -0.41504 C 0.06094 -0.41504 0.11493 -0.44768 0.11493 -0.49027 C 0.11493 -0.52639 0.05903 -0.53727 -0.00399 -0.51203 C -0.06701 -0.48356 -0.11493 -0.42639 -0.11493 -0.38657 C -0.11493 -0.34745 -0.06493 -0.31504 -0.00208 -0.31504 C 0.06302 -0.31504 0.11493 -0.34745 0.11493 -0.38657 C 0.11493 -0.42639 0.06007 -0.43703 -0.00295 -0.40833 C -0.06597 -0.37986 -0.11493 -0.32592 -0.11493 -0.28657 C -0.11493 -0.24352 -0.06493 -0.21504 -0.00104 -0.21504 C 0.06302 -0.21504 0.11493 -0.24745 0.11493 -0.28657 C 0.11493 -0.32592 0.06007 -0.33727 -0.00295 -0.30833 C -0.06597 -0.27963 -0.11493 -0.22176 -0.11493 -0.18634 C -0.11493 -0.14676 -0.06406 -0.11504 -0.00104 -0.11504 C 0.06302 -0.11504 0.11493 -0.14676 0.11493 -0.18634 C 0.11493 -0.22176 0.06094 -0.2331 -0.00295 -0.20764 C -0.06597 -0.17916 -0.11493 -0.12176 -0.11493 -0.08264 C -0.11493 -0.04652 -0.06406 -0.01134 -2.5E-6 -0.01134 C 0.06407 -0.01134 0.11493 -0.04282 0.11493 -0.08264 C 0.11493 -0.12176 0.06094 -0.13264 -0.00208 -0.1037 C -0.06493 -0.07523 -0.11597 -0.02176 -0.11493 0.01806 C -0.11406 0.05718 -0.06406 0.08588 -2.5E-6 0.08588 C 0.06407 0.08588 0.11493 0.05348 0.11493 0.01412 C 0.11493 -0.02176 0.06302 -0.0324 -2.5E-6 -2.96296E-6 " pathEditMode="relative" rAng="0" ptsTypes="fffffffffffffffffffffffffffffffff">
                                      <p:cBhvr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 (27)\%D1%81%D0%BC%D0%B5%D1%88%D0%BD%D0%BE%D0%B9-%D1%82%D0%B5%D1%80%D0%BC%D0%BE%D0%BC%D0%B5%D1%82%D1%80-13448669.gif"/>
          <p:cNvPicPr>
            <a:picLocks noChangeAspect="1" noChangeArrowheads="1"/>
          </p:cNvPicPr>
          <p:nvPr/>
        </p:nvPicPr>
        <p:blipFill>
          <a:blip r:embed="rId2"/>
          <a:srcRect l="27027" t="2114" r="29730" b="2740"/>
          <a:stretch>
            <a:fillRect/>
          </a:stretch>
        </p:blipFill>
        <p:spPr bwMode="auto">
          <a:xfrm rot="517276">
            <a:off x="3502140" y="1331115"/>
            <a:ext cx="1928826" cy="493383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e-BY" sz="54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Тэрмометр  настрою</a:t>
            </a:r>
            <a:endParaRPr lang="ru-RU" sz="54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428868"/>
            <a:ext cx="557210" cy="414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000" b="1" dirty="0" smtClean="0">
                <a:solidFill>
                  <a:srgbClr val="FF0000"/>
                </a:solidFill>
              </a:rPr>
              <a:t>70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6294" y="2428868"/>
            <a:ext cx="557210" cy="414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000" b="1" dirty="0" smtClean="0">
                <a:solidFill>
                  <a:srgbClr val="FF0000"/>
                </a:solidFill>
              </a:rPr>
              <a:t>70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Documents and Settings\Admin\Рабочий стол\бел.мова\nlp 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58" y="4286256"/>
            <a:ext cx="4262446" cy="20113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42910" y="540135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1.Адшумела лета каласамі, у паплавах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зялёных адцвіло;  журавы на поўдзень пад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крыламі паняслі ліпнёвае цяпло.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3200" dirty="0" smtClean="0">
                <a:ln w="1270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endParaRPr kumimoji="0" lang="be-BY" sz="3200" b="0" i="0" u="none" strike="noStrike" cap="none" normalizeH="0" baseline="0" dirty="0" smtClean="0">
              <a:ln w="1270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2.Яна нам дадзена адзіная</a:t>
            </a:r>
            <a:endParaRPr kumimoji="0" lang="ru-RU" sz="3200" b="0" i="0" u="none" strike="noStrike" cap="none" normalizeH="0" baseline="0" dirty="0" smtClean="0">
              <a:ln w="1270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На ўсё жыццё, на цэлы век;</a:t>
            </a:r>
            <a:endParaRPr kumimoji="0" lang="ru-RU" sz="3200" b="0" i="0" u="none" strike="noStrike" cap="none" normalizeH="0" baseline="0" dirty="0" smtClean="0">
              <a:ln w="1270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Мова прыветная, радзімая,</a:t>
            </a:r>
            <a:endParaRPr kumimoji="0" lang="ru-RU" sz="3200" b="0" i="0" u="none" strike="noStrike" cap="none" normalizeH="0" baseline="0" dirty="0" smtClean="0">
              <a:ln w="1270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Ты наш галоўны запавет.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3200" dirty="0" smtClean="0">
                <a:ln w="1270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endParaRPr kumimoji="0" lang="be-BY" sz="3200" b="0" i="0" u="none" strike="noStrike" cap="none" normalizeH="0" baseline="0" dirty="0" smtClean="0">
              <a:ln w="1270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57224" y="1714488"/>
            <a:ext cx="75724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З канца ў канец вуліца была запоўнена л</a:t>
            </a:r>
            <a:r>
              <a:rPr kumimoji="0" lang="be-BY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юдзьмі; раздаваўся смех , з</a:t>
            </a:r>
            <a:r>
              <a:rPr lang="be-BY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вінелі песні,  гучала сакавітае  беларускае слова.</a:t>
            </a:r>
            <a:endParaRPr kumimoji="0" lang="be-BY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71670" y="3786190"/>
            <a:ext cx="63850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Чалавек  ствараў мову, яна вучыла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адчуваць і думаць вобразамі.</a:t>
            </a:r>
            <a:endParaRPr kumimoji="0" lang="be-BY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500042"/>
            <a:ext cx="7786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be-BY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Вызначыць сэнсава-граматычныя адносіны паміж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be-BY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часткамі ў бяззлучнікавых складаных сказах</a:t>
            </a:r>
            <a:endParaRPr kumimoji="0" lang="be-BY" sz="2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 rot="10800000">
            <a:off x="-32" y="3286124"/>
            <a:ext cx="4643469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Line 3"/>
          <p:cNvSpPr>
            <a:spLocks noChangeShapeType="1"/>
          </p:cNvSpPr>
          <p:nvPr/>
        </p:nvSpPr>
        <p:spPr bwMode="auto">
          <a:xfrm flipV="1">
            <a:off x="5214942" y="642918"/>
            <a:ext cx="2514600" cy="2286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700722" y="2285992"/>
            <a:ext cx="228600" cy="228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057912" y="1928802"/>
            <a:ext cx="228600" cy="228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357950" y="1643050"/>
            <a:ext cx="228600" cy="228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6643702" y="1357298"/>
            <a:ext cx="228600" cy="228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7000892" y="1071546"/>
            <a:ext cx="228600" cy="228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7358082" y="785794"/>
            <a:ext cx="228600" cy="228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837139" y="428604"/>
            <a:ext cx="344963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e-BY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</a:rPr>
              <a:t>Сэнсавыя адносіны з рознатыпнымі  часткамі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572396" y="642918"/>
            <a:ext cx="1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хуткая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змена падзей</a:t>
            </a:r>
            <a:endParaRPr kumimoji="0" lang="be-BY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143768" y="1049521"/>
            <a:ext cx="15001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выніковыя</a:t>
            </a:r>
            <a:endParaRPr kumimoji="0" lang="be-B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786578" y="1335273"/>
            <a:ext cx="17859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параўнання</a:t>
            </a:r>
            <a:endParaRPr kumimoji="0" lang="be-B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572296" y="1643050"/>
            <a:ext cx="1643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прычынныя</a:t>
            </a:r>
            <a:endParaRPr kumimoji="0" lang="be-B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215074" y="1928802"/>
            <a:ext cx="2199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супрацьпастаўляльныя</a:t>
            </a:r>
            <a:endParaRPr kumimoji="0" lang="be-B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929322" y="2285992"/>
            <a:ext cx="12388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умовы, часу</a:t>
            </a:r>
            <a:endParaRPr kumimoji="0" lang="be-B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500694" y="2571744"/>
            <a:ext cx="1192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паяснення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4500562" y="3214686"/>
            <a:ext cx="3562350" cy="476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6572264" y="3143248"/>
            <a:ext cx="228600" cy="228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7429520" y="3128962"/>
            <a:ext cx="228600" cy="228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7000892" y="2500306"/>
            <a:ext cx="1193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Знакі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прыпынку</a:t>
            </a:r>
            <a:endParaRPr kumimoji="0" lang="be-BY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7386600" y="3418975"/>
            <a:ext cx="40011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працяжнік</a:t>
            </a:r>
            <a:r>
              <a:rPr kumimoji="0" lang="be-BY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endParaRPr kumimoji="0" lang="be-B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500826" y="3413909"/>
            <a:ext cx="400110" cy="94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двухкроп’е</a:t>
            </a:r>
            <a:endParaRPr kumimoji="0" lang="be-BY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7786710" y="214290"/>
            <a:ext cx="500066" cy="500066"/>
          </a:xfrm>
          <a:prstGeom prst="flowChartConnector">
            <a:avLst/>
          </a:prstGeom>
          <a:solidFill>
            <a:srgbClr val="0066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AutoShape 19"/>
          <p:cNvSpPr>
            <a:spLocks noChangeArrowheads="1"/>
          </p:cNvSpPr>
          <p:nvPr/>
        </p:nvSpPr>
        <p:spPr bwMode="auto">
          <a:xfrm>
            <a:off x="8072462" y="2928934"/>
            <a:ext cx="500066" cy="500066"/>
          </a:xfrm>
          <a:prstGeom prst="flowChartConnector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429124" y="3271854"/>
            <a:ext cx="3475037" cy="2514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19"/>
          <p:cNvSpPr>
            <a:spLocks noChangeArrowheads="1"/>
          </p:cNvSpPr>
          <p:nvPr/>
        </p:nvSpPr>
        <p:spPr bwMode="auto">
          <a:xfrm>
            <a:off x="8001016" y="5715016"/>
            <a:ext cx="500066" cy="500066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1045" name="WordArt 21"/>
          <p:cNvSpPr>
            <a:spLocks noChangeArrowheads="1" noChangeShapeType="1" noTextEdit="1"/>
          </p:cNvSpPr>
          <p:nvPr/>
        </p:nvSpPr>
        <p:spPr bwMode="auto">
          <a:xfrm rot="2171001">
            <a:off x="4421871" y="4923651"/>
            <a:ext cx="367982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да </a:t>
            </a:r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складаназалежных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7858148" y="557214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[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]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[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[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]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[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H="1">
            <a:off x="1071538" y="3429000"/>
            <a:ext cx="2935287" cy="2514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WordArt 24"/>
          <p:cNvSpPr>
            <a:spLocks noChangeArrowheads="1" noChangeShapeType="1" noTextEdit="1"/>
          </p:cNvSpPr>
          <p:nvPr/>
        </p:nvSpPr>
        <p:spPr bwMode="auto">
          <a:xfrm rot="-2538170">
            <a:off x="877047" y="4783478"/>
            <a:ext cx="3681413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да </a:t>
            </a:r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складаназлучаных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571472" y="5857892"/>
            <a:ext cx="500066" cy="500066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471470" y="5786454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[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]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be-BY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[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[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]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be-BY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;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[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H="1">
            <a:off x="928662" y="3214686"/>
            <a:ext cx="3429000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57158" y="3000372"/>
            <a:ext cx="500066" cy="500066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500034" y="2357430"/>
            <a:ext cx="1193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Знакі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прыпынку</a:t>
            </a:r>
            <a:endParaRPr kumimoji="0" lang="be-BY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43042" y="2381035"/>
            <a:ext cx="430887" cy="61933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be-BY" sz="1600" dirty="0" smtClean="0"/>
              <a:t>коска </a:t>
            </a:r>
            <a:endParaRPr lang="ru-RU" sz="1600" dirty="0"/>
          </a:p>
        </p:txBody>
      </p:sp>
      <p:sp>
        <p:nvSpPr>
          <p:cNvPr id="52" name="AutoShape 4"/>
          <p:cNvSpPr>
            <a:spLocks noChangeArrowheads="1"/>
          </p:cNvSpPr>
          <p:nvPr/>
        </p:nvSpPr>
        <p:spPr bwMode="auto">
          <a:xfrm>
            <a:off x="1785918" y="3071810"/>
            <a:ext cx="228600" cy="228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14546" y="2137379"/>
            <a:ext cx="677108" cy="86299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be-BY" sz="1600" dirty="0" smtClean="0"/>
              <a:t>кропка </a:t>
            </a:r>
          </a:p>
          <a:p>
            <a:r>
              <a:rPr lang="be-BY" sz="1600" dirty="0" smtClean="0"/>
              <a:t>з коскай </a:t>
            </a:r>
            <a:endParaRPr lang="ru-RU" sz="1600" dirty="0"/>
          </a:p>
        </p:txBody>
      </p:sp>
      <p:sp>
        <p:nvSpPr>
          <p:cNvPr id="54" name="AutoShape 4"/>
          <p:cNvSpPr>
            <a:spLocks noChangeArrowheads="1"/>
          </p:cNvSpPr>
          <p:nvPr/>
        </p:nvSpPr>
        <p:spPr bwMode="auto">
          <a:xfrm>
            <a:off x="2357422" y="3071810"/>
            <a:ext cx="228600" cy="228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343532" y="2571744"/>
            <a:ext cx="228600" cy="228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flipH="1" flipV="1">
            <a:off x="1500166" y="571480"/>
            <a:ext cx="2468562" cy="24003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AutoShape 4"/>
          <p:cNvSpPr>
            <a:spLocks noChangeArrowheads="1"/>
          </p:cNvSpPr>
          <p:nvPr/>
        </p:nvSpPr>
        <p:spPr bwMode="auto">
          <a:xfrm>
            <a:off x="2857488" y="1857364"/>
            <a:ext cx="228600" cy="228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2500298" y="1571612"/>
            <a:ext cx="228600" cy="228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AutoShape 4"/>
          <p:cNvSpPr>
            <a:spLocks noChangeArrowheads="1"/>
          </p:cNvSpPr>
          <p:nvPr/>
        </p:nvSpPr>
        <p:spPr bwMode="auto">
          <a:xfrm>
            <a:off x="2143108" y="1214422"/>
            <a:ext cx="228600" cy="2286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1928794" y="415333"/>
            <a:ext cx="23916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ea typeface="Times New Roman" pitchFamily="18" charset="0"/>
              </a:rPr>
              <a:t>Сэнсавыя адносіны 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ea typeface="Times New Roman" pitchFamily="18" charset="0"/>
              </a:rPr>
              <a:t>аднатыпнымі  часткамі</a:t>
            </a:r>
            <a:endParaRPr kumimoji="0" lang="be-BY" sz="1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</a:endParaRPr>
          </a:p>
        </p:txBody>
      </p:sp>
      <p:sp>
        <p:nvSpPr>
          <p:cNvPr id="60" name="AutoShape 19"/>
          <p:cNvSpPr>
            <a:spLocks noChangeArrowheads="1"/>
          </p:cNvSpPr>
          <p:nvPr/>
        </p:nvSpPr>
        <p:spPr bwMode="auto">
          <a:xfrm>
            <a:off x="928662" y="214290"/>
            <a:ext cx="500066" cy="500066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071802" y="1763901"/>
            <a:ext cx="1465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супастаўлення</a:t>
            </a:r>
            <a:endParaRPr kumimoji="0" lang="be-B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2736897" y="1447372"/>
            <a:ext cx="1406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адначасовасці</a:t>
            </a:r>
            <a:endParaRPr kumimoji="0" lang="be-B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339952" y="1090182"/>
            <a:ext cx="1446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паслядоўнасці</a:t>
            </a:r>
            <a:endParaRPr kumimoji="0" lang="be-B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357554" y="2857496"/>
            <a:ext cx="21717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e-BY" sz="1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Складаны бяззлучнікавы сказ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538" y="642918"/>
            <a:ext cx="721223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І тады я ўспамінаю кожны куток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роднай зямлі, яе людзей … асабліва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мілагучнай становіцца мова.</a:t>
            </a:r>
            <a:endParaRPr kumimoji="0" lang="be-BY" sz="4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2976" y="2857496"/>
            <a:ext cx="71112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Мы багатыя нашчадкі … мы маем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больш за сорак тамоў твораў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беларускага фальклору.</a:t>
            </a:r>
            <a:endParaRPr kumimoji="0" lang="be-BY" sz="4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5786" y="642918"/>
            <a:ext cx="68772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І тады я ўспамінаю кожны куток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роднай зямлі, яе людзей; асабліва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мілагучнай становіцца мова.</a:t>
            </a:r>
            <a:endParaRPr kumimoji="0" lang="be-BY" sz="4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7290" y="2857496"/>
            <a:ext cx="671049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Мы багатыя нашчадкі , мы маем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больш за сорак тамоў  твораў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беларускага фальклору.</a:t>
            </a:r>
            <a:endParaRPr kumimoji="0" lang="be-BY" sz="4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2910" y="642918"/>
            <a:ext cx="81099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</a:rPr>
              <a:t>Мова – душа народа, векавая праца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</a:rPr>
              <a:t>многіх пакаленняў; беларускае слова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</a:rPr>
              <a:t>нельга не шанаваць.</a:t>
            </a:r>
            <a:endParaRPr kumimoji="0" lang="be-BY" sz="4400" b="0" i="0" u="none" strike="noStrike" cap="none" normalizeH="0" baseline="0" dirty="0" smtClean="0">
              <a:ln w="12700">
                <a:solidFill>
                  <a:sysClr val="windowText" lastClr="000000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2071670" y="3714752"/>
            <a:ext cx="1571636" cy="1785950"/>
          </a:xfrm>
          <a:prstGeom prst="bracketPair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29058" y="1857364"/>
            <a:ext cx="1207382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700" b="0" i="0" u="none" strike="noStrike" cap="none" normalizeH="0" baseline="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5" name="Двойные круглые скобки 4"/>
          <p:cNvSpPr/>
          <p:nvPr/>
        </p:nvSpPr>
        <p:spPr>
          <a:xfrm>
            <a:off x="5429256" y="3714752"/>
            <a:ext cx="1571636" cy="1785950"/>
          </a:xfrm>
          <a:prstGeom prst="bracketPair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93708" y="1857364"/>
            <a:ext cx="1207382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87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be-BY" sz="28700" b="0" i="0" u="none" strike="noStrike" cap="none" normalizeH="0" baseline="0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/>
      <p:bldP spid="5" grpId="1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>
            <a:off x="4786314" y="0"/>
            <a:ext cx="435768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 flipV="1">
            <a:off x="4572000" y="3571876"/>
            <a:ext cx="4572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19834" y="1131830"/>
            <a:ext cx="7124066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900" b="1" i="0" u="none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ІІІ. </a:t>
            </a:r>
            <a:r>
              <a:rPr lang="be-BY" sz="69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Наша творчасць</a:t>
            </a:r>
            <a:endParaRPr kumimoji="0" lang="be-BY" sz="6900" b="0" i="0" u="none" strike="noStrike" cap="none" normalizeH="0" baseline="0" dirty="0" smtClean="0">
              <a:ln w="1905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>
            <a:off x="4786314" y="0"/>
            <a:ext cx="435768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 flipV="1">
            <a:off x="4572000" y="3571876"/>
            <a:ext cx="4572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25072" y="1162466"/>
            <a:ext cx="65902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IV</a:t>
            </a:r>
            <a:r>
              <a:rPr kumimoji="0" lang="be-BY" sz="66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. </a:t>
            </a:r>
            <a:r>
              <a:rPr lang="be-BY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Арфаграфічная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хвілінка</a:t>
            </a:r>
            <a:endParaRPr kumimoji="0" lang="be-BY" sz="8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928662" y="571480"/>
            <a:ext cx="739503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Шчодры, шчасце, пяшчота,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шчадраваць, Шчадрэц,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ш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часлівы, рашчыніць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(цеста),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рошчына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, калядоўшчыкі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.</a:t>
            </a:r>
            <a:endParaRPr kumimoji="0" lang="be-BY" sz="5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>
            <a:off x="4786314" y="0"/>
            <a:ext cx="435768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 flipV="1">
            <a:off x="4572000" y="3571876"/>
            <a:ext cx="4572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83031" y="285728"/>
            <a:ext cx="716093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V</a:t>
            </a:r>
            <a:r>
              <a:rPr kumimoji="0" lang="be-BY" sz="6600" b="1" i="0" u="none" strike="noStrike" cap="none" normalizeH="0" baseline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. Дамашняе заданне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5400" b="1" dirty="0" smtClean="0"/>
              <a:t>§ 27, с.138-139,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4400" b="0" i="0" u="none" strike="noStrike" cap="none" normalizeH="0" baseline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</a:rPr>
              <a:t>пр. 130 (ІІІ) 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4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</a:rPr>
              <a:t>пр. 131 (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</a:rPr>
              <a:t>IV)</a:t>
            </a:r>
            <a:r>
              <a:rPr lang="be-BY" sz="4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</a:rPr>
              <a:t>,</a:t>
            </a:r>
            <a:endParaRPr lang="en-US" sz="4400" dirty="0" smtClean="0">
              <a:ln w="12700">
                <a:solidFill>
                  <a:sysClr val="windowText" lastClr="000000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Monotype Corsiva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4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</a:rPr>
              <a:t>творчае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4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</a:rPr>
              <a:t>заданне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4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</a:rPr>
              <a:t>“Родная мова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4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</a:rPr>
              <a:t>ў маім жыцці”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</a:rPr>
              <a:t>(V)</a:t>
            </a:r>
            <a:endParaRPr kumimoji="0" lang="be-BY" sz="4400" b="0" i="0" u="none" strike="noStrike" cap="none" normalizeH="0" baseline="0" dirty="0" smtClean="0">
              <a:ln w="12700">
                <a:solidFill>
                  <a:sysClr val="windowText" lastClr="000000"/>
                </a:solidFill>
              </a:ln>
              <a:solidFill>
                <a:srgbClr val="0066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357166"/>
            <a:ext cx="828680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Admin\Рабочий стол\osen\Слайд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500042"/>
            <a:ext cx="50720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Родная мова!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28728" y="1285860"/>
            <a:ext cx="6858016" cy="35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300" b="1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Словы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і гукі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твае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чароўныя ,</a:t>
            </a:r>
            <a:endParaRPr kumimoji="0" lang="ru-RU" sz="4300" b="1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300" b="1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Ты наша спадчына  галоўная,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300" b="1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Будучыні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аснова.</a:t>
            </a:r>
            <a:endParaRPr kumimoji="0" lang="ru-RU" sz="4300" b="1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			</a:t>
            </a: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 </a:t>
            </a:r>
            <a:r>
              <a:rPr kumimoji="0" lang="be-BY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Мікола Маляўка</a:t>
            </a:r>
            <a:endParaRPr kumimoji="0" lang="ru-RU" sz="3200" b="1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Новая папка (27)\%D1%81%D0%BC%D0%B5%D1%88%D0%BD%D0%BE%D0%B9-%D1%82%D0%B5%D1%80%D0%BC%D0%BE%D0%BC%D0%B5%D1%82%D1%80-13448669.gif"/>
          <p:cNvPicPr>
            <a:picLocks noChangeAspect="1" noChangeArrowheads="1"/>
          </p:cNvPicPr>
          <p:nvPr/>
        </p:nvPicPr>
        <p:blipFill>
          <a:blip r:embed="rId2"/>
          <a:srcRect l="27027" t="2114" r="29730" b="2740"/>
          <a:stretch>
            <a:fillRect/>
          </a:stretch>
        </p:blipFill>
        <p:spPr bwMode="auto">
          <a:xfrm rot="517276">
            <a:off x="3502140" y="1331115"/>
            <a:ext cx="1928826" cy="493383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e-BY" sz="54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Тэрмометр  настрою</a:t>
            </a:r>
            <a:endParaRPr lang="ru-RU" sz="54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</p:txBody>
      </p:sp>
      <p:pic>
        <p:nvPicPr>
          <p:cNvPr id="4099" name="Picture 3" descr="C:\Documents and Settings\Admin\Рабочий стол\бел.мова\nlp 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58" y="4286256"/>
            <a:ext cx="4262446" cy="20113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r="16705"/>
          <a:stretch>
            <a:fillRect/>
          </a:stretch>
        </p:blipFill>
        <p:spPr bwMode="auto">
          <a:xfrm>
            <a:off x="285720" y="214290"/>
            <a:ext cx="8429684" cy="632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Documents and Settings\Admin\Рабочий стол\osen\Слайд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348" y="428604"/>
            <a:ext cx="750095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000" b="0" i="0" u="none" strike="noStrike" cap="none" normalizeH="0" baseline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Рэцэпт шчасця</a:t>
            </a:r>
            <a:endParaRPr kumimoji="0" lang="ru-RU" sz="4000" b="0" i="0" u="none" strike="noStrike" cap="none" normalizeH="0" baseline="0" dirty="0" smtClean="0">
              <a:ln w="12700"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Monotype Corsiva" pitchFamily="66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  <a:ea typeface="Times New Roman" pitchFamily="18" charset="0"/>
              </a:rPr>
              <a:t>Вазьміце кубак цярпення, уліце туды поўнае сэрца кахання, кіньце дзве жменькі шчырасці, плюхніце </a:t>
            </a:r>
            <a:r>
              <a:rPr kumimoji="0" lang="be-BY" sz="3200" b="0" i="0" u="none" strike="noStrike" cap="none" normalizeH="0" baseline="0" smtClean="0">
                <a:ln w="12700"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  <a:ea typeface="Times New Roman" pitchFamily="18" charset="0"/>
              </a:rPr>
              <a:t>туды гумару</a:t>
            </a:r>
            <a:r>
              <a:rPr kumimoji="0" lang="be-BY" sz="3200" b="0" i="0" u="none" strike="noStrike" cap="none" normalizeH="0" baseline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  <a:ea typeface="Times New Roman" pitchFamily="18" charset="0"/>
              </a:rPr>
              <a:t>, пасыпце дабрынёй, дадайце як мага больш веры і ўсё гэта добра змяшайце. Потым намажце на кавалачак адпушчанага вам жыцця і  прапаноўвайце кожнаму, каго сустрэнеце на сваім шляху.</a:t>
            </a:r>
            <a:endParaRPr kumimoji="0" lang="be-BY" sz="3200" b="0" i="0" u="none" strike="noStrike" cap="none" normalizeH="0" baseline="0" dirty="0" smtClean="0">
              <a:ln w="12700"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0448" r="5058"/>
          <a:stretch>
            <a:fillRect/>
          </a:stretch>
        </p:blipFill>
        <p:spPr bwMode="auto">
          <a:xfrm>
            <a:off x="214282" y="285728"/>
            <a:ext cx="85039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Documents and Settings\Admin\Рабочий стол\osen\Слайд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4348" y="642918"/>
            <a:ext cx="807249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100" b="1" i="0" u="none" strike="noStrike" cap="none" normalizeH="0" baseline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onotype Corsiva" pitchFamily="66" charset="0"/>
                <a:ea typeface="Times New Roman" pitchFamily="18" charset="0"/>
              </a:rPr>
              <a:t>Слова спявае, палае, чаруе;</a:t>
            </a:r>
            <a:endParaRPr lang="ru-RU" sz="4100" b="1" dirty="0" smtClean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Monotype Corsiva" pitchFamily="66" charset="0"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100" b="1" i="0" u="none" strike="noStrike" cap="none" normalizeH="0" baseline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onotype Corsiva" pitchFamily="66" charset="0"/>
                <a:ea typeface="Times New Roman" pitchFamily="18" charset="0"/>
              </a:rPr>
              <a:t>Матчын запеў – несуцішны ў ім,</a:t>
            </a:r>
            <a:endParaRPr kumimoji="0" lang="ru-RU" sz="4100" b="1" i="0" u="none" strike="noStrike" cap="none" normalizeH="0" baseline="0" dirty="0" smtClean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100" b="1" i="0" u="none" strike="noStrike" cap="none" normalizeH="0" baseline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onotype Corsiva" pitchFamily="66" charset="0"/>
                <a:ea typeface="Times New Roman" pitchFamily="18" charset="0"/>
              </a:rPr>
              <a:t>Я пазнаю гэту праўду старую,</a:t>
            </a:r>
            <a:endParaRPr kumimoji="0" lang="ru-RU" sz="4100" b="1" i="0" u="none" strike="noStrike" cap="none" normalizeH="0" baseline="0" dirty="0" smtClean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100" b="1" i="0" u="none" strike="noStrike" cap="none" normalizeH="0" baseline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onotype Corsiva" pitchFamily="66" charset="0"/>
                <a:ea typeface="Times New Roman" pitchFamily="18" charset="0"/>
              </a:rPr>
              <a:t>Свет, цэлы свет б’ецца ў сэрцы маім.</a:t>
            </a:r>
            <a:endParaRPr kumimoji="0" lang="be-BY" sz="4100" b="1" i="0" u="none" strike="noStrike" cap="none" normalizeH="0" baseline="0" dirty="0" smtClean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285728"/>
            <a:ext cx="847730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Admin\Рабочий стол\osen\Слайд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034" y="1000108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800" b="1" i="0" u="none" strike="noStrike" cap="none" normalizeH="0" baseline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onotype Corsiva" pitchFamily="66" charset="0"/>
                <a:ea typeface="Times New Roman" pitchFamily="18" charset="0"/>
              </a:rPr>
              <a:t>Слова спявае, палае, чаруе;</a:t>
            </a:r>
            <a:endParaRPr lang="ru-RU" sz="4800" b="1" dirty="0" smtClean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Monotype Corsiva" pitchFamily="66" charset="0"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800" b="1" i="0" u="none" strike="noStrike" cap="none" normalizeH="0" baseline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onotype Corsiva" pitchFamily="66" charset="0"/>
                <a:ea typeface="Times New Roman" pitchFamily="18" charset="0"/>
              </a:rPr>
              <a:t>Матчын запеў – несуцішны ў ім…</a:t>
            </a:r>
            <a:endParaRPr kumimoji="0" lang="ru-RU" sz="4800" b="1" i="0" u="none" strike="noStrike" cap="none" normalizeH="0" baseline="0" dirty="0" smtClean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>
            <a:off x="4786314" y="0"/>
            <a:ext cx="435768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7075" t="15270" r="3982" b="48442"/>
          <a:stretch>
            <a:fillRect/>
          </a:stretch>
        </p:blipFill>
        <p:spPr bwMode="auto">
          <a:xfrm flipV="1">
            <a:off x="4572000" y="3571876"/>
            <a:ext cx="4572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4348" y="714356"/>
            <a:ext cx="783551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Коска і кропка з коскай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у бяззлучнікавых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6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с</a:t>
            </a:r>
            <a:r>
              <a:rPr kumimoji="0" lang="be-BY" sz="6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кладаных  сказах</a:t>
            </a:r>
            <a:endParaRPr kumimoji="0" lang="be-BY" sz="72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14810" y="2928934"/>
            <a:ext cx="3500462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99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Times New Roman" pitchFamily="18" charset="0"/>
              </a:rPr>
              <a:t>,</a:t>
            </a:r>
            <a:r>
              <a:rPr kumimoji="0" lang="be-BY" sz="199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Times New Roman" pitchFamily="18" charset="0"/>
              </a:rPr>
              <a:t>  </a:t>
            </a:r>
            <a:r>
              <a:rPr kumimoji="0" lang="be-BY" sz="199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Times New Roman" pitchFamily="18" charset="0"/>
              </a:rPr>
              <a:t>;</a:t>
            </a:r>
            <a:endParaRPr kumimoji="0" lang="be-BY" sz="287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10" y="1142984"/>
            <a:ext cx="819326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С –садзейнічаць, сфармуляваць…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8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К 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А 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8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З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6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928670"/>
            <a:ext cx="778674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8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С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– сфармуляваць правілы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    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пастаноўкі коскі і</a:t>
            </a:r>
            <a:r>
              <a:rPr kumimoji="0" lang="be-BY" sz="44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кропкі з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    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коскай у</a:t>
            </a: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бяззлучнікавых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   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 </a:t>
            </a: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складаных</a:t>
            </a:r>
            <a:r>
              <a:rPr lang="be-BY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a typeface="Times New Roman" pitchFamily="18" charset="0"/>
              </a:rPr>
              <a:t>   </a:t>
            </a:r>
            <a:r>
              <a:rPr kumimoji="0" lang="be-BY" sz="4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ea typeface="Times New Roman" pitchFamily="18" charset="0"/>
              </a:rPr>
              <a:t>сказах;</a:t>
            </a:r>
            <a:endParaRPr kumimoji="0" lang="ru-RU" sz="4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57290" y="714356"/>
            <a:ext cx="4413388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39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ea typeface="Times New Roman" pitchFamily="18" charset="0"/>
              </a:rPr>
              <a:t>К –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643</Words>
  <Application>Microsoft Office PowerPoint</Application>
  <PresentationFormat>Экран (4:3)</PresentationFormat>
  <Paragraphs>162</Paragraphs>
  <Slides>31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Тэрмометр  настрою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Тэрмометр  настрою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Администратор</cp:lastModifiedBy>
  <cp:revision>52</cp:revision>
  <dcterms:created xsi:type="dcterms:W3CDTF">2013-07-29T17:42:42Z</dcterms:created>
  <dcterms:modified xsi:type="dcterms:W3CDTF">2014-01-13T08:03:38Z</dcterms:modified>
</cp:coreProperties>
</file>