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1D67E8-A722-47FE-B8EA-CC06935997C1}" type="datetimeFigureOut">
              <a:rPr lang="ru-RU" smtClean="0"/>
              <a:pPr/>
              <a:t>11.12.2008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4BDE63-176F-4B3F-9CF2-2588E3379C9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1D67E8-A722-47FE-B8EA-CC06935997C1}" type="datetimeFigureOut">
              <a:rPr lang="ru-RU" smtClean="0"/>
              <a:pPr/>
              <a:t>11.12.2008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4BDE63-176F-4B3F-9CF2-2588E3379C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1D67E8-A722-47FE-B8EA-CC06935997C1}" type="datetimeFigureOut">
              <a:rPr lang="ru-RU" smtClean="0"/>
              <a:pPr/>
              <a:t>11.12.2008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4BDE63-176F-4B3F-9CF2-2588E3379C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1D67E8-A722-47FE-B8EA-CC06935997C1}" type="datetimeFigureOut">
              <a:rPr lang="ru-RU" smtClean="0"/>
              <a:pPr/>
              <a:t>11.12.2008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4BDE63-176F-4B3F-9CF2-2588E3379C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1D67E8-A722-47FE-B8EA-CC06935997C1}" type="datetimeFigureOut">
              <a:rPr lang="ru-RU" smtClean="0"/>
              <a:pPr/>
              <a:t>11.12.2008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4BDE63-176F-4B3F-9CF2-2588E3379C9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1D67E8-A722-47FE-B8EA-CC06935997C1}" type="datetimeFigureOut">
              <a:rPr lang="ru-RU" smtClean="0"/>
              <a:pPr/>
              <a:t>11.12.2008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4BDE63-176F-4B3F-9CF2-2588E3379C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1D67E8-A722-47FE-B8EA-CC06935997C1}" type="datetimeFigureOut">
              <a:rPr lang="ru-RU" smtClean="0"/>
              <a:pPr/>
              <a:t>11.12.2008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4BDE63-176F-4B3F-9CF2-2588E3379C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1D67E8-A722-47FE-B8EA-CC06935997C1}" type="datetimeFigureOut">
              <a:rPr lang="ru-RU" smtClean="0"/>
              <a:pPr/>
              <a:t>11.12.2008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4BDE63-176F-4B3F-9CF2-2588E3379C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1D67E8-A722-47FE-B8EA-CC06935997C1}" type="datetimeFigureOut">
              <a:rPr lang="ru-RU" smtClean="0"/>
              <a:pPr/>
              <a:t>11.12.2008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4BDE63-176F-4B3F-9CF2-2588E3379C9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1D67E8-A722-47FE-B8EA-CC06935997C1}" type="datetimeFigureOut">
              <a:rPr lang="ru-RU" smtClean="0"/>
              <a:pPr/>
              <a:t>11.12.2008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4BDE63-176F-4B3F-9CF2-2588E3379C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1D67E8-A722-47FE-B8EA-CC06935997C1}" type="datetimeFigureOut">
              <a:rPr lang="ru-RU" smtClean="0"/>
              <a:pPr/>
              <a:t>11.12.2008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4BDE63-176F-4B3F-9CF2-2588E3379C9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321D67E8-A722-47FE-B8EA-CC06935997C1}" type="datetimeFigureOut">
              <a:rPr lang="ru-RU" smtClean="0"/>
              <a:pPr/>
              <a:t>11.12.2008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0E4BDE63-176F-4B3F-9CF2-2588E3379C9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757237"/>
          </a:xfrm>
        </p:spPr>
        <p:txBody>
          <a:bodyPr>
            <a:normAutofit/>
          </a:bodyPr>
          <a:lstStyle/>
          <a:p>
            <a:r>
              <a:rPr lang="ru-RU" sz="4800" dirty="0" err="1" smtClean="0"/>
              <a:t>Беларуская</a:t>
            </a:r>
            <a:r>
              <a:rPr lang="ru-RU" sz="4800" dirty="0" smtClean="0"/>
              <a:t> </a:t>
            </a:r>
            <a:r>
              <a:rPr lang="ru-RU" sz="4800" dirty="0" err="1" smtClean="0"/>
              <a:t>мова</a:t>
            </a:r>
            <a:endParaRPr lang="ru-RU" sz="48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r"/>
            <a:r>
              <a:rPr lang="be-BY" sz="3600" dirty="0" smtClean="0"/>
              <a:t>7 клас</a:t>
            </a:r>
            <a:endParaRPr lang="ru-RU" sz="3600" dirty="0"/>
          </a:p>
        </p:txBody>
      </p:sp>
      <p:pic>
        <p:nvPicPr>
          <p:cNvPr id="4" name="Picture 4" descr="C:\Documents and Settings\Администратор\Мои документы\рисунки\анимации\0020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4214818"/>
            <a:ext cx="2209800" cy="1600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e-BY" dirty="0" smtClean="0"/>
              <a:t>Правер сябе!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be-BY" b="1" dirty="0" smtClean="0"/>
              <a:t>Наліты (колас) </a:t>
            </a:r>
            <a:r>
              <a:rPr lang="be-BY" dirty="0" smtClean="0"/>
              <a:t>– </a:t>
            </a:r>
            <a:r>
              <a:rPr lang="be-BY" dirty="0" smtClean="0"/>
              <a:t>асобая форма дзеяслова- дзеепрым., абазначае прымету па </a:t>
            </a:r>
            <a:r>
              <a:rPr lang="be-BY" dirty="0" smtClean="0"/>
              <a:t>дзеянні; пач. </a:t>
            </a:r>
            <a:r>
              <a:rPr lang="be-BY" dirty="0" smtClean="0"/>
              <a:t>ф</a:t>
            </a:r>
            <a:r>
              <a:rPr lang="be-BY" dirty="0" smtClean="0"/>
              <a:t>. – наліты; зал. </a:t>
            </a:r>
            <a:r>
              <a:rPr lang="be-BY" dirty="0" smtClean="0"/>
              <a:t>с</a:t>
            </a:r>
            <a:r>
              <a:rPr lang="be-BY" dirty="0" smtClean="0"/>
              <a:t>т., пр.ч., зак.тр.; поўны, у адз.л., ж.р, Т.скл; азначэнне.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e-BY" dirty="0" smtClean="0"/>
              <a:t>Рэфлексія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e-BY" sz="4800" b="1" dirty="0" smtClean="0"/>
              <a:t>Прыдумайце 2-3 дзеепрыметнікі, каб ахарактарызаваць сённяшні ўрок</a:t>
            </a:r>
            <a:endParaRPr lang="ru-RU" sz="4800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be-BY" sz="8000" b="1" u="sng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None/>
            </a:pPr>
            <a:r>
              <a:rPr lang="be-BY" sz="7200" b="1" u="sng" dirty="0" smtClean="0">
                <a:solidFill>
                  <a:schemeClr val="tx2">
                    <a:lumMod val="75000"/>
                  </a:schemeClr>
                </a:solidFill>
              </a:rPr>
              <a:t>Да новай </a:t>
            </a:r>
          </a:p>
          <a:p>
            <a:pPr>
              <a:buNone/>
            </a:pPr>
            <a:r>
              <a:rPr lang="be-BY" sz="72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be-BY" sz="7200" b="1" dirty="0" smtClean="0">
                <a:solidFill>
                  <a:schemeClr val="tx2">
                    <a:lumMod val="75000"/>
                  </a:schemeClr>
                </a:solidFill>
              </a:rPr>
              <a:t>                </a:t>
            </a:r>
            <a:r>
              <a:rPr lang="be-BY" sz="7200" b="1" u="sng" dirty="0" smtClean="0">
                <a:solidFill>
                  <a:schemeClr val="tx2">
                    <a:lumMod val="75000"/>
                  </a:schemeClr>
                </a:solidFill>
              </a:rPr>
              <a:t>сустрэчы!!!</a:t>
            </a:r>
            <a:endParaRPr lang="ru-RU" sz="7200" b="1" u="sng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7" name="Picture 5" descr="C:\Documents and Settings\Администратор\Мои документы\рисунки\анимации\694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1214422"/>
            <a:ext cx="2357454" cy="23145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2560" y="1500174"/>
            <a:ext cx="7406640" cy="4214842"/>
          </a:xfrm>
        </p:spPr>
        <p:txBody>
          <a:bodyPr>
            <a:noAutofit/>
          </a:bodyPr>
          <a:lstStyle/>
          <a:p>
            <a:r>
              <a:rPr lang="be-BY" sz="4800" b="1" i="1" dirty="0" smtClean="0"/>
              <a:t>Тэма: </a:t>
            </a:r>
            <a:br>
              <a:rPr lang="be-BY" sz="4800" b="1" i="1" dirty="0" smtClean="0"/>
            </a:br>
            <a:r>
              <a:rPr lang="be-BY" sz="4800" b="1" i="1" dirty="0" smtClean="0"/>
              <a:t>Падагульненне і сістэматызацыя па тэме “Дзеепрыметнік”. Марфалагічны разбор</a:t>
            </a:r>
            <a:endParaRPr lang="ru-RU" sz="4800" b="1" i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2560" y="928670"/>
            <a:ext cx="7406640" cy="357190"/>
          </a:xfrm>
        </p:spPr>
        <p:txBody>
          <a:bodyPr>
            <a:normAutofit fontScale="92500" lnSpcReduction="20000"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ctrTitle"/>
          </p:nvPr>
        </p:nvSpPr>
        <p:spPr>
          <a:xfrm>
            <a:off x="1285852" y="642918"/>
            <a:ext cx="7406640" cy="760536"/>
          </a:xfrm>
        </p:spPr>
        <p:txBody>
          <a:bodyPr/>
          <a:lstStyle/>
          <a:p>
            <a:r>
              <a:rPr lang="be-BY" dirty="0" smtClean="0"/>
              <a:t>Мэта :</a:t>
            </a:r>
            <a:endParaRPr lang="ru-RU" dirty="0"/>
          </a:p>
        </p:txBody>
      </p:sp>
      <p:sp>
        <p:nvSpPr>
          <p:cNvPr id="11" name="Подзаголовок 10"/>
          <p:cNvSpPr>
            <a:spLocks noGrp="1"/>
          </p:cNvSpPr>
          <p:nvPr>
            <p:ph type="subTitle" idx="1"/>
          </p:nvPr>
        </p:nvSpPr>
        <p:spPr>
          <a:xfrm>
            <a:off x="1214414" y="1850064"/>
            <a:ext cx="7624786" cy="3722076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q"/>
            </a:pPr>
            <a:r>
              <a:rPr lang="be-BY" sz="3200" b="1" dirty="0" smtClean="0"/>
              <a:t>паглыбіць і сістэматызаваць веды пра дзеепрыметнік, </a:t>
            </a:r>
          </a:p>
          <a:p>
            <a:pPr>
              <a:buFont typeface="Wingdings" pitchFamily="2" charset="2"/>
              <a:buChar char="q"/>
            </a:pPr>
            <a:r>
              <a:rPr lang="be-BY" sz="3200" b="1" dirty="0" smtClean="0"/>
              <a:t>замацоўваць уменне знаходзіць дзеепрыметнікі і вызначаць іх граматычныя прыметы, </a:t>
            </a:r>
          </a:p>
          <a:p>
            <a:pPr>
              <a:buFont typeface="Wingdings" pitchFamily="2" charset="2"/>
              <a:buChar char="q"/>
            </a:pPr>
            <a:r>
              <a:rPr lang="be-BY" sz="3200" b="1" dirty="0" smtClean="0"/>
              <a:t>выдзяляць дзеепрыметныя звароты на пісьме (у неабходных выпадках),</a:t>
            </a:r>
          </a:p>
          <a:p>
            <a:pPr>
              <a:buFont typeface="Wingdings" pitchFamily="2" charset="2"/>
              <a:buChar char="q"/>
            </a:pPr>
            <a:r>
              <a:rPr lang="be-BY" sz="3200" b="1" dirty="0" smtClean="0"/>
              <a:t>засвоіць парадак марфалагічнага разбору дзеепрыметніка.</a:t>
            </a:r>
            <a:endParaRPr lang="ru-RU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214414" y="785794"/>
            <a:ext cx="5214974" cy="1143008"/>
          </a:xfrm>
        </p:spPr>
        <p:txBody>
          <a:bodyPr>
            <a:noAutofit/>
          </a:bodyPr>
          <a:lstStyle/>
          <a:p>
            <a:r>
              <a:rPr lang="be-BY" sz="7200" b="1" i="1" dirty="0" smtClean="0"/>
              <a:t>Трэці лішні</a:t>
            </a:r>
            <a:endParaRPr lang="ru-RU" sz="7200" b="1" i="1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214414" y="2428868"/>
            <a:ext cx="7715304" cy="3643338"/>
          </a:xfrm>
        </p:spPr>
        <p:txBody>
          <a:bodyPr>
            <a:noAutofit/>
          </a:bodyPr>
          <a:lstStyle/>
          <a:p>
            <a:pPr marL="541782" indent="-514350">
              <a:buFont typeface="+mj-lt"/>
              <a:buAutoNum type="arabicParenR"/>
            </a:pPr>
            <a:r>
              <a:rPr lang="be-BY" sz="2800" b="1" dirty="0" smtClean="0"/>
              <a:t>Зробленая (шафа), жоўты (лісток), пажаўцелае (дрэва)</a:t>
            </a:r>
          </a:p>
          <a:p>
            <a:pPr marL="541782" indent="-514350">
              <a:buFont typeface="+mj-lt"/>
              <a:buAutoNum type="arabicParenR"/>
            </a:pPr>
            <a:r>
              <a:rPr lang="be-BY" sz="2800" b="1" dirty="0" smtClean="0"/>
              <a:t>Узмужнелы (хлопец), сабраны (ураджай), падкрэсліваць (дзеясловы)</a:t>
            </a:r>
          </a:p>
          <a:p>
            <a:pPr marL="541782" indent="-514350">
              <a:buFont typeface="+mj-lt"/>
              <a:buAutoNum type="arabicParenR"/>
            </a:pPr>
            <a:r>
              <a:rPr lang="be-BY" sz="2800" b="1" dirty="0" smtClean="0"/>
              <a:t>Даспелы (яблык), разбіты (кубак), гаворачая (асоба)</a:t>
            </a:r>
          </a:p>
          <a:p>
            <a:pPr marL="541782" indent="-514350">
              <a:buFont typeface="+mj-lt"/>
              <a:buAutoNum type="arabicParenR"/>
            </a:pPr>
            <a:r>
              <a:rPr lang="be-BY" sz="2800" b="1" dirty="0" smtClean="0"/>
              <a:t>(Кніга) прачытана, (чалавек) стомлены, (вершы) напісаны</a:t>
            </a:r>
            <a:endParaRPr lang="ru-RU" sz="2800" b="1" dirty="0"/>
          </a:p>
        </p:txBody>
      </p:sp>
      <p:pic>
        <p:nvPicPr>
          <p:cNvPr id="6" name="Picture 10" descr="C:\Documents and Settings\Администратор\Мои документы\рисунки\анимации\18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16" y="214290"/>
            <a:ext cx="2000264" cy="221457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e-BY" b="1" dirty="0" smtClean="0"/>
              <a:t>Знайдзі памылку і запішы правільна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be-BY" dirty="0" smtClean="0"/>
              <a:t>У пакоі былі не пабеленыя сцены.</a:t>
            </a:r>
            <a:endParaRPr lang="ru-RU" dirty="0" smtClean="0"/>
          </a:p>
          <a:p>
            <a:pPr lvl="0"/>
            <a:r>
              <a:rPr lang="be-BY" dirty="0" smtClean="0"/>
              <a:t>Каля дома стаяў нікім незаўважаны чалавек.</a:t>
            </a:r>
            <a:endParaRPr lang="ru-RU" dirty="0" smtClean="0"/>
          </a:p>
          <a:p>
            <a:pPr lvl="0"/>
            <a:r>
              <a:rPr lang="be-BY" dirty="0" smtClean="0"/>
              <a:t>Гэта было невывучанае, а толькі прачытанае правіла.</a:t>
            </a:r>
            <a:endParaRPr lang="ru-RU" dirty="0" smtClean="0"/>
          </a:p>
          <a:p>
            <a:pPr lvl="0"/>
            <a:r>
              <a:rPr lang="be-BY" dirty="0" smtClean="0"/>
              <a:t>На лузе трава яшчэ няскошана.</a:t>
            </a:r>
            <a:endParaRPr lang="ru-RU" dirty="0" smtClean="0"/>
          </a:p>
          <a:p>
            <a:pPr lvl="0"/>
            <a:r>
              <a:rPr lang="be-BY" dirty="0" smtClean="0"/>
              <a:t>Я пабачыў хлопцаў за скверам, дзе ляжаў не таптаны снег.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Правер</a:t>
            </a:r>
            <a:r>
              <a:rPr lang="ru-RU" dirty="0" smtClean="0"/>
              <a:t> </a:t>
            </a:r>
            <a:r>
              <a:rPr lang="ru-RU" dirty="0" err="1" smtClean="0"/>
              <a:t>сябе</a:t>
            </a:r>
            <a:r>
              <a:rPr lang="be-BY" dirty="0" smtClean="0"/>
              <a:t>!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be-BY" dirty="0" smtClean="0"/>
              <a:t>У пакоі былі </a:t>
            </a:r>
            <a:r>
              <a:rPr lang="be-BY" dirty="0" smtClean="0">
                <a:solidFill>
                  <a:srgbClr val="FF0000"/>
                </a:solidFill>
              </a:rPr>
              <a:t>непабеленыя</a:t>
            </a:r>
            <a:r>
              <a:rPr lang="be-BY" dirty="0" smtClean="0"/>
              <a:t> </a:t>
            </a:r>
            <a:r>
              <a:rPr lang="be-BY" dirty="0" smtClean="0"/>
              <a:t>сцены.</a:t>
            </a:r>
            <a:endParaRPr lang="ru-RU" dirty="0" smtClean="0"/>
          </a:p>
          <a:p>
            <a:pPr lvl="0"/>
            <a:r>
              <a:rPr lang="be-BY" dirty="0" smtClean="0"/>
              <a:t>Каля дома стаяў </a:t>
            </a:r>
            <a:r>
              <a:rPr lang="be-BY" dirty="0" smtClean="0">
                <a:solidFill>
                  <a:srgbClr val="FF0000"/>
                </a:solidFill>
              </a:rPr>
              <a:t>нікім </a:t>
            </a:r>
            <a:r>
              <a:rPr lang="be-BY" dirty="0" smtClean="0">
                <a:solidFill>
                  <a:srgbClr val="FF0000"/>
                </a:solidFill>
              </a:rPr>
              <a:t>не заўважаны </a:t>
            </a:r>
            <a:r>
              <a:rPr lang="be-BY" dirty="0" smtClean="0"/>
              <a:t>чалавек.</a:t>
            </a:r>
            <a:endParaRPr lang="ru-RU" dirty="0" smtClean="0"/>
          </a:p>
          <a:p>
            <a:pPr lvl="0"/>
            <a:r>
              <a:rPr lang="be-BY" dirty="0" smtClean="0"/>
              <a:t>Гэта было </a:t>
            </a:r>
            <a:r>
              <a:rPr lang="be-BY" dirty="0" smtClean="0">
                <a:solidFill>
                  <a:srgbClr val="FF0000"/>
                </a:solidFill>
              </a:rPr>
              <a:t>не вывучанае</a:t>
            </a:r>
            <a:r>
              <a:rPr lang="be-BY" dirty="0" smtClean="0">
                <a:solidFill>
                  <a:srgbClr val="FF0000"/>
                </a:solidFill>
              </a:rPr>
              <a:t>, а </a:t>
            </a:r>
            <a:r>
              <a:rPr lang="be-BY" dirty="0" smtClean="0"/>
              <a:t>толькі прачытанае правіла.</a:t>
            </a:r>
            <a:endParaRPr lang="ru-RU" dirty="0" smtClean="0"/>
          </a:p>
          <a:p>
            <a:pPr lvl="0"/>
            <a:r>
              <a:rPr lang="be-BY" dirty="0" smtClean="0"/>
              <a:t>На лузе трава яшчэ </a:t>
            </a:r>
            <a:r>
              <a:rPr lang="be-BY" dirty="0" smtClean="0">
                <a:solidFill>
                  <a:srgbClr val="FF0000"/>
                </a:solidFill>
              </a:rPr>
              <a:t>не скошана</a:t>
            </a:r>
            <a:r>
              <a:rPr lang="be-BY" dirty="0" smtClean="0"/>
              <a:t>.</a:t>
            </a:r>
            <a:endParaRPr lang="ru-RU" dirty="0" smtClean="0"/>
          </a:p>
          <a:p>
            <a:pPr lvl="0"/>
            <a:r>
              <a:rPr lang="be-BY" dirty="0" smtClean="0"/>
              <a:t>Я пабачыў хлопцаў за скверам, дзе ляжаў </a:t>
            </a:r>
            <a:r>
              <a:rPr lang="be-BY" dirty="0" smtClean="0">
                <a:solidFill>
                  <a:srgbClr val="FF0000"/>
                </a:solidFill>
              </a:rPr>
              <a:t>нетаптаны</a:t>
            </a:r>
            <a:r>
              <a:rPr lang="be-BY" dirty="0" smtClean="0"/>
              <a:t> </a:t>
            </a:r>
            <a:r>
              <a:rPr lang="be-BY" dirty="0" smtClean="0"/>
              <a:t>снег.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e-BY" sz="44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Informal Roman" pitchFamily="66" charset="0"/>
              </a:rPr>
              <a:t>Марфалагічны разбор дзеепрыметніка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812800" indent="-812800">
              <a:lnSpc>
                <a:spcPct val="90000"/>
              </a:lnSpc>
              <a:buFont typeface="Wingdings" pitchFamily="2" charset="2"/>
              <a:buAutoNum type="romanUcPeriod"/>
            </a:pPr>
            <a:r>
              <a:rPr lang="be-BY" b="1" i="1" dirty="0" smtClean="0">
                <a:latin typeface="Informal Roman" pitchFamily="66" charset="0"/>
              </a:rPr>
              <a:t>Часціна мовы. Агульнае значэнне.</a:t>
            </a:r>
          </a:p>
          <a:p>
            <a:pPr marL="812800" indent="-812800">
              <a:lnSpc>
                <a:spcPct val="90000"/>
              </a:lnSpc>
              <a:buFont typeface="Wingdings" pitchFamily="2" charset="2"/>
              <a:buAutoNum type="romanUcPeriod"/>
            </a:pPr>
            <a:r>
              <a:rPr lang="be-BY" b="1" i="1" dirty="0" smtClean="0">
                <a:latin typeface="Informal Roman" pitchFamily="66" charset="0"/>
              </a:rPr>
              <a:t>Марфалагічныя </a:t>
            </a:r>
            <a:r>
              <a:rPr lang="be-BY" b="1" i="1" dirty="0" smtClean="0">
                <a:latin typeface="Informal Roman" pitchFamily="66" charset="0"/>
              </a:rPr>
              <a:t>прыметы</a:t>
            </a:r>
            <a:r>
              <a:rPr lang="be-BY" b="1" i="1" dirty="0" smtClean="0">
                <a:latin typeface="Informal Roman" pitchFamily="66" charset="0"/>
              </a:rPr>
              <a:t>.</a:t>
            </a:r>
          </a:p>
          <a:p>
            <a:pPr marL="812800" indent="-8128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be-BY" b="1" i="1" dirty="0" smtClean="0">
                <a:latin typeface="Informal Roman" pitchFamily="66" charset="0"/>
              </a:rPr>
              <a:t>Пачатковая </a:t>
            </a:r>
            <a:r>
              <a:rPr lang="be-BY" b="1" i="1" dirty="0" smtClean="0">
                <a:latin typeface="Informal Roman" pitchFamily="66" charset="0"/>
              </a:rPr>
              <a:t>форма </a:t>
            </a:r>
            <a:r>
              <a:rPr lang="be-BY" i="1" dirty="0" smtClean="0">
                <a:latin typeface="Informal Roman" pitchFamily="66" charset="0"/>
              </a:rPr>
              <a:t>(назоўны </a:t>
            </a:r>
            <a:r>
              <a:rPr lang="be-BY" i="1" dirty="0" smtClean="0">
                <a:latin typeface="Informal Roman" pitchFamily="66" charset="0"/>
              </a:rPr>
              <a:t>склон адзіночны лік мужчынскі род)</a:t>
            </a:r>
          </a:p>
          <a:p>
            <a:pPr marL="812800" indent="-8128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be-BY" b="1" i="1" dirty="0" smtClean="0">
                <a:latin typeface="Informal Roman" pitchFamily="66" charset="0"/>
              </a:rPr>
              <a:t>Стан</a:t>
            </a:r>
            <a:r>
              <a:rPr lang="be-BY" i="1" dirty="0" smtClean="0">
                <a:latin typeface="Informal Roman" pitchFamily="66" charset="0"/>
              </a:rPr>
              <a:t> (залежны/незалежны)</a:t>
            </a:r>
          </a:p>
          <a:p>
            <a:pPr marL="812800" indent="-8128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be-BY" b="1" i="1" dirty="0" smtClean="0">
                <a:latin typeface="Informal Roman" pitchFamily="66" charset="0"/>
              </a:rPr>
              <a:t>Час</a:t>
            </a:r>
            <a:r>
              <a:rPr lang="be-BY" i="1" dirty="0" smtClean="0">
                <a:latin typeface="Informal Roman" pitchFamily="66" charset="0"/>
              </a:rPr>
              <a:t> (цяперашні/прошлы)</a:t>
            </a:r>
          </a:p>
          <a:p>
            <a:pPr marL="812800" indent="-8128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be-BY" b="1" i="1" dirty="0" smtClean="0">
                <a:latin typeface="Informal Roman" pitchFamily="66" charset="0"/>
              </a:rPr>
              <a:t>Трыванне</a:t>
            </a:r>
            <a:r>
              <a:rPr lang="be-BY" i="1" dirty="0" smtClean="0">
                <a:latin typeface="Informal Roman" pitchFamily="66" charset="0"/>
              </a:rPr>
              <a:t> (закончанае/незакончанае)</a:t>
            </a:r>
          </a:p>
          <a:p>
            <a:pPr marL="812800" indent="-8128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be-BY" b="1" i="1" dirty="0" smtClean="0">
                <a:latin typeface="Informal Roman" pitchFamily="66" charset="0"/>
              </a:rPr>
              <a:t>Поўная/кароткая форма </a:t>
            </a:r>
            <a:r>
              <a:rPr lang="be-BY" i="1" dirty="0" smtClean="0">
                <a:latin typeface="Informal Roman" pitchFamily="66" charset="0"/>
              </a:rPr>
              <a:t>(для дзеепрыметнікаў залежнага стану)</a:t>
            </a:r>
          </a:p>
          <a:p>
            <a:pPr marL="812800" indent="-8128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be-BY" b="1" i="1" dirty="0" smtClean="0">
                <a:latin typeface="Informal Roman" pitchFamily="66" charset="0"/>
              </a:rPr>
              <a:t>Род </a:t>
            </a:r>
          </a:p>
          <a:p>
            <a:pPr marL="812800" indent="-8128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be-BY" b="1" i="1" dirty="0" smtClean="0">
                <a:latin typeface="Informal Roman" pitchFamily="66" charset="0"/>
              </a:rPr>
              <a:t>Лік </a:t>
            </a:r>
          </a:p>
          <a:p>
            <a:pPr marL="812800" indent="-8128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be-BY" b="1" i="1" dirty="0" smtClean="0">
                <a:latin typeface="Informal Roman" pitchFamily="66" charset="0"/>
              </a:rPr>
              <a:t>Склон </a:t>
            </a:r>
            <a:r>
              <a:rPr lang="be-BY" i="1" dirty="0" smtClean="0">
                <a:latin typeface="Informal Roman" pitchFamily="66" charset="0"/>
              </a:rPr>
              <a:t>(для поўнай формы дзеепрыметнікаў)</a:t>
            </a:r>
          </a:p>
          <a:p>
            <a:pPr marL="812800" indent="-812800">
              <a:lnSpc>
                <a:spcPct val="90000"/>
              </a:lnSpc>
              <a:buFont typeface="Wingdings" pitchFamily="2" charset="2"/>
              <a:buAutoNum type="romanUcPeriod" startAt="3"/>
            </a:pPr>
            <a:r>
              <a:rPr lang="be-BY" b="1" i="1" dirty="0" smtClean="0">
                <a:latin typeface="Informal Roman" pitchFamily="66" charset="0"/>
              </a:rPr>
              <a:t>Сінтаксічная роля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e-BY" sz="5300" b="1" i="1" dirty="0" smtClean="0">
                <a:solidFill>
                  <a:schemeClr val="tx2"/>
                </a:solidFill>
              </a:rPr>
              <a:t>Узор пісьмовага разбору:</a:t>
            </a:r>
            <a:r>
              <a:rPr lang="be-BY" sz="4400" i="1" dirty="0" smtClean="0">
                <a:solidFill>
                  <a:srgbClr val="FF0000"/>
                </a:solidFill>
              </a:rPr>
              <a:t/>
            </a:r>
            <a:br>
              <a:rPr lang="be-BY" sz="4400" i="1" dirty="0" smtClean="0">
                <a:solidFill>
                  <a:srgbClr val="FF0000"/>
                </a:solidFill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be-BY" dirty="0" smtClean="0">
                <a:solidFill>
                  <a:schemeClr val="tx2">
                    <a:lumMod val="75000"/>
                  </a:schemeClr>
                </a:solidFill>
                <a:latin typeface="Arial Unicode MS" pitchFamily="34" charset="-128"/>
              </a:rPr>
              <a:t>Дзе ж вы, мае </a:t>
            </a:r>
            <a:r>
              <a:rPr lang="be-BY" b="1" i="1" dirty="0" smtClean="0">
                <a:solidFill>
                  <a:schemeClr val="tx2">
                    <a:lumMod val="75000"/>
                  </a:schemeClr>
                </a:solidFill>
                <a:latin typeface="Arial Unicode MS" pitchFamily="34" charset="-128"/>
              </a:rPr>
              <a:t>гаючыя</a:t>
            </a:r>
            <a:r>
              <a:rPr lang="be-BY" dirty="0" smtClean="0">
                <a:solidFill>
                  <a:schemeClr val="tx2">
                    <a:lumMod val="75000"/>
                  </a:schemeClr>
                </a:solidFill>
                <a:latin typeface="Arial Unicode MS" pitchFamily="34" charset="-128"/>
              </a:rPr>
              <a:t> </a:t>
            </a:r>
            <a:r>
              <a:rPr lang="be-BY" dirty="0" smtClean="0">
                <a:solidFill>
                  <a:schemeClr val="tx2">
                    <a:lumMod val="75000"/>
                  </a:schemeClr>
                </a:solidFill>
                <a:latin typeface="Arial Unicode MS" pitchFamily="34" charset="-128"/>
              </a:rPr>
              <a:t> вытокі</a:t>
            </a:r>
            <a:r>
              <a:rPr lang="be-BY" dirty="0" smtClean="0">
                <a:solidFill>
                  <a:schemeClr val="tx2">
                    <a:lumMod val="75000"/>
                  </a:schemeClr>
                </a:solidFill>
                <a:latin typeface="Arial Unicode MS" pitchFamily="34" charset="-128"/>
              </a:rPr>
              <a:t>, дзе песня мая радасная,дзе?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be-BY" b="1" i="1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be-BY" b="1" i="1" dirty="0" smtClean="0"/>
              <a:t>Гаючыя (вытокі)</a:t>
            </a:r>
            <a:r>
              <a:rPr lang="be-BY" dirty="0" smtClean="0"/>
              <a:t>- </a:t>
            </a:r>
            <a:r>
              <a:rPr lang="be-BY" dirty="0" smtClean="0"/>
              <a:t>асобая форма дзеяслова- дзеепрым., абазначае прымету па </a:t>
            </a:r>
            <a:r>
              <a:rPr lang="be-BY" dirty="0" smtClean="0"/>
              <a:t>дзеянні; пач.ф</a:t>
            </a:r>
            <a:r>
              <a:rPr lang="be-BY" dirty="0" smtClean="0"/>
              <a:t>.-</a:t>
            </a:r>
            <a:r>
              <a:rPr lang="be-BY" b="1" i="1" dirty="0" smtClean="0"/>
              <a:t>гаючы, н</a:t>
            </a:r>
            <a:r>
              <a:rPr lang="be-BY" dirty="0" smtClean="0"/>
              <a:t>езал</a:t>
            </a:r>
            <a:r>
              <a:rPr lang="be-BY" dirty="0" smtClean="0"/>
              <a:t>. ст., ц.ч., незак. тр., </a:t>
            </a:r>
            <a:r>
              <a:rPr lang="be-BY" dirty="0" smtClean="0"/>
              <a:t>мн.л</a:t>
            </a:r>
            <a:r>
              <a:rPr lang="be-BY" dirty="0" smtClean="0"/>
              <a:t>., </a:t>
            </a:r>
            <a:r>
              <a:rPr lang="be-BY" dirty="0" smtClean="0"/>
              <a:t>н.скл., уваходзіць </a:t>
            </a:r>
            <a:r>
              <a:rPr lang="be-BY" dirty="0" smtClean="0"/>
              <a:t>у зваротак.  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be-BY" sz="3200" b="1" dirty="0" smtClean="0"/>
              <a:t>Запішыце сказы са знакамі прыпынку. Зрабіце марфалагічны разбор выдзеленых дзеепрыметнікаў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2071678"/>
            <a:ext cx="7498080" cy="4176722"/>
          </a:xfrm>
        </p:spPr>
        <p:txBody>
          <a:bodyPr/>
          <a:lstStyle/>
          <a:p>
            <a:pPr lvl="0"/>
            <a:r>
              <a:rPr lang="be-BY" dirty="0" smtClean="0"/>
              <a:t>Над гняздом, нібыта ў паклоне, схіліўся </a:t>
            </a:r>
            <a:r>
              <a:rPr lang="be-BY" b="1" dirty="0" smtClean="0"/>
              <a:t>наліты</a:t>
            </a:r>
            <a:r>
              <a:rPr lang="be-BY" dirty="0" smtClean="0"/>
              <a:t> жытні колас.</a:t>
            </a:r>
            <a:endParaRPr lang="ru-RU" dirty="0" smtClean="0"/>
          </a:p>
          <a:p>
            <a:pPr lvl="0"/>
            <a:r>
              <a:rPr lang="be-BY" dirty="0" smtClean="0"/>
              <a:t>У ціхім возеры адлюстроўваецца грэбень лесу і паэтычна загадкавае неба </a:t>
            </a:r>
            <a:r>
              <a:rPr lang="be-BY" b="1" dirty="0" smtClean="0"/>
              <a:t>размаляванае</a:t>
            </a:r>
            <a:r>
              <a:rPr lang="be-BY" dirty="0" smtClean="0"/>
              <a:t> хмарамі.</a:t>
            </a:r>
            <a:endParaRPr lang="ru-RU" dirty="0" smtClean="0"/>
          </a:p>
          <a:p>
            <a:pPr lvl="0"/>
            <a:r>
              <a:rPr lang="be-BY" dirty="0" smtClean="0"/>
              <a:t>Многае ў жыцці </a:t>
            </a:r>
            <a:r>
              <a:rPr lang="be-BY" b="1" dirty="0" smtClean="0"/>
              <a:t>забыта</a:t>
            </a:r>
            <a:r>
              <a:rPr lang="be-BY" dirty="0" smtClean="0"/>
              <a:t> змецена і змыта.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60</TotalTime>
  <Words>392</Words>
  <Application>Microsoft Office PowerPoint</Application>
  <PresentationFormat>Экран (4:3)</PresentationFormat>
  <Paragraphs>52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Солнцестояние</vt:lpstr>
      <vt:lpstr>Беларуская мова</vt:lpstr>
      <vt:lpstr>Тэма:  Падагульненне і сістэматызацыя па тэме “Дзеепрыметнік”. Марфалагічны разбор</vt:lpstr>
      <vt:lpstr>Мэта :</vt:lpstr>
      <vt:lpstr>Трэці лішні</vt:lpstr>
      <vt:lpstr>Знайдзі памылку і запішы правільна</vt:lpstr>
      <vt:lpstr>Правер сябе!</vt:lpstr>
      <vt:lpstr>Марфалагічны разбор дзеепрыметніка</vt:lpstr>
      <vt:lpstr>Узор пісьмовага разбору: </vt:lpstr>
      <vt:lpstr>Запішыце сказы са знакамі прыпынку. Зрабіце марфалагічны разбор выдзеленых дзеепрыметнікаў</vt:lpstr>
      <vt:lpstr>Правер сябе!</vt:lpstr>
      <vt:lpstr>Рэфлексія </vt:lpstr>
      <vt:lpstr>Слайд 12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Беларуская мова</dc:title>
  <dc:creator>Солнце</dc:creator>
  <cp:lastModifiedBy>Солнце</cp:lastModifiedBy>
  <cp:revision>15</cp:revision>
  <dcterms:created xsi:type="dcterms:W3CDTF">2008-12-10T23:07:52Z</dcterms:created>
  <dcterms:modified xsi:type="dcterms:W3CDTF">2008-12-11T08:37:44Z</dcterms:modified>
</cp:coreProperties>
</file>