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4"/>
  </p:notesMasterIdLst>
  <p:handoutMasterIdLst>
    <p:handoutMasterId r:id="rId35"/>
  </p:handoutMasterIdLst>
  <p:sldIdLst>
    <p:sldId id="257" r:id="rId2"/>
    <p:sldId id="258" r:id="rId3"/>
    <p:sldId id="259" r:id="rId4"/>
    <p:sldId id="306" r:id="rId5"/>
    <p:sldId id="307" r:id="rId6"/>
    <p:sldId id="308" r:id="rId7"/>
    <p:sldId id="264" r:id="rId8"/>
    <p:sldId id="310" r:id="rId9"/>
    <p:sldId id="265" r:id="rId10"/>
    <p:sldId id="266" r:id="rId11"/>
    <p:sldId id="267" r:id="rId12"/>
    <p:sldId id="269" r:id="rId13"/>
    <p:sldId id="268" r:id="rId14"/>
    <p:sldId id="270" r:id="rId15"/>
    <p:sldId id="271" r:id="rId16"/>
    <p:sldId id="272" r:id="rId17"/>
    <p:sldId id="273" r:id="rId18"/>
    <p:sldId id="313" r:id="rId19"/>
    <p:sldId id="312" r:id="rId20"/>
    <p:sldId id="275" r:id="rId21"/>
    <p:sldId id="278" r:id="rId22"/>
    <p:sldId id="279" r:id="rId23"/>
    <p:sldId id="280" r:id="rId24"/>
    <p:sldId id="281" r:id="rId25"/>
    <p:sldId id="282" r:id="rId26"/>
    <p:sldId id="283" r:id="rId27"/>
    <p:sldId id="284" r:id="rId28"/>
    <p:sldId id="303" r:id="rId29"/>
    <p:sldId id="304" r:id="rId30"/>
    <p:sldId id="301" r:id="rId31"/>
    <p:sldId id="305" r:id="rId32"/>
    <p:sldId id="309" r:id="rId3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0828" autoAdjust="0"/>
  </p:normalViewPr>
  <p:slideViewPr>
    <p:cSldViewPr snapToGrid="0">
      <p:cViewPr varScale="1">
        <p:scale>
          <a:sx n="101" d="100"/>
          <a:sy n="101" d="100"/>
        </p:scale>
        <p:origin x="1584" y="102"/>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61" d="100"/>
          <a:sy n="61" d="100"/>
        </p:scale>
        <p:origin x="1709" y="4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6434"/>
          </a:xfrm>
          <a:prstGeom prst="rect">
            <a:avLst/>
          </a:prstGeom>
        </p:spPr>
        <p:txBody>
          <a:bodyPr vert="horz" lIns="93162" tIns="46581" rIns="93162" bIns="46581" rtlCol="0"/>
          <a:lstStyle>
            <a:lvl1pPr algn="l">
              <a:defRPr sz="1200"/>
            </a:lvl1pPr>
          </a:lstStyle>
          <a:p>
            <a:endParaRPr lang="en-US"/>
          </a:p>
        </p:txBody>
      </p:sp>
      <p:sp>
        <p:nvSpPr>
          <p:cNvPr id="4" name="Footer Placeholder 3"/>
          <p:cNvSpPr>
            <a:spLocks noGrp="1"/>
          </p:cNvSpPr>
          <p:nvPr>
            <p:ph type="ftr" sz="quarter" idx="2"/>
          </p:nvPr>
        </p:nvSpPr>
        <p:spPr>
          <a:xfrm>
            <a:off x="1" y="8829967"/>
            <a:ext cx="3037840" cy="466433"/>
          </a:xfrm>
          <a:prstGeom prst="rect">
            <a:avLst/>
          </a:prstGeom>
        </p:spPr>
        <p:txBody>
          <a:bodyPr vert="horz" lIns="93162" tIns="46581" rIns="93162" bIns="46581" rtlCol="0" anchor="b"/>
          <a:lstStyle>
            <a:lvl1pPr algn="l">
              <a:defRPr sz="1200"/>
            </a:lvl1pPr>
          </a:lstStyle>
          <a:p>
            <a:endParaRPr lang="en-US"/>
          </a:p>
        </p:txBody>
      </p:sp>
      <p:sp>
        <p:nvSpPr>
          <p:cNvPr id="5" name="Slide Number Placeholder 4"/>
          <p:cNvSpPr>
            <a:spLocks noGrp="1"/>
          </p:cNvSpPr>
          <p:nvPr>
            <p:ph type="sldNum" sz="quarter" idx="3"/>
          </p:nvPr>
        </p:nvSpPr>
        <p:spPr>
          <a:xfrm>
            <a:off x="3970939" y="8829967"/>
            <a:ext cx="3037840" cy="466433"/>
          </a:xfrm>
          <a:prstGeom prst="rect">
            <a:avLst/>
          </a:prstGeom>
        </p:spPr>
        <p:txBody>
          <a:bodyPr vert="horz" lIns="93162" tIns="46581" rIns="93162" bIns="46581" rtlCol="0" anchor="b"/>
          <a:lstStyle>
            <a:lvl1pPr algn="r">
              <a:defRPr sz="1200"/>
            </a:lvl1pPr>
          </a:lstStyle>
          <a:p>
            <a:fld id="{EF4F6CA0-C7C2-4032-816A-7DB98649225B}" type="slidenum">
              <a:rPr lang="en-US" smtClean="0"/>
              <a:t>‹#›</a:t>
            </a:fld>
            <a:endParaRPr lang="en-US"/>
          </a:p>
        </p:txBody>
      </p:sp>
    </p:spTree>
    <p:extLst>
      <p:ext uri="{BB962C8B-B14F-4D97-AF65-F5344CB8AC3E}">
        <p14:creationId xmlns:p14="http://schemas.microsoft.com/office/powerpoint/2010/main" val="15840722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6434"/>
          </a:xfrm>
          <a:prstGeom prst="rect">
            <a:avLst/>
          </a:prstGeom>
        </p:spPr>
        <p:txBody>
          <a:bodyPr vert="horz" lIns="93162" tIns="46581" rIns="93162" bIns="46581" rtlCol="0"/>
          <a:lstStyle>
            <a:lvl1pPr algn="l">
              <a:defRPr sz="1200"/>
            </a:lvl1pPr>
          </a:lstStyle>
          <a:p>
            <a:endParaRPr lang="en-US"/>
          </a:p>
        </p:txBody>
      </p:sp>
      <p:sp>
        <p:nvSpPr>
          <p:cNvPr id="3" name="Date Placeholder 2"/>
          <p:cNvSpPr>
            <a:spLocks noGrp="1"/>
          </p:cNvSpPr>
          <p:nvPr>
            <p:ph type="dt" idx="1"/>
          </p:nvPr>
        </p:nvSpPr>
        <p:spPr>
          <a:xfrm>
            <a:off x="3970939" y="0"/>
            <a:ext cx="3037840" cy="466434"/>
          </a:xfrm>
          <a:prstGeom prst="rect">
            <a:avLst/>
          </a:prstGeom>
        </p:spPr>
        <p:txBody>
          <a:bodyPr vert="horz" lIns="93162" tIns="46581" rIns="93162" bIns="46581" rtlCol="0"/>
          <a:lstStyle>
            <a:lvl1pPr algn="r">
              <a:defRPr sz="1200"/>
            </a:lvl1pPr>
          </a:lstStyle>
          <a:p>
            <a:fld id="{E034F468-996A-45FC-BA03-D8025556CEC7}" type="datetimeFigureOut">
              <a:rPr lang="en-US" smtClean="0"/>
              <a:t>4/29/2019</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62" tIns="46581" rIns="93162" bIns="46581"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62" tIns="46581" rIns="93162" bIns="4658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7"/>
            <a:ext cx="3037840" cy="466433"/>
          </a:xfrm>
          <a:prstGeom prst="rect">
            <a:avLst/>
          </a:prstGeom>
        </p:spPr>
        <p:txBody>
          <a:bodyPr vert="horz" lIns="93162" tIns="46581" rIns="93162" bIns="46581"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7"/>
            <a:ext cx="3037840" cy="466433"/>
          </a:xfrm>
          <a:prstGeom prst="rect">
            <a:avLst/>
          </a:prstGeom>
        </p:spPr>
        <p:txBody>
          <a:bodyPr vert="horz" lIns="93162" tIns="46581" rIns="93162" bIns="46581" rtlCol="0" anchor="b"/>
          <a:lstStyle>
            <a:lvl1pPr algn="r">
              <a:defRPr sz="1200"/>
            </a:lvl1pPr>
          </a:lstStyle>
          <a:p>
            <a:fld id="{B990AD05-7BEE-444E-BC82-B14635D4EFC6}" type="slidenum">
              <a:rPr lang="en-US" smtClean="0"/>
              <a:t>‹#›</a:t>
            </a:fld>
            <a:endParaRPr lang="en-US"/>
          </a:p>
        </p:txBody>
      </p:sp>
    </p:spTree>
    <p:extLst>
      <p:ext uri="{BB962C8B-B14F-4D97-AF65-F5344CB8AC3E}">
        <p14:creationId xmlns:p14="http://schemas.microsoft.com/office/powerpoint/2010/main" val="11019955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BA2DE3-42B7-47A6-98E2-847A31E021CE}"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11457788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90AD05-7BEE-444E-BC82-B14635D4EFC6}" type="slidenum">
              <a:rPr lang="en-US" smtClean="0"/>
              <a:t>18</a:t>
            </a:fld>
            <a:endParaRPr lang="en-US"/>
          </a:p>
        </p:txBody>
      </p:sp>
    </p:spTree>
    <p:extLst>
      <p:ext uri="{BB962C8B-B14F-4D97-AF65-F5344CB8AC3E}">
        <p14:creationId xmlns:p14="http://schemas.microsoft.com/office/powerpoint/2010/main" val="19214379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90AD05-7BEE-444E-BC82-B14635D4EFC6}" type="slidenum">
              <a:rPr lang="en-US" smtClean="0"/>
              <a:t>19</a:t>
            </a:fld>
            <a:endParaRPr lang="en-US"/>
          </a:p>
        </p:txBody>
      </p:sp>
    </p:spTree>
    <p:extLst>
      <p:ext uri="{BB962C8B-B14F-4D97-AF65-F5344CB8AC3E}">
        <p14:creationId xmlns:p14="http://schemas.microsoft.com/office/powerpoint/2010/main" val="1514973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14E8784-731F-4E1D-961B-52FA6887A411}" type="datetime1">
              <a:rPr lang="en-US" smtClean="0">
                <a:solidFill>
                  <a:prstClr val="black">
                    <a:tint val="75000"/>
                  </a:prstClr>
                </a:solidFill>
              </a:rPr>
              <a:pPr/>
              <a:t>4/29/2019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07900BF-05E7-4F3B-8140-FE4A01E897F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98842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7803CD-4FE8-4B52-85FE-59A2F7E6A831}" type="datetime1">
              <a:rPr lang="en-US" smtClean="0">
                <a:solidFill>
                  <a:prstClr val="black">
                    <a:tint val="75000"/>
                  </a:prstClr>
                </a:solidFill>
              </a:rPr>
              <a:pPr/>
              <a:t>4/29/2019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07900BF-05E7-4F3B-8140-FE4A01E897F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1805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FC365C-FE07-462D-B05F-82BAA44D971B}" type="datetime1">
              <a:rPr lang="en-US" smtClean="0">
                <a:solidFill>
                  <a:prstClr val="black">
                    <a:tint val="75000"/>
                  </a:prstClr>
                </a:solidFill>
              </a:rPr>
              <a:pPr/>
              <a:t>4/29/2019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07900BF-05E7-4F3B-8140-FE4A01E897F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7482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2D8EAE-A7FF-4792-930D-9258204C5105}" type="datetime1">
              <a:rPr lang="en-US" smtClean="0">
                <a:solidFill>
                  <a:prstClr val="black">
                    <a:tint val="75000"/>
                  </a:prstClr>
                </a:solidFill>
              </a:rPr>
              <a:pPr/>
              <a:t>4/29/2019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07900BF-05E7-4F3B-8140-FE4A01E897F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1628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CF3F91-ABD6-420F-9129-C02A744D5BB3}" type="datetime1">
              <a:rPr lang="en-US" smtClean="0">
                <a:solidFill>
                  <a:prstClr val="black">
                    <a:tint val="75000"/>
                  </a:prstClr>
                </a:solidFill>
              </a:rPr>
              <a:pPr/>
              <a:t>4/29/2019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07900BF-05E7-4F3B-8140-FE4A01E897F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52324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128B118-3BC9-4D6B-B2A6-619CB6185DF0}" type="datetime1">
              <a:rPr lang="en-US" smtClean="0">
                <a:solidFill>
                  <a:prstClr val="black">
                    <a:tint val="75000"/>
                  </a:prstClr>
                </a:solidFill>
              </a:rPr>
              <a:pPr/>
              <a:t>4/29/2019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07900BF-05E7-4F3B-8140-FE4A01E897F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37326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3320D46-224C-4293-8004-797B65B0DB5D}" type="datetime1">
              <a:rPr lang="en-US" smtClean="0">
                <a:solidFill>
                  <a:prstClr val="black">
                    <a:tint val="75000"/>
                  </a:prstClr>
                </a:solidFill>
              </a:rPr>
              <a:pPr/>
              <a:t>4/29/2019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007900BF-05E7-4F3B-8140-FE4A01E897F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42646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C81E58-1327-414B-95DB-FB61DE228CA5}" type="datetime1">
              <a:rPr lang="en-US" smtClean="0">
                <a:solidFill>
                  <a:prstClr val="black">
                    <a:tint val="75000"/>
                  </a:prstClr>
                </a:solidFill>
              </a:rPr>
              <a:pPr/>
              <a:t>4/29/2019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007900BF-05E7-4F3B-8140-FE4A01E897F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3028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A48D0B-98C3-499D-B7C4-93AD459C0409}" type="datetime1">
              <a:rPr lang="en-US" smtClean="0">
                <a:solidFill>
                  <a:prstClr val="black">
                    <a:tint val="75000"/>
                  </a:prstClr>
                </a:solidFill>
              </a:rPr>
              <a:pPr/>
              <a:t>4/29/2019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007900BF-05E7-4F3B-8140-FE4A01E897F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10991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691272-3D81-410A-BFC4-5157740F8DD6}" type="datetime1">
              <a:rPr lang="en-US" smtClean="0">
                <a:solidFill>
                  <a:prstClr val="black">
                    <a:tint val="75000"/>
                  </a:prstClr>
                </a:solidFill>
              </a:rPr>
              <a:pPr/>
              <a:t>4/29/2019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07900BF-05E7-4F3B-8140-FE4A01E897F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74477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CB2AAB-724F-4892-98F4-3B4A4B07BB45}" type="datetime1">
              <a:rPr lang="en-US" smtClean="0">
                <a:solidFill>
                  <a:prstClr val="black">
                    <a:tint val="75000"/>
                  </a:prstClr>
                </a:solidFill>
              </a:rPr>
              <a:pPr/>
              <a:t>4/29/2019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07900BF-05E7-4F3B-8140-FE4A01E897F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4857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B586AC-6DFD-4502-95C2-F2A567FC0AF0}" type="datetime1">
              <a:rPr lang="en-US" smtClean="0">
                <a:solidFill>
                  <a:prstClr val="black">
                    <a:tint val="75000"/>
                  </a:prstClr>
                </a:solidFill>
              </a:rPr>
              <a:pPr/>
              <a:t>4/29/2019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7900BF-05E7-4F3B-8140-FE4A01E897F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8255679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usccb.org/issues-and-action/child-and-youth-protection/upload/Charter-for-the-Protection-of-Children-and-Young-People-2018-final.pdf" TargetMode="External"/><Relationship Id="rId2" Type="http://schemas.openxmlformats.org/officeDocument/2006/relationships/hyperlink" Target="http://www.usccb.org/issues-and-action/child-and-youth-protection/upload/2017-Report.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9975"/>
            <a:ext cx="8229600" cy="2727076"/>
          </a:xfrm>
          <a:solidFill>
            <a:srgbClr val="0070C0"/>
          </a:solidFill>
          <a:ln w="38100">
            <a:solidFill>
              <a:schemeClr val="accent1">
                <a:lumMod val="75000"/>
              </a:schemeClr>
            </a:solidFill>
          </a:ln>
        </p:spPr>
        <p:txBody>
          <a:bodyPr>
            <a:normAutofit/>
          </a:bodyPr>
          <a:lstStyle/>
          <a:p>
            <a:pPr marL="0" indent="0" algn="ctr">
              <a:buNone/>
            </a:pPr>
            <a:endParaRPr lang="en-US" sz="12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marL="0" indent="0" algn="ctr">
              <a:buNone/>
            </a:pPr>
            <a:r>
              <a:rPr lang="en-US" sz="4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Church Responses </a:t>
            </a:r>
          </a:p>
          <a:p>
            <a:pPr marL="0" indent="0" algn="ctr">
              <a:buNone/>
            </a:pPr>
            <a:r>
              <a:rPr lang="en-US" sz="4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to Sexual Abuse of Minors by</a:t>
            </a:r>
          </a:p>
          <a:p>
            <a:pPr marL="0" indent="0" algn="ctr">
              <a:buNone/>
            </a:pPr>
            <a:r>
              <a:rPr lang="en-US" sz="4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Catholic Priests in the United States</a:t>
            </a:r>
          </a:p>
        </p:txBody>
      </p:sp>
      <p:sp>
        <p:nvSpPr>
          <p:cNvPr id="4" name="Slide Number Placeholder 3"/>
          <p:cNvSpPr>
            <a:spLocks noGrp="1"/>
          </p:cNvSpPr>
          <p:nvPr>
            <p:ph type="sldNum" sz="quarter" idx="12"/>
          </p:nvPr>
        </p:nvSpPr>
        <p:spPr/>
        <p:txBody>
          <a:bodyPr/>
          <a:lstStyle/>
          <a:p>
            <a:r>
              <a:rPr lang="en-US" sz="1600" dirty="0" smtClean="0">
                <a:solidFill>
                  <a:prstClr val="black"/>
                </a:solidFill>
              </a:rPr>
              <a:t>1</a:t>
            </a:r>
            <a:endParaRPr lang="en-US" sz="1600" dirty="0">
              <a:solidFill>
                <a:prstClr val="black"/>
              </a:solidFill>
            </a:endParaRPr>
          </a:p>
        </p:txBody>
      </p:sp>
      <p:sp>
        <p:nvSpPr>
          <p:cNvPr id="2" name="Rectangle 1"/>
          <p:cNvSpPr/>
          <p:nvPr/>
        </p:nvSpPr>
        <p:spPr>
          <a:xfrm>
            <a:off x="1485900" y="4846119"/>
            <a:ext cx="6315075" cy="1384995"/>
          </a:xfrm>
          <a:prstGeom prst="rect">
            <a:avLst/>
          </a:prstGeom>
          <a:solidFill>
            <a:schemeClr val="accent6">
              <a:lumMod val="20000"/>
              <a:lumOff val="80000"/>
            </a:schemeClr>
          </a:solidFill>
          <a:ln w="19050">
            <a:solidFill>
              <a:schemeClr val="accent3">
                <a:lumMod val="75000"/>
              </a:schemeClr>
            </a:solidFill>
          </a:ln>
        </p:spPr>
        <p:txBody>
          <a:bodyPr wrap="square">
            <a:spAutoFit/>
          </a:bodyPr>
          <a:lstStyle/>
          <a:p>
            <a:pPr algn="ctr"/>
            <a:r>
              <a:rPr lang="en-US" sz="2800" dirty="0">
                <a:solidFill>
                  <a:prstClr val="black"/>
                </a:solidFill>
              </a:rPr>
              <a:t>Sr. Katarina Schuth, </a:t>
            </a:r>
            <a:r>
              <a:rPr lang="en-US" sz="2800" dirty="0" err="1">
                <a:solidFill>
                  <a:prstClr val="black"/>
                </a:solidFill>
              </a:rPr>
              <a:t>O.S.F</a:t>
            </a:r>
            <a:r>
              <a:rPr lang="en-US" sz="2800" dirty="0" smtClean="0">
                <a:solidFill>
                  <a:prstClr val="black"/>
                </a:solidFill>
              </a:rPr>
              <a:t>.</a:t>
            </a:r>
          </a:p>
          <a:p>
            <a:pPr algn="ctr"/>
            <a:r>
              <a:rPr lang="en-US" sz="2800" dirty="0" smtClean="0">
                <a:solidFill>
                  <a:prstClr val="black"/>
                </a:solidFill>
              </a:rPr>
              <a:t>St. Paul Seminary School of Divinity University of St. Thomas </a:t>
            </a:r>
            <a:endParaRPr lang="en-US" sz="2800" dirty="0">
              <a:solidFill>
                <a:prstClr val="black"/>
              </a:solidFill>
            </a:endParaRPr>
          </a:p>
        </p:txBody>
      </p:sp>
      <p:sp>
        <p:nvSpPr>
          <p:cNvPr id="6" name="Rectangle 5"/>
          <p:cNvSpPr/>
          <p:nvPr/>
        </p:nvSpPr>
        <p:spPr>
          <a:xfrm>
            <a:off x="1042988" y="3417976"/>
            <a:ext cx="7058024" cy="1077218"/>
          </a:xfrm>
          <a:prstGeom prst="rect">
            <a:avLst/>
          </a:prstGeom>
          <a:ln w="28575">
            <a:solidFill>
              <a:schemeClr val="accent5">
                <a:lumMod val="75000"/>
              </a:schemeClr>
            </a:solidFill>
          </a:ln>
        </p:spPr>
        <p:txBody>
          <a:bodyPr wrap="square">
            <a:spAutoFit/>
          </a:bodyPr>
          <a:lstStyle/>
          <a:p>
            <a:pPr algn="ctr"/>
            <a:r>
              <a:rPr lang="en-US" sz="3200" dirty="0" smtClean="0">
                <a:solidFill>
                  <a:prstClr val="black"/>
                </a:solidFill>
              </a:rPr>
              <a:t>Updated </a:t>
            </a:r>
            <a:endParaRPr lang="en-US" sz="3200" dirty="0" smtClean="0">
              <a:solidFill>
                <a:prstClr val="black"/>
              </a:solidFill>
            </a:endParaRPr>
          </a:p>
          <a:p>
            <a:pPr algn="ctr"/>
            <a:r>
              <a:rPr lang="en-US" sz="3200" dirty="0" smtClean="0">
                <a:solidFill>
                  <a:prstClr val="black"/>
                </a:solidFill>
              </a:rPr>
              <a:t>February </a:t>
            </a:r>
            <a:r>
              <a:rPr lang="en-US" sz="3200" dirty="0">
                <a:solidFill>
                  <a:prstClr val="black"/>
                </a:solidFill>
              </a:rPr>
              <a:t>11, 2019</a:t>
            </a:r>
          </a:p>
        </p:txBody>
      </p:sp>
    </p:spTree>
    <p:extLst>
      <p:ext uri="{BB962C8B-B14F-4D97-AF65-F5344CB8AC3E}">
        <p14:creationId xmlns:p14="http://schemas.microsoft.com/office/powerpoint/2010/main" val="37224685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304800"/>
            <a:ext cx="8220075" cy="609600"/>
          </a:xfrm>
          <a:ln w="19050">
            <a:solidFill>
              <a:srgbClr val="0070C0"/>
            </a:solidFill>
          </a:ln>
        </p:spPr>
        <p:txBody>
          <a:bodyPr>
            <a:normAutofit fontScale="90000"/>
          </a:bodyPr>
          <a:lstStyle/>
          <a:p>
            <a:r>
              <a:rPr lang="en-US" b="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t/>
            </a:r>
            <a:br>
              <a:rPr lang="en-US" b="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br>
            <a:r>
              <a:rPr lang="en-US" b="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t/>
            </a:r>
            <a:br>
              <a:rPr lang="en-US" b="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br>
            <a:r>
              <a:rPr lang="en-US" sz="40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mn-lt"/>
              </a:rPr>
              <a:t>Phase 1 B </a:t>
            </a:r>
            <a:r>
              <a:rPr lang="en-US" sz="4000" b="1" dirty="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mn-lt"/>
              </a:rPr>
              <a:t>– </a:t>
            </a:r>
            <a:r>
              <a:rPr lang="en-US" sz="40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mn-lt"/>
              </a:rPr>
              <a:t>Mid-1970s to 1985</a:t>
            </a:r>
            <a:r>
              <a:rPr lang="en-US" b="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t/>
            </a:r>
            <a:br>
              <a:rPr lang="en-US" b="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br>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Content Placeholder 2"/>
          <p:cNvSpPr>
            <a:spLocks noGrp="1"/>
          </p:cNvSpPr>
          <p:nvPr>
            <p:ph idx="1"/>
          </p:nvPr>
        </p:nvSpPr>
        <p:spPr>
          <a:xfrm>
            <a:off x="380999" y="1098767"/>
            <a:ext cx="4267201" cy="5454433"/>
          </a:xfrm>
        </p:spPr>
        <p:txBody>
          <a:bodyPr>
            <a:normAutofit/>
          </a:bodyPr>
          <a:lstStyle/>
          <a:p>
            <a:pPr marL="0" indent="0">
              <a:buNone/>
            </a:pPr>
            <a:r>
              <a:rPr lang="en-US" dirty="0" smtClean="0"/>
              <a:t>    </a:t>
            </a:r>
            <a:r>
              <a:rPr lang="en-US" dirty="0" smtClean="0">
                <a:effectLst>
                  <a:outerShdw blurRad="50800" dist="38100" dir="2700000" algn="tl" rotWithShape="0">
                    <a:prstClr val="black">
                      <a:alpha val="40000"/>
                    </a:prstClr>
                  </a:outerShdw>
                </a:effectLst>
              </a:rPr>
              <a:t>Church Response</a:t>
            </a:r>
          </a:p>
          <a:p>
            <a:pPr marL="0" indent="0">
              <a:buNone/>
            </a:pPr>
            <a:endParaRPr lang="en-US" sz="800" dirty="0" smtClean="0">
              <a:effectLst>
                <a:outerShdw blurRad="50800" dist="38100" dir="2700000" algn="tl" rotWithShape="0">
                  <a:prstClr val="black">
                    <a:alpha val="40000"/>
                  </a:prstClr>
                </a:outerShdw>
              </a:effectLst>
            </a:endParaRPr>
          </a:p>
          <a:p>
            <a:pPr>
              <a:buClr>
                <a:srgbClr val="0070C0"/>
              </a:buClr>
            </a:pPr>
            <a:r>
              <a:rPr lang="en-US" sz="2400" dirty="0" smtClean="0"/>
              <a:t>1</a:t>
            </a:r>
            <a:r>
              <a:rPr lang="en-US" sz="2400" baseline="30000" dirty="0" smtClean="0"/>
              <a:t>st</a:t>
            </a:r>
            <a:r>
              <a:rPr lang="en-US" sz="2400" dirty="0" smtClean="0"/>
              <a:t> </a:t>
            </a:r>
            <a:r>
              <a:rPr lang="en-US" sz="2400" i="1" dirty="0" smtClean="0"/>
              <a:t>PPF (1971) </a:t>
            </a:r>
            <a:r>
              <a:rPr lang="en-US" sz="2400" dirty="0"/>
              <a:t>l</a:t>
            </a:r>
            <a:r>
              <a:rPr lang="en-US" sz="2400" dirty="0" smtClean="0"/>
              <a:t>imited number of abuse cases were known or made public; brief mention of celibacy and sexuality</a:t>
            </a:r>
          </a:p>
          <a:p>
            <a:pPr marL="0" indent="0">
              <a:buClr>
                <a:srgbClr val="0070C0"/>
              </a:buClr>
              <a:buNone/>
            </a:pPr>
            <a:endParaRPr lang="en-US" sz="1200" dirty="0" smtClean="0"/>
          </a:p>
          <a:p>
            <a:pPr>
              <a:buClr>
                <a:srgbClr val="0070C0"/>
              </a:buClr>
            </a:pPr>
            <a:r>
              <a:rPr lang="en-US" sz="2400" dirty="0" smtClean="0"/>
              <a:t>2</a:t>
            </a:r>
            <a:r>
              <a:rPr lang="en-US" sz="2400" baseline="30000" dirty="0" smtClean="0"/>
              <a:t>nd</a:t>
            </a:r>
            <a:r>
              <a:rPr lang="en-US" sz="2400" dirty="0" smtClean="0"/>
              <a:t> </a:t>
            </a:r>
            <a:r>
              <a:rPr lang="en-US" sz="2400" i="1" dirty="0" smtClean="0"/>
              <a:t>PPF</a:t>
            </a:r>
            <a:r>
              <a:rPr lang="en-US" sz="2400" dirty="0" smtClean="0"/>
              <a:t> (1976) added only one new paragraph on the topic of celibacy and sexuality</a:t>
            </a:r>
          </a:p>
          <a:p>
            <a:pPr marL="0" indent="0">
              <a:buClr>
                <a:srgbClr val="0070C0"/>
              </a:buClr>
              <a:buNone/>
            </a:pPr>
            <a:endParaRPr lang="en-US" sz="1200" dirty="0" smtClean="0"/>
          </a:p>
          <a:p>
            <a:pPr>
              <a:buClr>
                <a:srgbClr val="0070C0"/>
              </a:buClr>
            </a:pPr>
            <a:r>
              <a:rPr lang="en-US" sz="2400" dirty="0" smtClean="0"/>
              <a:t>3</a:t>
            </a:r>
            <a:r>
              <a:rPr lang="en-US" sz="2400" baseline="30000" dirty="0" smtClean="0"/>
              <a:t>rd</a:t>
            </a:r>
            <a:r>
              <a:rPr lang="en-US" sz="2400" dirty="0" smtClean="0"/>
              <a:t> </a:t>
            </a:r>
            <a:r>
              <a:rPr lang="en-US" sz="2400" i="1" dirty="0"/>
              <a:t>PPF </a:t>
            </a:r>
            <a:r>
              <a:rPr lang="en-US" sz="2400" dirty="0"/>
              <a:t>(1981) added several new paragraphs </a:t>
            </a:r>
            <a:r>
              <a:rPr lang="en-US" sz="2400" dirty="0" smtClean="0"/>
              <a:t>emphasizing the obligatory nature of celibacy</a:t>
            </a:r>
            <a:endParaRPr lang="en-US" sz="2400" dirty="0"/>
          </a:p>
        </p:txBody>
      </p:sp>
      <p:sp>
        <p:nvSpPr>
          <p:cNvPr id="9" name="TextBox 8"/>
          <p:cNvSpPr txBox="1"/>
          <p:nvPr/>
        </p:nvSpPr>
        <p:spPr>
          <a:xfrm>
            <a:off x="4876800" y="1098768"/>
            <a:ext cx="4016284" cy="5386090"/>
          </a:xfrm>
          <a:prstGeom prst="rect">
            <a:avLst/>
          </a:prstGeom>
          <a:noFill/>
        </p:spPr>
        <p:txBody>
          <a:bodyPr wrap="square" rtlCol="0">
            <a:spAutoFit/>
          </a:bodyPr>
          <a:lstStyle/>
          <a:p>
            <a:r>
              <a:rPr lang="en-US" sz="2800" dirty="0">
                <a:solidFill>
                  <a:prstClr val="black"/>
                </a:solidFill>
                <a:effectLst>
                  <a:outerShdw blurRad="50800" dist="38100" dir="2700000" algn="tl" rotWithShape="0">
                    <a:prstClr val="black">
                      <a:alpha val="40000"/>
                    </a:prstClr>
                  </a:outerShdw>
                </a:effectLst>
              </a:rPr>
              <a:t>   </a:t>
            </a:r>
            <a:r>
              <a:rPr lang="en-US" sz="3200" dirty="0">
                <a:solidFill>
                  <a:prstClr val="black"/>
                </a:solidFill>
                <a:effectLst>
                  <a:outerShdw blurRad="50800" dist="38100" dir="2700000" algn="tl" rotWithShape="0">
                    <a:prstClr val="black">
                      <a:alpha val="40000"/>
                    </a:prstClr>
                  </a:outerShdw>
                </a:effectLst>
              </a:rPr>
              <a:t>Seminary Response</a:t>
            </a:r>
          </a:p>
          <a:p>
            <a:endParaRPr lang="en-US" sz="800" dirty="0">
              <a:solidFill>
                <a:prstClr val="black"/>
              </a:solidFill>
            </a:endParaRPr>
          </a:p>
          <a:p>
            <a:pPr marL="342900" indent="-342900">
              <a:buClr>
                <a:srgbClr val="0070C0"/>
              </a:buClr>
              <a:buFont typeface="Arial" pitchFamily="34" charset="0"/>
              <a:buChar char="•"/>
            </a:pPr>
            <a:r>
              <a:rPr lang="en-US" sz="2400" dirty="0">
                <a:solidFill>
                  <a:prstClr val="black"/>
                </a:solidFill>
              </a:rPr>
              <a:t>Seminaries gradually developed more program content on celibacy, sexuality, and related topics</a:t>
            </a:r>
          </a:p>
          <a:p>
            <a:pPr>
              <a:buClr>
                <a:srgbClr val="0070C0"/>
              </a:buClr>
            </a:pPr>
            <a:endParaRPr lang="en-US" sz="800" dirty="0">
              <a:solidFill>
                <a:prstClr val="black"/>
              </a:solidFill>
            </a:endParaRPr>
          </a:p>
          <a:p>
            <a:pPr marL="342900" indent="-342900">
              <a:buClr>
                <a:srgbClr val="0070C0"/>
              </a:buClr>
              <a:buFont typeface="Arial" pitchFamily="34" charset="0"/>
              <a:buChar char="•"/>
            </a:pPr>
            <a:r>
              <a:rPr lang="en-US" sz="2400" dirty="0">
                <a:solidFill>
                  <a:prstClr val="black"/>
                </a:solidFill>
              </a:rPr>
              <a:t>Content added and reported in seminary catalogs on both personal and spiritual topics related to celibacy and sexuality</a:t>
            </a:r>
          </a:p>
          <a:p>
            <a:pPr>
              <a:buClr>
                <a:srgbClr val="0070C0"/>
              </a:buClr>
            </a:pPr>
            <a:endParaRPr lang="en-US" sz="800" dirty="0">
              <a:solidFill>
                <a:prstClr val="black"/>
              </a:solidFill>
            </a:endParaRPr>
          </a:p>
          <a:p>
            <a:pPr marL="342900" indent="-342900">
              <a:buClr>
                <a:srgbClr val="0070C0"/>
              </a:buClr>
              <a:buFont typeface="Arial" pitchFamily="34" charset="0"/>
              <a:buChar char="•"/>
            </a:pPr>
            <a:r>
              <a:rPr lang="en-US" sz="2400" dirty="0">
                <a:solidFill>
                  <a:prstClr val="black"/>
                </a:solidFill>
              </a:rPr>
              <a:t>Usually referred to content as personal formation</a:t>
            </a:r>
          </a:p>
          <a:p>
            <a:endParaRPr lang="en-US" sz="2400" dirty="0">
              <a:solidFill>
                <a:prstClr val="black"/>
              </a:solidFill>
            </a:endParaRPr>
          </a:p>
        </p:txBody>
      </p:sp>
      <p:sp>
        <p:nvSpPr>
          <p:cNvPr id="4" name="Slide Number Placeholder 3"/>
          <p:cNvSpPr>
            <a:spLocks noGrp="1"/>
          </p:cNvSpPr>
          <p:nvPr>
            <p:ph type="sldNum" sz="quarter" idx="12"/>
          </p:nvPr>
        </p:nvSpPr>
        <p:spPr/>
        <p:txBody>
          <a:bodyPr/>
          <a:lstStyle/>
          <a:p>
            <a:fld id="{007900BF-05E7-4F3B-8140-FE4A01E897F6}" type="slidenum">
              <a:rPr lang="en-US" sz="1600" smtClean="0">
                <a:solidFill>
                  <a:prstClr val="black"/>
                </a:solidFill>
              </a:rPr>
              <a:pPr/>
              <a:t>10</a:t>
            </a:fld>
            <a:endParaRPr lang="en-US" sz="1600" dirty="0">
              <a:solidFill>
                <a:prstClr val="black"/>
              </a:solidFill>
            </a:endParaRPr>
          </a:p>
        </p:txBody>
      </p:sp>
    </p:spTree>
    <p:extLst>
      <p:ext uri="{BB962C8B-B14F-4D97-AF65-F5344CB8AC3E}">
        <p14:creationId xmlns:p14="http://schemas.microsoft.com/office/powerpoint/2010/main" val="9006406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a:ln w="19050">
            <a:solidFill>
              <a:srgbClr val="0070C0"/>
            </a:solidFill>
          </a:ln>
        </p:spPr>
        <p:txBody>
          <a:bodyPr>
            <a:normAutofit fontScale="90000"/>
          </a:bodyPr>
          <a:lstStyle/>
          <a:p>
            <a:r>
              <a:rPr lang="en-US" b="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t/>
            </a:r>
            <a:br>
              <a:rPr lang="en-US" b="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br>
            <a:r>
              <a:rPr lang="en-US" sz="40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mn-lt"/>
              </a:rPr>
              <a:t>Phase 2 – 1985 to 2002</a:t>
            </a:r>
            <a:r>
              <a:rPr lang="en-US" b="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t/>
            </a:r>
            <a:br>
              <a:rPr lang="en-US" b="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br>
            <a:endParaRPr lang="en-US" dirty="0"/>
          </a:p>
        </p:txBody>
      </p:sp>
      <p:sp>
        <p:nvSpPr>
          <p:cNvPr id="3" name="Content Placeholder 2"/>
          <p:cNvSpPr>
            <a:spLocks noGrp="1"/>
          </p:cNvSpPr>
          <p:nvPr>
            <p:ph idx="1"/>
          </p:nvPr>
        </p:nvSpPr>
        <p:spPr>
          <a:xfrm>
            <a:off x="355600" y="1084469"/>
            <a:ext cx="4114800" cy="5271881"/>
          </a:xfrm>
        </p:spPr>
        <p:txBody>
          <a:bodyPr>
            <a:normAutofit fontScale="77500" lnSpcReduction="20000"/>
          </a:bodyPr>
          <a:lstStyle/>
          <a:p>
            <a:pPr marL="0" indent="0">
              <a:buNone/>
            </a:pPr>
            <a:r>
              <a:rPr lang="en-US" sz="3600" dirty="0" smtClean="0"/>
              <a:t>      </a:t>
            </a:r>
            <a:r>
              <a:rPr lang="en-US" sz="3600" dirty="0" smtClean="0">
                <a:effectLst>
                  <a:outerShdw blurRad="50800" dist="38100" dir="2700000" algn="tl" rotWithShape="0">
                    <a:prstClr val="black">
                      <a:alpha val="40000"/>
                    </a:prstClr>
                  </a:outerShdw>
                </a:effectLst>
              </a:rPr>
              <a:t>Church Response</a:t>
            </a:r>
            <a:endParaRPr lang="en-US" sz="1200" dirty="0">
              <a:effectLst>
                <a:outerShdw blurRad="50800" dist="38100" dir="2700000" algn="tl" rotWithShape="0">
                  <a:prstClr val="black">
                    <a:alpha val="40000"/>
                  </a:prstClr>
                </a:outerShdw>
              </a:effectLst>
            </a:endParaRPr>
          </a:p>
          <a:p>
            <a:pPr marL="0" indent="0">
              <a:buNone/>
            </a:pPr>
            <a:endParaRPr lang="en-US" sz="1000" dirty="0" smtClean="0">
              <a:effectLst>
                <a:outerShdw blurRad="50800" dist="38100" dir="2700000" algn="tl" rotWithShape="0">
                  <a:prstClr val="black">
                    <a:alpha val="40000"/>
                  </a:prstClr>
                </a:outerShdw>
              </a:effectLst>
            </a:endParaRPr>
          </a:p>
          <a:p>
            <a:pPr>
              <a:buClr>
                <a:srgbClr val="0070C0"/>
              </a:buClr>
            </a:pPr>
            <a:r>
              <a:rPr lang="en-US" sz="3000" dirty="0" smtClean="0"/>
              <a:t>Pope John Paul II issued </a:t>
            </a:r>
            <a:r>
              <a:rPr lang="en-US" sz="3000" i="1" dirty="0" smtClean="0"/>
              <a:t>Pastores </a:t>
            </a:r>
            <a:r>
              <a:rPr lang="en-US" sz="3000" i="1" dirty="0" err="1" smtClean="0"/>
              <a:t>dabo</a:t>
            </a:r>
            <a:r>
              <a:rPr lang="en-US" sz="3000" i="1" dirty="0" smtClean="0"/>
              <a:t> </a:t>
            </a:r>
            <a:r>
              <a:rPr lang="en-US" sz="3000" i="1" dirty="0" err="1" smtClean="0"/>
              <a:t>vobis</a:t>
            </a:r>
            <a:r>
              <a:rPr lang="en-US" sz="3000" dirty="0" smtClean="0"/>
              <a:t>, calling for significant change in formation for priests</a:t>
            </a:r>
          </a:p>
          <a:p>
            <a:pPr marL="0" indent="0">
              <a:buClr>
                <a:srgbClr val="0070C0"/>
              </a:buClr>
              <a:buNone/>
            </a:pPr>
            <a:endParaRPr lang="en-US" sz="1000" dirty="0" smtClean="0"/>
          </a:p>
          <a:p>
            <a:pPr>
              <a:buClr>
                <a:srgbClr val="0070C0"/>
              </a:buClr>
            </a:pPr>
            <a:r>
              <a:rPr lang="en-US" sz="3000" dirty="0" smtClean="0"/>
              <a:t>Apostolic visitation of seminaries by bishops from 1983 to 1988 to evaluate seminaries</a:t>
            </a:r>
          </a:p>
          <a:p>
            <a:pPr marL="0" indent="0">
              <a:buClr>
                <a:srgbClr val="0070C0"/>
              </a:buClr>
              <a:buNone/>
            </a:pPr>
            <a:endParaRPr lang="en-US" sz="1000" u="sng" dirty="0" smtClean="0">
              <a:effectLst>
                <a:outerShdw blurRad="50800" dist="38100" dir="2700000" algn="tl" rotWithShape="0">
                  <a:prstClr val="black">
                    <a:alpha val="40000"/>
                  </a:prstClr>
                </a:outerShdw>
              </a:effectLst>
            </a:endParaRPr>
          </a:p>
          <a:p>
            <a:pPr>
              <a:buClr>
                <a:srgbClr val="0070C0"/>
              </a:buClr>
            </a:pPr>
            <a:r>
              <a:rPr lang="en-US" sz="3000" dirty="0" smtClean="0"/>
              <a:t>4</a:t>
            </a:r>
            <a:r>
              <a:rPr lang="en-US" sz="3000" baseline="30000" dirty="0" smtClean="0"/>
              <a:t>th</a:t>
            </a:r>
            <a:r>
              <a:rPr lang="en-US" sz="3000" dirty="0"/>
              <a:t> </a:t>
            </a:r>
            <a:r>
              <a:rPr lang="en-US" sz="3000" i="1" dirty="0" smtClean="0"/>
              <a:t>PPF</a:t>
            </a:r>
            <a:r>
              <a:rPr lang="en-US" sz="3000" dirty="0" smtClean="0"/>
              <a:t> issued in 1992 with extensive content on celibacy and sexuality</a:t>
            </a:r>
          </a:p>
          <a:p>
            <a:pPr marL="0" indent="0">
              <a:buClr>
                <a:srgbClr val="0070C0"/>
              </a:buClr>
              <a:buNone/>
            </a:pPr>
            <a:endParaRPr lang="en-US" sz="1100" dirty="0" smtClean="0"/>
          </a:p>
          <a:p>
            <a:pPr>
              <a:buClr>
                <a:srgbClr val="0070C0"/>
              </a:buClr>
            </a:pPr>
            <a:r>
              <a:rPr lang="en-US" sz="3000" i="1" dirty="0" smtClean="0"/>
              <a:t>Five Principles </a:t>
            </a:r>
            <a:r>
              <a:rPr lang="en-US" sz="3000" dirty="0" smtClean="0"/>
              <a:t>adopted in 1992</a:t>
            </a:r>
            <a:endParaRPr lang="en-US" sz="3000" dirty="0"/>
          </a:p>
        </p:txBody>
      </p:sp>
      <p:sp>
        <p:nvSpPr>
          <p:cNvPr id="4" name="TextBox 3"/>
          <p:cNvSpPr txBox="1"/>
          <p:nvPr/>
        </p:nvSpPr>
        <p:spPr>
          <a:xfrm>
            <a:off x="4656666" y="946581"/>
            <a:ext cx="4216400" cy="5601533"/>
          </a:xfrm>
          <a:prstGeom prst="rect">
            <a:avLst/>
          </a:prstGeom>
          <a:noFill/>
        </p:spPr>
        <p:txBody>
          <a:bodyPr wrap="square" rtlCol="0">
            <a:spAutoFit/>
          </a:bodyPr>
          <a:lstStyle/>
          <a:p>
            <a:r>
              <a:rPr lang="en-US" sz="2800" dirty="0">
                <a:solidFill>
                  <a:prstClr val="black"/>
                </a:solidFill>
                <a:effectLst>
                  <a:outerShdw blurRad="50800" dist="38100" dir="2700000" algn="tl" rotWithShape="0">
                    <a:prstClr val="black">
                      <a:alpha val="40000"/>
                    </a:prstClr>
                  </a:outerShdw>
                </a:effectLst>
              </a:rPr>
              <a:t>      Seminary Response</a:t>
            </a:r>
          </a:p>
          <a:p>
            <a:endParaRPr lang="en-US" sz="800" dirty="0">
              <a:solidFill>
                <a:prstClr val="black"/>
              </a:solidFill>
              <a:effectLst>
                <a:outerShdw blurRad="50800" dist="38100" dir="2700000" algn="tl" rotWithShape="0">
                  <a:prstClr val="black">
                    <a:alpha val="40000"/>
                  </a:prstClr>
                </a:outerShdw>
              </a:effectLst>
            </a:endParaRPr>
          </a:p>
          <a:p>
            <a:pPr marL="342900" indent="-342900">
              <a:buClr>
                <a:srgbClr val="0070C0"/>
              </a:buClr>
              <a:buFont typeface="Arial" pitchFamily="34" charset="0"/>
              <a:buChar char="•"/>
            </a:pPr>
            <a:r>
              <a:rPr lang="en-US" sz="2300" dirty="0">
                <a:solidFill>
                  <a:prstClr val="black"/>
                </a:solidFill>
              </a:rPr>
              <a:t>Significant development of formation program content and introduction of  human formation</a:t>
            </a:r>
          </a:p>
          <a:p>
            <a:pPr marL="342900" indent="-342900">
              <a:buClr>
                <a:srgbClr val="0070C0"/>
              </a:buClr>
              <a:buFont typeface="Arial" pitchFamily="34" charset="0"/>
              <a:buChar char="•"/>
            </a:pPr>
            <a:r>
              <a:rPr lang="en-US" sz="2300" dirty="0">
                <a:solidFill>
                  <a:prstClr val="black"/>
                </a:solidFill>
              </a:rPr>
              <a:t>Appointed formation advisors for each seminarian to balance the strictly confidential nature of  spiritual direction</a:t>
            </a:r>
          </a:p>
          <a:p>
            <a:pPr marL="342900" indent="-342900">
              <a:buClr>
                <a:srgbClr val="0070C0"/>
              </a:buClr>
              <a:buFont typeface="Arial" pitchFamily="34" charset="0"/>
              <a:buChar char="•"/>
            </a:pPr>
            <a:r>
              <a:rPr lang="en-US" sz="2300" dirty="0">
                <a:solidFill>
                  <a:prstClr val="black"/>
                </a:solidFill>
              </a:rPr>
              <a:t>To encourage and assess growth in four areas:  human, spiritual, intellectual and pastoral</a:t>
            </a:r>
          </a:p>
          <a:p>
            <a:pPr marL="342900" indent="-342900">
              <a:buClr>
                <a:srgbClr val="0070C0"/>
              </a:buClr>
              <a:buFont typeface="Arial" pitchFamily="34" charset="0"/>
              <a:buChar char="•"/>
            </a:pPr>
            <a:r>
              <a:rPr lang="en-US" sz="2300" dirty="0">
                <a:solidFill>
                  <a:prstClr val="black"/>
                </a:solidFill>
              </a:rPr>
              <a:t>Psychological testing emphasized</a:t>
            </a:r>
          </a:p>
        </p:txBody>
      </p:sp>
      <p:sp>
        <p:nvSpPr>
          <p:cNvPr id="5" name="Slide Number Placeholder 4"/>
          <p:cNvSpPr>
            <a:spLocks noGrp="1"/>
          </p:cNvSpPr>
          <p:nvPr>
            <p:ph type="sldNum" sz="quarter" idx="12"/>
          </p:nvPr>
        </p:nvSpPr>
        <p:spPr/>
        <p:txBody>
          <a:bodyPr/>
          <a:lstStyle/>
          <a:p>
            <a:fld id="{007900BF-05E7-4F3B-8140-FE4A01E897F6}" type="slidenum">
              <a:rPr lang="en-US" sz="1600" smtClean="0">
                <a:solidFill>
                  <a:prstClr val="black"/>
                </a:solidFill>
              </a:rPr>
              <a:pPr/>
              <a:t>11</a:t>
            </a:fld>
            <a:endParaRPr lang="en-US" sz="1600" dirty="0">
              <a:solidFill>
                <a:prstClr val="black"/>
              </a:solidFill>
            </a:endParaRPr>
          </a:p>
        </p:txBody>
      </p:sp>
    </p:spTree>
    <p:extLst>
      <p:ext uri="{BB962C8B-B14F-4D97-AF65-F5344CB8AC3E}">
        <p14:creationId xmlns:p14="http://schemas.microsoft.com/office/powerpoint/2010/main" val="36693096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3"/>
          <p:cNvSpPr>
            <a:spLocks noGrp="1"/>
          </p:cNvSpPr>
          <p:nvPr>
            <p:ph type="title"/>
          </p:nvPr>
        </p:nvSpPr>
        <p:spPr>
          <a:xfrm>
            <a:off x="304800" y="228600"/>
            <a:ext cx="8610600" cy="1033185"/>
          </a:xfrm>
          <a:solidFill>
            <a:schemeClr val="accent1">
              <a:lumMod val="20000"/>
              <a:lumOff val="80000"/>
            </a:schemeClr>
          </a:solidFill>
          <a:ln w="19050">
            <a:solidFill>
              <a:srgbClr val="0070C0"/>
            </a:solidFill>
          </a:ln>
        </p:spPr>
        <p:txBody>
          <a:bodyPr>
            <a:normAutofit/>
          </a:bodyPr>
          <a:lstStyle/>
          <a:p>
            <a:r>
              <a:rPr lang="en-US" sz="2800" dirty="0"/>
              <a:t>“Five Principles” to Guide the Response of Bishops  (1992</a:t>
            </a:r>
            <a:endParaRPr lang="en-US" sz="2800" b="1" dirty="0" smtClean="0">
              <a:latin typeface="+mn-lt"/>
            </a:endParaRPr>
          </a:p>
        </p:txBody>
      </p:sp>
      <p:sp>
        <p:nvSpPr>
          <p:cNvPr id="56323" name="Content Placeholder 4"/>
          <p:cNvSpPr>
            <a:spLocks noGrp="1"/>
          </p:cNvSpPr>
          <p:nvPr>
            <p:ph idx="1"/>
          </p:nvPr>
        </p:nvSpPr>
        <p:spPr>
          <a:xfrm>
            <a:off x="485771" y="1446206"/>
            <a:ext cx="8201025" cy="854772"/>
          </a:xfrm>
        </p:spPr>
        <p:txBody>
          <a:bodyPr/>
          <a:lstStyle/>
          <a:p>
            <a:pPr marL="457200" indent="-457200">
              <a:buFontTx/>
              <a:buNone/>
            </a:pPr>
            <a:r>
              <a:rPr lang="en-US" sz="2200" dirty="0" smtClean="0"/>
              <a:t>(1)	</a:t>
            </a:r>
            <a:r>
              <a:rPr lang="en-US" sz="2200" b="1" dirty="0" smtClean="0">
                <a:solidFill>
                  <a:srgbClr val="0070C0"/>
                </a:solidFill>
              </a:rPr>
              <a:t>Respond promptly </a:t>
            </a:r>
            <a:r>
              <a:rPr lang="en-US" sz="2200" dirty="0" smtClean="0"/>
              <a:t>to all allegations of abuse where there is reasonable belief that abuse has occurred;</a:t>
            </a:r>
            <a:endParaRPr lang="en-US" sz="800" dirty="0"/>
          </a:p>
        </p:txBody>
      </p:sp>
      <p:sp>
        <p:nvSpPr>
          <p:cNvPr id="2" name="TextBox 1"/>
          <p:cNvSpPr txBox="1"/>
          <p:nvPr/>
        </p:nvSpPr>
        <p:spPr>
          <a:xfrm>
            <a:off x="8458200" y="6477000"/>
            <a:ext cx="685800" cy="381000"/>
          </a:xfrm>
          <a:prstGeom prst="rect">
            <a:avLst/>
          </a:prstGeom>
          <a:noFill/>
        </p:spPr>
        <p:txBody>
          <a:bodyPr wrap="square" rtlCol="0">
            <a:spAutoFit/>
          </a:bodyPr>
          <a:lstStyle/>
          <a:p>
            <a:endParaRPr lang="en-US" dirty="0">
              <a:solidFill>
                <a:prstClr val="black"/>
              </a:solidFill>
            </a:endParaRPr>
          </a:p>
        </p:txBody>
      </p:sp>
      <p:sp>
        <p:nvSpPr>
          <p:cNvPr id="3" name="Slide Number Placeholder 2"/>
          <p:cNvSpPr>
            <a:spLocks noGrp="1"/>
          </p:cNvSpPr>
          <p:nvPr>
            <p:ph type="sldNum" sz="quarter" idx="12"/>
          </p:nvPr>
        </p:nvSpPr>
        <p:spPr/>
        <p:txBody>
          <a:bodyPr/>
          <a:lstStyle/>
          <a:p>
            <a:fld id="{007900BF-05E7-4F3B-8140-FE4A01E897F6}" type="slidenum">
              <a:rPr lang="en-US" sz="1600" smtClean="0">
                <a:solidFill>
                  <a:prstClr val="black"/>
                </a:solidFill>
              </a:rPr>
              <a:pPr/>
              <a:t>12</a:t>
            </a:fld>
            <a:endParaRPr lang="en-US" sz="1600" dirty="0">
              <a:solidFill>
                <a:prstClr val="black"/>
              </a:solidFill>
            </a:endParaRPr>
          </a:p>
        </p:txBody>
      </p:sp>
      <p:sp>
        <p:nvSpPr>
          <p:cNvPr id="4" name="TextBox 3"/>
          <p:cNvSpPr txBox="1"/>
          <p:nvPr/>
        </p:nvSpPr>
        <p:spPr>
          <a:xfrm>
            <a:off x="485774" y="2382832"/>
            <a:ext cx="8201025" cy="1107996"/>
          </a:xfrm>
          <a:prstGeom prst="rect">
            <a:avLst/>
          </a:prstGeom>
          <a:noFill/>
        </p:spPr>
        <p:txBody>
          <a:bodyPr wrap="square" rtlCol="0">
            <a:spAutoFit/>
          </a:bodyPr>
          <a:lstStyle/>
          <a:p>
            <a:pPr marL="457200" lvl="0" indent="-457200">
              <a:spcBef>
                <a:spcPct val="20000"/>
              </a:spcBef>
            </a:pPr>
            <a:r>
              <a:rPr lang="en-US" sz="2200" dirty="0">
                <a:solidFill>
                  <a:prstClr val="black"/>
                </a:solidFill>
              </a:rPr>
              <a:t>(2)	If such an allegation is supported by sufficient evidence, </a:t>
            </a:r>
            <a:r>
              <a:rPr lang="en-US" sz="2200" b="1" dirty="0">
                <a:solidFill>
                  <a:srgbClr val="0070C0"/>
                </a:solidFill>
              </a:rPr>
              <a:t>relieve the alleged offender promptly of his ministerial duties</a:t>
            </a:r>
            <a:r>
              <a:rPr lang="en-US" sz="2200" dirty="0">
                <a:solidFill>
                  <a:srgbClr val="0070C0"/>
                </a:solidFill>
              </a:rPr>
              <a:t> </a:t>
            </a:r>
            <a:r>
              <a:rPr lang="en-US" sz="2200" dirty="0">
                <a:solidFill>
                  <a:prstClr val="black"/>
                </a:solidFill>
              </a:rPr>
              <a:t>and refer him for appropriate medical evaluation and intervention</a:t>
            </a:r>
            <a:r>
              <a:rPr lang="en-US" sz="2200" dirty="0" smtClean="0">
                <a:solidFill>
                  <a:prstClr val="black"/>
                </a:solidFill>
              </a:rPr>
              <a:t>;</a:t>
            </a:r>
            <a:endParaRPr lang="en-US" sz="800" dirty="0">
              <a:solidFill>
                <a:prstClr val="black"/>
              </a:solidFill>
            </a:endParaRPr>
          </a:p>
        </p:txBody>
      </p:sp>
      <p:sp>
        <p:nvSpPr>
          <p:cNvPr id="5" name="TextBox 4"/>
          <p:cNvSpPr txBox="1"/>
          <p:nvPr/>
        </p:nvSpPr>
        <p:spPr>
          <a:xfrm>
            <a:off x="485773" y="3490828"/>
            <a:ext cx="8201025" cy="769441"/>
          </a:xfrm>
          <a:prstGeom prst="rect">
            <a:avLst/>
          </a:prstGeom>
          <a:noFill/>
        </p:spPr>
        <p:txBody>
          <a:bodyPr wrap="square" rtlCol="0">
            <a:spAutoFit/>
          </a:bodyPr>
          <a:lstStyle/>
          <a:p>
            <a:pPr marL="457200" lvl="0" indent="-457200">
              <a:spcBef>
                <a:spcPct val="20000"/>
              </a:spcBef>
            </a:pPr>
            <a:r>
              <a:rPr lang="en-US" sz="2200" dirty="0">
                <a:solidFill>
                  <a:prstClr val="black"/>
                </a:solidFill>
              </a:rPr>
              <a:t>(3)	</a:t>
            </a:r>
            <a:r>
              <a:rPr lang="en-US" sz="2200" b="1" dirty="0">
                <a:solidFill>
                  <a:srgbClr val="0070C0"/>
                </a:solidFill>
              </a:rPr>
              <a:t>Comply with the obligations of civil law regarding reporting </a:t>
            </a:r>
            <a:r>
              <a:rPr lang="en-US" sz="2200" dirty="0">
                <a:solidFill>
                  <a:prstClr val="black"/>
                </a:solidFill>
              </a:rPr>
              <a:t>of the incident and cooperating with the investigation</a:t>
            </a:r>
            <a:r>
              <a:rPr lang="en-US" sz="2200" dirty="0" smtClean="0">
                <a:solidFill>
                  <a:prstClr val="black"/>
                </a:solidFill>
              </a:rPr>
              <a:t>;</a:t>
            </a:r>
            <a:endParaRPr lang="en-US" sz="800" dirty="0">
              <a:solidFill>
                <a:prstClr val="black"/>
              </a:solidFill>
            </a:endParaRPr>
          </a:p>
        </p:txBody>
      </p:sp>
      <p:sp>
        <p:nvSpPr>
          <p:cNvPr id="6" name="TextBox 5"/>
          <p:cNvSpPr txBox="1"/>
          <p:nvPr/>
        </p:nvSpPr>
        <p:spPr>
          <a:xfrm>
            <a:off x="485772" y="4285631"/>
            <a:ext cx="8201025" cy="1107996"/>
          </a:xfrm>
          <a:prstGeom prst="rect">
            <a:avLst/>
          </a:prstGeom>
          <a:noFill/>
        </p:spPr>
        <p:txBody>
          <a:bodyPr wrap="square" rtlCol="0">
            <a:spAutoFit/>
          </a:bodyPr>
          <a:lstStyle/>
          <a:p>
            <a:pPr marL="457200" lvl="0" indent="-457200">
              <a:spcBef>
                <a:spcPct val="20000"/>
              </a:spcBef>
            </a:pPr>
            <a:r>
              <a:rPr lang="en-US" sz="2200" dirty="0">
                <a:solidFill>
                  <a:prstClr val="black"/>
                </a:solidFill>
              </a:rPr>
              <a:t>(4)	</a:t>
            </a:r>
            <a:r>
              <a:rPr lang="en-US" sz="2200" b="1" dirty="0">
                <a:solidFill>
                  <a:srgbClr val="0070C0"/>
                </a:solidFill>
              </a:rPr>
              <a:t>Reach out to the victims and their families </a:t>
            </a:r>
            <a:r>
              <a:rPr lang="en-US" sz="2200" dirty="0">
                <a:solidFill>
                  <a:prstClr val="black"/>
                </a:solidFill>
              </a:rPr>
              <a:t>and communicate sincere commitment to their spiritual and emotional well-being; </a:t>
            </a:r>
            <a:r>
              <a:rPr lang="en-US" sz="2200" dirty="0" smtClean="0">
                <a:solidFill>
                  <a:prstClr val="black"/>
                </a:solidFill>
              </a:rPr>
              <a:t>and</a:t>
            </a:r>
            <a:endParaRPr lang="en-US" sz="800" dirty="0">
              <a:solidFill>
                <a:prstClr val="black"/>
              </a:solidFill>
            </a:endParaRPr>
          </a:p>
        </p:txBody>
      </p:sp>
      <p:sp>
        <p:nvSpPr>
          <p:cNvPr id="7" name="TextBox 6"/>
          <p:cNvSpPr txBox="1"/>
          <p:nvPr/>
        </p:nvSpPr>
        <p:spPr>
          <a:xfrm>
            <a:off x="485771" y="5381316"/>
            <a:ext cx="8201025" cy="1107996"/>
          </a:xfrm>
          <a:prstGeom prst="rect">
            <a:avLst/>
          </a:prstGeom>
          <a:noFill/>
        </p:spPr>
        <p:txBody>
          <a:bodyPr wrap="square" rtlCol="0">
            <a:spAutoFit/>
          </a:bodyPr>
          <a:lstStyle/>
          <a:p>
            <a:pPr marL="457200" lvl="0" indent="-457200">
              <a:spcBef>
                <a:spcPct val="20000"/>
              </a:spcBef>
            </a:pPr>
            <a:r>
              <a:rPr lang="en-US" sz="2200" dirty="0">
                <a:solidFill>
                  <a:prstClr val="black"/>
                </a:solidFill>
              </a:rPr>
              <a:t>(5)	Within the confines of respect for privacy of the individuals involved, </a:t>
            </a:r>
            <a:r>
              <a:rPr lang="en-US" sz="2200" b="1" dirty="0">
                <a:solidFill>
                  <a:srgbClr val="0070C0"/>
                </a:solidFill>
              </a:rPr>
              <a:t>deal as openly as possible </a:t>
            </a:r>
            <a:r>
              <a:rPr lang="en-US" sz="2200" dirty="0">
                <a:solidFill>
                  <a:prstClr val="black"/>
                </a:solidFill>
              </a:rPr>
              <a:t>with the members of the community</a:t>
            </a:r>
            <a:r>
              <a:rPr lang="en-US" sz="2200" dirty="0" smtClean="0">
                <a:solidFill>
                  <a:prstClr val="black"/>
                </a:solidFill>
              </a:rPr>
              <a:t>.</a:t>
            </a:r>
            <a:endParaRPr lang="en-US" sz="2200" dirty="0">
              <a:solidFill>
                <a:prstClr val="black"/>
              </a:solidFill>
            </a:endParaRPr>
          </a:p>
        </p:txBody>
      </p:sp>
    </p:spTree>
    <p:extLst>
      <p:ext uri="{BB962C8B-B14F-4D97-AF65-F5344CB8AC3E}">
        <p14:creationId xmlns:p14="http://schemas.microsoft.com/office/powerpoint/2010/main" val="9796754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a:ln w="19050">
            <a:solidFill>
              <a:srgbClr val="0070C0"/>
            </a:solidFill>
          </a:ln>
          <a:effectLst/>
        </p:spPr>
        <p:txBody>
          <a:bodyPr>
            <a:normAutofit fontScale="90000"/>
          </a:bodyPr>
          <a:lstStyle/>
          <a:p>
            <a:r>
              <a:rPr lang="en-US" b="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t/>
            </a:r>
            <a:br>
              <a:rPr lang="en-US" b="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br>
            <a:r>
              <a:rPr lang="en-US" sz="3600" b="1" dirty="0" smtClean="0">
                <a:ln w="12700">
                  <a:solidFill>
                    <a:schemeClr val="tx2">
                      <a:satMod val="155000"/>
                    </a:schemeClr>
                  </a:solidFill>
                  <a:prstDash val="solid"/>
                </a:ln>
                <a:solidFill>
                  <a:srgbClr val="0070C0"/>
                </a:solidFill>
              </a:rPr>
              <a:t>Phase 3 – After 2002 Revelations to June 2018</a:t>
            </a:r>
            <a:r>
              <a:rPr lang="en-US" b="1" dirty="0">
                <a:ln w="12700">
                  <a:solidFill>
                    <a:schemeClr val="tx2">
                      <a:satMod val="155000"/>
                    </a:schemeClr>
                  </a:solidFill>
                  <a:prstDash val="solid"/>
                </a:ln>
                <a:solidFill>
                  <a:schemeClr val="accent2">
                    <a:lumMod val="60000"/>
                    <a:lumOff val="40000"/>
                  </a:schemeClr>
                </a:solidFill>
              </a:rPr>
              <a:t/>
            </a:r>
            <a:br>
              <a:rPr lang="en-US" b="1" dirty="0">
                <a:ln w="12700">
                  <a:solidFill>
                    <a:schemeClr val="tx2">
                      <a:satMod val="155000"/>
                    </a:schemeClr>
                  </a:solidFill>
                  <a:prstDash val="solid"/>
                </a:ln>
                <a:solidFill>
                  <a:schemeClr val="accent2">
                    <a:lumMod val="60000"/>
                    <a:lumOff val="40000"/>
                  </a:schemeClr>
                </a:solidFill>
              </a:rPr>
            </a:br>
            <a:endParaRPr lang="en-US" dirty="0"/>
          </a:p>
        </p:txBody>
      </p:sp>
      <p:sp>
        <p:nvSpPr>
          <p:cNvPr id="3" name="Content Placeholder 2"/>
          <p:cNvSpPr>
            <a:spLocks noGrp="1"/>
          </p:cNvSpPr>
          <p:nvPr>
            <p:ph idx="1"/>
          </p:nvPr>
        </p:nvSpPr>
        <p:spPr>
          <a:xfrm>
            <a:off x="457200" y="1295399"/>
            <a:ext cx="4676776" cy="5286376"/>
          </a:xfrm>
          <a:ln>
            <a:solidFill>
              <a:srgbClr val="0070C0"/>
            </a:solidFill>
          </a:ln>
        </p:spPr>
        <p:txBody>
          <a:bodyPr>
            <a:normAutofit fontScale="40000" lnSpcReduction="20000"/>
          </a:bodyPr>
          <a:lstStyle/>
          <a:p>
            <a:pPr marL="0" indent="0">
              <a:buNone/>
            </a:pPr>
            <a:r>
              <a:rPr lang="en-US" sz="3800" dirty="0" smtClean="0"/>
              <a:t>                    </a:t>
            </a:r>
            <a:r>
              <a:rPr lang="en-US" sz="7000" dirty="0" smtClean="0">
                <a:effectLst>
                  <a:outerShdw blurRad="50800" dist="38100" dir="2700000" algn="tl" rotWithShape="0">
                    <a:prstClr val="black">
                      <a:alpha val="40000"/>
                    </a:prstClr>
                  </a:outerShdw>
                </a:effectLst>
              </a:rPr>
              <a:t>Church </a:t>
            </a:r>
            <a:r>
              <a:rPr lang="en-US" sz="7000" dirty="0">
                <a:effectLst>
                  <a:outerShdw blurRad="50800" dist="38100" dir="2700000" algn="tl" rotWithShape="0">
                    <a:prstClr val="black">
                      <a:alpha val="40000"/>
                    </a:prstClr>
                  </a:outerShdw>
                </a:effectLst>
              </a:rPr>
              <a:t>Response </a:t>
            </a:r>
            <a:endParaRPr lang="en-US" sz="7000" dirty="0" smtClean="0">
              <a:effectLst>
                <a:outerShdw blurRad="50800" dist="38100" dir="2700000" algn="tl" rotWithShape="0">
                  <a:prstClr val="black">
                    <a:alpha val="40000"/>
                  </a:prstClr>
                </a:outerShdw>
              </a:effectLst>
            </a:endParaRPr>
          </a:p>
          <a:p>
            <a:pPr marL="0" indent="0">
              <a:buNone/>
            </a:pPr>
            <a:endParaRPr lang="en-US" sz="1700" dirty="0" smtClean="0">
              <a:effectLst>
                <a:outerShdw blurRad="50800" dist="38100" dir="2700000" algn="tl" rotWithShape="0">
                  <a:prstClr val="black">
                    <a:alpha val="40000"/>
                  </a:prstClr>
                </a:outerShdw>
              </a:effectLst>
            </a:endParaRPr>
          </a:p>
          <a:p>
            <a:pPr marL="228600" lvl="0" indent="-228600">
              <a:buClr>
                <a:srgbClr val="0070C0"/>
              </a:buClr>
            </a:pPr>
            <a:r>
              <a:rPr lang="en-US" sz="5500" i="1" dirty="0">
                <a:solidFill>
                  <a:prstClr val="black"/>
                </a:solidFill>
              </a:rPr>
              <a:t>Charter for the Protection of </a:t>
            </a:r>
            <a:r>
              <a:rPr lang="en-US" sz="5500" i="1" dirty="0" smtClean="0">
                <a:solidFill>
                  <a:prstClr val="black"/>
                </a:solidFill>
              </a:rPr>
              <a:t>Children </a:t>
            </a:r>
            <a:r>
              <a:rPr lang="en-US" sz="5500" i="1" dirty="0">
                <a:solidFill>
                  <a:prstClr val="black"/>
                </a:solidFill>
              </a:rPr>
              <a:t>and Young </a:t>
            </a:r>
            <a:r>
              <a:rPr lang="en-US" sz="5500" i="1" dirty="0" smtClean="0">
                <a:solidFill>
                  <a:prstClr val="black"/>
                </a:solidFill>
              </a:rPr>
              <a:t>People</a:t>
            </a:r>
          </a:p>
          <a:p>
            <a:pPr lvl="0">
              <a:buClr>
                <a:srgbClr val="0070C0"/>
              </a:buClr>
            </a:pPr>
            <a:endParaRPr lang="en-US" sz="800" dirty="0" smtClean="0"/>
          </a:p>
          <a:p>
            <a:pPr marL="228600" lvl="0" indent="-228600">
              <a:buClr>
                <a:srgbClr val="0070C0"/>
              </a:buClr>
            </a:pPr>
            <a:endParaRPr lang="en-US" sz="1200" dirty="0" smtClean="0"/>
          </a:p>
          <a:p>
            <a:pPr marL="228600" lvl="0" indent="-228600">
              <a:buClr>
                <a:srgbClr val="0070C0"/>
              </a:buClr>
            </a:pPr>
            <a:r>
              <a:rPr lang="en-US" sz="5500" dirty="0" smtClean="0"/>
              <a:t>National and Diocesan Review Boards established</a:t>
            </a:r>
          </a:p>
          <a:p>
            <a:pPr marL="228600" indent="-228600">
              <a:buClr>
                <a:srgbClr val="0070C0"/>
              </a:buClr>
            </a:pPr>
            <a:endParaRPr lang="en-US" sz="1200" i="1" dirty="0" smtClean="0"/>
          </a:p>
          <a:p>
            <a:pPr marL="228600" indent="-228600">
              <a:buClr>
                <a:srgbClr val="0070C0"/>
              </a:buClr>
            </a:pPr>
            <a:r>
              <a:rPr lang="en-US" sz="5500" i="1" dirty="0" smtClean="0"/>
              <a:t>Nature and Scope Study </a:t>
            </a:r>
            <a:r>
              <a:rPr lang="en-US" sz="5500" dirty="0" smtClean="0"/>
              <a:t>authorized; issued in </a:t>
            </a:r>
            <a:r>
              <a:rPr lang="en-US" sz="5500" i="1" dirty="0" smtClean="0"/>
              <a:t>2004</a:t>
            </a:r>
          </a:p>
          <a:p>
            <a:pPr marL="228600" indent="-228600">
              <a:buClr>
                <a:srgbClr val="0070C0"/>
              </a:buClr>
            </a:pPr>
            <a:endParaRPr lang="en-US" sz="1200" i="1" dirty="0" smtClean="0"/>
          </a:p>
          <a:p>
            <a:pPr marL="228600" indent="-228600">
              <a:buClr>
                <a:srgbClr val="0070C0"/>
              </a:buClr>
            </a:pPr>
            <a:r>
              <a:rPr lang="en-US" sz="5500" i="1" dirty="0" smtClean="0"/>
              <a:t>Causes and Context Study</a:t>
            </a:r>
            <a:r>
              <a:rPr lang="en-US" sz="5500" dirty="0" smtClean="0"/>
              <a:t>       authorized; issued in 2011</a:t>
            </a:r>
          </a:p>
          <a:p>
            <a:pPr marL="228600" indent="-228600">
              <a:buClr>
                <a:srgbClr val="0070C0"/>
              </a:buClr>
            </a:pPr>
            <a:endParaRPr lang="en-US" sz="1200" dirty="0" smtClean="0"/>
          </a:p>
          <a:p>
            <a:pPr marL="228600" indent="-228600">
              <a:buClr>
                <a:srgbClr val="0070C0"/>
              </a:buClr>
            </a:pPr>
            <a:r>
              <a:rPr lang="en-US" sz="5500" dirty="0" smtClean="0"/>
              <a:t>Vatican apostolic visitation of seminaries</a:t>
            </a:r>
            <a:r>
              <a:rPr lang="en-US" sz="5500" dirty="0"/>
              <a:t> </a:t>
            </a:r>
            <a:r>
              <a:rPr lang="en-US" sz="5500" dirty="0" smtClean="0"/>
              <a:t>- 2005-2007; </a:t>
            </a:r>
            <a:r>
              <a:rPr lang="en-US" sz="5500" dirty="0"/>
              <a:t>report </a:t>
            </a:r>
            <a:r>
              <a:rPr lang="en-US" sz="5500" dirty="0" smtClean="0"/>
              <a:t>issued in 2008</a:t>
            </a:r>
            <a:endParaRPr lang="en-US" sz="5500" u="sng" dirty="0">
              <a:effectLst>
                <a:outerShdw blurRad="50800" dist="38100" dir="2700000" algn="tl" rotWithShape="0">
                  <a:prstClr val="black">
                    <a:alpha val="40000"/>
                  </a:prstClr>
                </a:outerShdw>
              </a:effectLst>
            </a:endParaRPr>
          </a:p>
          <a:p>
            <a:pPr>
              <a:buClr>
                <a:srgbClr val="0070C0"/>
              </a:buClr>
            </a:pPr>
            <a:endParaRPr lang="en-US" sz="800" dirty="0" smtClean="0"/>
          </a:p>
          <a:p>
            <a:pPr marL="228600" indent="-228600">
              <a:buClr>
                <a:srgbClr val="0070C0"/>
              </a:buClr>
            </a:pPr>
            <a:endParaRPr lang="en-US" sz="1200" dirty="0" smtClean="0"/>
          </a:p>
          <a:p>
            <a:pPr marL="228600" indent="-228600">
              <a:buClr>
                <a:srgbClr val="0070C0"/>
              </a:buClr>
            </a:pPr>
            <a:r>
              <a:rPr lang="en-US" sz="5500" dirty="0" smtClean="0"/>
              <a:t>5</a:t>
            </a:r>
            <a:r>
              <a:rPr lang="en-US" sz="5500" baseline="30000" dirty="0" smtClean="0"/>
              <a:t>th</a:t>
            </a:r>
            <a:r>
              <a:rPr lang="en-US" sz="5500" dirty="0" smtClean="0"/>
              <a:t> </a:t>
            </a:r>
            <a:r>
              <a:rPr lang="en-US" sz="5500" i="1" dirty="0" smtClean="0"/>
              <a:t>PPF </a:t>
            </a:r>
            <a:r>
              <a:rPr lang="en-US" sz="5500" dirty="0"/>
              <a:t>issued in </a:t>
            </a:r>
            <a:r>
              <a:rPr lang="en-US" sz="5500" dirty="0" smtClean="0"/>
              <a:t>2005 with extensive content on celibacy, sexuality, and requirements of human formation</a:t>
            </a:r>
          </a:p>
          <a:p>
            <a:pPr marL="0" indent="0">
              <a:buNone/>
            </a:pPr>
            <a:endParaRPr lang="en-US" sz="5500" u="sng" dirty="0">
              <a:effectLst>
                <a:outerShdw blurRad="50800" dist="38100" dir="2700000" algn="tl" rotWithShape="0">
                  <a:prstClr val="black">
                    <a:alpha val="40000"/>
                  </a:prstClr>
                </a:outerShdw>
              </a:effectLst>
            </a:endParaRPr>
          </a:p>
        </p:txBody>
      </p:sp>
      <p:sp>
        <p:nvSpPr>
          <p:cNvPr id="4" name="TextBox 3"/>
          <p:cNvSpPr txBox="1"/>
          <p:nvPr/>
        </p:nvSpPr>
        <p:spPr>
          <a:xfrm>
            <a:off x="5438775" y="1295399"/>
            <a:ext cx="3552825" cy="5262979"/>
          </a:xfrm>
          <a:prstGeom prst="rect">
            <a:avLst/>
          </a:prstGeom>
          <a:noFill/>
          <a:ln>
            <a:solidFill>
              <a:srgbClr val="002060"/>
            </a:solidFill>
          </a:ln>
        </p:spPr>
        <p:txBody>
          <a:bodyPr wrap="square" rtlCol="0">
            <a:spAutoFit/>
          </a:bodyPr>
          <a:lstStyle/>
          <a:p>
            <a:r>
              <a:rPr lang="en-US" sz="2800" dirty="0">
                <a:solidFill>
                  <a:prstClr val="black"/>
                </a:solidFill>
                <a:effectLst>
                  <a:outerShdw blurRad="50800" dist="38100" dir="2700000" algn="tl" rotWithShape="0">
                    <a:prstClr val="black">
                      <a:alpha val="40000"/>
                    </a:prstClr>
                  </a:outerShdw>
                </a:effectLst>
              </a:rPr>
              <a:t>   </a:t>
            </a:r>
            <a:r>
              <a:rPr lang="en-US" sz="2800" dirty="0" smtClean="0">
                <a:solidFill>
                  <a:prstClr val="black"/>
                </a:solidFill>
                <a:effectLst>
                  <a:outerShdw blurRad="50800" dist="38100" dir="2700000" algn="tl" rotWithShape="0">
                    <a:prstClr val="black">
                      <a:alpha val="40000"/>
                    </a:prstClr>
                  </a:outerShdw>
                </a:effectLst>
              </a:rPr>
              <a:t>Seminary </a:t>
            </a:r>
            <a:r>
              <a:rPr lang="en-US" sz="2800" dirty="0">
                <a:solidFill>
                  <a:prstClr val="black"/>
                </a:solidFill>
                <a:effectLst>
                  <a:outerShdw blurRad="50800" dist="38100" dir="2700000" algn="tl" rotWithShape="0">
                    <a:prstClr val="black">
                      <a:alpha val="40000"/>
                    </a:prstClr>
                  </a:outerShdw>
                </a:effectLst>
              </a:rPr>
              <a:t>Response</a:t>
            </a:r>
          </a:p>
          <a:p>
            <a:endParaRPr lang="en-US" sz="800" dirty="0">
              <a:solidFill>
                <a:prstClr val="black"/>
              </a:solidFill>
              <a:effectLst>
                <a:outerShdw blurRad="50800" dist="38100" dir="2700000" algn="tl" rotWithShape="0">
                  <a:prstClr val="black">
                    <a:alpha val="40000"/>
                  </a:prstClr>
                </a:outerShdw>
              </a:effectLst>
            </a:endParaRPr>
          </a:p>
          <a:p>
            <a:pPr marL="228600" indent="-228600">
              <a:buClr>
                <a:srgbClr val="0070C0"/>
              </a:buClr>
              <a:buFont typeface="Arial" pitchFamily="34" charset="0"/>
              <a:buChar char="•"/>
            </a:pPr>
            <a:r>
              <a:rPr lang="en-US" sz="2300" dirty="0">
                <a:solidFill>
                  <a:prstClr val="black"/>
                </a:solidFill>
              </a:rPr>
              <a:t>Continued development and enhancement of human formation in virtually all seminaries</a:t>
            </a:r>
          </a:p>
          <a:p>
            <a:pPr>
              <a:buClr>
                <a:srgbClr val="0070C0"/>
              </a:buClr>
            </a:pPr>
            <a:endParaRPr lang="en-US" sz="800" dirty="0">
              <a:solidFill>
                <a:prstClr val="black"/>
              </a:solidFill>
            </a:endParaRPr>
          </a:p>
          <a:p>
            <a:pPr marL="228600" indent="-228600">
              <a:buClr>
                <a:srgbClr val="0070C0"/>
              </a:buClr>
              <a:buFont typeface="Arial" pitchFamily="34" charset="0"/>
              <a:buChar char="•"/>
            </a:pPr>
            <a:r>
              <a:rPr lang="en-US" sz="2300" dirty="0">
                <a:solidFill>
                  <a:prstClr val="black"/>
                </a:solidFill>
              </a:rPr>
              <a:t>Focus on findings from </a:t>
            </a:r>
            <a:r>
              <a:rPr lang="en-US" sz="2300" dirty="0" smtClean="0">
                <a:solidFill>
                  <a:prstClr val="black"/>
                </a:solidFill>
              </a:rPr>
              <a:t>  the </a:t>
            </a:r>
            <a:r>
              <a:rPr lang="en-US" sz="2300" dirty="0">
                <a:solidFill>
                  <a:prstClr val="black"/>
                </a:solidFill>
              </a:rPr>
              <a:t>visitation with added instruction on celibacy, sexuality, and moral theology, and seminary life</a:t>
            </a:r>
          </a:p>
          <a:p>
            <a:pPr>
              <a:buClr>
                <a:srgbClr val="0070C0"/>
              </a:buClr>
            </a:pPr>
            <a:endParaRPr lang="en-US" sz="800" i="1" dirty="0">
              <a:solidFill>
                <a:prstClr val="black"/>
              </a:solidFill>
            </a:endParaRPr>
          </a:p>
          <a:p>
            <a:pPr marL="228600" indent="-228600">
              <a:buClr>
                <a:srgbClr val="0070C0"/>
              </a:buClr>
              <a:buFont typeface="Arial" pitchFamily="34" charset="0"/>
              <a:buChar char="•"/>
            </a:pPr>
            <a:r>
              <a:rPr lang="en-US" sz="2300" i="1" dirty="0">
                <a:solidFill>
                  <a:prstClr val="black"/>
                </a:solidFill>
              </a:rPr>
              <a:t>Rule of Life </a:t>
            </a:r>
            <a:r>
              <a:rPr lang="en-US" sz="2300" dirty="0">
                <a:solidFill>
                  <a:prstClr val="black"/>
                </a:solidFill>
              </a:rPr>
              <a:t>in seminaries expanded and </a:t>
            </a:r>
            <a:r>
              <a:rPr lang="en-US" sz="2300" dirty="0" smtClean="0">
                <a:solidFill>
                  <a:prstClr val="black"/>
                </a:solidFill>
              </a:rPr>
              <a:t>tightened</a:t>
            </a:r>
            <a:endParaRPr lang="en-US" sz="800" dirty="0">
              <a:solidFill>
                <a:prstClr val="black"/>
              </a:solidFill>
              <a:effectLst>
                <a:outerShdw blurRad="50800" dist="38100" dir="2700000" algn="tl" rotWithShape="0">
                  <a:prstClr val="black">
                    <a:alpha val="40000"/>
                  </a:prstClr>
                </a:outerShdw>
              </a:effectLst>
            </a:endParaRPr>
          </a:p>
        </p:txBody>
      </p:sp>
      <p:sp>
        <p:nvSpPr>
          <p:cNvPr id="5" name="Slide Number Placeholder 4"/>
          <p:cNvSpPr>
            <a:spLocks noGrp="1"/>
          </p:cNvSpPr>
          <p:nvPr>
            <p:ph type="sldNum" sz="quarter" idx="12"/>
          </p:nvPr>
        </p:nvSpPr>
        <p:spPr>
          <a:xfrm>
            <a:off x="6553200" y="6484179"/>
            <a:ext cx="2133600" cy="365125"/>
          </a:xfrm>
        </p:spPr>
        <p:txBody>
          <a:bodyPr/>
          <a:lstStyle/>
          <a:p>
            <a:fld id="{007900BF-05E7-4F3B-8140-FE4A01E897F6}" type="slidenum">
              <a:rPr lang="en-US" sz="1600" smtClean="0">
                <a:solidFill>
                  <a:prstClr val="black"/>
                </a:solidFill>
              </a:rPr>
              <a:pPr/>
              <a:t>13</a:t>
            </a:fld>
            <a:endParaRPr lang="en-US" sz="1600" dirty="0">
              <a:solidFill>
                <a:prstClr val="black"/>
              </a:solidFill>
            </a:endParaRPr>
          </a:p>
        </p:txBody>
      </p:sp>
    </p:spTree>
    <p:extLst>
      <p:ext uri="{BB962C8B-B14F-4D97-AF65-F5344CB8AC3E}">
        <p14:creationId xmlns:p14="http://schemas.microsoft.com/office/powerpoint/2010/main" val="29678699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266700"/>
            <a:ext cx="8210550" cy="1057275"/>
          </a:xfrm>
          <a:solidFill>
            <a:schemeClr val="accent1">
              <a:lumMod val="20000"/>
              <a:lumOff val="80000"/>
            </a:schemeClr>
          </a:solidFill>
          <a:ln w="19050">
            <a:solidFill>
              <a:srgbClr val="0070C0"/>
            </a:solidFill>
          </a:ln>
        </p:spPr>
        <p:txBody>
          <a:bodyPr>
            <a:noAutofit/>
          </a:bodyPr>
          <a:lstStyle/>
          <a:p>
            <a:r>
              <a:rPr lang="en-US" sz="3200" b="1" i="1" dirty="0">
                <a:solidFill>
                  <a:prstClr val="black"/>
                </a:solidFill>
              </a:rPr>
              <a:t>Charter for the Protection of Children </a:t>
            </a:r>
            <a:r>
              <a:rPr lang="en-US" sz="3200" b="1" i="1" dirty="0" smtClean="0">
                <a:solidFill>
                  <a:prstClr val="black"/>
                </a:solidFill>
              </a:rPr>
              <a:t/>
            </a:r>
            <a:br>
              <a:rPr lang="en-US" sz="3200" b="1" i="1" dirty="0" smtClean="0">
                <a:solidFill>
                  <a:prstClr val="black"/>
                </a:solidFill>
              </a:rPr>
            </a:br>
            <a:r>
              <a:rPr lang="en-US" sz="3200" b="1" i="1" dirty="0" smtClean="0">
                <a:solidFill>
                  <a:prstClr val="black"/>
                </a:solidFill>
              </a:rPr>
              <a:t>and </a:t>
            </a:r>
            <a:r>
              <a:rPr lang="en-US" sz="3200" b="1" i="1" dirty="0">
                <a:solidFill>
                  <a:prstClr val="black"/>
                </a:solidFill>
              </a:rPr>
              <a:t>Young </a:t>
            </a:r>
            <a:r>
              <a:rPr lang="en-US" sz="3200" b="1" i="1" dirty="0" smtClean="0">
                <a:solidFill>
                  <a:prstClr val="black"/>
                </a:solidFill>
              </a:rPr>
              <a:t>People</a:t>
            </a:r>
            <a:endParaRPr lang="en-US" sz="3200" b="1" dirty="0">
              <a:latin typeface="+mn-lt"/>
            </a:endParaRPr>
          </a:p>
        </p:txBody>
      </p:sp>
      <p:sp>
        <p:nvSpPr>
          <p:cNvPr id="3" name="Content Placeholder 2"/>
          <p:cNvSpPr>
            <a:spLocks noGrp="1"/>
          </p:cNvSpPr>
          <p:nvPr>
            <p:ph idx="1"/>
          </p:nvPr>
        </p:nvSpPr>
        <p:spPr>
          <a:xfrm>
            <a:off x="476250" y="1472604"/>
            <a:ext cx="8210550" cy="990600"/>
          </a:xfrm>
        </p:spPr>
        <p:txBody>
          <a:bodyPr>
            <a:normAutofit/>
          </a:bodyPr>
          <a:lstStyle/>
          <a:p>
            <a:pPr>
              <a:buClr>
                <a:srgbClr val="0070C0"/>
              </a:buClr>
            </a:pPr>
            <a:r>
              <a:rPr lang="en-US" sz="2800" dirty="0" smtClean="0"/>
              <a:t>Developed from work of the Ad Hoc Committee on Sexual Abuse, entitled </a:t>
            </a:r>
            <a:r>
              <a:rPr lang="en-US" sz="2800" u="sng" dirty="0" smtClean="0"/>
              <a:t>Restoring Trust</a:t>
            </a:r>
            <a:r>
              <a:rPr lang="en-US" sz="2800" dirty="0" smtClean="0"/>
              <a:t>, 1994 Reports</a:t>
            </a:r>
          </a:p>
        </p:txBody>
      </p:sp>
      <p:sp>
        <p:nvSpPr>
          <p:cNvPr id="4" name="Slide Number Placeholder 3"/>
          <p:cNvSpPr>
            <a:spLocks noGrp="1"/>
          </p:cNvSpPr>
          <p:nvPr>
            <p:ph type="sldNum" sz="quarter" idx="12"/>
          </p:nvPr>
        </p:nvSpPr>
        <p:spPr/>
        <p:txBody>
          <a:bodyPr/>
          <a:lstStyle/>
          <a:p>
            <a:fld id="{007900BF-05E7-4F3B-8140-FE4A01E897F6}" type="slidenum">
              <a:rPr lang="en-US" sz="1600" smtClean="0">
                <a:solidFill>
                  <a:prstClr val="black"/>
                </a:solidFill>
              </a:rPr>
              <a:pPr/>
              <a:t>14</a:t>
            </a:fld>
            <a:endParaRPr lang="en-US" sz="1600" dirty="0">
              <a:solidFill>
                <a:prstClr val="black"/>
              </a:solidFill>
            </a:endParaRPr>
          </a:p>
        </p:txBody>
      </p:sp>
      <p:sp>
        <p:nvSpPr>
          <p:cNvPr id="5" name="TextBox 4"/>
          <p:cNvSpPr txBox="1"/>
          <p:nvPr/>
        </p:nvSpPr>
        <p:spPr>
          <a:xfrm>
            <a:off x="476250" y="2578962"/>
            <a:ext cx="8210550" cy="1384995"/>
          </a:xfrm>
          <a:prstGeom prst="rect">
            <a:avLst/>
          </a:prstGeom>
          <a:noFill/>
        </p:spPr>
        <p:txBody>
          <a:bodyPr wrap="square" rtlCol="0">
            <a:spAutoFit/>
          </a:bodyPr>
          <a:lstStyle/>
          <a:p>
            <a:pPr marL="342900" lvl="0" indent="-342900">
              <a:spcBef>
                <a:spcPct val="20000"/>
              </a:spcBef>
              <a:buClr>
                <a:srgbClr val="0070C0"/>
              </a:buClr>
              <a:buFont typeface="Arial" pitchFamily="34" charset="0"/>
              <a:buChar char="•"/>
            </a:pPr>
            <a:r>
              <a:rPr lang="en-US" sz="2800" dirty="0">
                <a:solidFill>
                  <a:prstClr val="black"/>
                </a:solidFill>
              </a:rPr>
              <a:t>“Essential Norms” were approved in 2002 and were published as the second part of what is commonly called “The Charter” or </a:t>
            </a:r>
            <a:r>
              <a:rPr lang="en-US" sz="2800" b="1" dirty="0">
                <a:solidFill>
                  <a:srgbClr val="0070C0"/>
                </a:solidFill>
              </a:rPr>
              <a:t>“The Dallas Charter</a:t>
            </a:r>
            <a:r>
              <a:rPr lang="en-US" sz="2800" b="1" dirty="0" smtClean="0">
                <a:solidFill>
                  <a:srgbClr val="0070C0"/>
                </a:solidFill>
              </a:rPr>
              <a:t>”</a:t>
            </a:r>
            <a:endParaRPr lang="en-US" sz="2800" b="1" dirty="0">
              <a:solidFill>
                <a:srgbClr val="0070C0"/>
              </a:solidFill>
            </a:endParaRPr>
          </a:p>
        </p:txBody>
      </p:sp>
      <p:sp>
        <p:nvSpPr>
          <p:cNvPr id="6" name="TextBox 5"/>
          <p:cNvSpPr txBox="1"/>
          <p:nvPr/>
        </p:nvSpPr>
        <p:spPr>
          <a:xfrm>
            <a:off x="476250" y="4079716"/>
            <a:ext cx="8210550" cy="954107"/>
          </a:xfrm>
          <a:prstGeom prst="rect">
            <a:avLst/>
          </a:prstGeom>
          <a:noFill/>
        </p:spPr>
        <p:txBody>
          <a:bodyPr wrap="square" rtlCol="0">
            <a:spAutoFit/>
          </a:bodyPr>
          <a:lstStyle/>
          <a:p>
            <a:pPr marL="342900" lvl="0" indent="-342900">
              <a:spcBef>
                <a:spcPct val="20000"/>
              </a:spcBef>
              <a:buClr>
                <a:srgbClr val="0070C0"/>
              </a:buClr>
              <a:buFont typeface="Arial" pitchFamily="34" charset="0"/>
              <a:buChar char="•"/>
            </a:pPr>
            <a:r>
              <a:rPr lang="en-US" sz="2800" dirty="0">
                <a:solidFill>
                  <a:prstClr val="black"/>
                </a:solidFill>
              </a:rPr>
              <a:t>“The Charter” was approved by U.S. Bishops in revised form in </a:t>
            </a:r>
            <a:r>
              <a:rPr lang="en-US" sz="2800" dirty="0" smtClean="0">
                <a:solidFill>
                  <a:prstClr val="black"/>
                </a:solidFill>
              </a:rPr>
              <a:t>2005</a:t>
            </a:r>
            <a:endParaRPr lang="en-US" sz="2800" dirty="0">
              <a:solidFill>
                <a:prstClr val="black"/>
              </a:solidFill>
            </a:endParaRPr>
          </a:p>
        </p:txBody>
      </p:sp>
      <p:sp>
        <p:nvSpPr>
          <p:cNvPr id="7" name="TextBox 6"/>
          <p:cNvSpPr txBox="1"/>
          <p:nvPr/>
        </p:nvSpPr>
        <p:spPr>
          <a:xfrm>
            <a:off x="476250" y="5149582"/>
            <a:ext cx="8210550" cy="954107"/>
          </a:xfrm>
          <a:prstGeom prst="rect">
            <a:avLst/>
          </a:prstGeom>
          <a:noFill/>
        </p:spPr>
        <p:txBody>
          <a:bodyPr wrap="square" rtlCol="0">
            <a:spAutoFit/>
          </a:bodyPr>
          <a:lstStyle/>
          <a:p>
            <a:pPr marL="342900" lvl="0" indent="-342900">
              <a:spcBef>
                <a:spcPct val="20000"/>
              </a:spcBef>
              <a:buClr>
                <a:srgbClr val="0070C0"/>
              </a:buClr>
              <a:buFont typeface="Arial" pitchFamily="34" charset="0"/>
              <a:buChar char="•"/>
            </a:pPr>
            <a:r>
              <a:rPr lang="en-US" sz="2800" dirty="0">
                <a:solidFill>
                  <a:prstClr val="black"/>
                </a:solidFill>
              </a:rPr>
              <a:t>“The Charter” was revised and approved for a second time in </a:t>
            </a:r>
            <a:r>
              <a:rPr lang="en-US" sz="2800" dirty="0" smtClean="0">
                <a:solidFill>
                  <a:prstClr val="black"/>
                </a:solidFill>
              </a:rPr>
              <a:t>2011</a:t>
            </a:r>
            <a:endParaRPr lang="en-US" sz="2800" dirty="0">
              <a:solidFill>
                <a:prstClr val="black"/>
              </a:solidFill>
            </a:endParaRPr>
          </a:p>
        </p:txBody>
      </p:sp>
    </p:spTree>
    <p:extLst>
      <p:ext uri="{BB962C8B-B14F-4D97-AF65-F5344CB8AC3E}">
        <p14:creationId xmlns:p14="http://schemas.microsoft.com/office/powerpoint/2010/main" val="11925934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a:solidFill>
            <a:schemeClr val="accent1">
              <a:lumMod val="20000"/>
              <a:lumOff val="80000"/>
            </a:schemeClr>
          </a:solidFill>
          <a:ln w="19050">
            <a:solidFill>
              <a:srgbClr val="0070C0"/>
            </a:solidFill>
          </a:ln>
        </p:spPr>
        <p:txBody>
          <a:bodyPr>
            <a:noAutofit/>
          </a:bodyPr>
          <a:lstStyle/>
          <a:p>
            <a:r>
              <a:rPr lang="en-US" sz="3200" b="1" dirty="0"/>
              <a:t>The </a:t>
            </a:r>
            <a:r>
              <a:rPr lang="en-US" sz="3200" b="1" i="1" dirty="0"/>
              <a:t>Charter</a:t>
            </a:r>
            <a:r>
              <a:rPr lang="en-US" sz="3200" b="1" dirty="0"/>
              <a:t> created an </a:t>
            </a:r>
            <a:r>
              <a:rPr lang="en-US" sz="3200" b="1" dirty="0" smtClean="0"/>
              <a:t/>
            </a:r>
            <a:br>
              <a:rPr lang="en-US" sz="3200" b="1" dirty="0" smtClean="0"/>
            </a:br>
            <a:r>
              <a:rPr lang="en-US" sz="3200" b="1" dirty="0" smtClean="0"/>
              <a:t>Office </a:t>
            </a:r>
            <a:r>
              <a:rPr lang="en-US" sz="3200" b="1" dirty="0"/>
              <a:t>of Child and Youth </a:t>
            </a:r>
            <a:r>
              <a:rPr lang="en-US" sz="3200" b="1" dirty="0" smtClean="0"/>
              <a:t>Protection (2002*)</a:t>
            </a:r>
            <a:endParaRPr lang="en-US" sz="3200" b="1" dirty="0">
              <a:latin typeface="+mn-lt"/>
            </a:endParaRPr>
          </a:p>
        </p:txBody>
      </p:sp>
      <p:sp>
        <p:nvSpPr>
          <p:cNvPr id="3" name="Content Placeholder 2"/>
          <p:cNvSpPr>
            <a:spLocks noGrp="1"/>
          </p:cNvSpPr>
          <p:nvPr>
            <p:ph idx="1"/>
          </p:nvPr>
        </p:nvSpPr>
        <p:spPr>
          <a:xfrm>
            <a:off x="457200" y="1601788"/>
            <a:ext cx="8324850" cy="503237"/>
          </a:xfrm>
        </p:spPr>
        <p:txBody>
          <a:bodyPr>
            <a:noAutofit/>
          </a:bodyPr>
          <a:lstStyle/>
          <a:p>
            <a:pPr marL="0" indent="0">
              <a:buNone/>
            </a:pPr>
            <a:r>
              <a:rPr lang="en-US" sz="2800" dirty="0" smtClean="0"/>
              <a:t>Three assigned tasks of the </a:t>
            </a:r>
            <a:r>
              <a:rPr lang="en-US" sz="2800" i="1" dirty="0" smtClean="0"/>
              <a:t>Charter:</a:t>
            </a:r>
            <a:endParaRPr lang="en-US" sz="2800" dirty="0" smtClean="0"/>
          </a:p>
        </p:txBody>
      </p:sp>
      <p:sp>
        <p:nvSpPr>
          <p:cNvPr id="4" name="Slide Number Placeholder 3"/>
          <p:cNvSpPr>
            <a:spLocks noGrp="1"/>
          </p:cNvSpPr>
          <p:nvPr>
            <p:ph type="sldNum" sz="quarter" idx="12"/>
          </p:nvPr>
        </p:nvSpPr>
        <p:spPr/>
        <p:txBody>
          <a:bodyPr/>
          <a:lstStyle/>
          <a:p>
            <a:fld id="{007900BF-05E7-4F3B-8140-FE4A01E897F6}" type="slidenum">
              <a:rPr lang="en-US" sz="1600" smtClean="0">
                <a:solidFill>
                  <a:prstClr val="black"/>
                </a:solidFill>
              </a:rPr>
              <a:pPr/>
              <a:t>15</a:t>
            </a:fld>
            <a:endParaRPr lang="en-US" sz="1600" dirty="0">
              <a:solidFill>
                <a:prstClr val="black"/>
              </a:solidFill>
            </a:endParaRPr>
          </a:p>
        </p:txBody>
      </p:sp>
      <p:sp>
        <p:nvSpPr>
          <p:cNvPr id="5" name="TextBox 4"/>
          <p:cNvSpPr txBox="1"/>
          <p:nvPr/>
        </p:nvSpPr>
        <p:spPr>
          <a:xfrm>
            <a:off x="457200" y="2134811"/>
            <a:ext cx="8229600" cy="954107"/>
          </a:xfrm>
          <a:prstGeom prst="rect">
            <a:avLst/>
          </a:prstGeom>
          <a:noFill/>
        </p:spPr>
        <p:txBody>
          <a:bodyPr wrap="square" rtlCol="0">
            <a:spAutoFit/>
          </a:bodyPr>
          <a:lstStyle/>
          <a:p>
            <a:pPr marL="457200" lvl="0" indent="-457200">
              <a:spcBef>
                <a:spcPct val="20000"/>
              </a:spcBef>
              <a:buFont typeface="+mj-lt"/>
              <a:buAutoNum type="arabicPeriod"/>
            </a:pPr>
            <a:r>
              <a:rPr lang="en-US" sz="2800" dirty="0">
                <a:solidFill>
                  <a:prstClr val="black"/>
                </a:solidFill>
              </a:rPr>
              <a:t>To assist each diocese and eparchy in implementing “Safe Environment” </a:t>
            </a:r>
            <a:r>
              <a:rPr lang="en-US" sz="2800" dirty="0" smtClean="0">
                <a:solidFill>
                  <a:prstClr val="black"/>
                </a:solidFill>
              </a:rPr>
              <a:t>programs</a:t>
            </a:r>
            <a:endParaRPr lang="en-US" sz="2800" dirty="0">
              <a:solidFill>
                <a:prstClr val="black"/>
              </a:solidFill>
            </a:endParaRPr>
          </a:p>
        </p:txBody>
      </p:sp>
      <p:sp>
        <p:nvSpPr>
          <p:cNvPr id="6" name="TextBox 5"/>
          <p:cNvSpPr txBox="1"/>
          <p:nvPr/>
        </p:nvSpPr>
        <p:spPr>
          <a:xfrm>
            <a:off x="457200" y="3118704"/>
            <a:ext cx="8229600" cy="1384995"/>
          </a:xfrm>
          <a:prstGeom prst="rect">
            <a:avLst/>
          </a:prstGeom>
          <a:noFill/>
        </p:spPr>
        <p:txBody>
          <a:bodyPr wrap="square" rtlCol="0">
            <a:spAutoFit/>
          </a:bodyPr>
          <a:lstStyle/>
          <a:p>
            <a:pPr marL="457200" lvl="0" indent="-457200">
              <a:spcBef>
                <a:spcPct val="20000"/>
              </a:spcBef>
              <a:buFont typeface="+mj-lt"/>
              <a:buAutoNum type="arabicPeriod" startAt="2"/>
            </a:pPr>
            <a:r>
              <a:rPr lang="en-US" sz="2800" dirty="0">
                <a:solidFill>
                  <a:prstClr val="black"/>
                </a:solidFill>
              </a:rPr>
              <a:t>To develop an appropriate compliance and mechanism to assist the Bishops </a:t>
            </a:r>
            <a:r>
              <a:rPr lang="en-US" sz="2800" dirty="0" smtClean="0">
                <a:solidFill>
                  <a:prstClr val="black"/>
                </a:solidFill>
              </a:rPr>
              <a:t>in </a:t>
            </a:r>
            <a:r>
              <a:rPr lang="en-US" sz="2800" dirty="0">
                <a:solidFill>
                  <a:prstClr val="black"/>
                </a:solidFill>
              </a:rPr>
              <a:t>adhering to the responsibilities set forth in the </a:t>
            </a:r>
            <a:r>
              <a:rPr lang="en-US" sz="2800" i="1" dirty="0" smtClean="0">
                <a:solidFill>
                  <a:prstClr val="black"/>
                </a:solidFill>
              </a:rPr>
              <a:t>Charter</a:t>
            </a:r>
            <a:endParaRPr lang="en-US" sz="2800" i="1" dirty="0">
              <a:solidFill>
                <a:prstClr val="black"/>
              </a:solidFill>
            </a:endParaRPr>
          </a:p>
        </p:txBody>
      </p:sp>
      <p:sp>
        <p:nvSpPr>
          <p:cNvPr id="7" name="TextBox 6"/>
          <p:cNvSpPr txBox="1"/>
          <p:nvPr/>
        </p:nvSpPr>
        <p:spPr>
          <a:xfrm>
            <a:off x="457200" y="4590139"/>
            <a:ext cx="8229600" cy="1384995"/>
          </a:xfrm>
          <a:prstGeom prst="rect">
            <a:avLst/>
          </a:prstGeom>
          <a:noFill/>
        </p:spPr>
        <p:txBody>
          <a:bodyPr wrap="square" rtlCol="0">
            <a:spAutoFit/>
          </a:bodyPr>
          <a:lstStyle/>
          <a:p>
            <a:pPr marL="457200" lvl="0" indent="-457200">
              <a:spcBef>
                <a:spcPct val="20000"/>
              </a:spcBef>
              <a:buFont typeface="+mj-lt"/>
              <a:buAutoNum type="arabicPeriod" startAt="3"/>
            </a:pPr>
            <a:r>
              <a:rPr lang="en-US" sz="2800" dirty="0">
                <a:solidFill>
                  <a:prstClr val="black"/>
                </a:solidFill>
              </a:rPr>
              <a:t>To prepare a public, annual report describing the compliance of each diocese and eparchy to the </a:t>
            </a:r>
            <a:r>
              <a:rPr lang="en-US" sz="2800" i="1" dirty="0">
                <a:solidFill>
                  <a:prstClr val="black"/>
                </a:solidFill>
              </a:rPr>
              <a:t>Charter’s</a:t>
            </a:r>
            <a:r>
              <a:rPr lang="en-US" sz="2800" dirty="0">
                <a:solidFill>
                  <a:prstClr val="black"/>
                </a:solidFill>
              </a:rPr>
              <a:t> </a:t>
            </a:r>
            <a:r>
              <a:rPr lang="en-US" sz="2800" dirty="0" smtClean="0">
                <a:solidFill>
                  <a:prstClr val="black"/>
                </a:solidFill>
              </a:rPr>
              <a:t>provisions</a:t>
            </a:r>
            <a:endParaRPr lang="en-US" sz="2800" dirty="0">
              <a:solidFill>
                <a:prstClr val="black"/>
              </a:solidFill>
            </a:endParaRPr>
          </a:p>
        </p:txBody>
      </p:sp>
      <p:sp>
        <p:nvSpPr>
          <p:cNvPr id="8" name="TextBox 7"/>
          <p:cNvSpPr txBox="1"/>
          <p:nvPr/>
        </p:nvSpPr>
        <p:spPr>
          <a:xfrm>
            <a:off x="457200" y="6061574"/>
            <a:ext cx="6353175" cy="492443"/>
          </a:xfrm>
          <a:prstGeom prst="rect">
            <a:avLst/>
          </a:prstGeom>
          <a:noFill/>
        </p:spPr>
        <p:txBody>
          <a:bodyPr wrap="square" rtlCol="0">
            <a:spAutoFit/>
          </a:bodyPr>
          <a:lstStyle/>
          <a:p>
            <a:pPr lvl="0">
              <a:spcBef>
                <a:spcPct val="20000"/>
              </a:spcBef>
            </a:pPr>
            <a:r>
              <a:rPr lang="en-US" sz="2600" dirty="0">
                <a:solidFill>
                  <a:prstClr val="black"/>
                </a:solidFill>
              </a:rPr>
              <a:t>*Office was changed to “Secretariat” in </a:t>
            </a:r>
            <a:r>
              <a:rPr lang="en-US" sz="2600" dirty="0" smtClean="0">
                <a:solidFill>
                  <a:prstClr val="black"/>
                </a:solidFill>
              </a:rPr>
              <a:t>2008</a:t>
            </a:r>
            <a:endParaRPr lang="en-US" sz="2600" dirty="0">
              <a:solidFill>
                <a:prstClr val="black"/>
              </a:solidFill>
            </a:endParaRPr>
          </a:p>
        </p:txBody>
      </p:sp>
    </p:spTree>
    <p:extLst>
      <p:ext uri="{BB962C8B-B14F-4D97-AF65-F5344CB8AC3E}">
        <p14:creationId xmlns:p14="http://schemas.microsoft.com/office/powerpoint/2010/main" val="42594035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398" y="1320293"/>
            <a:ext cx="7667627" cy="962025"/>
          </a:xfrm>
        </p:spPr>
        <p:txBody>
          <a:bodyPr>
            <a:normAutofit/>
          </a:bodyPr>
          <a:lstStyle/>
          <a:p>
            <a:pPr marL="0" indent="0">
              <a:buNone/>
            </a:pPr>
            <a:r>
              <a:rPr lang="en-US" sz="2800" dirty="0" smtClean="0"/>
              <a:t>This consultative </a:t>
            </a:r>
            <a:r>
              <a:rPr lang="en-US" sz="2800" dirty="0"/>
              <a:t>body </a:t>
            </a:r>
            <a:r>
              <a:rPr lang="en-US" sz="2800" dirty="0" smtClean="0"/>
              <a:t>was established </a:t>
            </a:r>
            <a:r>
              <a:rPr lang="en-US" sz="2800" dirty="0"/>
              <a:t>in 2002 by the USCCB.  </a:t>
            </a:r>
            <a:r>
              <a:rPr lang="en-US" sz="2800" dirty="0" smtClean="0"/>
              <a:t>Its duties include:</a:t>
            </a:r>
          </a:p>
        </p:txBody>
      </p:sp>
      <p:sp>
        <p:nvSpPr>
          <p:cNvPr id="4" name="Slide Number Placeholder 3"/>
          <p:cNvSpPr>
            <a:spLocks noGrp="1"/>
          </p:cNvSpPr>
          <p:nvPr>
            <p:ph type="sldNum" sz="quarter" idx="12"/>
          </p:nvPr>
        </p:nvSpPr>
        <p:spPr/>
        <p:txBody>
          <a:bodyPr/>
          <a:lstStyle/>
          <a:p>
            <a:fld id="{007900BF-05E7-4F3B-8140-FE4A01E897F6}" type="slidenum">
              <a:rPr lang="en-US" sz="1600" smtClean="0">
                <a:solidFill>
                  <a:prstClr val="black"/>
                </a:solidFill>
              </a:rPr>
              <a:pPr/>
              <a:t>16</a:t>
            </a:fld>
            <a:endParaRPr lang="en-US" sz="1600" dirty="0">
              <a:solidFill>
                <a:prstClr val="black"/>
              </a:solidFill>
            </a:endParaRPr>
          </a:p>
        </p:txBody>
      </p:sp>
      <p:sp>
        <p:nvSpPr>
          <p:cNvPr id="5" name="TextBox 4"/>
          <p:cNvSpPr txBox="1"/>
          <p:nvPr/>
        </p:nvSpPr>
        <p:spPr>
          <a:xfrm>
            <a:off x="771525" y="404453"/>
            <a:ext cx="7505700" cy="707886"/>
          </a:xfrm>
          <a:prstGeom prst="rect">
            <a:avLst/>
          </a:prstGeom>
          <a:solidFill>
            <a:schemeClr val="accent1">
              <a:lumMod val="20000"/>
              <a:lumOff val="80000"/>
            </a:schemeClr>
          </a:solidFill>
          <a:ln w="38100">
            <a:solidFill>
              <a:srgbClr val="0070C0"/>
            </a:solidFill>
          </a:ln>
        </p:spPr>
        <p:txBody>
          <a:bodyPr wrap="square" rtlCol="0">
            <a:spAutoFit/>
          </a:bodyPr>
          <a:lstStyle/>
          <a:p>
            <a:pPr algn="ctr"/>
            <a:r>
              <a:rPr lang="en-US" sz="4000" dirty="0">
                <a:solidFill>
                  <a:prstClr val="black"/>
                </a:solidFill>
              </a:rPr>
              <a:t>National Review Board</a:t>
            </a:r>
          </a:p>
        </p:txBody>
      </p:sp>
      <p:sp>
        <p:nvSpPr>
          <p:cNvPr id="6" name="TextBox 5"/>
          <p:cNvSpPr txBox="1"/>
          <p:nvPr/>
        </p:nvSpPr>
        <p:spPr>
          <a:xfrm>
            <a:off x="414337" y="2324968"/>
            <a:ext cx="8220075" cy="1384995"/>
          </a:xfrm>
          <a:prstGeom prst="rect">
            <a:avLst/>
          </a:prstGeom>
          <a:noFill/>
        </p:spPr>
        <p:txBody>
          <a:bodyPr wrap="square" rtlCol="0">
            <a:spAutoFit/>
          </a:bodyPr>
          <a:lstStyle/>
          <a:p>
            <a:pPr marL="457200" lvl="0" indent="-457200">
              <a:spcBef>
                <a:spcPct val="20000"/>
              </a:spcBef>
              <a:buFont typeface="+mj-lt"/>
              <a:buAutoNum type="arabicPeriod"/>
            </a:pPr>
            <a:r>
              <a:rPr lang="en-US" sz="2800" dirty="0" smtClean="0">
                <a:solidFill>
                  <a:prstClr val="black"/>
                </a:solidFill>
              </a:rPr>
              <a:t>Reviewing </a:t>
            </a:r>
            <a:r>
              <a:rPr lang="en-US" sz="2800" dirty="0">
                <a:solidFill>
                  <a:prstClr val="black"/>
                </a:solidFill>
              </a:rPr>
              <a:t>the annual report of the Secretariat of Child and Youth Protection on the implementation of the </a:t>
            </a:r>
            <a:r>
              <a:rPr lang="en-US" sz="2800" i="1" dirty="0">
                <a:solidFill>
                  <a:prstClr val="black"/>
                </a:solidFill>
              </a:rPr>
              <a:t>Charter</a:t>
            </a:r>
            <a:r>
              <a:rPr lang="en-US" sz="2800" dirty="0">
                <a:solidFill>
                  <a:prstClr val="black"/>
                </a:solidFill>
              </a:rPr>
              <a:t> in each diocese/eparchy </a:t>
            </a:r>
          </a:p>
        </p:txBody>
      </p:sp>
      <p:sp>
        <p:nvSpPr>
          <p:cNvPr id="7" name="TextBox 6"/>
          <p:cNvSpPr txBox="1"/>
          <p:nvPr/>
        </p:nvSpPr>
        <p:spPr>
          <a:xfrm>
            <a:off x="414336" y="3870759"/>
            <a:ext cx="8220075" cy="1384995"/>
          </a:xfrm>
          <a:prstGeom prst="rect">
            <a:avLst/>
          </a:prstGeom>
          <a:noFill/>
        </p:spPr>
        <p:txBody>
          <a:bodyPr wrap="square" rtlCol="0">
            <a:spAutoFit/>
          </a:bodyPr>
          <a:lstStyle/>
          <a:p>
            <a:pPr marL="457200" lvl="0" indent="-457200">
              <a:spcBef>
                <a:spcPct val="20000"/>
              </a:spcBef>
              <a:buFont typeface="+mj-lt"/>
              <a:buAutoNum type="arabicPeriod" startAt="2"/>
            </a:pPr>
            <a:r>
              <a:rPr lang="en-US" sz="2800" dirty="0">
                <a:solidFill>
                  <a:prstClr val="black"/>
                </a:solidFill>
              </a:rPr>
              <a:t>M</a:t>
            </a:r>
            <a:r>
              <a:rPr lang="en-US" sz="2800" dirty="0" smtClean="0">
                <a:solidFill>
                  <a:prstClr val="black"/>
                </a:solidFill>
              </a:rPr>
              <a:t>aking </a:t>
            </a:r>
            <a:r>
              <a:rPr lang="en-US" sz="2800" dirty="0">
                <a:solidFill>
                  <a:prstClr val="black"/>
                </a:solidFill>
              </a:rPr>
              <a:t>recommendations that emerge from the report, and offering its own assessment regarding its approval and publication to the USCCB </a:t>
            </a:r>
            <a:r>
              <a:rPr lang="en-US" sz="2800" dirty="0" smtClean="0">
                <a:solidFill>
                  <a:prstClr val="black"/>
                </a:solidFill>
              </a:rPr>
              <a:t>President</a:t>
            </a:r>
            <a:endParaRPr lang="en-US" sz="2800" dirty="0">
              <a:solidFill>
                <a:prstClr val="black"/>
              </a:solidFill>
            </a:endParaRPr>
          </a:p>
        </p:txBody>
      </p:sp>
      <p:sp>
        <p:nvSpPr>
          <p:cNvPr id="9" name="TextBox 8"/>
          <p:cNvSpPr txBox="1"/>
          <p:nvPr/>
        </p:nvSpPr>
        <p:spPr>
          <a:xfrm>
            <a:off x="414336" y="5514975"/>
            <a:ext cx="8029577" cy="954107"/>
          </a:xfrm>
          <a:prstGeom prst="rect">
            <a:avLst/>
          </a:prstGeom>
          <a:noFill/>
        </p:spPr>
        <p:txBody>
          <a:bodyPr wrap="square" rtlCol="0">
            <a:spAutoFit/>
          </a:bodyPr>
          <a:lstStyle/>
          <a:p>
            <a:pPr marL="457200" lvl="0" indent="-457200">
              <a:spcBef>
                <a:spcPct val="20000"/>
              </a:spcBef>
              <a:buFont typeface="+mj-lt"/>
              <a:buAutoNum type="arabicPeriod" startAt="3"/>
            </a:pPr>
            <a:r>
              <a:rPr lang="en-US" sz="2800" dirty="0">
                <a:solidFill>
                  <a:prstClr val="black"/>
                </a:solidFill>
              </a:rPr>
              <a:t>A</a:t>
            </a:r>
            <a:r>
              <a:rPr lang="en-US" sz="2800" dirty="0" smtClean="0">
                <a:solidFill>
                  <a:prstClr val="black"/>
                </a:solidFill>
              </a:rPr>
              <a:t>dvising </a:t>
            </a:r>
            <a:r>
              <a:rPr lang="en-US" sz="2800" dirty="0">
                <a:solidFill>
                  <a:prstClr val="black"/>
                </a:solidFill>
              </a:rPr>
              <a:t>the Conference President on future members</a:t>
            </a:r>
          </a:p>
        </p:txBody>
      </p:sp>
    </p:spTree>
    <p:extLst>
      <p:ext uri="{BB962C8B-B14F-4D97-AF65-F5344CB8AC3E}">
        <p14:creationId xmlns:p14="http://schemas.microsoft.com/office/powerpoint/2010/main" val="9639744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9425" y="1229504"/>
            <a:ext cx="8220075" cy="1711325"/>
          </a:xfrm>
        </p:spPr>
        <p:txBody>
          <a:bodyPr>
            <a:noAutofit/>
          </a:bodyPr>
          <a:lstStyle/>
          <a:p>
            <a:pPr marL="0" indent="0">
              <a:buNone/>
            </a:pPr>
            <a:r>
              <a:rPr lang="en-US" sz="2800" dirty="0" smtClean="0"/>
              <a:t>Each </a:t>
            </a:r>
            <a:r>
              <a:rPr lang="en-US" sz="2800" dirty="0"/>
              <a:t>diocese/eparchy will </a:t>
            </a:r>
            <a:r>
              <a:rPr lang="en-US" sz="2800" dirty="0" smtClean="0"/>
              <a:t>have </a:t>
            </a:r>
            <a:r>
              <a:rPr lang="en-US" sz="2800" dirty="0"/>
              <a:t>a review board </a:t>
            </a:r>
            <a:r>
              <a:rPr lang="en-US" sz="2800" dirty="0" smtClean="0"/>
              <a:t>that </a:t>
            </a:r>
            <a:r>
              <a:rPr lang="en-US" sz="2800" dirty="0"/>
              <a:t>will function as a confidential consultative body to the </a:t>
            </a:r>
            <a:r>
              <a:rPr lang="en-US" sz="2800" dirty="0" smtClean="0"/>
              <a:t>bishop/eparch </a:t>
            </a:r>
            <a:r>
              <a:rPr lang="en-US" sz="2800" dirty="0"/>
              <a:t>in discharging his responsibilities.  </a:t>
            </a:r>
            <a:r>
              <a:rPr lang="en-US" sz="2800" dirty="0" smtClean="0"/>
              <a:t>The </a:t>
            </a:r>
            <a:r>
              <a:rPr lang="en-US" sz="2800" dirty="0"/>
              <a:t>functions of this board may </a:t>
            </a:r>
            <a:r>
              <a:rPr lang="en-US" sz="2800" dirty="0" smtClean="0"/>
              <a:t>include:</a:t>
            </a:r>
            <a:endParaRPr lang="en-US" sz="2800" dirty="0"/>
          </a:p>
        </p:txBody>
      </p:sp>
      <p:sp>
        <p:nvSpPr>
          <p:cNvPr id="4" name="Slide Number Placeholder 3"/>
          <p:cNvSpPr>
            <a:spLocks noGrp="1"/>
          </p:cNvSpPr>
          <p:nvPr>
            <p:ph type="sldNum" sz="quarter" idx="12"/>
          </p:nvPr>
        </p:nvSpPr>
        <p:spPr/>
        <p:txBody>
          <a:bodyPr/>
          <a:lstStyle/>
          <a:p>
            <a:fld id="{007900BF-05E7-4F3B-8140-FE4A01E897F6}" type="slidenum">
              <a:rPr lang="en-US" sz="1600" smtClean="0">
                <a:solidFill>
                  <a:prstClr val="black"/>
                </a:solidFill>
              </a:rPr>
              <a:pPr/>
              <a:t>17</a:t>
            </a:fld>
            <a:endParaRPr lang="en-US" sz="1600" dirty="0">
              <a:solidFill>
                <a:prstClr val="black"/>
              </a:solidFill>
            </a:endParaRPr>
          </a:p>
        </p:txBody>
      </p:sp>
      <p:sp>
        <p:nvSpPr>
          <p:cNvPr id="6" name="TextBox 5"/>
          <p:cNvSpPr txBox="1"/>
          <p:nvPr/>
        </p:nvSpPr>
        <p:spPr>
          <a:xfrm>
            <a:off x="443311" y="3087280"/>
            <a:ext cx="8116101" cy="1292662"/>
          </a:xfrm>
          <a:prstGeom prst="rect">
            <a:avLst/>
          </a:prstGeom>
          <a:noFill/>
        </p:spPr>
        <p:txBody>
          <a:bodyPr wrap="square" rtlCol="0">
            <a:spAutoFit/>
          </a:bodyPr>
          <a:lstStyle/>
          <a:p>
            <a:pPr marL="457200" lvl="0" indent="-457200">
              <a:spcBef>
                <a:spcPct val="20000"/>
              </a:spcBef>
              <a:buFont typeface="+mj-lt"/>
              <a:buAutoNum type="arabicPeriod"/>
            </a:pPr>
            <a:r>
              <a:rPr lang="en-US" sz="2600" dirty="0" smtClean="0">
                <a:solidFill>
                  <a:prstClr val="black"/>
                </a:solidFill>
              </a:rPr>
              <a:t>Advising </a:t>
            </a:r>
            <a:r>
              <a:rPr lang="en-US" sz="2600" dirty="0">
                <a:solidFill>
                  <a:prstClr val="black"/>
                </a:solidFill>
              </a:rPr>
              <a:t>the diocesan bishop/eparch in his assessment of allegations of sexual abuse of minors and in his determination of suitability for </a:t>
            </a:r>
            <a:r>
              <a:rPr lang="en-US" sz="2600" dirty="0" smtClean="0">
                <a:solidFill>
                  <a:prstClr val="black"/>
                </a:solidFill>
              </a:rPr>
              <a:t>ministry</a:t>
            </a:r>
            <a:endParaRPr lang="en-US" sz="2600" dirty="0">
              <a:solidFill>
                <a:prstClr val="black"/>
              </a:solidFill>
            </a:endParaRPr>
          </a:p>
        </p:txBody>
      </p:sp>
      <p:sp>
        <p:nvSpPr>
          <p:cNvPr id="7" name="TextBox 6"/>
          <p:cNvSpPr txBox="1"/>
          <p:nvPr/>
        </p:nvSpPr>
        <p:spPr>
          <a:xfrm>
            <a:off x="443311" y="4379942"/>
            <a:ext cx="8229601" cy="892552"/>
          </a:xfrm>
          <a:prstGeom prst="rect">
            <a:avLst/>
          </a:prstGeom>
          <a:noFill/>
        </p:spPr>
        <p:txBody>
          <a:bodyPr wrap="square" rtlCol="0">
            <a:spAutoFit/>
          </a:bodyPr>
          <a:lstStyle/>
          <a:p>
            <a:pPr marL="457200" lvl="0" indent="-457200">
              <a:spcBef>
                <a:spcPct val="20000"/>
              </a:spcBef>
              <a:buFont typeface="+mj-lt"/>
              <a:buAutoNum type="arabicPeriod" startAt="2"/>
            </a:pPr>
            <a:r>
              <a:rPr lang="en-US" sz="2600" dirty="0" smtClean="0">
                <a:solidFill>
                  <a:prstClr val="black"/>
                </a:solidFill>
              </a:rPr>
              <a:t>Reviewing </a:t>
            </a:r>
            <a:r>
              <a:rPr lang="en-US" sz="2600" dirty="0">
                <a:solidFill>
                  <a:prstClr val="black"/>
                </a:solidFill>
              </a:rPr>
              <a:t>diocesan/eparchial policies for dealing with sexual abuse of </a:t>
            </a:r>
            <a:r>
              <a:rPr lang="en-US" sz="2600" dirty="0" smtClean="0">
                <a:solidFill>
                  <a:prstClr val="black"/>
                </a:solidFill>
              </a:rPr>
              <a:t>minors</a:t>
            </a:r>
            <a:endParaRPr lang="en-US" sz="2600" dirty="0">
              <a:solidFill>
                <a:prstClr val="black"/>
              </a:solidFill>
            </a:endParaRPr>
          </a:p>
        </p:txBody>
      </p:sp>
      <p:sp>
        <p:nvSpPr>
          <p:cNvPr id="8" name="TextBox 7"/>
          <p:cNvSpPr txBox="1"/>
          <p:nvPr/>
        </p:nvSpPr>
        <p:spPr>
          <a:xfrm>
            <a:off x="415537" y="5315823"/>
            <a:ext cx="8143875" cy="892552"/>
          </a:xfrm>
          <a:prstGeom prst="rect">
            <a:avLst/>
          </a:prstGeom>
          <a:noFill/>
        </p:spPr>
        <p:txBody>
          <a:bodyPr wrap="square" rtlCol="0">
            <a:spAutoFit/>
          </a:bodyPr>
          <a:lstStyle/>
          <a:p>
            <a:pPr marL="457200" lvl="0" indent="-457200">
              <a:spcBef>
                <a:spcPct val="20000"/>
              </a:spcBef>
              <a:buFont typeface="+mj-lt"/>
              <a:buAutoNum type="arabicPeriod" startAt="3"/>
            </a:pPr>
            <a:r>
              <a:rPr lang="en-US" sz="2600" dirty="0">
                <a:solidFill>
                  <a:prstClr val="black"/>
                </a:solidFill>
              </a:rPr>
              <a:t>O</a:t>
            </a:r>
            <a:r>
              <a:rPr lang="en-US" sz="2600" dirty="0" smtClean="0">
                <a:solidFill>
                  <a:prstClr val="black"/>
                </a:solidFill>
              </a:rPr>
              <a:t>ffering </a:t>
            </a:r>
            <a:r>
              <a:rPr lang="en-US" sz="2600" dirty="0">
                <a:solidFill>
                  <a:prstClr val="black"/>
                </a:solidFill>
              </a:rPr>
              <a:t>advice on all aspects of these cases, whether retrospectively or </a:t>
            </a:r>
            <a:r>
              <a:rPr lang="en-US" sz="2600" dirty="0" smtClean="0">
                <a:solidFill>
                  <a:prstClr val="black"/>
                </a:solidFill>
              </a:rPr>
              <a:t>prospectively</a:t>
            </a:r>
            <a:endParaRPr lang="en-US" sz="2600" dirty="0">
              <a:solidFill>
                <a:prstClr val="black"/>
              </a:solidFill>
            </a:endParaRPr>
          </a:p>
        </p:txBody>
      </p:sp>
      <p:sp>
        <p:nvSpPr>
          <p:cNvPr id="9" name="Title 8"/>
          <p:cNvSpPr>
            <a:spLocks noGrp="1"/>
          </p:cNvSpPr>
          <p:nvPr>
            <p:ph type="title"/>
          </p:nvPr>
        </p:nvSpPr>
        <p:spPr>
          <a:xfrm>
            <a:off x="457200" y="274639"/>
            <a:ext cx="8229600" cy="808414"/>
          </a:xfrm>
          <a:solidFill>
            <a:schemeClr val="accent1">
              <a:lumMod val="20000"/>
              <a:lumOff val="80000"/>
            </a:schemeClr>
          </a:solidFill>
          <a:ln w="38100">
            <a:solidFill>
              <a:srgbClr val="0070C0"/>
            </a:solidFill>
          </a:ln>
        </p:spPr>
        <p:txBody>
          <a:bodyPr>
            <a:normAutofit fontScale="90000"/>
          </a:bodyPr>
          <a:lstStyle/>
          <a:p>
            <a:r>
              <a:rPr lang="en-US" dirty="0" smtClean="0">
                <a:solidFill>
                  <a:prstClr val="black"/>
                </a:solidFill>
              </a:rPr>
              <a:t/>
            </a:r>
            <a:br>
              <a:rPr lang="en-US" dirty="0" smtClean="0">
                <a:solidFill>
                  <a:prstClr val="black"/>
                </a:solidFill>
              </a:rPr>
            </a:br>
            <a:r>
              <a:rPr lang="en-US" dirty="0" smtClean="0">
                <a:solidFill>
                  <a:prstClr val="black"/>
                </a:solidFill>
              </a:rPr>
              <a:t>Diocesan </a:t>
            </a:r>
            <a:r>
              <a:rPr lang="en-US" dirty="0">
                <a:solidFill>
                  <a:prstClr val="black"/>
                </a:solidFill>
              </a:rPr>
              <a:t>Review Boards</a:t>
            </a:r>
            <a:br>
              <a:rPr lang="en-US" dirty="0">
                <a:solidFill>
                  <a:prstClr val="black"/>
                </a:solidFill>
              </a:rPr>
            </a:br>
            <a:endParaRPr lang="en-US" dirty="0"/>
          </a:p>
        </p:txBody>
      </p:sp>
    </p:spTree>
    <p:extLst>
      <p:ext uri="{BB962C8B-B14F-4D97-AF65-F5344CB8AC3E}">
        <p14:creationId xmlns:p14="http://schemas.microsoft.com/office/powerpoint/2010/main" val="8388062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a:ln w="19050">
            <a:solidFill>
              <a:srgbClr val="0070C0"/>
            </a:solidFill>
          </a:ln>
          <a:effectLst/>
        </p:spPr>
        <p:txBody>
          <a:bodyPr>
            <a:normAutofit fontScale="90000"/>
          </a:bodyPr>
          <a:lstStyle/>
          <a:p>
            <a:r>
              <a:rPr lang="en-US" b="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t/>
            </a:r>
            <a:br>
              <a:rPr lang="en-US" b="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br>
            <a:r>
              <a:rPr lang="en-US" sz="3600" b="1" dirty="0" smtClean="0">
                <a:ln w="12700">
                  <a:solidFill>
                    <a:schemeClr val="tx2">
                      <a:satMod val="155000"/>
                    </a:schemeClr>
                  </a:solidFill>
                  <a:prstDash val="solid"/>
                </a:ln>
                <a:solidFill>
                  <a:srgbClr val="0070C0"/>
                </a:solidFill>
              </a:rPr>
              <a:t>Phase 4 –June 2018 to the Present - 1</a:t>
            </a:r>
            <a:r>
              <a:rPr lang="en-US" b="1" dirty="0">
                <a:ln w="12700">
                  <a:solidFill>
                    <a:schemeClr val="tx2">
                      <a:satMod val="155000"/>
                    </a:schemeClr>
                  </a:solidFill>
                  <a:prstDash val="solid"/>
                </a:ln>
                <a:solidFill>
                  <a:schemeClr val="accent2">
                    <a:lumMod val="60000"/>
                    <a:lumOff val="40000"/>
                  </a:schemeClr>
                </a:solidFill>
              </a:rPr>
              <a:t/>
            </a:r>
            <a:br>
              <a:rPr lang="en-US" b="1" dirty="0">
                <a:ln w="12700">
                  <a:solidFill>
                    <a:schemeClr val="tx2">
                      <a:satMod val="155000"/>
                    </a:schemeClr>
                  </a:solidFill>
                  <a:prstDash val="solid"/>
                </a:ln>
                <a:solidFill>
                  <a:schemeClr val="accent2">
                    <a:lumMod val="60000"/>
                    <a:lumOff val="40000"/>
                  </a:schemeClr>
                </a:solidFill>
              </a:rPr>
            </a:br>
            <a:endParaRPr lang="en-US" dirty="0"/>
          </a:p>
        </p:txBody>
      </p:sp>
      <p:sp>
        <p:nvSpPr>
          <p:cNvPr id="3" name="Content Placeholder 2"/>
          <p:cNvSpPr>
            <a:spLocks noGrp="1"/>
          </p:cNvSpPr>
          <p:nvPr>
            <p:ph idx="1"/>
          </p:nvPr>
        </p:nvSpPr>
        <p:spPr>
          <a:xfrm>
            <a:off x="600075" y="1238250"/>
            <a:ext cx="7943849" cy="5245929"/>
          </a:xfrm>
          <a:ln>
            <a:solidFill>
              <a:srgbClr val="0070C0"/>
            </a:solidFill>
          </a:ln>
        </p:spPr>
        <p:txBody>
          <a:bodyPr>
            <a:normAutofit fontScale="92500" lnSpcReduction="10000"/>
          </a:bodyPr>
          <a:lstStyle/>
          <a:p>
            <a:pPr marL="0" indent="0">
              <a:buNone/>
            </a:pPr>
            <a:r>
              <a:rPr lang="en-US" sz="2800" b="1" dirty="0" smtClean="0">
                <a:solidFill>
                  <a:srgbClr val="0070C0"/>
                </a:solidFill>
              </a:rPr>
              <a:t>Actions by Bishops:  </a:t>
            </a:r>
          </a:p>
          <a:p>
            <a:r>
              <a:rPr lang="en-US" sz="3000" dirty="0" smtClean="0">
                <a:solidFill>
                  <a:prstClr val="black"/>
                </a:solidFill>
              </a:rPr>
              <a:t>In </a:t>
            </a:r>
            <a:r>
              <a:rPr lang="en-US" sz="3000" dirty="0">
                <a:solidFill>
                  <a:prstClr val="black"/>
                </a:solidFill>
              </a:rPr>
              <a:t>preparation for their </a:t>
            </a:r>
            <a:r>
              <a:rPr lang="en-US" sz="3000" dirty="0" smtClean="0">
                <a:solidFill>
                  <a:prstClr val="black"/>
                </a:solidFill>
              </a:rPr>
              <a:t>annual fall Meeting, bishops consult with laity who have expertise in dealing with inappropriate sexual behavior and others who have expertise in crisis management</a:t>
            </a:r>
          </a:p>
          <a:p>
            <a:r>
              <a:rPr lang="en-US" sz="3000" dirty="0" smtClean="0"/>
              <a:t>Determination to account for their own behavior by working on a Code of Conduct for Bishops </a:t>
            </a:r>
          </a:p>
          <a:p>
            <a:r>
              <a:rPr lang="en-US" sz="3000" dirty="0" smtClean="0"/>
              <a:t>Commitment to transparency, co-responsibility with laity, and for accountability</a:t>
            </a:r>
          </a:p>
          <a:p>
            <a:r>
              <a:rPr lang="en-US" sz="3000" dirty="0" smtClean="0"/>
              <a:t>Preparation for meeting in February, 2019, between Pope Francis and a bishop representative from every country   </a:t>
            </a:r>
          </a:p>
          <a:p>
            <a:endParaRPr lang="en-US" sz="3100" dirty="0" smtClean="0">
              <a:effectLst>
                <a:outerShdw blurRad="50800" dist="38100" dir="2700000" algn="tl" rotWithShape="0">
                  <a:prstClr val="black">
                    <a:alpha val="40000"/>
                  </a:prstClr>
                </a:outerShdw>
              </a:effectLst>
            </a:endParaRPr>
          </a:p>
        </p:txBody>
      </p:sp>
      <p:sp>
        <p:nvSpPr>
          <p:cNvPr id="5" name="Slide Number Placeholder 4"/>
          <p:cNvSpPr>
            <a:spLocks noGrp="1"/>
          </p:cNvSpPr>
          <p:nvPr>
            <p:ph type="sldNum" sz="quarter" idx="12"/>
          </p:nvPr>
        </p:nvSpPr>
        <p:spPr>
          <a:xfrm>
            <a:off x="6553200" y="6484179"/>
            <a:ext cx="2133600" cy="365125"/>
          </a:xfrm>
        </p:spPr>
        <p:txBody>
          <a:bodyPr/>
          <a:lstStyle/>
          <a:p>
            <a:fld id="{007900BF-05E7-4F3B-8140-FE4A01E897F6}" type="slidenum">
              <a:rPr lang="en-US" sz="1600" smtClean="0">
                <a:solidFill>
                  <a:prstClr val="black"/>
                </a:solidFill>
              </a:rPr>
              <a:pPr/>
              <a:t>18</a:t>
            </a:fld>
            <a:endParaRPr lang="en-US" sz="1600" dirty="0">
              <a:solidFill>
                <a:prstClr val="black"/>
              </a:solidFill>
            </a:endParaRPr>
          </a:p>
        </p:txBody>
      </p:sp>
    </p:spTree>
    <p:extLst>
      <p:ext uri="{BB962C8B-B14F-4D97-AF65-F5344CB8AC3E}">
        <p14:creationId xmlns:p14="http://schemas.microsoft.com/office/powerpoint/2010/main" val="12704156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a:ln w="19050">
            <a:solidFill>
              <a:srgbClr val="0070C0"/>
            </a:solidFill>
          </a:ln>
          <a:effectLst/>
        </p:spPr>
        <p:txBody>
          <a:bodyPr>
            <a:normAutofit fontScale="90000"/>
          </a:bodyPr>
          <a:lstStyle/>
          <a:p>
            <a:r>
              <a:rPr lang="en-US" b="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t/>
            </a:r>
            <a:br>
              <a:rPr lang="en-US" b="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br>
            <a:r>
              <a:rPr lang="en-US" sz="3600" b="1" dirty="0" smtClean="0">
                <a:ln w="12700">
                  <a:solidFill>
                    <a:schemeClr val="tx2">
                      <a:satMod val="155000"/>
                    </a:schemeClr>
                  </a:solidFill>
                  <a:prstDash val="solid"/>
                </a:ln>
                <a:solidFill>
                  <a:srgbClr val="0070C0"/>
                </a:solidFill>
              </a:rPr>
              <a:t>Phase 4 –June 2018 to the Present - 2</a:t>
            </a:r>
            <a:r>
              <a:rPr lang="en-US" b="1" dirty="0">
                <a:ln w="12700">
                  <a:solidFill>
                    <a:schemeClr val="tx2">
                      <a:satMod val="155000"/>
                    </a:schemeClr>
                  </a:solidFill>
                  <a:prstDash val="solid"/>
                </a:ln>
                <a:solidFill>
                  <a:schemeClr val="accent2">
                    <a:lumMod val="60000"/>
                    <a:lumOff val="40000"/>
                  </a:schemeClr>
                </a:solidFill>
              </a:rPr>
              <a:t/>
            </a:r>
            <a:br>
              <a:rPr lang="en-US" b="1" dirty="0">
                <a:ln w="12700">
                  <a:solidFill>
                    <a:schemeClr val="tx2">
                      <a:satMod val="155000"/>
                    </a:schemeClr>
                  </a:solidFill>
                  <a:prstDash val="solid"/>
                </a:ln>
                <a:solidFill>
                  <a:schemeClr val="accent2">
                    <a:lumMod val="60000"/>
                    <a:lumOff val="40000"/>
                  </a:schemeClr>
                </a:solidFill>
              </a:rPr>
            </a:br>
            <a:endParaRPr lang="en-US" dirty="0"/>
          </a:p>
        </p:txBody>
      </p:sp>
      <p:sp>
        <p:nvSpPr>
          <p:cNvPr id="3" name="Content Placeholder 2"/>
          <p:cNvSpPr>
            <a:spLocks noGrp="1"/>
          </p:cNvSpPr>
          <p:nvPr>
            <p:ph idx="1"/>
          </p:nvPr>
        </p:nvSpPr>
        <p:spPr>
          <a:xfrm>
            <a:off x="476249" y="1413703"/>
            <a:ext cx="7943849" cy="4723572"/>
          </a:xfrm>
          <a:ln>
            <a:solidFill>
              <a:srgbClr val="0070C0"/>
            </a:solidFill>
          </a:ln>
        </p:spPr>
        <p:txBody>
          <a:bodyPr>
            <a:normAutofit lnSpcReduction="10000"/>
          </a:bodyPr>
          <a:lstStyle/>
          <a:p>
            <a:pPr marL="0" indent="0">
              <a:buNone/>
            </a:pPr>
            <a:r>
              <a:rPr lang="en-US" sz="2800" b="1" dirty="0" smtClean="0">
                <a:solidFill>
                  <a:srgbClr val="0070C0"/>
                </a:solidFill>
              </a:rPr>
              <a:t>Actions by Seminary Personnel:  </a:t>
            </a:r>
          </a:p>
          <a:p>
            <a:r>
              <a:rPr lang="en-US" sz="2800" dirty="0" smtClean="0">
                <a:solidFill>
                  <a:prstClr val="black"/>
                </a:solidFill>
              </a:rPr>
              <a:t>Convocations with seminarians provided by seminary rectors and formation directors, reminding seminarians of appropriate </a:t>
            </a:r>
            <a:r>
              <a:rPr lang="en-US" sz="2800" dirty="0">
                <a:solidFill>
                  <a:prstClr val="black"/>
                </a:solidFill>
              </a:rPr>
              <a:t>behaviors related to sexual </a:t>
            </a:r>
            <a:r>
              <a:rPr lang="en-US" sz="2800" dirty="0" smtClean="0">
                <a:solidFill>
                  <a:prstClr val="black"/>
                </a:solidFill>
              </a:rPr>
              <a:t>abuse</a:t>
            </a:r>
            <a:r>
              <a:rPr lang="en-US" sz="2800" dirty="0">
                <a:solidFill>
                  <a:prstClr val="black"/>
                </a:solidFill>
              </a:rPr>
              <a:t> </a:t>
            </a:r>
            <a:r>
              <a:rPr lang="en-US" sz="2800" dirty="0" smtClean="0">
                <a:solidFill>
                  <a:prstClr val="black"/>
                </a:solidFill>
              </a:rPr>
              <a:t>and of </a:t>
            </a:r>
            <a:r>
              <a:rPr lang="en-US" sz="2800" dirty="0">
                <a:solidFill>
                  <a:prstClr val="black"/>
                </a:solidFill>
              </a:rPr>
              <a:t>their responsibility to follow </a:t>
            </a:r>
            <a:r>
              <a:rPr lang="en-US" sz="2800" dirty="0" smtClean="0">
                <a:solidFill>
                  <a:prstClr val="black"/>
                </a:solidFill>
              </a:rPr>
              <a:t>directives and consequences of failure to do so </a:t>
            </a:r>
          </a:p>
          <a:p>
            <a:r>
              <a:rPr lang="en-US" sz="2800" dirty="0" smtClean="0">
                <a:solidFill>
                  <a:prstClr val="black"/>
                </a:solidFill>
              </a:rPr>
              <a:t>Discussions </a:t>
            </a:r>
            <a:r>
              <a:rPr lang="en-US" sz="2800" dirty="0">
                <a:solidFill>
                  <a:prstClr val="black"/>
                </a:solidFill>
              </a:rPr>
              <a:t>led by </a:t>
            </a:r>
            <a:r>
              <a:rPr lang="en-US" sz="2800" dirty="0" smtClean="0">
                <a:solidFill>
                  <a:prstClr val="black"/>
                </a:solidFill>
              </a:rPr>
              <a:t>external experts and seminary leaders on </a:t>
            </a:r>
            <a:r>
              <a:rPr lang="en-US" sz="2800" dirty="0" smtClean="0"/>
              <a:t>the </a:t>
            </a:r>
            <a:r>
              <a:rPr lang="en-US" sz="2800" dirty="0"/>
              <a:t>McCarrick scandal, the report of the Pennsylvania Grand Jury, and the role of bishops in failing to report earlier abuse cases </a:t>
            </a:r>
          </a:p>
          <a:p>
            <a:pPr marL="0" indent="0">
              <a:buNone/>
            </a:pPr>
            <a:endParaRPr lang="en-US" sz="3100" dirty="0" smtClean="0">
              <a:effectLst>
                <a:outerShdw blurRad="50800" dist="38100" dir="2700000" algn="tl" rotWithShape="0">
                  <a:prstClr val="black">
                    <a:alpha val="40000"/>
                  </a:prstClr>
                </a:outerShdw>
              </a:effectLst>
            </a:endParaRPr>
          </a:p>
        </p:txBody>
      </p:sp>
      <p:sp>
        <p:nvSpPr>
          <p:cNvPr id="5" name="Slide Number Placeholder 4"/>
          <p:cNvSpPr>
            <a:spLocks noGrp="1"/>
          </p:cNvSpPr>
          <p:nvPr>
            <p:ph type="sldNum" sz="quarter" idx="12"/>
          </p:nvPr>
        </p:nvSpPr>
        <p:spPr>
          <a:xfrm>
            <a:off x="6553200" y="6484179"/>
            <a:ext cx="2133600" cy="365125"/>
          </a:xfrm>
        </p:spPr>
        <p:txBody>
          <a:bodyPr/>
          <a:lstStyle/>
          <a:p>
            <a:fld id="{007900BF-05E7-4F3B-8140-FE4A01E897F6}" type="slidenum">
              <a:rPr lang="en-US" sz="1600" smtClean="0">
                <a:solidFill>
                  <a:prstClr val="black"/>
                </a:solidFill>
              </a:rPr>
              <a:pPr/>
              <a:t>19</a:t>
            </a:fld>
            <a:endParaRPr lang="en-US" sz="1600" dirty="0">
              <a:solidFill>
                <a:prstClr val="black"/>
              </a:solidFill>
            </a:endParaRPr>
          </a:p>
        </p:txBody>
      </p:sp>
    </p:spTree>
    <p:extLst>
      <p:ext uri="{BB962C8B-B14F-4D97-AF65-F5344CB8AC3E}">
        <p14:creationId xmlns:p14="http://schemas.microsoft.com/office/powerpoint/2010/main" val="9574309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742950"/>
            <a:ext cx="8229600" cy="5124450"/>
          </a:xfrm>
          <a:ln w="38100">
            <a:solidFill>
              <a:schemeClr val="accent1"/>
            </a:solidFill>
          </a:ln>
        </p:spPr>
        <p:txBody>
          <a:bodyPr>
            <a:normAutofit lnSpcReduction="10000"/>
          </a:bodyPr>
          <a:lstStyle/>
          <a:p>
            <a:pPr marL="0" indent="0" algn="ctr">
              <a:buNone/>
            </a:pPr>
            <a:r>
              <a:rPr lang="en-US" sz="4000" b="1" dirty="0" smtClean="0"/>
              <a:t>Presentation Outline</a:t>
            </a:r>
          </a:p>
          <a:p>
            <a:pPr marL="0" indent="0">
              <a:buFont typeface="+mj-lt"/>
              <a:buAutoNum type="alphaUcPeriod"/>
            </a:pPr>
            <a:r>
              <a:rPr lang="en-US" sz="4000" dirty="0" smtClean="0"/>
              <a:t>   Phases of Clergy Sexual Abuse</a:t>
            </a:r>
          </a:p>
          <a:p>
            <a:pPr marL="742950" indent="-742950">
              <a:buAutoNum type="alphaUcPeriod"/>
            </a:pPr>
            <a:r>
              <a:rPr lang="en-US" sz="4000" dirty="0" smtClean="0">
                <a:solidFill>
                  <a:schemeClr val="accent3">
                    <a:lumMod val="75000"/>
                  </a:schemeClr>
                </a:solidFill>
              </a:rPr>
              <a:t>Phases of Church and Seminary Responses, including </a:t>
            </a:r>
            <a:r>
              <a:rPr lang="en-US" sz="4000" dirty="0" smtClean="0">
                <a:solidFill>
                  <a:srgbClr val="0070C0"/>
                </a:solidFill>
              </a:rPr>
              <a:t>Recent </a:t>
            </a:r>
            <a:r>
              <a:rPr lang="en-US" sz="4000" dirty="0">
                <a:solidFill>
                  <a:srgbClr val="0070C0"/>
                </a:solidFill>
              </a:rPr>
              <a:t>Developments </a:t>
            </a:r>
            <a:endParaRPr lang="en-US" sz="4000" dirty="0" smtClean="0">
              <a:solidFill>
                <a:srgbClr val="0070C0"/>
              </a:solidFill>
            </a:endParaRPr>
          </a:p>
          <a:p>
            <a:pPr marL="742950" indent="-742950">
              <a:buAutoNum type="alphaUcPeriod"/>
            </a:pPr>
            <a:r>
              <a:rPr lang="en-US" sz="4000" dirty="0" smtClean="0"/>
              <a:t>Prevention of Abuse</a:t>
            </a:r>
          </a:p>
          <a:p>
            <a:pPr marL="742950" indent="-742950">
              <a:buAutoNum type="alphaUcPeriod"/>
            </a:pPr>
            <a:r>
              <a:rPr lang="en-US" sz="4000" dirty="0" smtClean="0">
                <a:solidFill>
                  <a:schemeClr val="accent3">
                    <a:lumMod val="75000"/>
                  </a:schemeClr>
                </a:solidFill>
              </a:rPr>
              <a:t>Statistical Trends in Numbers of Minors Abused </a:t>
            </a:r>
          </a:p>
          <a:p>
            <a:pPr marL="0" indent="0" algn="ctr">
              <a:buNone/>
            </a:pPr>
            <a:endParaRPr lang="en-US" sz="4000" dirty="0" smtClean="0"/>
          </a:p>
          <a:p>
            <a:pPr marL="0" indent="0" algn="ctr">
              <a:buNone/>
            </a:pPr>
            <a:endParaRPr lang="en-US" sz="2000" dirty="0" smtClean="0"/>
          </a:p>
        </p:txBody>
      </p:sp>
      <p:sp>
        <p:nvSpPr>
          <p:cNvPr id="2" name="Slide Number Placeholder 1"/>
          <p:cNvSpPr>
            <a:spLocks noGrp="1"/>
          </p:cNvSpPr>
          <p:nvPr>
            <p:ph type="sldNum" sz="quarter" idx="12"/>
          </p:nvPr>
        </p:nvSpPr>
        <p:spPr/>
        <p:txBody>
          <a:bodyPr/>
          <a:lstStyle/>
          <a:p>
            <a:fld id="{007900BF-05E7-4F3B-8140-FE4A01E897F6}" type="slidenum">
              <a:rPr lang="en-US" sz="1600" smtClean="0">
                <a:solidFill>
                  <a:prstClr val="black"/>
                </a:solidFill>
              </a:rPr>
              <a:pPr/>
              <a:t>2</a:t>
            </a:fld>
            <a:endParaRPr lang="en-US" sz="1600" dirty="0">
              <a:solidFill>
                <a:prstClr val="black"/>
              </a:solidFill>
            </a:endParaRPr>
          </a:p>
        </p:txBody>
      </p:sp>
    </p:spTree>
    <p:extLst>
      <p:ext uri="{BB962C8B-B14F-4D97-AF65-F5344CB8AC3E}">
        <p14:creationId xmlns:p14="http://schemas.microsoft.com/office/powerpoint/2010/main" val="20915581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95135"/>
          </a:xfrm>
          <a:solidFill>
            <a:schemeClr val="accent1">
              <a:lumMod val="40000"/>
              <a:lumOff val="60000"/>
            </a:schemeClr>
          </a:solidFill>
          <a:ln w="28575">
            <a:solidFill>
              <a:srgbClr val="0070C0"/>
            </a:solidFill>
          </a:ln>
        </p:spPr>
        <p:txBody>
          <a:bodyPr>
            <a:normAutofit/>
          </a:bodyPr>
          <a:lstStyle/>
          <a:p>
            <a:r>
              <a:rPr lang="en-US" sz="3600" b="1" dirty="0">
                <a:latin typeface="+mn-lt"/>
              </a:rPr>
              <a:t>C</a:t>
            </a:r>
            <a:r>
              <a:rPr lang="en-US" sz="3600" b="1" dirty="0" smtClean="0">
                <a:latin typeface="+mn-lt"/>
              </a:rPr>
              <a:t>.  Prevention of Abuse </a:t>
            </a:r>
            <a:endParaRPr lang="en-US" sz="3600" b="1" dirty="0">
              <a:latin typeface="+mn-lt"/>
            </a:endParaRPr>
          </a:p>
        </p:txBody>
      </p:sp>
      <p:sp>
        <p:nvSpPr>
          <p:cNvPr id="3" name="Content Placeholder 2"/>
          <p:cNvSpPr>
            <a:spLocks noGrp="1"/>
          </p:cNvSpPr>
          <p:nvPr>
            <p:ph idx="1"/>
          </p:nvPr>
        </p:nvSpPr>
        <p:spPr>
          <a:xfrm>
            <a:off x="457200" y="2326554"/>
            <a:ext cx="8229600" cy="683346"/>
          </a:xfrm>
        </p:spPr>
        <p:txBody>
          <a:bodyPr>
            <a:noAutofit/>
          </a:bodyPr>
          <a:lstStyle/>
          <a:p>
            <a:pPr lvl="0">
              <a:buClr>
                <a:srgbClr val="0070C0"/>
              </a:buClr>
            </a:pPr>
            <a:r>
              <a:rPr lang="en-US" sz="2800" dirty="0">
                <a:solidFill>
                  <a:prstClr val="black"/>
                </a:solidFill>
              </a:rPr>
              <a:t>The priest-abuser population is </a:t>
            </a:r>
            <a:r>
              <a:rPr lang="en-US" sz="2800" b="1" dirty="0" smtClean="0">
                <a:solidFill>
                  <a:srgbClr val="0070C0"/>
                </a:solidFill>
              </a:rPr>
              <a:t>heterogeneous</a:t>
            </a:r>
            <a:endParaRPr lang="en-US" sz="2800" b="1" dirty="0">
              <a:solidFill>
                <a:srgbClr val="0070C0"/>
              </a:solidFill>
            </a:endParaRPr>
          </a:p>
        </p:txBody>
      </p:sp>
      <p:sp>
        <p:nvSpPr>
          <p:cNvPr id="4" name="Slide Number Placeholder 3"/>
          <p:cNvSpPr>
            <a:spLocks noGrp="1"/>
          </p:cNvSpPr>
          <p:nvPr>
            <p:ph type="sldNum" sz="quarter" idx="12"/>
          </p:nvPr>
        </p:nvSpPr>
        <p:spPr/>
        <p:txBody>
          <a:bodyPr/>
          <a:lstStyle/>
          <a:p>
            <a:fld id="{3EE22AA8-BC2E-4F2F-AF96-7F618CB9577D}" type="slidenum">
              <a:rPr lang="en-US" sz="1600" smtClean="0">
                <a:solidFill>
                  <a:prstClr val="black"/>
                </a:solidFill>
              </a:rPr>
              <a:pPr/>
              <a:t>20</a:t>
            </a:fld>
            <a:endParaRPr lang="en-US" sz="1600" dirty="0">
              <a:solidFill>
                <a:prstClr val="black"/>
              </a:solidFill>
            </a:endParaRPr>
          </a:p>
        </p:txBody>
      </p:sp>
      <p:sp>
        <p:nvSpPr>
          <p:cNvPr id="5" name="Rectangle 4"/>
          <p:cNvSpPr/>
          <p:nvPr/>
        </p:nvSpPr>
        <p:spPr>
          <a:xfrm>
            <a:off x="466725" y="1455776"/>
            <a:ext cx="8229600" cy="584775"/>
          </a:xfrm>
          <a:prstGeom prst="rect">
            <a:avLst/>
          </a:prstGeom>
          <a:solidFill>
            <a:schemeClr val="accent1">
              <a:lumMod val="20000"/>
              <a:lumOff val="80000"/>
            </a:schemeClr>
          </a:solidFill>
          <a:ln w="28575">
            <a:solidFill>
              <a:srgbClr val="0070C0"/>
            </a:solidFill>
          </a:ln>
        </p:spPr>
        <p:txBody>
          <a:bodyPr wrap="square">
            <a:spAutoFit/>
          </a:bodyPr>
          <a:lstStyle/>
          <a:p>
            <a:r>
              <a:rPr lang="en-US" sz="3200" b="1" dirty="0">
                <a:solidFill>
                  <a:prstClr val="black"/>
                </a:solidFill>
              </a:rPr>
              <a:t>Why the Agenda for Prevention Is Complex </a:t>
            </a:r>
            <a:endParaRPr lang="en-US" sz="3200" dirty="0">
              <a:solidFill>
                <a:prstClr val="black"/>
              </a:solidFill>
            </a:endParaRPr>
          </a:p>
        </p:txBody>
      </p:sp>
      <p:sp>
        <p:nvSpPr>
          <p:cNvPr id="6" name="TextBox 5"/>
          <p:cNvSpPr txBox="1"/>
          <p:nvPr/>
        </p:nvSpPr>
        <p:spPr>
          <a:xfrm>
            <a:off x="457200" y="3009900"/>
            <a:ext cx="8248650" cy="954107"/>
          </a:xfrm>
          <a:prstGeom prst="rect">
            <a:avLst/>
          </a:prstGeom>
          <a:noFill/>
        </p:spPr>
        <p:txBody>
          <a:bodyPr wrap="square" rtlCol="0">
            <a:spAutoFit/>
          </a:bodyPr>
          <a:lstStyle/>
          <a:p>
            <a:pPr marL="342900" lvl="0" indent="-342900">
              <a:spcBef>
                <a:spcPct val="20000"/>
              </a:spcBef>
              <a:buClr>
                <a:srgbClr val="0070C0"/>
              </a:buClr>
              <a:buFont typeface="Arial" pitchFamily="34" charset="0"/>
              <a:buChar char="•"/>
            </a:pPr>
            <a:r>
              <a:rPr lang="en-US" sz="2800" dirty="0">
                <a:solidFill>
                  <a:prstClr val="black"/>
                </a:solidFill>
              </a:rPr>
              <a:t>It is </a:t>
            </a:r>
            <a:r>
              <a:rPr lang="en-US" sz="2800" b="1" dirty="0">
                <a:solidFill>
                  <a:srgbClr val="0070C0"/>
                </a:solidFill>
              </a:rPr>
              <a:t>not possible to identify </a:t>
            </a:r>
            <a:r>
              <a:rPr lang="en-US" sz="2800" dirty="0">
                <a:solidFill>
                  <a:prstClr val="black"/>
                </a:solidFill>
              </a:rPr>
              <a:t>most potential abusers with traditional psychological </a:t>
            </a:r>
            <a:r>
              <a:rPr lang="en-US" sz="2800" dirty="0" smtClean="0">
                <a:solidFill>
                  <a:prstClr val="black"/>
                </a:solidFill>
              </a:rPr>
              <a:t>assessments</a:t>
            </a:r>
            <a:endParaRPr lang="en-US" sz="2800" dirty="0">
              <a:solidFill>
                <a:prstClr val="black"/>
              </a:solidFill>
            </a:endParaRPr>
          </a:p>
        </p:txBody>
      </p:sp>
      <p:sp>
        <p:nvSpPr>
          <p:cNvPr id="7" name="TextBox 6"/>
          <p:cNvSpPr txBox="1"/>
          <p:nvPr/>
        </p:nvSpPr>
        <p:spPr>
          <a:xfrm>
            <a:off x="466725" y="4109581"/>
            <a:ext cx="8239125" cy="2246769"/>
          </a:xfrm>
          <a:prstGeom prst="rect">
            <a:avLst/>
          </a:prstGeom>
          <a:noFill/>
        </p:spPr>
        <p:txBody>
          <a:bodyPr wrap="square" rtlCol="0">
            <a:spAutoFit/>
          </a:bodyPr>
          <a:lstStyle/>
          <a:p>
            <a:pPr marL="342900" lvl="0" indent="-342900">
              <a:spcBef>
                <a:spcPct val="20000"/>
              </a:spcBef>
              <a:buClr>
                <a:srgbClr val="0070C0"/>
              </a:buClr>
              <a:buFont typeface="Arial" pitchFamily="34" charset="0"/>
              <a:buChar char="•"/>
            </a:pPr>
            <a:r>
              <a:rPr lang="en-US" sz="2800" dirty="0">
                <a:solidFill>
                  <a:prstClr val="black"/>
                </a:solidFill>
              </a:rPr>
              <a:t>It is </a:t>
            </a:r>
            <a:r>
              <a:rPr lang="en-US" sz="2800" b="1" dirty="0">
                <a:solidFill>
                  <a:srgbClr val="0070C0"/>
                </a:solidFill>
              </a:rPr>
              <a:t>not possible or desirable to implement extensive restrictions </a:t>
            </a:r>
            <a:r>
              <a:rPr lang="en-US" sz="2800" dirty="0">
                <a:solidFill>
                  <a:prstClr val="black"/>
                </a:solidFill>
              </a:rPr>
              <a:t>on the mentoring and nurturing relationships between minors and priests, given that most priests have not abused and are not likely to do </a:t>
            </a:r>
            <a:r>
              <a:rPr lang="en-US" sz="2800" dirty="0" smtClean="0">
                <a:solidFill>
                  <a:prstClr val="black"/>
                </a:solidFill>
              </a:rPr>
              <a:t>so</a:t>
            </a:r>
            <a:endParaRPr lang="en-US" sz="2800" dirty="0">
              <a:solidFill>
                <a:prstClr val="black"/>
              </a:solidFill>
            </a:endParaRPr>
          </a:p>
        </p:txBody>
      </p:sp>
    </p:spTree>
    <p:extLst>
      <p:ext uri="{BB962C8B-B14F-4D97-AF65-F5344CB8AC3E}">
        <p14:creationId xmlns:p14="http://schemas.microsoft.com/office/powerpoint/2010/main" val="34461569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1289"/>
            <a:ext cx="8229600" cy="754062"/>
          </a:xfrm>
          <a:solidFill>
            <a:schemeClr val="accent1">
              <a:lumMod val="40000"/>
              <a:lumOff val="60000"/>
            </a:schemeClr>
          </a:solidFill>
          <a:ln>
            <a:solidFill>
              <a:schemeClr val="tx1"/>
            </a:solidFill>
          </a:ln>
        </p:spPr>
        <p:txBody>
          <a:bodyPr>
            <a:noAutofit/>
          </a:bodyPr>
          <a:lstStyle/>
          <a:p>
            <a:r>
              <a:rPr lang="en-US" sz="3200" b="1" dirty="0" smtClean="0">
                <a:latin typeface="+mn-lt"/>
              </a:rPr>
              <a:t>Causes and Context of Abuse</a:t>
            </a:r>
            <a:endParaRPr lang="en-US" sz="3200" b="1" dirty="0">
              <a:latin typeface="+mn-lt"/>
            </a:endParaRPr>
          </a:p>
        </p:txBody>
      </p:sp>
      <p:sp>
        <p:nvSpPr>
          <p:cNvPr id="3" name="Content Placeholder 2"/>
          <p:cNvSpPr>
            <a:spLocks noGrp="1"/>
          </p:cNvSpPr>
          <p:nvPr>
            <p:ph idx="1"/>
          </p:nvPr>
        </p:nvSpPr>
        <p:spPr>
          <a:xfrm>
            <a:off x="463550" y="1139526"/>
            <a:ext cx="8229600" cy="1708449"/>
          </a:xfrm>
        </p:spPr>
        <p:txBody>
          <a:bodyPr>
            <a:noAutofit/>
          </a:bodyPr>
          <a:lstStyle/>
          <a:p>
            <a:pPr marL="0" indent="0">
              <a:buClr>
                <a:srgbClr val="0070C0"/>
              </a:buClr>
              <a:buNone/>
            </a:pPr>
            <a:r>
              <a:rPr lang="en-US" sz="2600" dirty="0"/>
              <a:t>The </a:t>
            </a:r>
            <a:r>
              <a:rPr lang="en-US" sz="2600" i="1" dirty="0"/>
              <a:t>Causes and Context</a:t>
            </a:r>
            <a:r>
              <a:rPr lang="en-US" sz="2600" dirty="0"/>
              <a:t> </a:t>
            </a:r>
            <a:r>
              <a:rPr lang="en-US" sz="2600" dirty="0" smtClean="0"/>
              <a:t>study indicated </a:t>
            </a:r>
            <a:r>
              <a:rPr lang="en-US" sz="2600" dirty="0"/>
              <a:t>that </a:t>
            </a:r>
            <a:r>
              <a:rPr lang="en-US" sz="2600" b="1" dirty="0">
                <a:solidFill>
                  <a:srgbClr val="0070C0"/>
                </a:solidFill>
              </a:rPr>
              <a:t>abuse is most likely to occur at times of stress, loneliness, and </a:t>
            </a:r>
            <a:r>
              <a:rPr lang="en-US" sz="2600" b="1" dirty="0" smtClean="0">
                <a:solidFill>
                  <a:srgbClr val="0070C0"/>
                </a:solidFill>
              </a:rPr>
              <a:t>isolation.  </a:t>
            </a:r>
            <a:r>
              <a:rPr lang="en-US" sz="2600" dirty="0" smtClean="0">
                <a:solidFill>
                  <a:prstClr val="black"/>
                </a:solidFill>
              </a:rPr>
              <a:t>Such </a:t>
            </a:r>
            <a:r>
              <a:rPr lang="en-US" sz="2600" dirty="0">
                <a:solidFill>
                  <a:prstClr val="black"/>
                </a:solidFill>
              </a:rPr>
              <a:t>situations triggered the desire in some priests to form inappropriate relationships with both minors and adults</a:t>
            </a:r>
          </a:p>
          <a:p>
            <a:pPr marL="0" lvl="0" indent="0">
              <a:buClr>
                <a:srgbClr val="0070C0"/>
              </a:buClr>
              <a:buNone/>
            </a:pPr>
            <a:r>
              <a:rPr lang="en-US" sz="2600" b="1" dirty="0" smtClean="0">
                <a:solidFill>
                  <a:srgbClr val="0070C0"/>
                </a:solidFill>
              </a:rPr>
              <a:t> </a:t>
            </a:r>
          </a:p>
          <a:p>
            <a:pPr lvl="0">
              <a:buClr>
                <a:srgbClr val="0070C0"/>
              </a:buClr>
            </a:pPr>
            <a:endParaRPr lang="en-US" sz="2200" dirty="0" smtClean="0">
              <a:solidFill>
                <a:srgbClr val="0070C0"/>
              </a:solidFill>
            </a:endParaRPr>
          </a:p>
        </p:txBody>
      </p:sp>
      <p:sp>
        <p:nvSpPr>
          <p:cNvPr id="4" name="Slide Number Placeholder 3"/>
          <p:cNvSpPr>
            <a:spLocks noGrp="1"/>
          </p:cNvSpPr>
          <p:nvPr>
            <p:ph type="sldNum" sz="quarter" idx="12"/>
          </p:nvPr>
        </p:nvSpPr>
        <p:spPr/>
        <p:txBody>
          <a:bodyPr/>
          <a:lstStyle/>
          <a:p>
            <a:fld id="{3EE22AA8-BC2E-4F2F-AF96-7F618CB9577D}" type="slidenum">
              <a:rPr lang="en-US" sz="1600" smtClean="0">
                <a:solidFill>
                  <a:prstClr val="black"/>
                </a:solidFill>
              </a:rPr>
              <a:pPr/>
              <a:t>21</a:t>
            </a:fld>
            <a:endParaRPr lang="en-US" sz="1600" dirty="0">
              <a:solidFill>
                <a:prstClr val="black"/>
              </a:solidFill>
            </a:endParaRPr>
          </a:p>
        </p:txBody>
      </p:sp>
      <p:sp>
        <p:nvSpPr>
          <p:cNvPr id="7" name="TextBox 6"/>
          <p:cNvSpPr txBox="1"/>
          <p:nvPr/>
        </p:nvSpPr>
        <p:spPr>
          <a:xfrm>
            <a:off x="0" y="2903103"/>
            <a:ext cx="8128000" cy="1569660"/>
          </a:xfrm>
          <a:prstGeom prst="rect">
            <a:avLst/>
          </a:prstGeom>
          <a:noFill/>
        </p:spPr>
        <p:txBody>
          <a:bodyPr wrap="square" rtlCol="0">
            <a:spAutoFit/>
          </a:bodyPr>
          <a:lstStyle/>
          <a:p>
            <a:pPr marL="742950" lvl="1" indent="-285750">
              <a:spcBef>
                <a:spcPct val="20000"/>
              </a:spcBef>
              <a:buClr>
                <a:srgbClr val="0070C0"/>
              </a:buClr>
              <a:buFont typeface="Wingdings" pitchFamily="2" charset="2"/>
              <a:buChar char="Ø"/>
            </a:pPr>
            <a:r>
              <a:rPr lang="en-US" sz="2200" dirty="0">
                <a:solidFill>
                  <a:prstClr val="black"/>
                </a:solidFill>
              </a:rPr>
              <a:t> </a:t>
            </a:r>
            <a:r>
              <a:rPr lang="en-US" sz="2400" dirty="0">
                <a:solidFill>
                  <a:prstClr val="black"/>
                </a:solidFill>
              </a:rPr>
              <a:t>As parish sizes increase and as some priests serve several     </a:t>
            </a:r>
            <a:r>
              <a:rPr lang="en-US" sz="2400" dirty="0" smtClean="0">
                <a:solidFill>
                  <a:prstClr val="black"/>
                </a:solidFill>
              </a:rPr>
              <a:t>remote </a:t>
            </a:r>
            <a:r>
              <a:rPr lang="en-US" sz="2400" dirty="0">
                <a:solidFill>
                  <a:prstClr val="black"/>
                </a:solidFill>
              </a:rPr>
              <a:t>parishes, stress often increases, sometimes </a:t>
            </a:r>
            <a:r>
              <a:rPr lang="en-US" sz="2400" dirty="0" smtClean="0">
                <a:solidFill>
                  <a:prstClr val="black"/>
                </a:solidFill>
              </a:rPr>
              <a:t>resulting </a:t>
            </a:r>
            <a:r>
              <a:rPr lang="en-US" sz="2400" dirty="0">
                <a:solidFill>
                  <a:prstClr val="black"/>
                </a:solidFill>
              </a:rPr>
              <a:t>in greater isolation and loneliness and less </a:t>
            </a:r>
            <a:r>
              <a:rPr lang="en-US" sz="2400" dirty="0" smtClean="0">
                <a:solidFill>
                  <a:prstClr val="black"/>
                </a:solidFill>
              </a:rPr>
              <a:t>  likelihood of </a:t>
            </a:r>
            <a:r>
              <a:rPr lang="en-US" sz="2400" dirty="0">
                <a:solidFill>
                  <a:prstClr val="black"/>
                </a:solidFill>
              </a:rPr>
              <a:t>taking time </a:t>
            </a:r>
            <a:r>
              <a:rPr lang="en-US" sz="2400" dirty="0" smtClean="0">
                <a:solidFill>
                  <a:prstClr val="black"/>
                </a:solidFill>
              </a:rPr>
              <a:t>off</a:t>
            </a:r>
            <a:endParaRPr lang="en-US" sz="2400" dirty="0">
              <a:solidFill>
                <a:prstClr val="black"/>
              </a:solidFill>
            </a:endParaRPr>
          </a:p>
        </p:txBody>
      </p:sp>
      <p:sp>
        <p:nvSpPr>
          <p:cNvPr id="8" name="TextBox 7"/>
          <p:cNvSpPr txBox="1"/>
          <p:nvPr/>
        </p:nvSpPr>
        <p:spPr>
          <a:xfrm>
            <a:off x="377825" y="4525528"/>
            <a:ext cx="8229600" cy="1569660"/>
          </a:xfrm>
          <a:prstGeom prst="rect">
            <a:avLst/>
          </a:prstGeom>
          <a:noFill/>
        </p:spPr>
        <p:txBody>
          <a:bodyPr wrap="square" rtlCol="0">
            <a:spAutoFit/>
          </a:bodyPr>
          <a:lstStyle/>
          <a:p>
            <a:pPr marL="342900" lvl="0" indent="-342900">
              <a:spcBef>
                <a:spcPct val="20000"/>
              </a:spcBef>
              <a:buClr>
                <a:srgbClr val="0070C0"/>
              </a:buClr>
              <a:buFont typeface="Wingdings" panose="05000000000000000000" pitchFamily="2" charset="2"/>
              <a:buChar char="Ø"/>
            </a:pPr>
            <a:r>
              <a:rPr lang="en-US" sz="2400" dirty="0">
                <a:solidFill>
                  <a:prstClr val="black"/>
                </a:solidFill>
              </a:rPr>
              <a:t>One step in reducing the likelihood of abuse at stressful and challenging times is to </a:t>
            </a:r>
            <a:r>
              <a:rPr lang="en-US" sz="2400" b="1" dirty="0">
                <a:solidFill>
                  <a:srgbClr val="0070C0"/>
                </a:solidFill>
              </a:rPr>
              <a:t>increase understanding of the consequences of ignoring these situations and trying to lighten the stress </a:t>
            </a:r>
            <a:r>
              <a:rPr lang="en-US" sz="2400" b="1" dirty="0" smtClean="0">
                <a:solidFill>
                  <a:srgbClr val="0070C0"/>
                </a:solidFill>
              </a:rPr>
              <a:t>level</a:t>
            </a:r>
            <a:endParaRPr lang="en-US" sz="2400" dirty="0">
              <a:solidFill>
                <a:prstClr val="black"/>
              </a:solidFill>
            </a:endParaRPr>
          </a:p>
        </p:txBody>
      </p:sp>
    </p:spTree>
    <p:extLst>
      <p:ext uri="{BB962C8B-B14F-4D97-AF65-F5344CB8AC3E}">
        <p14:creationId xmlns:p14="http://schemas.microsoft.com/office/powerpoint/2010/main" val="42649853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solidFill>
            <a:schemeClr val="accent1">
              <a:lumMod val="20000"/>
              <a:lumOff val="80000"/>
            </a:schemeClr>
          </a:solidFill>
          <a:ln w="28575">
            <a:solidFill>
              <a:srgbClr val="0070C0"/>
            </a:solidFill>
          </a:ln>
        </p:spPr>
        <p:txBody>
          <a:bodyPr>
            <a:normAutofit/>
          </a:bodyPr>
          <a:lstStyle/>
          <a:p>
            <a:r>
              <a:rPr lang="en-US" sz="3600" b="1" dirty="0" smtClean="0">
                <a:latin typeface="+mn-lt"/>
              </a:rPr>
              <a:t>Situational Prevention Models</a:t>
            </a:r>
            <a:endParaRPr lang="en-US" sz="3600" b="1" dirty="0">
              <a:latin typeface="+mn-lt"/>
            </a:endParaRPr>
          </a:p>
        </p:txBody>
      </p:sp>
      <p:sp>
        <p:nvSpPr>
          <p:cNvPr id="3" name="Content Placeholder 2"/>
          <p:cNvSpPr>
            <a:spLocks noGrp="1"/>
          </p:cNvSpPr>
          <p:nvPr>
            <p:ph idx="1"/>
          </p:nvPr>
        </p:nvSpPr>
        <p:spPr>
          <a:xfrm>
            <a:off x="457200" y="1524001"/>
            <a:ext cx="8229600" cy="1314450"/>
          </a:xfrm>
        </p:spPr>
        <p:txBody>
          <a:bodyPr>
            <a:normAutofit fontScale="92500" lnSpcReduction="20000"/>
          </a:bodyPr>
          <a:lstStyle/>
          <a:p>
            <a:pPr lvl="0">
              <a:buClr>
                <a:srgbClr val="0070C0"/>
              </a:buClr>
            </a:pPr>
            <a:r>
              <a:rPr lang="en-US" dirty="0" smtClean="0"/>
              <a:t>These models take </a:t>
            </a:r>
            <a:r>
              <a:rPr lang="en-US" dirty="0"/>
              <a:t>into account </a:t>
            </a:r>
            <a:r>
              <a:rPr lang="en-US" b="1" dirty="0">
                <a:solidFill>
                  <a:srgbClr val="0070C0"/>
                </a:solidFill>
              </a:rPr>
              <a:t>situational and social factors</a:t>
            </a:r>
            <a:r>
              <a:rPr lang="en-US" dirty="0">
                <a:solidFill>
                  <a:srgbClr val="0070C0"/>
                </a:solidFill>
              </a:rPr>
              <a:t> </a:t>
            </a:r>
            <a:r>
              <a:rPr lang="en-US" dirty="0"/>
              <a:t>that could influence harmful behavior in the </a:t>
            </a:r>
            <a:r>
              <a:rPr lang="en-US" dirty="0" smtClean="0"/>
              <a:t>future</a:t>
            </a:r>
          </a:p>
        </p:txBody>
      </p:sp>
      <p:sp>
        <p:nvSpPr>
          <p:cNvPr id="4" name="Slide Number Placeholder 3"/>
          <p:cNvSpPr>
            <a:spLocks noGrp="1"/>
          </p:cNvSpPr>
          <p:nvPr>
            <p:ph type="sldNum" sz="quarter" idx="12"/>
          </p:nvPr>
        </p:nvSpPr>
        <p:spPr/>
        <p:txBody>
          <a:bodyPr/>
          <a:lstStyle/>
          <a:p>
            <a:fld id="{3EE22AA8-BC2E-4F2F-AF96-7F618CB9577D}" type="slidenum">
              <a:rPr lang="en-US" sz="1600" smtClean="0">
                <a:solidFill>
                  <a:prstClr val="black"/>
                </a:solidFill>
              </a:rPr>
              <a:pPr/>
              <a:t>22</a:t>
            </a:fld>
            <a:endParaRPr lang="en-US" sz="1600" dirty="0">
              <a:solidFill>
                <a:prstClr val="black"/>
              </a:solidFill>
            </a:endParaRPr>
          </a:p>
        </p:txBody>
      </p:sp>
      <p:sp>
        <p:nvSpPr>
          <p:cNvPr id="5" name="TextBox 4"/>
          <p:cNvSpPr txBox="1"/>
          <p:nvPr/>
        </p:nvSpPr>
        <p:spPr>
          <a:xfrm>
            <a:off x="457200" y="2686050"/>
            <a:ext cx="8229600" cy="1477328"/>
          </a:xfrm>
          <a:prstGeom prst="rect">
            <a:avLst/>
          </a:prstGeom>
          <a:noFill/>
        </p:spPr>
        <p:txBody>
          <a:bodyPr wrap="square" rtlCol="0">
            <a:spAutoFit/>
          </a:bodyPr>
          <a:lstStyle/>
          <a:p>
            <a:pPr marL="342900" lvl="0" indent="-342900">
              <a:spcBef>
                <a:spcPct val="20000"/>
              </a:spcBef>
              <a:buClr>
                <a:srgbClr val="0070C0"/>
              </a:buClr>
              <a:buFont typeface="Arial" pitchFamily="34" charset="0"/>
              <a:buChar char="•"/>
            </a:pPr>
            <a:r>
              <a:rPr lang="en-US" sz="3000" dirty="0">
                <a:solidFill>
                  <a:prstClr val="black"/>
                </a:solidFill>
              </a:rPr>
              <a:t>Since </a:t>
            </a:r>
            <a:r>
              <a:rPr lang="en-US" sz="3000" b="1" dirty="0">
                <a:solidFill>
                  <a:srgbClr val="0070C0"/>
                </a:solidFill>
              </a:rPr>
              <a:t>new opportunities will arise </a:t>
            </a:r>
            <a:r>
              <a:rPr lang="en-US" sz="3000" dirty="0">
                <a:solidFill>
                  <a:prstClr val="black"/>
                </a:solidFill>
              </a:rPr>
              <a:t>and over time offenders will adapt and change their ‘modus operandi’, it is necessary to</a:t>
            </a:r>
            <a:r>
              <a:rPr lang="en-US" sz="3000" dirty="0" smtClean="0">
                <a:solidFill>
                  <a:prstClr val="black"/>
                </a:solidFill>
              </a:rPr>
              <a:t>:</a:t>
            </a:r>
            <a:endParaRPr lang="en-US" sz="600" dirty="0">
              <a:solidFill>
                <a:prstClr val="black"/>
              </a:solidFill>
            </a:endParaRPr>
          </a:p>
        </p:txBody>
      </p:sp>
      <p:sp>
        <p:nvSpPr>
          <p:cNvPr id="6" name="TextBox 5"/>
          <p:cNvSpPr txBox="1"/>
          <p:nvPr/>
        </p:nvSpPr>
        <p:spPr>
          <a:xfrm>
            <a:off x="457200" y="4211677"/>
            <a:ext cx="8229600" cy="1477328"/>
          </a:xfrm>
          <a:prstGeom prst="rect">
            <a:avLst/>
          </a:prstGeom>
          <a:noFill/>
        </p:spPr>
        <p:txBody>
          <a:bodyPr wrap="square" rtlCol="0">
            <a:spAutoFit/>
          </a:bodyPr>
          <a:lstStyle/>
          <a:p>
            <a:pPr marL="800100" lvl="0" indent="-457200">
              <a:spcBef>
                <a:spcPct val="20000"/>
              </a:spcBef>
              <a:buClr>
                <a:srgbClr val="0070C0"/>
              </a:buClr>
              <a:buFont typeface="Wingdings" pitchFamily="2" charset="2"/>
              <a:buChar char="Ø"/>
            </a:pPr>
            <a:r>
              <a:rPr lang="en-US" sz="3000" dirty="0">
                <a:solidFill>
                  <a:prstClr val="black"/>
                </a:solidFill>
              </a:rPr>
              <a:t>Apply strategies that incorporate a general framework that can be adapted to </a:t>
            </a:r>
            <a:r>
              <a:rPr lang="en-US" sz="3000" b="1" dirty="0">
                <a:solidFill>
                  <a:srgbClr val="0070C0"/>
                </a:solidFill>
              </a:rPr>
              <a:t>analyze new situations using new </a:t>
            </a:r>
            <a:r>
              <a:rPr lang="en-US" sz="3000" b="1" dirty="0" smtClean="0">
                <a:solidFill>
                  <a:srgbClr val="0070C0"/>
                </a:solidFill>
              </a:rPr>
              <a:t>techniques</a:t>
            </a:r>
            <a:endParaRPr lang="en-US" sz="3000" b="1" dirty="0">
              <a:solidFill>
                <a:srgbClr val="0070C0"/>
              </a:solidFill>
            </a:endParaRPr>
          </a:p>
        </p:txBody>
      </p:sp>
      <p:sp>
        <p:nvSpPr>
          <p:cNvPr id="7" name="TextBox 6"/>
          <p:cNvSpPr txBox="1"/>
          <p:nvPr/>
        </p:nvSpPr>
        <p:spPr>
          <a:xfrm>
            <a:off x="457200" y="5689005"/>
            <a:ext cx="8229600" cy="553998"/>
          </a:xfrm>
          <a:prstGeom prst="rect">
            <a:avLst/>
          </a:prstGeom>
          <a:noFill/>
        </p:spPr>
        <p:txBody>
          <a:bodyPr wrap="square" rtlCol="0">
            <a:spAutoFit/>
          </a:bodyPr>
          <a:lstStyle/>
          <a:p>
            <a:pPr marL="800100" lvl="0" indent="-457200">
              <a:spcBef>
                <a:spcPct val="20000"/>
              </a:spcBef>
              <a:buClr>
                <a:srgbClr val="0070C0"/>
              </a:buClr>
              <a:buFont typeface="Wingdings" pitchFamily="2" charset="2"/>
              <a:buChar char="Ø"/>
            </a:pPr>
            <a:r>
              <a:rPr lang="en-US" sz="3000" dirty="0">
                <a:solidFill>
                  <a:prstClr val="black"/>
                </a:solidFill>
              </a:rPr>
              <a:t>Remain aware of </a:t>
            </a:r>
            <a:r>
              <a:rPr lang="en-US" sz="3000" b="1" dirty="0">
                <a:solidFill>
                  <a:srgbClr val="0070C0"/>
                </a:solidFill>
              </a:rPr>
              <a:t>new intervention </a:t>
            </a:r>
            <a:r>
              <a:rPr lang="en-US" sz="3000" b="1" dirty="0" smtClean="0">
                <a:solidFill>
                  <a:srgbClr val="0070C0"/>
                </a:solidFill>
              </a:rPr>
              <a:t>strategies</a:t>
            </a:r>
            <a:endParaRPr lang="en-US" sz="3000" b="1" dirty="0">
              <a:solidFill>
                <a:srgbClr val="0070C0"/>
              </a:solidFill>
            </a:endParaRPr>
          </a:p>
        </p:txBody>
      </p:sp>
    </p:spTree>
    <p:extLst>
      <p:ext uri="{BB962C8B-B14F-4D97-AF65-F5344CB8AC3E}">
        <p14:creationId xmlns:p14="http://schemas.microsoft.com/office/powerpoint/2010/main" val="40637530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30362"/>
          </a:xfrm>
          <a:solidFill>
            <a:schemeClr val="accent1">
              <a:lumMod val="20000"/>
              <a:lumOff val="80000"/>
            </a:schemeClr>
          </a:solidFill>
          <a:ln w="28575">
            <a:solidFill>
              <a:srgbClr val="0070C0"/>
            </a:solidFill>
          </a:ln>
        </p:spPr>
        <p:txBody>
          <a:bodyPr>
            <a:noAutofit/>
          </a:bodyPr>
          <a:lstStyle/>
          <a:p>
            <a:r>
              <a:rPr lang="en-US" sz="3600" b="1" dirty="0" smtClean="0">
                <a:latin typeface="+mn-lt"/>
              </a:rPr>
              <a:t>Five Ways to Prevent Abuse</a:t>
            </a:r>
            <a:br>
              <a:rPr lang="en-US" sz="3600" b="1" dirty="0" smtClean="0">
                <a:latin typeface="+mn-lt"/>
              </a:rPr>
            </a:br>
            <a:r>
              <a:rPr lang="en-US" sz="3600" b="1" dirty="0" smtClean="0">
                <a:latin typeface="+mn-lt"/>
              </a:rPr>
              <a:t>by Implementing Situational</a:t>
            </a:r>
            <a:br>
              <a:rPr lang="en-US" sz="3600" b="1" dirty="0" smtClean="0">
                <a:latin typeface="+mn-lt"/>
              </a:rPr>
            </a:br>
            <a:r>
              <a:rPr lang="en-US" sz="3600" b="1" dirty="0" smtClean="0">
                <a:latin typeface="+mn-lt"/>
              </a:rPr>
              <a:t>Crime Prevention Models</a:t>
            </a:r>
            <a:endParaRPr lang="en-US" sz="3600" b="1" dirty="0">
              <a:latin typeface="+mn-lt"/>
            </a:endParaRPr>
          </a:p>
        </p:txBody>
      </p:sp>
      <p:sp>
        <p:nvSpPr>
          <p:cNvPr id="3" name="Content Placeholder 2"/>
          <p:cNvSpPr>
            <a:spLocks noGrp="1"/>
          </p:cNvSpPr>
          <p:nvPr>
            <p:ph idx="1"/>
          </p:nvPr>
        </p:nvSpPr>
        <p:spPr>
          <a:xfrm>
            <a:off x="381000" y="2286000"/>
            <a:ext cx="8229600" cy="1114425"/>
          </a:xfrm>
        </p:spPr>
        <p:txBody>
          <a:bodyPr>
            <a:normAutofit/>
          </a:bodyPr>
          <a:lstStyle/>
          <a:p>
            <a:pPr marL="514350" lvl="0" indent="-514350">
              <a:buAutoNum type="arabicPeriod"/>
            </a:pPr>
            <a:r>
              <a:rPr lang="en-US" b="1" i="1" dirty="0" smtClean="0">
                <a:solidFill>
                  <a:srgbClr val="0070C0"/>
                </a:solidFill>
              </a:rPr>
              <a:t>Increase </a:t>
            </a:r>
            <a:r>
              <a:rPr lang="en-US" b="1" i="1" dirty="0">
                <a:solidFill>
                  <a:srgbClr val="0070C0"/>
                </a:solidFill>
              </a:rPr>
              <a:t>the effort</a:t>
            </a:r>
            <a:r>
              <a:rPr lang="en-US" b="1" dirty="0">
                <a:solidFill>
                  <a:srgbClr val="0070C0"/>
                </a:solidFill>
              </a:rPr>
              <a:t> </a:t>
            </a:r>
            <a:r>
              <a:rPr lang="en-US" dirty="0"/>
              <a:t>it takes for priests </a:t>
            </a:r>
            <a:r>
              <a:rPr lang="en-US" dirty="0" smtClean="0"/>
              <a:t>to  commit </a:t>
            </a:r>
            <a:r>
              <a:rPr lang="en-US" dirty="0"/>
              <a:t>acts of </a:t>
            </a:r>
            <a:r>
              <a:rPr lang="en-US" dirty="0" smtClean="0"/>
              <a:t>abuse</a:t>
            </a:r>
          </a:p>
        </p:txBody>
      </p:sp>
      <p:sp>
        <p:nvSpPr>
          <p:cNvPr id="4" name="Slide Number Placeholder 3"/>
          <p:cNvSpPr>
            <a:spLocks noGrp="1"/>
          </p:cNvSpPr>
          <p:nvPr>
            <p:ph type="sldNum" sz="quarter" idx="12"/>
          </p:nvPr>
        </p:nvSpPr>
        <p:spPr/>
        <p:txBody>
          <a:bodyPr/>
          <a:lstStyle/>
          <a:p>
            <a:fld id="{3EE22AA8-BC2E-4F2F-AF96-7F618CB9577D}" type="slidenum">
              <a:rPr lang="en-US" sz="1600" smtClean="0">
                <a:solidFill>
                  <a:prstClr val="black"/>
                </a:solidFill>
              </a:rPr>
              <a:pPr/>
              <a:t>23</a:t>
            </a:fld>
            <a:endParaRPr lang="en-US" sz="1600" dirty="0">
              <a:solidFill>
                <a:prstClr val="black"/>
              </a:solidFill>
            </a:endParaRPr>
          </a:p>
        </p:txBody>
      </p:sp>
      <p:sp>
        <p:nvSpPr>
          <p:cNvPr id="5" name="TextBox 4"/>
          <p:cNvSpPr txBox="1"/>
          <p:nvPr/>
        </p:nvSpPr>
        <p:spPr>
          <a:xfrm>
            <a:off x="904874" y="3400425"/>
            <a:ext cx="7781925" cy="1077218"/>
          </a:xfrm>
          <a:prstGeom prst="rect">
            <a:avLst/>
          </a:prstGeom>
          <a:noFill/>
        </p:spPr>
        <p:txBody>
          <a:bodyPr wrap="square" rtlCol="0">
            <a:spAutoFit/>
          </a:bodyPr>
          <a:lstStyle/>
          <a:p>
            <a:pPr marL="457200" lvl="0" indent="-457200">
              <a:spcBef>
                <a:spcPct val="20000"/>
              </a:spcBef>
              <a:buClr>
                <a:srgbClr val="0070C0"/>
              </a:buClr>
              <a:buFont typeface="Arial" pitchFamily="34" charset="0"/>
              <a:buChar char="•"/>
            </a:pPr>
            <a:r>
              <a:rPr lang="en-US" sz="3200" dirty="0">
                <a:solidFill>
                  <a:prstClr val="black"/>
                </a:solidFill>
              </a:rPr>
              <a:t>Implement mandatory safe environment training to raise awareness </a:t>
            </a:r>
            <a:r>
              <a:rPr lang="en-US" sz="3200" dirty="0" smtClean="0">
                <a:solidFill>
                  <a:prstClr val="black"/>
                </a:solidFill>
              </a:rPr>
              <a:t>among</a:t>
            </a:r>
            <a:endParaRPr lang="en-US" sz="3200" dirty="0">
              <a:solidFill>
                <a:prstClr val="black"/>
              </a:solidFill>
            </a:endParaRPr>
          </a:p>
        </p:txBody>
      </p:sp>
      <p:sp>
        <p:nvSpPr>
          <p:cNvPr id="6" name="TextBox 5"/>
          <p:cNvSpPr txBox="1"/>
          <p:nvPr/>
        </p:nvSpPr>
        <p:spPr>
          <a:xfrm>
            <a:off x="1476375" y="4581525"/>
            <a:ext cx="3829050" cy="584775"/>
          </a:xfrm>
          <a:prstGeom prst="rect">
            <a:avLst/>
          </a:prstGeom>
          <a:noFill/>
        </p:spPr>
        <p:txBody>
          <a:bodyPr wrap="square" rtlCol="0">
            <a:spAutoFit/>
          </a:bodyPr>
          <a:lstStyle/>
          <a:p>
            <a:pPr marL="457200" lvl="0" indent="-457200">
              <a:spcBef>
                <a:spcPct val="20000"/>
              </a:spcBef>
              <a:buClr>
                <a:srgbClr val="0070C0"/>
              </a:buClr>
              <a:buFont typeface="Wingdings" pitchFamily="2" charset="2"/>
              <a:buChar char="Ø"/>
            </a:pPr>
            <a:r>
              <a:rPr lang="en-US" sz="3200" dirty="0">
                <a:solidFill>
                  <a:prstClr val="black"/>
                </a:solidFill>
              </a:rPr>
              <a:t>Potential </a:t>
            </a:r>
            <a:r>
              <a:rPr lang="en-US" sz="3200" dirty="0" smtClean="0">
                <a:solidFill>
                  <a:prstClr val="black"/>
                </a:solidFill>
              </a:rPr>
              <a:t>victims</a:t>
            </a:r>
            <a:endParaRPr lang="en-US" sz="3200" dirty="0">
              <a:solidFill>
                <a:prstClr val="black"/>
              </a:solidFill>
            </a:endParaRPr>
          </a:p>
        </p:txBody>
      </p:sp>
      <p:sp>
        <p:nvSpPr>
          <p:cNvPr id="7" name="TextBox 6"/>
          <p:cNvSpPr txBox="1"/>
          <p:nvPr/>
        </p:nvSpPr>
        <p:spPr>
          <a:xfrm>
            <a:off x="1543050" y="5180644"/>
            <a:ext cx="3762375" cy="584775"/>
          </a:xfrm>
          <a:prstGeom prst="rect">
            <a:avLst/>
          </a:prstGeom>
          <a:noFill/>
        </p:spPr>
        <p:txBody>
          <a:bodyPr wrap="square" rtlCol="0">
            <a:spAutoFit/>
          </a:bodyPr>
          <a:lstStyle/>
          <a:p>
            <a:pPr marL="457200" lvl="0" indent="-457200">
              <a:spcBef>
                <a:spcPct val="20000"/>
              </a:spcBef>
              <a:buClr>
                <a:srgbClr val="0070C0"/>
              </a:buClr>
              <a:buFont typeface="Wingdings" pitchFamily="2" charset="2"/>
              <a:buChar char="Ø"/>
            </a:pPr>
            <a:r>
              <a:rPr lang="en-US" sz="3200" dirty="0">
                <a:solidFill>
                  <a:prstClr val="black"/>
                </a:solidFill>
              </a:rPr>
              <a:t>Guardians </a:t>
            </a:r>
          </a:p>
        </p:txBody>
      </p:sp>
      <p:sp>
        <p:nvSpPr>
          <p:cNvPr id="8" name="TextBox 7"/>
          <p:cNvSpPr txBox="1"/>
          <p:nvPr/>
        </p:nvSpPr>
        <p:spPr>
          <a:xfrm>
            <a:off x="1543050" y="5765419"/>
            <a:ext cx="3762375" cy="584775"/>
          </a:xfrm>
          <a:prstGeom prst="rect">
            <a:avLst/>
          </a:prstGeom>
          <a:noFill/>
        </p:spPr>
        <p:txBody>
          <a:bodyPr wrap="square" rtlCol="0">
            <a:spAutoFit/>
          </a:bodyPr>
          <a:lstStyle/>
          <a:p>
            <a:pPr marL="457200" lvl="0" indent="-457200">
              <a:spcBef>
                <a:spcPct val="20000"/>
              </a:spcBef>
              <a:buClr>
                <a:srgbClr val="0070C0"/>
              </a:buClr>
              <a:buFont typeface="Wingdings" pitchFamily="2" charset="2"/>
              <a:buChar char="Ø"/>
            </a:pPr>
            <a:r>
              <a:rPr lang="en-US" sz="3200" dirty="0">
                <a:solidFill>
                  <a:prstClr val="black"/>
                </a:solidFill>
              </a:rPr>
              <a:t>Potential </a:t>
            </a:r>
            <a:r>
              <a:rPr lang="en-US" sz="3200" dirty="0" smtClean="0">
                <a:solidFill>
                  <a:prstClr val="black"/>
                </a:solidFill>
              </a:rPr>
              <a:t>abusers</a:t>
            </a:r>
            <a:endParaRPr lang="en-US" sz="3200" dirty="0">
              <a:solidFill>
                <a:prstClr val="black"/>
              </a:solidFill>
            </a:endParaRPr>
          </a:p>
        </p:txBody>
      </p:sp>
    </p:spTree>
    <p:extLst>
      <p:ext uri="{BB962C8B-B14F-4D97-AF65-F5344CB8AC3E}">
        <p14:creationId xmlns:p14="http://schemas.microsoft.com/office/powerpoint/2010/main" val="13941055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15962"/>
          </a:xfrm>
          <a:solidFill>
            <a:schemeClr val="accent1">
              <a:lumMod val="20000"/>
              <a:lumOff val="80000"/>
            </a:schemeClr>
          </a:solidFill>
          <a:ln w="28575">
            <a:solidFill>
              <a:srgbClr val="0070C0"/>
            </a:solidFill>
          </a:ln>
        </p:spPr>
        <p:txBody>
          <a:bodyPr>
            <a:normAutofit/>
          </a:bodyPr>
          <a:lstStyle/>
          <a:p>
            <a:r>
              <a:rPr lang="en-US" sz="3600" b="1" dirty="0" smtClean="0">
                <a:latin typeface="+mn-lt"/>
              </a:rPr>
              <a:t>Five Ways to Prevent Abuse, 2</a:t>
            </a:r>
            <a:endParaRPr lang="en-US" sz="3600" b="1" dirty="0">
              <a:latin typeface="+mn-lt"/>
            </a:endParaRPr>
          </a:p>
        </p:txBody>
      </p:sp>
      <p:sp>
        <p:nvSpPr>
          <p:cNvPr id="3" name="Content Placeholder 2"/>
          <p:cNvSpPr>
            <a:spLocks noGrp="1"/>
          </p:cNvSpPr>
          <p:nvPr>
            <p:ph idx="1"/>
          </p:nvPr>
        </p:nvSpPr>
        <p:spPr>
          <a:xfrm>
            <a:off x="457199" y="1152525"/>
            <a:ext cx="8429625" cy="1520825"/>
          </a:xfrm>
        </p:spPr>
        <p:txBody>
          <a:bodyPr>
            <a:normAutofit fontScale="92500"/>
          </a:bodyPr>
          <a:lstStyle/>
          <a:p>
            <a:pPr marL="457200" lvl="0" indent="-457200">
              <a:buAutoNum type="arabicPeriod" startAt="2"/>
            </a:pPr>
            <a:r>
              <a:rPr lang="en-US" b="1" i="1" dirty="0" smtClean="0">
                <a:solidFill>
                  <a:srgbClr val="0070C0"/>
                </a:solidFill>
              </a:rPr>
              <a:t>Increase </a:t>
            </a:r>
            <a:r>
              <a:rPr lang="en-US" b="1" i="1" dirty="0">
                <a:solidFill>
                  <a:srgbClr val="0070C0"/>
                </a:solidFill>
              </a:rPr>
              <a:t>the risks</a:t>
            </a:r>
            <a:r>
              <a:rPr lang="en-US" b="1" dirty="0">
                <a:solidFill>
                  <a:srgbClr val="0070C0"/>
                </a:solidFill>
              </a:rPr>
              <a:t> </a:t>
            </a:r>
            <a:r>
              <a:rPr lang="en-US" dirty="0"/>
              <a:t>by making it more likely that </a:t>
            </a:r>
            <a:r>
              <a:rPr lang="en-US" dirty="0" smtClean="0"/>
              <a:t>those </a:t>
            </a:r>
            <a:r>
              <a:rPr lang="en-US" dirty="0"/>
              <a:t>who commit acts of abuse will be identified, and once identified</a:t>
            </a:r>
            <a:r>
              <a:rPr lang="en-US" dirty="0" smtClean="0"/>
              <a:t>, will </a:t>
            </a:r>
            <a:r>
              <a:rPr lang="en-US" dirty="0"/>
              <a:t>have more to </a:t>
            </a:r>
            <a:r>
              <a:rPr lang="en-US" dirty="0" smtClean="0"/>
              <a:t>lose</a:t>
            </a:r>
            <a:endParaRPr lang="en-US" dirty="0"/>
          </a:p>
        </p:txBody>
      </p:sp>
      <p:sp>
        <p:nvSpPr>
          <p:cNvPr id="4" name="Slide Number Placeholder 3"/>
          <p:cNvSpPr>
            <a:spLocks noGrp="1"/>
          </p:cNvSpPr>
          <p:nvPr>
            <p:ph type="sldNum" sz="quarter" idx="12"/>
          </p:nvPr>
        </p:nvSpPr>
        <p:spPr/>
        <p:txBody>
          <a:bodyPr/>
          <a:lstStyle/>
          <a:p>
            <a:fld id="{3EE22AA8-BC2E-4F2F-AF96-7F618CB9577D}" type="slidenum">
              <a:rPr lang="en-US" sz="1600" smtClean="0">
                <a:solidFill>
                  <a:prstClr val="black"/>
                </a:solidFill>
              </a:rPr>
              <a:pPr/>
              <a:t>24</a:t>
            </a:fld>
            <a:endParaRPr lang="en-US" sz="1600" dirty="0">
              <a:solidFill>
                <a:prstClr val="black"/>
              </a:solidFill>
            </a:endParaRPr>
          </a:p>
        </p:txBody>
      </p:sp>
      <p:sp>
        <p:nvSpPr>
          <p:cNvPr id="5" name="TextBox 4"/>
          <p:cNvSpPr txBox="1"/>
          <p:nvPr/>
        </p:nvSpPr>
        <p:spPr>
          <a:xfrm>
            <a:off x="942974" y="2644565"/>
            <a:ext cx="7943850" cy="954107"/>
          </a:xfrm>
          <a:prstGeom prst="rect">
            <a:avLst/>
          </a:prstGeom>
          <a:noFill/>
        </p:spPr>
        <p:txBody>
          <a:bodyPr wrap="square" rtlCol="0">
            <a:spAutoFit/>
          </a:bodyPr>
          <a:lstStyle/>
          <a:p>
            <a:pPr marL="342900" lvl="0" indent="-342900">
              <a:spcBef>
                <a:spcPct val="20000"/>
              </a:spcBef>
              <a:buClr>
                <a:srgbClr val="0070C0"/>
              </a:buClr>
              <a:buFont typeface="Arial" pitchFamily="34" charset="0"/>
              <a:buChar char="•"/>
            </a:pPr>
            <a:r>
              <a:rPr lang="en-US" sz="2800" dirty="0">
                <a:solidFill>
                  <a:prstClr val="black"/>
                </a:solidFill>
              </a:rPr>
              <a:t>Increase the risk of getting “caught” by educating potential victims and </a:t>
            </a:r>
            <a:r>
              <a:rPr lang="en-US" sz="2800" dirty="0" smtClean="0">
                <a:solidFill>
                  <a:prstClr val="black"/>
                </a:solidFill>
              </a:rPr>
              <a:t>guardians</a:t>
            </a:r>
            <a:endParaRPr lang="en-US" sz="2800" dirty="0">
              <a:solidFill>
                <a:prstClr val="black"/>
              </a:solidFill>
            </a:endParaRPr>
          </a:p>
        </p:txBody>
      </p:sp>
      <p:sp>
        <p:nvSpPr>
          <p:cNvPr id="6" name="TextBox 5"/>
          <p:cNvSpPr txBox="1"/>
          <p:nvPr/>
        </p:nvSpPr>
        <p:spPr>
          <a:xfrm>
            <a:off x="942974" y="3556557"/>
            <a:ext cx="7743826" cy="1384995"/>
          </a:xfrm>
          <a:prstGeom prst="rect">
            <a:avLst/>
          </a:prstGeom>
          <a:noFill/>
        </p:spPr>
        <p:txBody>
          <a:bodyPr wrap="square" rtlCol="0">
            <a:spAutoFit/>
          </a:bodyPr>
          <a:lstStyle/>
          <a:p>
            <a:pPr marL="342900" lvl="0" indent="-342900">
              <a:spcBef>
                <a:spcPct val="20000"/>
              </a:spcBef>
              <a:buClr>
                <a:srgbClr val="0070C0"/>
              </a:buClr>
              <a:buFont typeface="Arial" pitchFamily="34" charset="0"/>
              <a:buChar char="•"/>
            </a:pPr>
            <a:r>
              <a:rPr lang="en-US" sz="2800" dirty="0">
                <a:solidFill>
                  <a:prstClr val="black"/>
                </a:solidFill>
              </a:rPr>
              <a:t>Enforce the “zero tolerance” policy for abusers, which makes the risk greater if one is recognized  as an </a:t>
            </a:r>
            <a:r>
              <a:rPr lang="en-US" sz="2800" dirty="0" smtClean="0">
                <a:solidFill>
                  <a:prstClr val="black"/>
                </a:solidFill>
              </a:rPr>
              <a:t>abuser</a:t>
            </a:r>
            <a:endParaRPr lang="en-US" sz="2800" dirty="0">
              <a:solidFill>
                <a:prstClr val="black"/>
              </a:solidFill>
            </a:endParaRPr>
          </a:p>
        </p:txBody>
      </p:sp>
      <p:sp>
        <p:nvSpPr>
          <p:cNvPr id="7" name="TextBox 6"/>
          <p:cNvSpPr txBox="1"/>
          <p:nvPr/>
        </p:nvSpPr>
        <p:spPr>
          <a:xfrm>
            <a:off x="942974" y="4941552"/>
            <a:ext cx="7943850" cy="1384995"/>
          </a:xfrm>
          <a:prstGeom prst="rect">
            <a:avLst/>
          </a:prstGeom>
          <a:noFill/>
        </p:spPr>
        <p:txBody>
          <a:bodyPr wrap="square" rtlCol="0">
            <a:spAutoFit/>
          </a:bodyPr>
          <a:lstStyle/>
          <a:p>
            <a:pPr marL="342900" lvl="0" indent="-342900">
              <a:spcBef>
                <a:spcPct val="20000"/>
              </a:spcBef>
              <a:buClr>
                <a:srgbClr val="0070C0"/>
              </a:buClr>
              <a:buFont typeface="Arial" pitchFamily="34" charset="0"/>
              <a:buChar char="•"/>
            </a:pPr>
            <a:r>
              <a:rPr lang="en-US" sz="2800" dirty="0">
                <a:solidFill>
                  <a:prstClr val="black"/>
                </a:solidFill>
              </a:rPr>
              <a:t>Institute periodic evaluation of the performance   of priests in dioceses so that questionable behavior will more likely be detected and </a:t>
            </a:r>
            <a:r>
              <a:rPr lang="en-US" sz="2800" dirty="0" smtClean="0">
                <a:solidFill>
                  <a:prstClr val="black"/>
                </a:solidFill>
              </a:rPr>
              <a:t>controlled</a:t>
            </a:r>
            <a:endParaRPr lang="en-US" sz="2800" dirty="0">
              <a:solidFill>
                <a:prstClr val="black"/>
              </a:solidFill>
            </a:endParaRPr>
          </a:p>
        </p:txBody>
      </p:sp>
    </p:spTree>
    <p:extLst>
      <p:ext uri="{BB962C8B-B14F-4D97-AF65-F5344CB8AC3E}">
        <p14:creationId xmlns:p14="http://schemas.microsoft.com/office/powerpoint/2010/main" val="33951782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solidFill>
            <a:schemeClr val="accent1">
              <a:lumMod val="20000"/>
              <a:lumOff val="80000"/>
            </a:schemeClr>
          </a:solidFill>
          <a:ln w="28575">
            <a:solidFill>
              <a:srgbClr val="0070C0"/>
            </a:solidFill>
          </a:ln>
        </p:spPr>
        <p:txBody>
          <a:bodyPr>
            <a:normAutofit/>
          </a:bodyPr>
          <a:lstStyle/>
          <a:p>
            <a:r>
              <a:rPr lang="en-US" sz="3600" b="1" dirty="0" smtClean="0">
                <a:latin typeface="+mn-lt"/>
              </a:rPr>
              <a:t>Five Ways to Prevent Abuse, 3</a:t>
            </a:r>
            <a:endParaRPr lang="en-US" sz="3600" b="1" dirty="0">
              <a:latin typeface="+mn-lt"/>
            </a:endParaRPr>
          </a:p>
        </p:txBody>
      </p:sp>
      <p:sp>
        <p:nvSpPr>
          <p:cNvPr id="3" name="Content Placeholder 2"/>
          <p:cNvSpPr>
            <a:spLocks noGrp="1"/>
          </p:cNvSpPr>
          <p:nvPr>
            <p:ph idx="1"/>
          </p:nvPr>
        </p:nvSpPr>
        <p:spPr>
          <a:xfrm>
            <a:off x="457200" y="1600200"/>
            <a:ext cx="8068962" cy="1133475"/>
          </a:xfrm>
        </p:spPr>
        <p:txBody>
          <a:bodyPr/>
          <a:lstStyle/>
          <a:p>
            <a:pPr marL="457200" lvl="0" indent="-457200">
              <a:buAutoNum type="arabicPeriod" startAt="3"/>
            </a:pPr>
            <a:r>
              <a:rPr lang="en-US" b="1" i="1" dirty="0" smtClean="0">
                <a:solidFill>
                  <a:srgbClr val="0070C0"/>
                </a:solidFill>
              </a:rPr>
              <a:t>Reduce </a:t>
            </a:r>
            <a:r>
              <a:rPr lang="en-US" b="1" i="1" dirty="0">
                <a:solidFill>
                  <a:srgbClr val="0070C0"/>
                </a:solidFill>
              </a:rPr>
              <a:t>the rewards</a:t>
            </a:r>
            <a:r>
              <a:rPr lang="en-US" b="1" dirty="0">
                <a:solidFill>
                  <a:srgbClr val="0070C0"/>
                </a:solidFill>
              </a:rPr>
              <a:t> </a:t>
            </a:r>
            <a:r>
              <a:rPr lang="en-US" dirty="0"/>
              <a:t>by providing </a:t>
            </a:r>
            <a:r>
              <a:rPr lang="en-US" dirty="0" smtClean="0"/>
              <a:t>alternate   outlets </a:t>
            </a:r>
            <a:r>
              <a:rPr lang="en-US" dirty="0"/>
              <a:t>for close bonds with </a:t>
            </a:r>
            <a:r>
              <a:rPr lang="en-US" dirty="0" smtClean="0"/>
              <a:t>others</a:t>
            </a:r>
            <a:endParaRPr lang="en-US" dirty="0"/>
          </a:p>
        </p:txBody>
      </p:sp>
      <p:sp>
        <p:nvSpPr>
          <p:cNvPr id="4" name="Slide Number Placeholder 3"/>
          <p:cNvSpPr>
            <a:spLocks noGrp="1"/>
          </p:cNvSpPr>
          <p:nvPr>
            <p:ph type="sldNum" sz="quarter" idx="12"/>
          </p:nvPr>
        </p:nvSpPr>
        <p:spPr/>
        <p:txBody>
          <a:bodyPr/>
          <a:lstStyle/>
          <a:p>
            <a:fld id="{3EE22AA8-BC2E-4F2F-AF96-7F618CB9577D}" type="slidenum">
              <a:rPr lang="en-US" sz="1600" smtClean="0">
                <a:solidFill>
                  <a:prstClr val="black"/>
                </a:solidFill>
              </a:rPr>
              <a:pPr/>
              <a:t>25</a:t>
            </a:fld>
            <a:endParaRPr lang="en-US" sz="1600" dirty="0">
              <a:solidFill>
                <a:prstClr val="black"/>
              </a:solidFill>
            </a:endParaRPr>
          </a:p>
        </p:txBody>
      </p:sp>
      <p:sp>
        <p:nvSpPr>
          <p:cNvPr id="5" name="TextBox 4"/>
          <p:cNvSpPr txBox="1"/>
          <p:nvPr/>
        </p:nvSpPr>
        <p:spPr>
          <a:xfrm>
            <a:off x="933450" y="2733675"/>
            <a:ext cx="7753350" cy="1569660"/>
          </a:xfrm>
          <a:prstGeom prst="rect">
            <a:avLst/>
          </a:prstGeom>
          <a:noFill/>
        </p:spPr>
        <p:txBody>
          <a:bodyPr wrap="square" rtlCol="0">
            <a:spAutoFit/>
          </a:bodyPr>
          <a:lstStyle/>
          <a:p>
            <a:pPr marL="342900" lvl="0" indent="-342900">
              <a:spcBef>
                <a:spcPct val="20000"/>
              </a:spcBef>
              <a:buClr>
                <a:srgbClr val="0070C0"/>
              </a:buClr>
              <a:buFont typeface="Arial" pitchFamily="34" charset="0"/>
              <a:buChar char="•"/>
            </a:pPr>
            <a:r>
              <a:rPr lang="en-US" sz="3200" dirty="0">
                <a:solidFill>
                  <a:prstClr val="black"/>
                </a:solidFill>
              </a:rPr>
              <a:t>Lessen the need for priests to develop social bonds with the adolescents they are </a:t>
            </a:r>
            <a:r>
              <a:rPr lang="en-US" sz="3200" dirty="0" smtClean="0">
                <a:solidFill>
                  <a:prstClr val="black"/>
                </a:solidFill>
              </a:rPr>
              <a:t>mentoring</a:t>
            </a:r>
            <a:endParaRPr lang="en-US" sz="3200" dirty="0">
              <a:solidFill>
                <a:prstClr val="black"/>
              </a:solidFill>
            </a:endParaRPr>
          </a:p>
        </p:txBody>
      </p:sp>
      <p:sp>
        <p:nvSpPr>
          <p:cNvPr id="6" name="TextBox 5"/>
          <p:cNvSpPr txBox="1"/>
          <p:nvPr/>
        </p:nvSpPr>
        <p:spPr>
          <a:xfrm>
            <a:off x="933450" y="4400550"/>
            <a:ext cx="7753350" cy="1569660"/>
          </a:xfrm>
          <a:prstGeom prst="rect">
            <a:avLst/>
          </a:prstGeom>
          <a:noFill/>
        </p:spPr>
        <p:txBody>
          <a:bodyPr wrap="square" rtlCol="0">
            <a:spAutoFit/>
          </a:bodyPr>
          <a:lstStyle/>
          <a:p>
            <a:pPr marL="342900" lvl="0" indent="-342900">
              <a:spcBef>
                <a:spcPct val="20000"/>
              </a:spcBef>
              <a:buClr>
                <a:srgbClr val="0070C0"/>
              </a:buClr>
              <a:buFont typeface="Arial" pitchFamily="34" charset="0"/>
              <a:buChar char="•"/>
            </a:pPr>
            <a:r>
              <a:rPr lang="en-US" sz="3200" dirty="0">
                <a:solidFill>
                  <a:prstClr val="black"/>
                </a:solidFill>
              </a:rPr>
              <a:t>Increase opportunities for priests to form social friendships and suitable bonds with age-appropriate </a:t>
            </a:r>
            <a:r>
              <a:rPr lang="en-US" sz="3200" dirty="0" smtClean="0">
                <a:solidFill>
                  <a:prstClr val="black"/>
                </a:solidFill>
              </a:rPr>
              <a:t>persons</a:t>
            </a:r>
            <a:endParaRPr lang="en-US" sz="3200" dirty="0">
              <a:solidFill>
                <a:prstClr val="black"/>
              </a:solidFill>
            </a:endParaRPr>
          </a:p>
        </p:txBody>
      </p:sp>
    </p:spTree>
    <p:extLst>
      <p:ext uri="{BB962C8B-B14F-4D97-AF65-F5344CB8AC3E}">
        <p14:creationId xmlns:p14="http://schemas.microsoft.com/office/powerpoint/2010/main" val="32354088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85044"/>
          </a:xfrm>
          <a:solidFill>
            <a:schemeClr val="accent1">
              <a:lumMod val="20000"/>
              <a:lumOff val="80000"/>
            </a:schemeClr>
          </a:solidFill>
          <a:ln w="28575">
            <a:solidFill>
              <a:srgbClr val="0070C0"/>
            </a:solidFill>
          </a:ln>
        </p:spPr>
        <p:txBody>
          <a:bodyPr/>
          <a:lstStyle/>
          <a:p>
            <a:r>
              <a:rPr lang="en-US" sz="3600" b="1" dirty="0" smtClean="0">
                <a:latin typeface="+mn-lt"/>
              </a:rPr>
              <a:t>Five Ways to Prevent Abuse, 4</a:t>
            </a:r>
            <a:endParaRPr lang="en-US" sz="3600" b="1" dirty="0">
              <a:latin typeface="+mn-lt"/>
            </a:endParaRPr>
          </a:p>
        </p:txBody>
      </p:sp>
      <p:sp>
        <p:nvSpPr>
          <p:cNvPr id="3" name="Content Placeholder 2"/>
          <p:cNvSpPr>
            <a:spLocks noGrp="1"/>
          </p:cNvSpPr>
          <p:nvPr>
            <p:ph idx="1"/>
          </p:nvPr>
        </p:nvSpPr>
        <p:spPr>
          <a:xfrm>
            <a:off x="533400" y="1407457"/>
            <a:ext cx="8077200" cy="1038225"/>
          </a:xfrm>
        </p:spPr>
        <p:txBody>
          <a:bodyPr>
            <a:normAutofit fontScale="92500"/>
          </a:bodyPr>
          <a:lstStyle/>
          <a:p>
            <a:pPr marL="457200" lvl="0" indent="-457200">
              <a:buAutoNum type="arabicPeriod" startAt="4"/>
            </a:pPr>
            <a:r>
              <a:rPr lang="en-US" b="1" i="1" dirty="0" smtClean="0">
                <a:solidFill>
                  <a:srgbClr val="0070C0"/>
                </a:solidFill>
              </a:rPr>
              <a:t>Reduce </a:t>
            </a:r>
            <a:r>
              <a:rPr lang="en-US" b="1" i="1" dirty="0">
                <a:solidFill>
                  <a:srgbClr val="0070C0"/>
                </a:solidFill>
              </a:rPr>
              <a:t>provocations</a:t>
            </a:r>
            <a:r>
              <a:rPr lang="en-US" b="1" dirty="0">
                <a:solidFill>
                  <a:srgbClr val="0070C0"/>
                </a:solidFill>
              </a:rPr>
              <a:t> </a:t>
            </a:r>
            <a:r>
              <a:rPr lang="en-US" dirty="0"/>
              <a:t>by diminishing the factors </a:t>
            </a:r>
            <a:r>
              <a:rPr lang="en-US" dirty="0" smtClean="0"/>
              <a:t>that </a:t>
            </a:r>
            <a:r>
              <a:rPr lang="en-US" dirty="0"/>
              <a:t>may lead priests to abuse, such as </a:t>
            </a:r>
            <a:r>
              <a:rPr lang="en-US" dirty="0" smtClean="0"/>
              <a:t>stress</a:t>
            </a:r>
            <a:endParaRPr lang="en-US" dirty="0"/>
          </a:p>
        </p:txBody>
      </p:sp>
      <p:sp>
        <p:nvSpPr>
          <p:cNvPr id="4" name="Slide Number Placeholder 3"/>
          <p:cNvSpPr>
            <a:spLocks noGrp="1"/>
          </p:cNvSpPr>
          <p:nvPr>
            <p:ph type="sldNum" sz="quarter" idx="12"/>
          </p:nvPr>
        </p:nvSpPr>
        <p:spPr/>
        <p:txBody>
          <a:bodyPr/>
          <a:lstStyle/>
          <a:p>
            <a:fld id="{3EE22AA8-BC2E-4F2F-AF96-7F618CB9577D}" type="slidenum">
              <a:rPr lang="en-US" sz="1600" smtClean="0">
                <a:solidFill>
                  <a:prstClr val="black"/>
                </a:solidFill>
              </a:rPr>
              <a:pPr/>
              <a:t>26</a:t>
            </a:fld>
            <a:endParaRPr lang="en-US" sz="1600" dirty="0">
              <a:solidFill>
                <a:prstClr val="black"/>
              </a:solidFill>
            </a:endParaRPr>
          </a:p>
        </p:txBody>
      </p:sp>
      <p:sp>
        <p:nvSpPr>
          <p:cNvPr id="5" name="TextBox 4"/>
          <p:cNvSpPr txBox="1"/>
          <p:nvPr/>
        </p:nvSpPr>
        <p:spPr>
          <a:xfrm>
            <a:off x="904875" y="2474158"/>
            <a:ext cx="6791326" cy="1015663"/>
          </a:xfrm>
          <a:prstGeom prst="rect">
            <a:avLst/>
          </a:prstGeom>
          <a:noFill/>
        </p:spPr>
        <p:txBody>
          <a:bodyPr wrap="square" rtlCol="0">
            <a:spAutoFit/>
          </a:bodyPr>
          <a:lstStyle/>
          <a:p>
            <a:pPr marL="342900" lvl="0" indent="-342900">
              <a:spcBef>
                <a:spcPct val="20000"/>
              </a:spcBef>
              <a:buClr>
                <a:srgbClr val="0070C0"/>
              </a:buClr>
              <a:buFont typeface="Arial" pitchFamily="34" charset="0"/>
              <a:buChar char="•"/>
            </a:pPr>
            <a:r>
              <a:rPr lang="en-US" sz="3000" dirty="0">
                <a:solidFill>
                  <a:prstClr val="black"/>
                </a:solidFill>
              </a:rPr>
              <a:t>Provide stress-reduction seminars after transitions into a new </a:t>
            </a:r>
            <a:r>
              <a:rPr lang="en-US" sz="3000" dirty="0" smtClean="0">
                <a:solidFill>
                  <a:prstClr val="black"/>
                </a:solidFill>
              </a:rPr>
              <a:t>parish</a:t>
            </a:r>
            <a:endParaRPr lang="en-US" sz="3000" dirty="0">
              <a:solidFill>
                <a:prstClr val="black"/>
              </a:solidFill>
            </a:endParaRPr>
          </a:p>
        </p:txBody>
      </p:sp>
      <p:sp>
        <p:nvSpPr>
          <p:cNvPr id="6" name="TextBox 5"/>
          <p:cNvSpPr txBox="1"/>
          <p:nvPr/>
        </p:nvSpPr>
        <p:spPr>
          <a:xfrm>
            <a:off x="904873" y="3516054"/>
            <a:ext cx="7781925" cy="1477328"/>
          </a:xfrm>
          <a:prstGeom prst="rect">
            <a:avLst/>
          </a:prstGeom>
          <a:noFill/>
        </p:spPr>
        <p:txBody>
          <a:bodyPr wrap="square" rtlCol="0">
            <a:spAutoFit/>
          </a:bodyPr>
          <a:lstStyle/>
          <a:p>
            <a:pPr marL="342900" lvl="0" indent="-342900">
              <a:spcBef>
                <a:spcPct val="20000"/>
              </a:spcBef>
              <a:buClr>
                <a:srgbClr val="0070C0"/>
              </a:buClr>
              <a:buFont typeface="Arial" pitchFamily="34" charset="0"/>
              <a:buChar char="•"/>
            </a:pPr>
            <a:r>
              <a:rPr lang="en-US" sz="3000" dirty="0">
                <a:solidFill>
                  <a:prstClr val="black"/>
                </a:solidFill>
              </a:rPr>
              <a:t>Require ongoing formation, including opportunities to develop administrative and financial planning </a:t>
            </a:r>
            <a:r>
              <a:rPr lang="en-US" sz="3000" dirty="0" smtClean="0">
                <a:solidFill>
                  <a:prstClr val="black"/>
                </a:solidFill>
              </a:rPr>
              <a:t>skills</a:t>
            </a:r>
            <a:endParaRPr lang="en-US" sz="3000" dirty="0">
              <a:solidFill>
                <a:prstClr val="black"/>
              </a:solidFill>
            </a:endParaRPr>
          </a:p>
        </p:txBody>
      </p:sp>
      <p:sp>
        <p:nvSpPr>
          <p:cNvPr id="7" name="TextBox 6"/>
          <p:cNvSpPr txBox="1"/>
          <p:nvPr/>
        </p:nvSpPr>
        <p:spPr>
          <a:xfrm>
            <a:off x="904873" y="5050334"/>
            <a:ext cx="7781925" cy="1477328"/>
          </a:xfrm>
          <a:prstGeom prst="rect">
            <a:avLst/>
          </a:prstGeom>
          <a:noFill/>
        </p:spPr>
        <p:txBody>
          <a:bodyPr wrap="square" rtlCol="0">
            <a:spAutoFit/>
          </a:bodyPr>
          <a:lstStyle/>
          <a:p>
            <a:pPr marL="342900" lvl="0" indent="-342900">
              <a:spcBef>
                <a:spcPct val="20000"/>
              </a:spcBef>
              <a:buClr>
                <a:srgbClr val="0070C0"/>
              </a:buClr>
              <a:buFont typeface="Arial" pitchFamily="34" charset="0"/>
              <a:buChar char="•"/>
            </a:pPr>
            <a:r>
              <a:rPr lang="en-US" sz="3000" dirty="0">
                <a:solidFill>
                  <a:prstClr val="black"/>
                </a:solidFill>
              </a:rPr>
              <a:t>Make available time for participation in priest support groups to decrease likelihood of isolation and </a:t>
            </a:r>
            <a:r>
              <a:rPr lang="en-US" sz="3000" dirty="0" smtClean="0">
                <a:solidFill>
                  <a:prstClr val="black"/>
                </a:solidFill>
              </a:rPr>
              <a:t>stress</a:t>
            </a:r>
            <a:endParaRPr lang="en-US" sz="3000" dirty="0">
              <a:solidFill>
                <a:prstClr val="black"/>
              </a:solidFill>
            </a:endParaRPr>
          </a:p>
        </p:txBody>
      </p:sp>
    </p:spTree>
    <p:extLst>
      <p:ext uri="{BB962C8B-B14F-4D97-AF65-F5344CB8AC3E}">
        <p14:creationId xmlns:p14="http://schemas.microsoft.com/office/powerpoint/2010/main" val="16070839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a:solidFill>
            <a:schemeClr val="accent1">
              <a:lumMod val="20000"/>
              <a:lumOff val="80000"/>
            </a:schemeClr>
          </a:solidFill>
          <a:ln w="28575">
            <a:solidFill>
              <a:srgbClr val="0070C0"/>
            </a:solidFill>
          </a:ln>
        </p:spPr>
        <p:txBody>
          <a:bodyPr>
            <a:normAutofit/>
          </a:bodyPr>
          <a:lstStyle/>
          <a:p>
            <a:r>
              <a:rPr lang="en-US" sz="3600" b="1" dirty="0" smtClean="0">
                <a:latin typeface="+mn-lt"/>
              </a:rPr>
              <a:t>Five Ways to Prevent Abuse, 5</a:t>
            </a:r>
            <a:endParaRPr lang="en-US" sz="3600" b="1" dirty="0">
              <a:latin typeface="+mn-lt"/>
            </a:endParaRPr>
          </a:p>
        </p:txBody>
      </p:sp>
      <p:sp>
        <p:nvSpPr>
          <p:cNvPr id="3" name="Content Placeholder 2"/>
          <p:cNvSpPr>
            <a:spLocks noGrp="1"/>
          </p:cNvSpPr>
          <p:nvPr>
            <p:ph idx="1"/>
          </p:nvPr>
        </p:nvSpPr>
        <p:spPr>
          <a:xfrm>
            <a:off x="457200" y="1581665"/>
            <a:ext cx="8046308" cy="1352036"/>
          </a:xfrm>
        </p:spPr>
        <p:txBody>
          <a:bodyPr>
            <a:normAutofit fontScale="92500" lnSpcReduction="10000"/>
          </a:bodyPr>
          <a:lstStyle/>
          <a:p>
            <a:pPr marL="457200" lvl="0" indent="-457200">
              <a:buAutoNum type="arabicPeriod" startAt="5"/>
            </a:pPr>
            <a:r>
              <a:rPr lang="en-US" b="1" i="1" dirty="0" smtClean="0">
                <a:solidFill>
                  <a:srgbClr val="0070C0"/>
                </a:solidFill>
              </a:rPr>
              <a:t>Remove excuses</a:t>
            </a:r>
            <a:r>
              <a:rPr lang="en-US" b="1" dirty="0" smtClean="0">
                <a:solidFill>
                  <a:srgbClr val="0070C0"/>
                </a:solidFill>
              </a:rPr>
              <a:t> </a:t>
            </a:r>
            <a:r>
              <a:rPr lang="en-US" dirty="0" smtClean="0"/>
              <a:t>through education about what types of behavior are and are not appropriate with minors</a:t>
            </a:r>
          </a:p>
        </p:txBody>
      </p:sp>
      <p:sp>
        <p:nvSpPr>
          <p:cNvPr id="4" name="Slide Number Placeholder 3"/>
          <p:cNvSpPr>
            <a:spLocks noGrp="1"/>
          </p:cNvSpPr>
          <p:nvPr>
            <p:ph type="sldNum" sz="quarter" idx="12"/>
          </p:nvPr>
        </p:nvSpPr>
        <p:spPr/>
        <p:txBody>
          <a:bodyPr/>
          <a:lstStyle/>
          <a:p>
            <a:fld id="{3EE22AA8-BC2E-4F2F-AF96-7F618CB9577D}" type="slidenum">
              <a:rPr lang="en-US" sz="1600" smtClean="0">
                <a:solidFill>
                  <a:prstClr val="black"/>
                </a:solidFill>
              </a:rPr>
              <a:pPr/>
              <a:t>27</a:t>
            </a:fld>
            <a:endParaRPr lang="en-US" sz="1600" dirty="0">
              <a:solidFill>
                <a:prstClr val="black"/>
              </a:solidFill>
            </a:endParaRPr>
          </a:p>
        </p:txBody>
      </p:sp>
      <p:sp>
        <p:nvSpPr>
          <p:cNvPr id="5" name="TextBox 4"/>
          <p:cNvSpPr txBox="1"/>
          <p:nvPr/>
        </p:nvSpPr>
        <p:spPr>
          <a:xfrm>
            <a:off x="933450" y="2940030"/>
            <a:ext cx="7753350" cy="1938992"/>
          </a:xfrm>
          <a:prstGeom prst="rect">
            <a:avLst/>
          </a:prstGeom>
          <a:noFill/>
        </p:spPr>
        <p:txBody>
          <a:bodyPr wrap="square" rtlCol="0">
            <a:spAutoFit/>
          </a:bodyPr>
          <a:lstStyle/>
          <a:p>
            <a:pPr marL="342900" lvl="0" indent="-342900">
              <a:spcBef>
                <a:spcPct val="20000"/>
              </a:spcBef>
              <a:buClr>
                <a:srgbClr val="0070C0"/>
              </a:buClr>
              <a:buFont typeface="Arial" pitchFamily="34" charset="0"/>
              <a:buChar char="•"/>
            </a:pPr>
            <a:r>
              <a:rPr lang="en-US" sz="3000" dirty="0">
                <a:solidFill>
                  <a:prstClr val="black"/>
                </a:solidFill>
              </a:rPr>
              <a:t>Eliminate, as far as possible, the ability of priests to use techniques of ‘neutralization,’ whereby they excuse and justify inappropriate </a:t>
            </a:r>
            <a:r>
              <a:rPr lang="en-US" sz="3000" dirty="0" smtClean="0">
                <a:solidFill>
                  <a:prstClr val="black"/>
                </a:solidFill>
              </a:rPr>
              <a:t>behavior</a:t>
            </a:r>
            <a:endParaRPr lang="en-US" sz="1300" dirty="0">
              <a:solidFill>
                <a:prstClr val="black"/>
              </a:solidFill>
            </a:endParaRPr>
          </a:p>
        </p:txBody>
      </p:sp>
      <p:sp>
        <p:nvSpPr>
          <p:cNvPr id="6" name="TextBox 5"/>
          <p:cNvSpPr txBox="1"/>
          <p:nvPr/>
        </p:nvSpPr>
        <p:spPr>
          <a:xfrm>
            <a:off x="933450" y="4879022"/>
            <a:ext cx="7753350" cy="1477328"/>
          </a:xfrm>
          <a:prstGeom prst="rect">
            <a:avLst/>
          </a:prstGeom>
          <a:noFill/>
        </p:spPr>
        <p:txBody>
          <a:bodyPr wrap="square" rtlCol="0">
            <a:spAutoFit/>
          </a:bodyPr>
          <a:lstStyle/>
          <a:p>
            <a:pPr marL="342900" lvl="0" indent="-342900">
              <a:spcBef>
                <a:spcPct val="20000"/>
              </a:spcBef>
              <a:buClr>
                <a:srgbClr val="0070C0"/>
              </a:buClr>
              <a:buFont typeface="Arial" pitchFamily="34" charset="0"/>
              <a:buChar char="•"/>
            </a:pPr>
            <a:r>
              <a:rPr lang="en-US" sz="3000" dirty="0">
                <a:solidFill>
                  <a:prstClr val="black"/>
                </a:solidFill>
              </a:rPr>
              <a:t>Techniques of neutralization often develop over time and especially after periods of stress or other negative experiences in work and </a:t>
            </a:r>
            <a:r>
              <a:rPr lang="en-US" sz="3000" dirty="0" smtClean="0">
                <a:solidFill>
                  <a:prstClr val="black"/>
                </a:solidFill>
              </a:rPr>
              <a:t>life</a:t>
            </a:r>
            <a:endParaRPr lang="en-US" sz="3000" dirty="0">
              <a:solidFill>
                <a:prstClr val="black"/>
              </a:solidFill>
            </a:endParaRPr>
          </a:p>
        </p:txBody>
      </p:sp>
    </p:spTree>
    <p:extLst>
      <p:ext uri="{BB962C8B-B14F-4D97-AF65-F5344CB8AC3E}">
        <p14:creationId xmlns:p14="http://schemas.microsoft.com/office/powerpoint/2010/main" val="22719238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4372" y="161688"/>
            <a:ext cx="8497297" cy="685800"/>
          </a:xfrm>
          <a:solidFill>
            <a:schemeClr val="accent2">
              <a:lumMod val="20000"/>
              <a:lumOff val="80000"/>
            </a:schemeClr>
          </a:solidFill>
          <a:ln w="19050">
            <a:solidFill>
              <a:schemeClr val="tx1"/>
            </a:solidFill>
          </a:ln>
        </p:spPr>
        <p:txBody>
          <a:bodyPr>
            <a:noAutofit/>
          </a:bodyPr>
          <a:lstStyle/>
          <a:p>
            <a:pPr algn="ctr"/>
            <a:r>
              <a:rPr lang="en-US" sz="3200" b="1" dirty="0" smtClean="0"/>
              <a:t>D.  Statistics on Clergy Sexual Abuse in the U.S.</a:t>
            </a:r>
            <a:r>
              <a:rPr lang="en-US" sz="3200" dirty="0" smtClean="0">
                <a:effectLst>
                  <a:outerShdw blurRad="50800" dist="38100" algn="l" rotWithShape="0">
                    <a:prstClr val="black">
                      <a:alpha val="40000"/>
                    </a:prstClr>
                  </a:outerShdw>
                </a:effectLst>
              </a:rPr>
              <a:t> </a:t>
            </a:r>
            <a:endParaRPr lang="en-US" sz="3200" dirty="0">
              <a:effectLst>
                <a:outerShdw blurRad="50800" dist="38100" algn="l" rotWithShape="0">
                  <a:prstClr val="black">
                    <a:alpha val="40000"/>
                  </a:prstClr>
                </a:outerShdw>
              </a:effectLst>
            </a:endParaRPr>
          </a:p>
        </p:txBody>
      </p:sp>
      <p:sp>
        <p:nvSpPr>
          <p:cNvPr id="3" name="Content Placeholder 2"/>
          <p:cNvSpPr>
            <a:spLocks noGrp="1"/>
          </p:cNvSpPr>
          <p:nvPr>
            <p:ph idx="1"/>
          </p:nvPr>
        </p:nvSpPr>
        <p:spPr>
          <a:xfrm>
            <a:off x="1905027" y="4693979"/>
            <a:ext cx="6531607" cy="913932"/>
          </a:xfrm>
        </p:spPr>
        <p:txBody>
          <a:bodyPr>
            <a:noAutofit/>
          </a:bodyPr>
          <a:lstStyle/>
          <a:p>
            <a:pPr marL="0" indent="0">
              <a:buNone/>
            </a:pPr>
            <a:r>
              <a:rPr lang="en-US" sz="2400" dirty="0"/>
              <a:t>New </a:t>
            </a:r>
            <a:r>
              <a:rPr lang="en-US" sz="2400" dirty="0" smtClean="0"/>
              <a:t>credible </a:t>
            </a:r>
            <a:r>
              <a:rPr lang="en-US" sz="2400" dirty="0"/>
              <a:t>cases </a:t>
            </a:r>
            <a:r>
              <a:rPr lang="en-US" sz="2400" dirty="0" smtClean="0"/>
              <a:t>occurring and reported from </a:t>
            </a:r>
            <a:r>
              <a:rPr lang="en-US" sz="2400" b="1" dirty="0"/>
              <a:t>2004 to </a:t>
            </a:r>
            <a:r>
              <a:rPr lang="en-US" sz="2400" b="1" dirty="0" smtClean="0"/>
              <a:t>the most recent report in 2017 = 1.6%</a:t>
            </a:r>
            <a:endParaRPr lang="en-US" sz="2400" b="1" dirty="0"/>
          </a:p>
          <a:p>
            <a:pPr marL="0" indent="0">
              <a:buNone/>
            </a:pPr>
            <a:endParaRPr lang="en-US" sz="2400" dirty="0"/>
          </a:p>
          <a:p>
            <a:endParaRPr lang="en-US" sz="2400" dirty="0"/>
          </a:p>
        </p:txBody>
      </p:sp>
      <p:sp>
        <p:nvSpPr>
          <p:cNvPr id="4" name="Slide Number Placeholder 3"/>
          <p:cNvSpPr>
            <a:spLocks noGrp="1"/>
          </p:cNvSpPr>
          <p:nvPr>
            <p:ph type="sldNum" sz="quarter" idx="12"/>
          </p:nvPr>
        </p:nvSpPr>
        <p:spPr>
          <a:xfrm>
            <a:off x="6764269" y="6379772"/>
            <a:ext cx="2057400" cy="365125"/>
          </a:xfrm>
        </p:spPr>
        <p:txBody>
          <a:bodyPr/>
          <a:lstStyle/>
          <a:p>
            <a:r>
              <a:rPr lang="en-US" sz="1600" dirty="0" smtClean="0">
                <a:solidFill>
                  <a:prstClr val="black"/>
                </a:solidFill>
              </a:rPr>
              <a:t>28</a:t>
            </a:r>
            <a:endParaRPr lang="en-US" sz="1600" dirty="0">
              <a:solidFill>
                <a:prstClr val="black"/>
              </a:solidFill>
            </a:endParaRPr>
          </a:p>
        </p:txBody>
      </p:sp>
      <p:sp>
        <p:nvSpPr>
          <p:cNvPr id="6" name="Rectangle 5"/>
          <p:cNvSpPr/>
          <p:nvPr/>
        </p:nvSpPr>
        <p:spPr>
          <a:xfrm>
            <a:off x="2113472" y="1047740"/>
            <a:ext cx="6611006" cy="1200329"/>
          </a:xfrm>
          <a:prstGeom prst="rect">
            <a:avLst/>
          </a:prstGeom>
        </p:spPr>
        <p:txBody>
          <a:bodyPr wrap="square">
            <a:spAutoFit/>
          </a:bodyPr>
          <a:lstStyle/>
          <a:p>
            <a:r>
              <a:rPr lang="en-US" sz="2400" dirty="0">
                <a:solidFill>
                  <a:prstClr val="black"/>
                </a:solidFill>
              </a:rPr>
              <a:t>Total credible accusations in which the date of abuse is known through </a:t>
            </a:r>
            <a:r>
              <a:rPr lang="en-US" sz="2400" dirty="0" smtClean="0">
                <a:solidFill>
                  <a:prstClr val="black"/>
                </a:solidFill>
              </a:rPr>
              <a:t>2017; the </a:t>
            </a:r>
            <a:r>
              <a:rPr lang="en-US" sz="2400" b="1" dirty="0" smtClean="0">
                <a:solidFill>
                  <a:prstClr val="black"/>
                </a:solidFill>
              </a:rPr>
              <a:t>date</a:t>
            </a:r>
            <a:r>
              <a:rPr lang="en-US" sz="2400" dirty="0">
                <a:solidFill>
                  <a:prstClr val="black"/>
                </a:solidFill>
              </a:rPr>
              <a:t> </a:t>
            </a:r>
            <a:r>
              <a:rPr lang="en-US" sz="2400" dirty="0" smtClean="0">
                <a:solidFill>
                  <a:prstClr val="black"/>
                </a:solidFill>
              </a:rPr>
              <a:t>of at least 1,000 more </a:t>
            </a:r>
            <a:r>
              <a:rPr lang="en-US" sz="2400" dirty="0">
                <a:solidFill>
                  <a:prstClr val="black"/>
                </a:solidFill>
              </a:rPr>
              <a:t>credible </a:t>
            </a:r>
            <a:r>
              <a:rPr lang="en-US" sz="2400" dirty="0" smtClean="0">
                <a:solidFill>
                  <a:prstClr val="black"/>
                </a:solidFill>
              </a:rPr>
              <a:t>accusations is </a:t>
            </a:r>
            <a:r>
              <a:rPr lang="en-US" sz="2400" dirty="0">
                <a:solidFill>
                  <a:prstClr val="black"/>
                </a:solidFill>
              </a:rPr>
              <a:t>unknown </a:t>
            </a:r>
            <a:endParaRPr lang="en-US" sz="2400" dirty="0" smtClean="0">
              <a:solidFill>
                <a:prstClr val="black"/>
              </a:solidFill>
            </a:endParaRPr>
          </a:p>
        </p:txBody>
      </p:sp>
      <p:sp>
        <p:nvSpPr>
          <p:cNvPr id="7" name="Rectangle 6"/>
          <p:cNvSpPr/>
          <p:nvPr/>
        </p:nvSpPr>
        <p:spPr>
          <a:xfrm>
            <a:off x="767808" y="1417071"/>
            <a:ext cx="1039067" cy="461665"/>
          </a:xfrm>
          <a:prstGeom prst="rect">
            <a:avLst/>
          </a:prstGeom>
          <a:solidFill>
            <a:schemeClr val="accent1">
              <a:lumMod val="20000"/>
              <a:lumOff val="80000"/>
            </a:schemeClr>
          </a:solidFill>
          <a:ln w="28575">
            <a:solidFill>
              <a:schemeClr val="tx1"/>
            </a:solidFill>
          </a:ln>
        </p:spPr>
        <p:txBody>
          <a:bodyPr wrap="none">
            <a:spAutoFit/>
          </a:bodyPr>
          <a:lstStyle/>
          <a:p>
            <a:r>
              <a:rPr lang="en-US" sz="2400" dirty="0" smtClean="0">
                <a:solidFill>
                  <a:prstClr val="black"/>
                </a:solidFill>
              </a:rPr>
              <a:t>18,429</a:t>
            </a:r>
            <a:endParaRPr lang="en-US" sz="2400" dirty="0">
              <a:solidFill>
                <a:prstClr val="black"/>
              </a:solidFill>
            </a:endParaRPr>
          </a:p>
        </p:txBody>
      </p:sp>
      <p:sp>
        <p:nvSpPr>
          <p:cNvPr id="8" name="TextBox 7"/>
          <p:cNvSpPr txBox="1"/>
          <p:nvPr/>
        </p:nvSpPr>
        <p:spPr>
          <a:xfrm>
            <a:off x="767808" y="2384480"/>
            <a:ext cx="7956670" cy="1200329"/>
          </a:xfrm>
          <a:prstGeom prst="rect">
            <a:avLst/>
          </a:prstGeom>
          <a:noFill/>
          <a:ln w="19050">
            <a:solidFill>
              <a:srgbClr val="0070C0"/>
            </a:solidFill>
          </a:ln>
        </p:spPr>
        <p:txBody>
          <a:bodyPr wrap="square" rtlCol="0">
            <a:spAutoFit/>
          </a:bodyPr>
          <a:lstStyle/>
          <a:p>
            <a:r>
              <a:rPr lang="en-US" sz="2400" dirty="0">
                <a:solidFill>
                  <a:prstClr val="black"/>
                </a:solidFill>
              </a:rPr>
              <a:t>Although widely believed to be a significant ongoing problem, </a:t>
            </a:r>
            <a:r>
              <a:rPr lang="en-US" sz="2400" b="1" dirty="0">
                <a:solidFill>
                  <a:prstClr val="black"/>
                </a:solidFill>
              </a:rPr>
              <a:t>most abuse occurred between 1960 and 1984 </a:t>
            </a:r>
            <a:r>
              <a:rPr lang="en-US" sz="2400" b="1" dirty="0" smtClean="0">
                <a:solidFill>
                  <a:prstClr val="black"/>
                </a:solidFill>
              </a:rPr>
              <a:t>(at least 75%)</a:t>
            </a:r>
            <a:r>
              <a:rPr lang="en-US" sz="2400" dirty="0" smtClean="0">
                <a:solidFill>
                  <a:prstClr val="black"/>
                </a:solidFill>
              </a:rPr>
              <a:t>; </a:t>
            </a:r>
            <a:r>
              <a:rPr lang="en-US" sz="2400" dirty="0">
                <a:solidFill>
                  <a:prstClr val="black"/>
                </a:solidFill>
              </a:rPr>
              <a:t>after that </a:t>
            </a:r>
            <a:r>
              <a:rPr lang="en-US" sz="2400" dirty="0" smtClean="0">
                <a:solidFill>
                  <a:prstClr val="black"/>
                </a:solidFill>
              </a:rPr>
              <a:t>the </a:t>
            </a:r>
            <a:r>
              <a:rPr lang="en-US" sz="2400" dirty="0">
                <a:solidFill>
                  <a:prstClr val="black"/>
                </a:solidFill>
              </a:rPr>
              <a:t>numbers dropped substantially and remain low</a:t>
            </a:r>
          </a:p>
        </p:txBody>
      </p:sp>
      <p:sp>
        <p:nvSpPr>
          <p:cNvPr id="9" name="Rectangle 8"/>
          <p:cNvSpPr/>
          <p:nvPr/>
        </p:nvSpPr>
        <p:spPr>
          <a:xfrm>
            <a:off x="852233" y="4967475"/>
            <a:ext cx="787396" cy="461665"/>
          </a:xfrm>
          <a:prstGeom prst="rect">
            <a:avLst/>
          </a:prstGeom>
          <a:solidFill>
            <a:schemeClr val="accent2">
              <a:lumMod val="20000"/>
              <a:lumOff val="80000"/>
            </a:schemeClr>
          </a:solidFill>
          <a:ln w="28575">
            <a:solidFill>
              <a:schemeClr val="tx1"/>
            </a:solidFill>
          </a:ln>
        </p:spPr>
        <p:txBody>
          <a:bodyPr wrap="square">
            <a:spAutoFit/>
          </a:bodyPr>
          <a:lstStyle/>
          <a:p>
            <a:r>
              <a:rPr lang="en-US" sz="2400" dirty="0">
                <a:solidFill>
                  <a:prstClr val="black"/>
                </a:solidFill>
              </a:rPr>
              <a:t> </a:t>
            </a:r>
            <a:r>
              <a:rPr lang="en-US" sz="2400" dirty="0" smtClean="0">
                <a:solidFill>
                  <a:prstClr val="black"/>
                </a:solidFill>
              </a:rPr>
              <a:t>291</a:t>
            </a:r>
            <a:endParaRPr lang="en-US" sz="2400" dirty="0">
              <a:solidFill>
                <a:prstClr val="black"/>
              </a:solidFill>
            </a:endParaRPr>
          </a:p>
        </p:txBody>
      </p:sp>
      <p:sp>
        <p:nvSpPr>
          <p:cNvPr id="10" name="TextBox 9"/>
          <p:cNvSpPr txBox="1"/>
          <p:nvPr/>
        </p:nvSpPr>
        <p:spPr>
          <a:xfrm>
            <a:off x="1230294" y="5717855"/>
            <a:ext cx="6841153" cy="461665"/>
          </a:xfrm>
          <a:prstGeom prst="rect">
            <a:avLst/>
          </a:prstGeom>
          <a:noFill/>
          <a:ln w="38100">
            <a:solidFill>
              <a:schemeClr val="tx1"/>
            </a:solidFill>
          </a:ln>
        </p:spPr>
        <p:txBody>
          <a:bodyPr wrap="square" rtlCol="0">
            <a:spAutoFit/>
          </a:bodyPr>
          <a:lstStyle/>
          <a:p>
            <a:r>
              <a:rPr lang="en-US" sz="2400" b="1" dirty="0">
                <a:solidFill>
                  <a:prstClr val="black"/>
                </a:solidFill>
              </a:rPr>
              <a:t>Nevertheless, every case of sexual abuse is a tragedy</a:t>
            </a:r>
          </a:p>
        </p:txBody>
      </p:sp>
      <p:sp>
        <p:nvSpPr>
          <p:cNvPr id="11" name="TextBox 10"/>
          <p:cNvSpPr txBox="1"/>
          <p:nvPr/>
        </p:nvSpPr>
        <p:spPr>
          <a:xfrm>
            <a:off x="761425" y="3698576"/>
            <a:ext cx="7969435" cy="830997"/>
          </a:xfrm>
          <a:prstGeom prst="rect">
            <a:avLst/>
          </a:prstGeom>
          <a:noFill/>
          <a:ln w="19050">
            <a:solidFill>
              <a:srgbClr val="0070C0"/>
            </a:solidFill>
          </a:ln>
        </p:spPr>
        <p:txBody>
          <a:bodyPr wrap="square" rtlCol="0">
            <a:spAutoFit/>
          </a:bodyPr>
          <a:lstStyle/>
          <a:p>
            <a:r>
              <a:rPr lang="en-US" sz="2400" dirty="0" smtClean="0">
                <a:solidFill>
                  <a:prstClr val="black"/>
                </a:solidFill>
              </a:rPr>
              <a:t>Cases reported </a:t>
            </a:r>
            <a:r>
              <a:rPr lang="en-US" sz="2400" b="1" dirty="0" smtClean="0">
                <a:solidFill>
                  <a:prstClr val="black"/>
                </a:solidFill>
              </a:rPr>
              <a:t>between 1985 and </a:t>
            </a:r>
            <a:r>
              <a:rPr lang="en-US" sz="2400" b="1" dirty="0">
                <a:solidFill>
                  <a:prstClr val="black"/>
                </a:solidFill>
              </a:rPr>
              <a:t>2002 </a:t>
            </a:r>
            <a:r>
              <a:rPr lang="en-US" sz="2400" b="1" dirty="0" smtClean="0">
                <a:solidFill>
                  <a:prstClr val="black"/>
                </a:solidFill>
              </a:rPr>
              <a:t>equaled about 23%; </a:t>
            </a:r>
            <a:r>
              <a:rPr lang="en-US" sz="2400" dirty="0" smtClean="0">
                <a:solidFill>
                  <a:prstClr val="black"/>
                </a:solidFill>
              </a:rPr>
              <a:t>most occurred before 1990.  (No data was gathered in 2003.)</a:t>
            </a:r>
            <a:endParaRPr lang="en-US" sz="2400" dirty="0">
              <a:solidFill>
                <a:prstClr val="black"/>
              </a:solidFill>
            </a:endParaRPr>
          </a:p>
        </p:txBody>
      </p:sp>
    </p:spTree>
    <p:extLst>
      <p:ext uri="{BB962C8B-B14F-4D97-AF65-F5344CB8AC3E}">
        <p14:creationId xmlns:p14="http://schemas.microsoft.com/office/powerpoint/2010/main" val="33803667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2282"/>
            <a:ext cx="7356763" cy="776239"/>
          </a:xfrm>
          <a:ln w="19050">
            <a:solidFill>
              <a:srgbClr val="0070C0"/>
            </a:solidFill>
          </a:ln>
        </p:spPr>
        <p:txBody>
          <a:bodyPr>
            <a:normAutofit fontScale="90000"/>
          </a:bodyPr>
          <a:lstStyle/>
          <a:p>
            <a:pPr algn="ctr"/>
            <a:r>
              <a:rPr lang="en-US" sz="3100" b="1" dirty="0">
                <a:latin typeface="+mn-lt"/>
              </a:rPr>
              <a:t>New Credible </a:t>
            </a:r>
            <a:r>
              <a:rPr lang="en-US" sz="3100" b="1" dirty="0" smtClean="0">
                <a:latin typeface="+mn-lt"/>
              </a:rPr>
              <a:t>Allegations</a:t>
            </a:r>
            <a:r>
              <a:rPr lang="en-US" sz="3100" b="1" dirty="0">
                <a:latin typeface="+mn-lt"/>
              </a:rPr>
              <a:t> </a:t>
            </a:r>
            <a:r>
              <a:rPr lang="en-US" sz="3100" b="1" u="sng" dirty="0" smtClean="0">
                <a:latin typeface="+mn-lt"/>
              </a:rPr>
              <a:t>Occurring</a:t>
            </a:r>
            <a:r>
              <a:rPr lang="en-US" sz="3100" b="1" dirty="0" smtClean="0">
                <a:latin typeface="+mn-lt"/>
              </a:rPr>
              <a:t> </a:t>
            </a:r>
            <a:r>
              <a:rPr lang="en-US" sz="3100" b="1" dirty="0">
                <a:latin typeface="+mn-lt"/>
              </a:rPr>
              <a:t>between 2004 to </a:t>
            </a:r>
            <a:r>
              <a:rPr lang="en-US" sz="3100" b="1" dirty="0" smtClean="0">
                <a:latin typeface="+mn-lt"/>
              </a:rPr>
              <a:t>2017  </a:t>
            </a:r>
            <a:r>
              <a:rPr lang="en-US" sz="2325" dirty="0" smtClean="0">
                <a:latin typeface="+mn-lt"/>
              </a:rPr>
              <a:t>(Reported </a:t>
            </a:r>
            <a:r>
              <a:rPr lang="en-US" sz="2325" dirty="0">
                <a:latin typeface="+mn-lt"/>
              </a:rPr>
              <a:t>Annually from 2004 to </a:t>
            </a:r>
            <a:r>
              <a:rPr lang="en-US" sz="2325" dirty="0" smtClean="0">
                <a:latin typeface="+mn-lt"/>
              </a:rPr>
              <a:t>2017)</a:t>
            </a:r>
            <a:endParaRPr lang="en-US" sz="2325" dirty="0">
              <a:latin typeface="+mn-lt"/>
            </a:endParaRPr>
          </a:p>
        </p:txBody>
      </p:sp>
      <p:graphicFrame>
        <p:nvGraphicFramePr>
          <p:cNvPr id="4" name="Content Placeholder 3"/>
          <p:cNvGraphicFramePr>
            <a:graphicFrameLocks noGrp="1"/>
          </p:cNvGraphicFramePr>
          <p:nvPr>
            <p:ph idx="1"/>
            <p:extLst/>
          </p:nvPr>
        </p:nvGraphicFramePr>
        <p:xfrm>
          <a:off x="966351" y="966159"/>
          <a:ext cx="7356762" cy="5036820"/>
        </p:xfrm>
        <a:graphic>
          <a:graphicData uri="http://schemas.openxmlformats.org/drawingml/2006/table">
            <a:tbl>
              <a:tblPr firstRow="1" bandRow="1">
                <a:tableStyleId>{93296810-A885-4BE3-A3E7-6D5BEEA58F35}</a:tableStyleId>
              </a:tblPr>
              <a:tblGrid>
                <a:gridCol w="3076203">
                  <a:extLst>
                    <a:ext uri="{9D8B030D-6E8A-4147-A177-3AD203B41FA5}">
                      <a16:colId xmlns:a16="http://schemas.microsoft.com/office/drawing/2014/main" val="20000"/>
                    </a:ext>
                  </a:extLst>
                </a:gridCol>
                <a:gridCol w="1486460">
                  <a:extLst>
                    <a:ext uri="{9D8B030D-6E8A-4147-A177-3AD203B41FA5}">
                      <a16:colId xmlns:a16="http://schemas.microsoft.com/office/drawing/2014/main" val="20001"/>
                    </a:ext>
                  </a:extLst>
                </a:gridCol>
                <a:gridCol w="1419403">
                  <a:extLst>
                    <a:ext uri="{9D8B030D-6E8A-4147-A177-3AD203B41FA5}">
                      <a16:colId xmlns:a16="http://schemas.microsoft.com/office/drawing/2014/main" val="20002"/>
                    </a:ext>
                  </a:extLst>
                </a:gridCol>
                <a:gridCol w="1374696">
                  <a:extLst>
                    <a:ext uri="{9D8B030D-6E8A-4147-A177-3AD203B41FA5}">
                      <a16:colId xmlns:a16="http://schemas.microsoft.com/office/drawing/2014/main" val="20003"/>
                    </a:ext>
                  </a:extLst>
                </a:gridCol>
              </a:tblGrid>
              <a:tr h="787651">
                <a:tc>
                  <a:txBody>
                    <a:bodyPr/>
                    <a:lstStyle/>
                    <a:p>
                      <a:pPr algn="r"/>
                      <a:r>
                        <a:rPr lang="en-US" sz="1800" dirty="0" smtClean="0"/>
                        <a:t>New Allegations</a:t>
                      </a:r>
                    </a:p>
                    <a:p>
                      <a:pPr algn="r"/>
                      <a:endParaRPr lang="en-US" sz="1400" dirty="0" smtClean="0"/>
                    </a:p>
                    <a:p>
                      <a:r>
                        <a:rPr lang="en-US" sz="1500" dirty="0" smtClean="0"/>
                        <a:t>  </a:t>
                      </a:r>
                      <a:r>
                        <a:rPr lang="en-US" sz="1800" dirty="0" smtClean="0"/>
                        <a:t>Report Years</a:t>
                      </a:r>
                      <a:endParaRPr lang="en-US" sz="1800" dirty="0"/>
                    </a:p>
                  </a:txBody>
                  <a:tcPr marL="68580" marR="68580" marT="34290" marB="34290"/>
                </a:tc>
                <a:tc>
                  <a:txBody>
                    <a:bodyPr/>
                    <a:lstStyle/>
                    <a:p>
                      <a:pPr algn="ctr">
                        <a:lnSpc>
                          <a:spcPct val="150000"/>
                        </a:lnSpc>
                      </a:pPr>
                      <a:r>
                        <a:rPr lang="en-US" sz="1800" dirty="0" smtClean="0"/>
                        <a:t>Diocesan</a:t>
                      </a:r>
                      <a:endParaRPr lang="en-US" sz="1800" dirty="0"/>
                    </a:p>
                  </a:txBody>
                  <a:tcPr marL="68580" marR="68580" marT="34290" marB="34290"/>
                </a:tc>
                <a:tc>
                  <a:txBody>
                    <a:bodyPr/>
                    <a:lstStyle/>
                    <a:p>
                      <a:pPr algn="ctr">
                        <a:lnSpc>
                          <a:spcPct val="150000"/>
                        </a:lnSpc>
                      </a:pPr>
                      <a:r>
                        <a:rPr lang="en-US" sz="1800" dirty="0" smtClean="0"/>
                        <a:t>Religious</a:t>
                      </a:r>
                      <a:endParaRPr lang="en-US" sz="1800" dirty="0"/>
                    </a:p>
                  </a:txBody>
                  <a:tcPr marL="68580" marR="68580" marT="34290" marB="34290"/>
                </a:tc>
                <a:tc>
                  <a:txBody>
                    <a:bodyPr/>
                    <a:lstStyle/>
                    <a:p>
                      <a:pPr algn="ctr">
                        <a:lnSpc>
                          <a:spcPct val="150000"/>
                        </a:lnSpc>
                      </a:pPr>
                      <a:r>
                        <a:rPr lang="en-US" sz="1800" dirty="0" smtClean="0"/>
                        <a:t>Total</a:t>
                      </a:r>
                      <a:endParaRPr lang="en-US" sz="1800" dirty="0"/>
                    </a:p>
                  </a:txBody>
                  <a:tcPr marL="68580" marR="68580" marT="34290" marB="34290"/>
                </a:tc>
                <a:extLst>
                  <a:ext uri="{0D108BD9-81ED-4DB2-BD59-A6C34878D82A}">
                    <a16:rowId xmlns:a16="http://schemas.microsoft.com/office/drawing/2014/main" val="10000"/>
                  </a:ext>
                </a:extLst>
              </a:tr>
              <a:tr h="325359">
                <a:tc>
                  <a:txBody>
                    <a:bodyPr/>
                    <a:lstStyle/>
                    <a:p>
                      <a:pPr algn="l">
                        <a:lnSpc>
                          <a:spcPct val="150000"/>
                        </a:lnSpc>
                      </a:pPr>
                      <a:r>
                        <a:rPr lang="en-US" sz="2000" dirty="0" smtClean="0"/>
                        <a:t>  2016 and 2017</a:t>
                      </a:r>
                      <a:endParaRPr lang="en-US" sz="2000" dirty="0"/>
                    </a:p>
                  </a:txBody>
                  <a:tcPr marL="68580" marR="68580" marT="34290" marB="34290"/>
                </a:tc>
                <a:tc>
                  <a:txBody>
                    <a:bodyPr/>
                    <a:lstStyle/>
                    <a:p>
                      <a:pPr algn="ctr">
                        <a:lnSpc>
                          <a:spcPct val="150000"/>
                        </a:lnSpc>
                      </a:pPr>
                      <a:r>
                        <a:rPr lang="en-US" sz="2000" dirty="0" smtClean="0"/>
                        <a:t>28</a:t>
                      </a:r>
                      <a:endParaRPr lang="en-US" sz="2000" dirty="0"/>
                    </a:p>
                  </a:txBody>
                  <a:tcPr marL="68580" marR="68580" marT="34290" marB="34290"/>
                </a:tc>
                <a:tc>
                  <a:txBody>
                    <a:bodyPr/>
                    <a:lstStyle/>
                    <a:p>
                      <a:pPr algn="ctr">
                        <a:lnSpc>
                          <a:spcPct val="150000"/>
                        </a:lnSpc>
                      </a:pPr>
                      <a:r>
                        <a:rPr lang="en-US" sz="2000" dirty="0" smtClean="0"/>
                        <a:t>2</a:t>
                      </a:r>
                      <a:endParaRPr lang="en-US" sz="2000" dirty="0"/>
                    </a:p>
                  </a:txBody>
                  <a:tcPr marL="68580" marR="68580" marT="34290" marB="34290"/>
                </a:tc>
                <a:tc>
                  <a:txBody>
                    <a:bodyPr/>
                    <a:lstStyle/>
                    <a:p>
                      <a:pPr algn="ctr">
                        <a:lnSpc>
                          <a:spcPct val="150000"/>
                        </a:lnSpc>
                      </a:pPr>
                      <a:r>
                        <a:rPr lang="en-US" sz="2000" dirty="0" smtClean="0"/>
                        <a:t>30</a:t>
                      </a:r>
                      <a:endParaRPr lang="en-US" sz="2000" dirty="0"/>
                    </a:p>
                  </a:txBody>
                  <a:tcPr marL="68580" marR="68580" marT="34290" marB="34290"/>
                </a:tc>
                <a:extLst>
                  <a:ext uri="{0D108BD9-81ED-4DB2-BD59-A6C34878D82A}">
                    <a16:rowId xmlns:a16="http://schemas.microsoft.com/office/drawing/2014/main" val="590109932"/>
                  </a:ext>
                </a:extLst>
              </a:tr>
              <a:tr h="295397">
                <a:tc>
                  <a:txBody>
                    <a:bodyPr/>
                    <a:lstStyle/>
                    <a:p>
                      <a:pPr algn="l">
                        <a:lnSpc>
                          <a:spcPct val="150000"/>
                        </a:lnSpc>
                      </a:pPr>
                      <a:r>
                        <a:rPr lang="en-US" sz="2000" baseline="0" dirty="0" smtClean="0"/>
                        <a:t>  2014 and  2015</a:t>
                      </a:r>
                      <a:endParaRPr lang="en-US" sz="2000" dirty="0"/>
                    </a:p>
                  </a:txBody>
                  <a:tcPr marL="68580" marR="68580" marT="34290" marB="34290"/>
                </a:tc>
                <a:tc>
                  <a:txBody>
                    <a:bodyPr/>
                    <a:lstStyle/>
                    <a:p>
                      <a:pPr algn="ctr">
                        <a:lnSpc>
                          <a:spcPct val="150000"/>
                        </a:lnSpc>
                      </a:pPr>
                      <a:r>
                        <a:rPr lang="en-US" sz="2000" dirty="0" smtClean="0"/>
                        <a:t>36</a:t>
                      </a:r>
                      <a:endParaRPr lang="en-US" sz="2000" dirty="0"/>
                    </a:p>
                  </a:txBody>
                  <a:tcPr marL="68580" marR="68580" marT="34290" marB="34290"/>
                </a:tc>
                <a:tc>
                  <a:txBody>
                    <a:bodyPr/>
                    <a:lstStyle/>
                    <a:p>
                      <a:pPr algn="ctr">
                        <a:lnSpc>
                          <a:spcPct val="150000"/>
                        </a:lnSpc>
                      </a:pPr>
                      <a:r>
                        <a:rPr lang="en-US" sz="2000" dirty="0" smtClean="0"/>
                        <a:t>8</a:t>
                      </a:r>
                      <a:endParaRPr lang="en-US" sz="2000" dirty="0"/>
                    </a:p>
                  </a:txBody>
                  <a:tcPr marL="68580" marR="68580" marT="34290" marB="34290"/>
                </a:tc>
                <a:tc>
                  <a:txBody>
                    <a:bodyPr/>
                    <a:lstStyle/>
                    <a:p>
                      <a:pPr algn="ctr">
                        <a:lnSpc>
                          <a:spcPct val="150000"/>
                        </a:lnSpc>
                      </a:pPr>
                      <a:r>
                        <a:rPr lang="en-US" sz="2000" dirty="0" smtClean="0"/>
                        <a:t>44</a:t>
                      </a:r>
                      <a:endParaRPr lang="en-US" sz="2000" dirty="0"/>
                    </a:p>
                  </a:txBody>
                  <a:tcPr marL="68580" marR="68580" marT="34290" marB="34290"/>
                </a:tc>
                <a:extLst>
                  <a:ext uri="{0D108BD9-81ED-4DB2-BD59-A6C34878D82A}">
                    <a16:rowId xmlns:a16="http://schemas.microsoft.com/office/drawing/2014/main" val="10001"/>
                  </a:ext>
                </a:extLst>
              </a:tr>
              <a:tr h="248181">
                <a:tc>
                  <a:txBody>
                    <a:bodyPr/>
                    <a:lstStyle/>
                    <a:p>
                      <a:pPr algn="l">
                        <a:lnSpc>
                          <a:spcPct val="150000"/>
                        </a:lnSpc>
                      </a:pPr>
                      <a:r>
                        <a:rPr lang="en-US" sz="2000" dirty="0" smtClean="0"/>
                        <a:t>  2012</a:t>
                      </a:r>
                      <a:r>
                        <a:rPr lang="en-US" sz="2000" baseline="0" dirty="0" smtClean="0"/>
                        <a:t> and </a:t>
                      </a:r>
                      <a:r>
                        <a:rPr lang="en-US" sz="2000" dirty="0" smtClean="0"/>
                        <a:t>2013</a:t>
                      </a:r>
                      <a:endParaRPr lang="en-US" sz="2000" dirty="0"/>
                    </a:p>
                  </a:txBody>
                  <a:tcPr marL="68580" marR="68580" marT="34290" marB="34290"/>
                </a:tc>
                <a:tc>
                  <a:txBody>
                    <a:bodyPr/>
                    <a:lstStyle/>
                    <a:p>
                      <a:pPr algn="ctr">
                        <a:lnSpc>
                          <a:spcPct val="150000"/>
                        </a:lnSpc>
                      </a:pPr>
                      <a:r>
                        <a:rPr lang="en-US" sz="2000" dirty="0" smtClean="0"/>
                        <a:t>46</a:t>
                      </a:r>
                      <a:endParaRPr lang="en-US" sz="2000" dirty="0"/>
                    </a:p>
                  </a:txBody>
                  <a:tcPr marL="68580" marR="68580" marT="34290" marB="34290"/>
                </a:tc>
                <a:tc>
                  <a:txBody>
                    <a:bodyPr/>
                    <a:lstStyle/>
                    <a:p>
                      <a:pPr algn="ctr">
                        <a:lnSpc>
                          <a:spcPct val="150000"/>
                        </a:lnSpc>
                      </a:pPr>
                      <a:r>
                        <a:rPr lang="en-US" sz="2000" dirty="0" smtClean="0"/>
                        <a:t>4</a:t>
                      </a:r>
                      <a:endParaRPr lang="en-US" sz="2000" dirty="0"/>
                    </a:p>
                  </a:txBody>
                  <a:tcPr marL="68580" marR="68580" marT="34290" marB="34290"/>
                </a:tc>
                <a:tc>
                  <a:txBody>
                    <a:bodyPr/>
                    <a:lstStyle/>
                    <a:p>
                      <a:pPr algn="ctr">
                        <a:lnSpc>
                          <a:spcPct val="150000"/>
                        </a:lnSpc>
                      </a:pPr>
                      <a:r>
                        <a:rPr lang="en-US" sz="2000" dirty="0" smtClean="0"/>
                        <a:t>50</a:t>
                      </a:r>
                      <a:endParaRPr lang="en-US" sz="2000" dirty="0"/>
                    </a:p>
                  </a:txBody>
                  <a:tcPr marL="68580" marR="68580" marT="34290" marB="34290"/>
                </a:tc>
                <a:extLst>
                  <a:ext uri="{0D108BD9-81ED-4DB2-BD59-A6C34878D82A}">
                    <a16:rowId xmlns:a16="http://schemas.microsoft.com/office/drawing/2014/main" val="10002"/>
                  </a:ext>
                </a:extLst>
              </a:tr>
              <a:tr h="218219">
                <a:tc>
                  <a:txBody>
                    <a:bodyPr/>
                    <a:lstStyle/>
                    <a:p>
                      <a:pPr algn="l">
                        <a:lnSpc>
                          <a:spcPct val="150000"/>
                        </a:lnSpc>
                      </a:pPr>
                      <a:r>
                        <a:rPr lang="en-US" sz="2000" dirty="0" smtClean="0"/>
                        <a:t>  2010</a:t>
                      </a:r>
                      <a:r>
                        <a:rPr lang="en-US" sz="2000" baseline="0" dirty="0" smtClean="0"/>
                        <a:t> and </a:t>
                      </a:r>
                      <a:r>
                        <a:rPr lang="en-US" sz="2000" dirty="0" smtClean="0"/>
                        <a:t>2011</a:t>
                      </a:r>
                      <a:endParaRPr lang="en-US" sz="2000" dirty="0"/>
                    </a:p>
                  </a:txBody>
                  <a:tcPr marL="68580" marR="68580" marT="34290" marB="34290"/>
                </a:tc>
                <a:tc>
                  <a:txBody>
                    <a:bodyPr/>
                    <a:lstStyle/>
                    <a:p>
                      <a:pPr algn="ctr">
                        <a:lnSpc>
                          <a:spcPct val="150000"/>
                        </a:lnSpc>
                      </a:pPr>
                      <a:r>
                        <a:rPr lang="en-US" sz="2000" dirty="0" smtClean="0"/>
                        <a:t>43</a:t>
                      </a:r>
                      <a:endParaRPr lang="en-US" sz="2000" dirty="0"/>
                    </a:p>
                  </a:txBody>
                  <a:tcPr marL="68580" marR="68580" marT="34290" marB="34290"/>
                </a:tc>
                <a:tc>
                  <a:txBody>
                    <a:bodyPr/>
                    <a:lstStyle/>
                    <a:p>
                      <a:pPr algn="ctr">
                        <a:lnSpc>
                          <a:spcPct val="150000"/>
                        </a:lnSpc>
                      </a:pPr>
                      <a:r>
                        <a:rPr lang="en-US" sz="2000" dirty="0" smtClean="0"/>
                        <a:t>3</a:t>
                      </a:r>
                      <a:endParaRPr lang="en-US" sz="2000" dirty="0"/>
                    </a:p>
                  </a:txBody>
                  <a:tcPr marL="68580" marR="68580" marT="34290" marB="34290"/>
                </a:tc>
                <a:tc>
                  <a:txBody>
                    <a:bodyPr/>
                    <a:lstStyle/>
                    <a:p>
                      <a:pPr algn="ctr">
                        <a:lnSpc>
                          <a:spcPct val="150000"/>
                        </a:lnSpc>
                      </a:pPr>
                      <a:r>
                        <a:rPr lang="en-US" sz="2000" dirty="0" smtClean="0"/>
                        <a:t>46</a:t>
                      </a:r>
                      <a:endParaRPr lang="en-US" sz="2000" dirty="0"/>
                    </a:p>
                  </a:txBody>
                  <a:tcPr marL="68580" marR="68580" marT="34290" marB="34290"/>
                </a:tc>
                <a:extLst>
                  <a:ext uri="{0D108BD9-81ED-4DB2-BD59-A6C34878D82A}">
                    <a16:rowId xmlns:a16="http://schemas.microsoft.com/office/drawing/2014/main" val="10003"/>
                  </a:ext>
                </a:extLst>
              </a:tr>
              <a:tr h="283147">
                <a:tc>
                  <a:txBody>
                    <a:bodyPr/>
                    <a:lstStyle/>
                    <a:p>
                      <a:pPr algn="l">
                        <a:lnSpc>
                          <a:spcPct val="150000"/>
                        </a:lnSpc>
                      </a:pPr>
                      <a:r>
                        <a:rPr lang="en-US" sz="2000" dirty="0" smtClean="0"/>
                        <a:t>  2008</a:t>
                      </a:r>
                      <a:r>
                        <a:rPr lang="en-US" sz="2000" baseline="0" dirty="0" smtClean="0"/>
                        <a:t> and </a:t>
                      </a:r>
                      <a:r>
                        <a:rPr lang="en-US" sz="2000" dirty="0" smtClean="0"/>
                        <a:t>2009</a:t>
                      </a:r>
                      <a:endParaRPr lang="en-US" sz="2000" dirty="0"/>
                    </a:p>
                  </a:txBody>
                  <a:tcPr marL="68580" marR="68580" marT="34290" marB="34290"/>
                </a:tc>
                <a:tc>
                  <a:txBody>
                    <a:bodyPr/>
                    <a:lstStyle/>
                    <a:p>
                      <a:pPr algn="ctr">
                        <a:lnSpc>
                          <a:spcPct val="150000"/>
                        </a:lnSpc>
                      </a:pPr>
                      <a:r>
                        <a:rPr lang="en-US" sz="2000" dirty="0" smtClean="0"/>
                        <a:t>35</a:t>
                      </a:r>
                      <a:endParaRPr lang="en-US" sz="2000" dirty="0"/>
                    </a:p>
                  </a:txBody>
                  <a:tcPr marL="68580" marR="68580" marT="34290" marB="34290"/>
                </a:tc>
                <a:tc>
                  <a:txBody>
                    <a:bodyPr/>
                    <a:lstStyle/>
                    <a:p>
                      <a:pPr algn="ctr">
                        <a:lnSpc>
                          <a:spcPct val="150000"/>
                        </a:lnSpc>
                      </a:pPr>
                      <a:r>
                        <a:rPr lang="en-US" sz="2000" dirty="0" smtClean="0"/>
                        <a:t>6</a:t>
                      </a:r>
                      <a:endParaRPr lang="en-US" sz="2000" dirty="0"/>
                    </a:p>
                  </a:txBody>
                  <a:tcPr marL="68580" marR="68580" marT="34290" marB="34290"/>
                </a:tc>
                <a:tc>
                  <a:txBody>
                    <a:bodyPr/>
                    <a:lstStyle/>
                    <a:p>
                      <a:pPr algn="ctr">
                        <a:lnSpc>
                          <a:spcPct val="150000"/>
                        </a:lnSpc>
                      </a:pPr>
                      <a:r>
                        <a:rPr lang="en-US" sz="2000" dirty="0" smtClean="0"/>
                        <a:t>41</a:t>
                      </a:r>
                      <a:endParaRPr lang="en-US" sz="2000" dirty="0"/>
                    </a:p>
                  </a:txBody>
                  <a:tcPr marL="68580" marR="68580" marT="34290" marB="34290"/>
                </a:tc>
                <a:extLst>
                  <a:ext uri="{0D108BD9-81ED-4DB2-BD59-A6C34878D82A}">
                    <a16:rowId xmlns:a16="http://schemas.microsoft.com/office/drawing/2014/main" val="10004"/>
                  </a:ext>
                </a:extLst>
              </a:tr>
              <a:tr h="253185">
                <a:tc>
                  <a:txBody>
                    <a:bodyPr/>
                    <a:lstStyle/>
                    <a:p>
                      <a:pPr algn="l">
                        <a:lnSpc>
                          <a:spcPct val="150000"/>
                        </a:lnSpc>
                      </a:pPr>
                      <a:r>
                        <a:rPr lang="en-US" sz="2000" dirty="0" smtClean="0"/>
                        <a:t>  2006</a:t>
                      </a:r>
                      <a:r>
                        <a:rPr lang="en-US" sz="2000" baseline="0" dirty="0" smtClean="0"/>
                        <a:t> and </a:t>
                      </a:r>
                      <a:r>
                        <a:rPr lang="en-US" sz="2000" dirty="0" smtClean="0"/>
                        <a:t>2007</a:t>
                      </a:r>
                      <a:endParaRPr lang="en-US" sz="2000" dirty="0"/>
                    </a:p>
                  </a:txBody>
                  <a:tcPr marL="68580" marR="68580" marT="34290" marB="34290"/>
                </a:tc>
                <a:tc>
                  <a:txBody>
                    <a:bodyPr/>
                    <a:lstStyle/>
                    <a:p>
                      <a:pPr algn="ctr">
                        <a:lnSpc>
                          <a:spcPct val="150000"/>
                        </a:lnSpc>
                      </a:pPr>
                      <a:r>
                        <a:rPr lang="en-US" sz="2000" dirty="0" smtClean="0"/>
                        <a:t>41</a:t>
                      </a:r>
                      <a:endParaRPr lang="en-US" sz="2000" dirty="0"/>
                    </a:p>
                  </a:txBody>
                  <a:tcPr marL="68580" marR="68580" marT="34290" marB="34290"/>
                </a:tc>
                <a:tc>
                  <a:txBody>
                    <a:bodyPr/>
                    <a:lstStyle/>
                    <a:p>
                      <a:pPr algn="ctr">
                        <a:lnSpc>
                          <a:spcPct val="150000"/>
                        </a:lnSpc>
                      </a:pPr>
                      <a:r>
                        <a:rPr lang="en-US" sz="2000" dirty="0" smtClean="0"/>
                        <a:t>4</a:t>
                      </a:r>
                      <a:endParaRPr lang="en-US" sz="2000" dirty="0"/>
                    </a:p>
                  </a:txBody>
                  <a:tcPr marL="68580" marR="68580" marT="34290" marB="34290"/>
                </a:tc>
                <a:tc>
                  <a:txBody>
                    <a:bodyPr/>
                    <a:lstStyle/>
                    <a:p>
                      <a:pPr algn="ctr">
                        <a:lnSpc>
                          <a:spcPct val="150000"/>
                        </a:lnSpc>
                      </a:pPr>
                      <a:r>
                        <a:rPr lang="en-US" sz="2000" dirty="0" smtClean="0"/>
                        <a:t>45</a:t>
                      </a:r>
                      <a:endParaRPr lang="en-US" sz="2000" dirty="0"/>
                    </a:p>
                  </a:txBody>
                  <a:tcPr marL="68580" marR="68580" marT="34290" marB="34290"/>
                </a:tc>
                <a:extLst>
                  <a:ext uri="{0D108BD9-81ED-4DB2-BD59-A6C34878D82A}">
                    <a16:rowId xmlns:a16="http://schemas.microsoft.com/office/drawing/2014/main" val="10005"/>
                  </a:ext>
                </a:extLst>
              </a:tr>
              <a:tr h="292234">
                <a:tc>
                  <a:txBody>
                    <a:bodyPr/>
                    <a:lstStyle/>
                    <a:p>
                      <a:pPr algn="l">
                        <a:lnSpc>
                          <a:spcPct val="150000"/>
                        </a:lnSpc>
                      </a:pPr>
                      <a:r>
                        <a:rPr lang="en-US" sz="2000" dirty="0" smtClean="0"/>
                        <a:t>  2004</a:t>
                      </a:r>
                      <a:r>
                        <a:rPr lang="en-US" sz="2000" baseline="0" dirty="0" smtClean="0"/>
                        <a:t> and </a:t>
                      </a:r>
                      <a:r>
                        <a:rPr lang="en-US" sz="2000" dirty="0" smtClean="0"/>
                        <a:t>2005</a:t>
                      </a:r>
                      <a:endParaRPr lang="en-US" sz="2000" dirty="0"/>
                    </a:p>
                  </a:txBody>
                  <a:tcPr marL="68580" marR="68580" marT="34290" marB="34290"/>
                </a:tc>
                <a:tc>
                  <a:txBody>
                    <a:bodyPr/>
                    <a:lstStyle/>
                    <a:p>
                      <a:pPr algn="ctr">
                        <a:lnSpc>
                          <a:spcPct val="150000"/>
                        </a:lnSpc>
                      </a:pPr>
                      <a:r>
                        <a:rPr lang="en-US" sz="2000" dirty="0" smtClean="0"/>
                        <a:t>34</a:t>
                      </a:r>
                      <a:endParaRPr lang="en-US" sz="2000" dirty="0"/>
                    </a:p>
                  </a:txBody>
                  <a:tcPr marL="68580" marR="68580" marT="34290" marB="34290"/>
                </a:tc>
                <a:tc>
                  <a:txBody>
                    <a:bodyPr/>
                    <a:lstStyle/>
                    <a:p>
                      <a:pPr algn="ctr">
                        <a:lnSpc>
                          <a:spcPct val="150000"/>
                        </a:lnSpc>
                      </a:pPr>
                      <a:r>
                        <a:rPr lang="en-US" sz="2000" dirty="0" smtClean="0"/>
                        <a:t>1</a:t>
                      </a:r>
                      <a:endParaRPr lang="en-US" sz="2000" dirty="0"/>
                    </a:p>
                  </a:txBody>
                  <a:tcPr marL="68580" marR="68580" marT="34290" marB="34290"/>
                </a:tc>
                <a:tc>
                  <a:txBody>
                    <a:bodyPr/>
                    <a:lstStyle/>
                    <a:p>
                      <a:pPr algn="ctr">
                        <a:lnSpc>
                          <a:spcPct val="150000"/>
                        </a:lnSpc>
                      </a:pPr>
                      <a:r>
                        <a:rPr lang="en-US" sz="2000" dirty="0" smtClean="0"/>
                        <a:t>35</a:t>
                      </a:r>
                      <a:endParaRPr lang="en-US" sz="2000" dirty="0"/>
                    </a:p>
                  </a:txBody>
                  <a:tcPr marL="68580" marR="68580" marT="34290" marB="34290"/>
                </a:tc>
                <a:extLst>
                  <a:ext uri="{0D108BD9-81ED-4DB2-BD59-A6C34878D82A}">
                    <a16:rowId xmlns:a16="http://schemas.microsoft.com/office/drawing/2014/main" val="10006"/>
                  </a:ext>
                </a:extLst>
              </a:tr>
              <a:tr h="483130">
                <a:tc>
                  <a:txBody>
                    <a:bodyPr/>
                    <a:lstStyle/>
                    <a:p>
                      <a:pPr algn="ctr">
                        <a:lnSpc>
                          <a:spcPct val="150000"/>
                        </a:lnSpc>
                      </a:pPr>
                      <a:r>
                        <a:rPr lang="en-US" sz="2000" dirty="0" smtClean="0"/>
                        <a:t>TOTAL</a:t>
                      </a:r>
                      <a:endParaRPr lang="en-US" sz="2000" b="1" dirty="0"/>
                    </a:p>
                  </a:txBody>
                  <a:tcPr marL="68580" marR="68580" marT="34290" marB="34290"/>
                </a:tc>
                <a:tc>
                  <a:txBody>
                    <a:bodyPr/>
                    <a:lstStyle/>
                    <a:p>
                      <a:pPr algn="ctr">
                        <a:lnSpc>
                          <a:spcPct val="150000"/>
                        </a:lnSpc>
                      </a:pPr>
                      <a:r>
                        <a:rPr lang="en-US" sz="2000" b="0" dirty="0" smtClean="0"/>
                        <a:t>263</a:t>
                      </a:r>
                      <a:endParaRPr lang="en-US" sz="2000" b="1" dirty="0"/>
                    </a:p>
                  </a:txBody>
                  <a:tcPr marL="68580" marR="68580" marT="34290" marB="34290"/>
                </a:tc>
                <a:tc>
                  <a:txBody>
                    <a:bodyPr/>
                    <a:lstStyle/>
                    <a:p>
                      <a:pPr algn="ctr">
                        <a:lnSpc>
                          <a:spcPct val="150000"/>
                        </a:lnSpc>
                      </a:pPr>
                      <a:r>
                        <a:rPr lang="en-US" sz="2000" b="0" dirty="0" smtClean="0"/>
                        <a:t>28</a:t>
                      </a:r>
                      <a:endParaRPr lang="en-US" sz="2000" b="1" dirty="0"/>
                    </a:p>
                  </a:txBody>
                  <a:tcPr marL="68580" marR="68580" marT="34290" marB="34290"/>
                </a:tc>
                <a:tc>
                  <a:txBody>
                    <a:bodyPr/>
                    <a:lstStyle/>
                    <a:p>
                      <a:pPr algn="ctr">
                        <a:lnSpc>
                          <a:spcPct val="150000"/>
                        </a:lnSpc>
                      </a:pPr>
                      <a:r>
                        <a:rPr lang="en-US" sz="2000" dirty="0" smtClean="0"/>
                        <a:t>291</a:t>
                      </a:r>
                      <a:endParaRPr lang="en-US" sz="2000" b="1" dirty="0"/>
                    </a:p>
                  </a:txBody>
                  <a:tcPr marL="68580" marR="68580" marT="34290" marB="34290"/>
                </a:tc>
                <a:extLst>
                  <a:ext uri="{0D108BD9-81ED-4DB2-BD59-A6C34878D82A}">
                    <a16:rowId xmlns:a16="http://schemas.microsoft.com/office/drawing/2014/main" val="10007"/>
                  </a:ext>
                </a:extLst>
              </a:tr>
            </a:tbl>
          </a:graphicData>
        </a:graphic>
      </p:graphicFrame>
      <p:cxnSp>
        <p:nvCxnSpPr>
          <p:cNvPr id="5" name="Straight Connector 4"/>
          <p:cNvCxnSpPr/>
          <p:nvPr/>
        </p:nvCxnSpPr>
        <p:spPr>
          <a:xfrm>
            <a:off x="966352" y="966159"/>
            <a:ext cx="3073940" cy="800924"/>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1086778" y="6109111"/>
            <a:ext cx="7115907" cy="523220"/>
          </a:xfrm>
          <a:prstGeom prst="rect">
            <a:avLst/>
          </a:prstGeom>
          <a:noFill/>
          <a:ln>
            <a:solidFill>
              <a:schemeClr val="accent1"/>
            </a:solidFill>
          </a:ln>
        </p:spPr>
        <p:txBody>
          <a:bodyPr wrap="square" rtlCol="0">
            <a:spAutoFit/>
          </a:bodyPr>
          <a:lstStyle/>
          <a:p>
            <a:pPr algn="ctr"/>
            <a:r>
              <a:rPr lang="en-US" sz="1400" dirty="0">
                <a:solidFill>
                  <a:prstClr val="black"/>
                </a:solidFill>
              </a:rPr>
              <a:t>The total of </a:t>
            </a:r>
            <a:r>
              <a:rPr lang="en-US" sz="1400" dirty="0" smtClean="0">
                <a:solidFill>
                  <a:prstClr val="black"/>
                </a:solidFill>
              </a:rPr>
              <a:t>291 </a:t>
            </a:r>
            <a:r>
              <a:rPr lang="en-US" sz="1400" dirty="0">
                <a:solidFill>
                  <a:prstClr val="black"/>
                </a:solidFill>
              </a:rPr>
              <a:t>includes </a:t>
            </a:r>
            <a:r>
              <a:rPr lang="en-US" sz="1400" dirty="0" smtClean="0">
                <a:solidFill>
                  <a:prstClr val="black"/>
                </a:solidFill>
              </a:rPr>
              <a:t>153 </a:t>
            </a:r>
            <a:r>
              <a:rPr lang="en-US" sz="1400" dirty="0">
                <a:solidFill>
                  <a:prstClr val="black"/>
                </a:solidFill>
              </a:rPr>
              <a:t>allegations made between 2004 and </a:t>
            </a:r>
            <a:r>
              <a:rPr lang="en-US" sz="1400" dirty="0" smtClean="0">
                <a:solidFill>
                  <a:prstClr val="black"/>
                </a:solidFill>
              </a:rPr>
              <a:t>2017, </a:t>
            </a:r>
            <a:r>
              <a:rPr lang="en-US" sz="1400" dirty="0">
                <a:solidFill>
                  <a:prstClr val="black"/>
                </a:solidFill>
              </a:rPr>
              <a:t>but not reported in the year they occurred; </a:t>
            </a:r>
            <a:r>
              <a:rPr lang="en-US" sz="1400" dirty="0" smtClean="0">
                <a:solidFill>
                  <a:prstClr val="black"/>
                </a:solidFill>
              </a:rPr>
              <a:t>138 </a:t>
            </a:r>
            <a:r>
              <a:rPr lang="en-US" sz="1400" dirty="0">
                <a:solidFill>
                  <a:prstClr val="black"/>
                </a:solidFill>
              </a:rPr>
              <a:t>allegations were reported in the year they occurred for the </a:t>
            </a:r>
            <a:r>
              <a:rPr lang="en-US" sz="1400" dirty="0" smtClean="0">
                <a:solidFill>
                  <a:prstClr val="black"/>
                </a:solidFill>
              </a:rPr>
              <a:t>291 </a:t>
            </a:r>
            <a:r>
              <a:rPr lang="en-US" sz="1400" dirty="0">
                <a:solidFill>
                  <a:prstClr val="black"/>
                </a:solidFill>
              </a:rPr>
              <a:t>total.</a:t>
            </a:r>
          </a:p>
        </p:txBody>
      </p:sp>
      <p:sp>
        <p:nvSpPr>
          <p:cNvPr id="6" name="TextBox 5"/>
          <p:cNvSpPr txBox="1"/>
          <p:nvPr/>
        </p:nvSpPr>
        <p:spPr>
          <a:xfrm>
            <a:off x="8581292" y="6471138"/>
            <a:ext cx="445477" cy="338554"/>
          </a:xfrm>
          <a:prstGeom prst="rect">
            <a:avLst/>
          </a:prstGeom>
          <a:noFill/>
        </p:spPr>
        <p:txBody>
          <a:bodyPr wrap="square" rtlCol="0">
            <a:spAutoFit/>
          </a:bodyPr>
          <a:lstStyle/>
          <a:p>
            <a:r>
              <a:rPr lang="en-US" sz="1600" dirty="0" smtClean="0">
                <a:solidFill>
                  <a:prstClr val="black"/>
                </a:solidFill>
              </a:rPr>
              <a:t>29</a:t>
            </a:r>
            <a:endParaRPr lang="en-US" sz="1600" dirty="0">
              <a:solidFill>
                <a:prstClr val="black"/>
              </a:solidFill>
            </a:endParaRPr>
          </a:p>
        </p:txBody>
      </p:sp>
    </p:spTree>
    <p:extLst>
      <p:ext uri="{BB962C8B-B14F-4D97-AF65-F5344CB8AC3E}">
        <p14:creationId xmlns:p14="http://schemas.microsoft.com/office/powerpoint/2010/main" val="4094806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1675"/>
            <a:ext cx="8229600" cy="743017"/>
          </a:xfrm>
          <a:solidFill>
            <a:schemeClr val="accent1">
              <a:lumMod val="40000"/>
              <a:lumOff val="60000"/>
            </a:schemeClr>
          </a:solidFill>
          <a:ln w="28575">
            <a:solidFill>
              <a:schemeClr val="accent1"/>
            </a:solidFill>
          </a:ln>
        </p:spPr>
        <p:txBody>
          <a:bodyPr>
            <a:normAutofit/>
          </a:bodyPr>
          <a:lstStyle/>
          <a:p>
            <a:r>
              <a:rPr lang="en-US" sz="3600" b="1" dirty="0" smtClean="0">
                <a:latin typeface="+mn-lt"/>
              </a:rPr>
              <a:t>Main Sources of Data</a:t>
            </a:r>
            <a:endParaRPr lang="en-US" sz="3600" b="1" dirty="0">
              <a:latin typeface="+mn-lt"/>
            </a:endParaRPr>
          </a:p>
        </p:txBody>
      </p:sp>
      <p:sp>
        <p:nvSpPr>
          <p:cNvPr id="3" name="Content Placeholder 2"/>
          <p:cNvSpPr>
            <a:spLocks noGrp="1"/>
          </p:cNvSpPr>
          <p:nvPr>
            <p:ph idx="1"/>
          </p:nvPr>
        </p:nvSpPr>
        <p:spPr>
          <a:xfrm>
            <a:off x="457200" y="1077671"/>
            <a:ext cx="8229600" cy="1465397"/>
          </a:xfrm>
        </p:spPr>
        <p:txBody>
          <a:bodyPr>
            <a:normAutofit/>
          </a:bodyPr>
          <a:lstStyle/>
          <a:p>
            <a:pPr marL="0" indent="0">
              <a:buNone/>
            </a:pPr>
            <a:r>
              <a:rPr lang="en-US" sz="2800" dirty="0"/>
              <a:t>Reports presented to the United States Conference of Catholic Bishops by the John Jay College Research Team, The City University of New </a:t>
            </a:r>
            <a:r>
              <a:rPr lang="en-US" sz="2800" dirty="0" smtClean="0"/>
              <a:t>York*</a:t>
            </a:r>
          </a:p>
        </p:txBody>
      </p:sp>
      <p:sp>
        <p:nvSpPr>
          <p:cNvPr id="4" name="Slide Number Placeholder 3"/>
          <p:cNvSpPr>
            <a:spLocks noGrp="1"/>
          </p:cNvSpPr>
          <p:nvPr>
            <p:ph type="sldNum" sz="quarter" idx="12"/>
          </p:nvPr>
        </p:nvSpPr>
        <p:spPr/>
        <p:txBody>
          <a:bodyPr/>
          <a:lstStyle/>
          <a:p>
            <a:fld id="{DB37EB8E-0F4F-491C-9BEA-E7F2FC979D23}" type="slidenum">
              <a:rPr lang="en-US" sz="1600" smtClean="0">
                <a:solidFill>
                  <a:prstClr val="black"/>
                </a:solidFill>
              </a:rPr>
              <a:pPr/>
              <a:t>3</a:t>
            </a:fld>
            <a:endParaRPr lang="en-US" sz="1600" dirty="0">
              <a:solidFill>
                <a:prstClr val="black"/>
              </a:solidFill>
            </a:endParaRPr>
          </a:p>
        </p:txBody>
      </p:sp>
      <p:sp>
        <p:nvSpPr>
          <p:cNvPr id="5" name="TextBox 4"/>
          <p:cNvSpPr txBox="1"/>
          <p:nvPr/>
        </p:nvSpPr>
        <p:spPr>
          <a:xfrm>
            <a:off x="614360" y="4453991"/>
            <a:ext cx="8001001" cy="707886"/>
          </a:xfrm>
          <a:prstGeom prst="rect">
            <a:avLst/>
          </a:prstGeom>
          <a:noFill/>
          <a:ln>
            <a:solidFill>
              <a:srgbClr val="0070C0"/>
            </a:solidFill>
          </a:ln>
        </p:spPr>
        <p:txBody>
          <a:bodyPr wrap="square" rtlCol="0">
            <a:spAutoFit/>
          </a:bodyPr>
          <a:lstStyle/>
          <a:p>
            <a:pPr marL="171450" indent="-171450"/>
            <a:r>
              <a:rPr lang="en-US" dirty="0">
                <a:solidFill>
                  <a:prstClr val="black"/>
                </a:solidFill>
              </a:rPr>
              <a:t>* </a:t>
            </a:r>
            <a:r>
              <a:rPr lang="en-US" sz="2000" dirty="0" smtClean="0">
                <a:solidFill>
                  <a:prstClr val="black"/>
                </a:solidFill>
              </a:rPr>
              <a:t>These </a:t>
            </a:r>
            <a:r>
              <a:rPr lang="en-US" sz="2000" dirty="0">
                <a:solidFill>
                  <a:prstClr val="black"/>
                </a:solidFill>
              </a:rPr>
              <a:t>two reports are based on data supplied by 97 percent of U.S. archdioceses and dioceses on all clergy accused of sexual abuse of minors</a:t>
            </a:r>
          </a:p>
        </p:txBody>
      </p:sp>
      <p:sp>
        <p:nvSpPr>
          <p:cNvPr id="6" name="TextBox 5"/>
          <p:cNvSpPr txBox="1"/>
          <p:nvPr/>
        </p:nvSpPr>
        <p:spPr>
          <a:xfrm>
            <a:off x="542924" y="2421311"/>
            <a:ext cx="8143875" cy="830997"/>
          </a:xfrm>
          <a:prstGeom prst="rect">
            <a:avLst/>
          </a:prstGeom>
          <a:noFill/>
        </p:spPr>
        <p:txBody>
          <a:bodyPr wrap="square" rtlCol="0">
            <a:spAutoFit/>
          </a:bodyPr>
          <a:lstStyle/>
          <a:p>
            <a:pPr marL="342900" lvl="0" indent="-342900">
              <a:spcBef>
                <a:spcPct val="20000"/>
              </a:spcBef>
              <a:buClr>
                <a:srgbClr val="0070C0"/>
              </a:buClr>
              <a:buFont typeface="Arial" pitchFamily="34" charset="0"/>
              <a:buChar char="•"/>
            </a:pPr>
            <a:r>
              <a:rPr lang="en-US" sz="2400" i="1" dirty="0">
                <a:solidFill>
                  <a:prstClr val="black"/>
                </a:solidFill>
              </a:rPr>
              <a:t>The Causes and Context of Sexual Abuse of Minors by Catholic Priests in the United States</a:t>
            </a:r>
            <a:r>
              <a:rPr lang="en-US" sz="2400" dirty="0">
                <a:solidFill>
                  <a:prstClr val="black"/>
                </a:solidFill>
              </a:rPr>
              <a:t>, 1950-2010, </a:t>
            </a:r>
            <a:r>
              <a:rPr lang="en-US" sz="2400" dirty="0" smtClean="0">
                <a:solidFill>
                  <a:prstClr val="black"/>
                </a:solidFill>
              </a:rPr>
              <a:t>  March</a:t>
            </a:r>
            <a:r>
              <a:rPr lang="en-US" sz="2400" dirty="0">
                <a:solidFill>
                  <a:prstClr val="black"/>
                </a:solidFill>
              </a:rPr>
              <a:t>, </a:t>
            </a:r>
            <a:r>
              <a:rPr lang="en-US" sz="2400" dirty="0" smtClean="0">
                <a:solidFill>
                  <a:prstClr val="black"/>
                </a:solidFill>
              </a:rPr>
              <a:t>2011</a:t>
            </a:r>
            <a:endParaRPr lang="en-US" sz="2400" dirty="0">
              <a:solidFill>
                <a:prstClr val="black"/>
              </a:solidFill>
            </a:endParaRPr>
          </a:p>
        </p:txBody>
      </p:sp>
      <p:sp>
        <p:nvSpPr>
          <p:cNvPr id="7" name="TextBox 6"/>
          <p:cNvSpPr txBox="1"/>
          <p:nvPr/>
        </p:nvSpPr>
        <p:spPr>
          <a:xfrm>
            <a:off x="542924" y="3252308"/>
            <a:ext cx="8143875" cy="1200329"/>
          </a:xfrm>
          <a:prstGeom prst="rect">
            <a:avLst/>
          </a:prstGeom>
          <a:noFill/>
        </p:spPr>
        <p:txBody>
          <a:bodyPr wrap="square" rtlCol="0">
            <a:spAutoFit/>
          </a:bodyPr>
          <a:lstStyle/>
          <a:p>
            <a:pPr marL="342900" lvl="0" indent="-342900">
              <a:spcBef>
                <a:spcPct val="20000"/>
              </a:spcBef>
              <a:buClr>
                <a:srgbClr val="0070C0"/>
              </a:buClr>
              <a:buFont typeface="Arial" pitchFamily="34" charset="0"/>
              <a:buChar char="•"/>
            </a:pPr>
            <a:r>
              <a:rPr lang="en-US" sz="2400" i="1" dirty="0">
                <a:solidFill>
                  <a:prstClr val="black"/>
                </a:solidFill>
              </a:rPr>
              <a:t>The Nature and Scope of Sexual Abuse of Minors by Catholic Priests and Deacons in the United States, 1950-2002</a:t>
            </a:r>
            <a:r>
              <a:rPr lang="en-US" sz="2400" dirty="0">
                <a:solidFill>
                  <a:prstClr val="black"/>
                </a:solidFill>
              </a:rPr>
              <a:t>, February </a:t>
            </a:r>
            <a:r>
              <a:rPr lang="en-US" sz="2400" dirty="0" smtClean="0">
                <a:solidFill>
                  <a:prstClr val="black"/>
                </a:solidFill>
              </a:rPr>
              <a:t>2004</a:t>
            </a:r>
            <a:endParaRPr lang="en-US" sz="2400" dirty="0">
              <a:solidFill>
                <a:prstClr val="black"/>
              </a:solidFill>
            </a:endParaRPr>
          </a:p>
        </p:txBody>
      </p:sp>
      <p:sp>
        <p:nvSpPr>
          <p:cNvPr id="8" name="TextBox 7"/>
          <p:cNvSpPr txBox="1"/>
          <p:nvPr/>
        </p:nvSpPr>
        <p:spPr>
          <a:xfrm>
            <a:off x="542924" y="5343615"/>
            <a:ext cx="8267702" cy="830997"/>
          </a:xfrm>
          <a:prstGeom prst="rect">
            <a:avLst/>
          </a:prstGeom>
          <a:noFill/>
        </p:spPr>
        <p:txBody>
          <a:bodyPr wrap="square" rtlCol="0">
            <a:spAutoFit/>
          </a:bodyPr>
          <a:lstStyle/>
          <a:p>
            <a:pPr marL="285750" indent="-285750">
              <a:buClr>
                <a:srgbClr val="0070C0"/>
              </a:buClr>
              <a:buFont typeface="Arial" panose="020B0604020202020204" pitchFamily="34" charset="0"/>
              <a:buChar char="•"/>
            </a:pPr>
            <a:r>
              <a:rPr lang="en-US" sz="2400" dirty="0" smtClean="0"/>
              <a:t>Reports by the </a:t>
            </a:r>
            <a:r>
              <a:rPr lang="en-US" sz="2400" i="1" dirty="0" smtClean="0"/>
              <a:t>Center for Applied Research in the Apostolate </a:t>
            </a:r>
            <a:r>
              <a:rPr lang="en-US" sz="2400" dirty="0" smtClean="0"/>
              <a:t>(CARA) from </a:t>
            </a:r>
            <a:r>
              <a:rPr lang="en-US" sz="2400" dirty="0"/>
              <a:t>2004 to 2017 on the USCCB website </a:t>
            </a:r>
          </a:p>
        </p:txBody>
      </p:sp>
    </p:spTree>
    <p:extLst>
      <p:ext uri="{BB962C8B-B14F-4D97-AF65-F5344CB8AC3E}">
        <p14:creationId xmlns:p14="http://schemas.microsoft.com/office/powerpoint/2010/main" val="206707978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02627" y="91330"/>
            <a:ext cx="8241323" cy="805208"/>
          </a:xfrm>
          <a:ln w="19050">
            <a:solidFill>
              <a:srgbClr val="0070C0"/>
            </a:solidFill>
          </a:ln>
        </p:spPr>
        <p:txBody>
          <a:bodyPr>
            <a:normAutofit fontScale="90000"/>
          </a:bodyPr>
          <a:lstStyle/>
          <a:p>
            <a:pPr algn="ctr"/>
            <a:r>
              <a:rPr lang="en-US" sz="2800" b="1" dirty="0">
                <a:latin typeface="+mn-lt"/>
              </a:rPr>
              <a:t>New Credible </a:t>
            </a:r>
            <a:r>
              <a:rPr lang="en-US" sz="2800" b="1" dirty="0" smtClean="0">
                <a:latin typeface="+mn-lt"/>
              </a:rPr>
              <a:t>Allegations of Sexual Abuse</a:t>
            </a:r>
            <a:r>
              <a:rPr lang="en-US" sz="2800" b="1" dirty="0">
                <a:latin typeface="+mn-lt"/>
              </a:rPr>
              <a:t/>
            </a:r>
            <a:br>
              <a:rPr lang="en-US" sz="2800" b="1" dirty="0">
                <a:latin typeface="+mn-lt"/>
              </a:rPr>
            </a:br>
            <a:r>
              <a:rPr lang="en-US" sz="2800" b="1" dirty="0">
                <a:latin typeface="+mn-lt"/>
              </a:rPr>
              <a:t>Occurring in the Year of the </a:t>
            </a:r>
            <a:r>
              <a:rPr lang="en-US" sz="2800" b="1" dirty="0" smtClean="0">
                <a:latin typeface="+mn-lt"/>
              </a:rPr>
              <a:t>Report from 2004 to 2017</a:t>
            </a:r>
            <a:endParaRPr lang="en-US" sz="2800" b="1" dirty="0">
              <a:latin typeface="+mn-lt"/>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82948162"/>
              </p:ext>
            </p:extLst>
          </p:nvPr>
        </p:nvGraphicFramePr>
        <p:xfrm>
          <a:off x="502627" y="926103"/>
          <a:ext cx="8233745" cy="5377479"/>
        </p:xfrm>
        <a:graphic>
          <a:graphicData uri="http://schemas.openxmlformats.org/drawingml/2006/table">
            <a:tbl>
              <a:tblPr firstRow="1" bandRow="1">
                <a:tableStyleId>{21E4AEA4-8DFA-4A89-87EB-49C32662AFE0}</a:tableStyleId>
              </a:tblPr>
              <a:tblGrid>
                <a:gridCol w="2619133">
                  <a:extLst>
                    <a:ext uri="{9D8B030D-6E8A-4147-A177-3AD203B41FA5}">
                      <a16:colId xmlns:a16="http://schemas.microsoft.com/office/drawing/2014/main" val="20000"/>
                    </a:ext>
                  </a:extLst>
                </a:gridCol>
                <a:gridCol w="1958230">
                  <a:extLst>
                    <a:ext uri="{9D8B030D-6E8A-4147-A177-3AD203B41FA5}">
                      <a16:colId xmlns:a16="http://schemas.microsoft.com/office/drawing/2014/main" val="20001"/>
                    </a:ext>
                  </a:extLst>
                </a:gridCol>
                <a:gridCol w="1722542">
                  <a:extLst>
                    <a:ext uri="{9D8B030D-6E8A-4147-A177-3AD203B41FA5}">
                      <a16:colId xmlns:a16="http://schemas.microsoft.com/office/drawing/2014/main" val="20002"/>
                    </a:ext>
                  </a:extLst>
                </a:gridCol>
                <a:gridCol w="1933840">
                  <a:extLst>
                    <a:ext uri="{9D8B030D-6E8A-4147-A177-3AD203B41FA5}">
                      <a16:colId xmlns:a16="http://schemas.microsoft.com/office/drawing/2014/main" val="20003"/>
                    </a:ext>
                  </a:extLst>
                </a:gridCol>
              </a:tblGrid>
              <a:tr h="611067">
                <a:tc>
                  <a:txBody>
                    <a:bodyPr/>
                    <a:lstStyle/>
                    <a:p>
                      <a:pPr algn="r"/>
                      <a:r>
                        <a:rPr lang="en-US" sz="1600" dirty="0" smtClean="0"/>
                        <a:t>Allegations</a:t>
                      </a:r>
                    </a:p>
                    <a:p>
                      <a:r>
                        <a:rPr lang="en-US" sz="1600" dirty="0" smtClean="0"/>
                        <a:t>Year</a:t>
                      </a:r>
                      <a:endParaRPr lang="en-US" sz="1600" dirty="0"/>
                    </a:p>
                  </a:txBody>
                  <a:tcPr/>
                </a:tc>
                <a:tc>
                  <a:txBody>
                    <a:bodyPr/>
                    <a:lstStyle/>
                    <a:p>
                      <a:pPr algn="ctr"/>
                      <a:r>
                        <a:rPr lang="en-US" sz="1600" dirty="0" smtClean="0"/>
                        <a:t>Diocesan</a:t>
                      </a:r>
                    </a:p>
                    <a:p>
                      <a:pPr algn="ctr"/>
                      <a:r>
                        <a:rPr lang="en-US" sz="1600" dirty="0" smtClean="0"/>
                        <a:t>Priests</a:t>
                      </a:r>
                      <a:endParaRPr lang="en-US" sz="1600" dirty="0"/>
                    </a:p>
                  </a:txBody>
                  <a:tcPr/>
                </a:tc>
                <a:tc>
                  <a:txBody>
                    <a:bodyPr/>
                    <a:lstStyle/>
                    <a:p>
                      <a:pPr algn="ctr"/>
                      <a:r>
                        <a:rPr lang="en-US" sz="1600" dirty="0" smtClean="0"/>
                        <a:t>Religious</a:t>
                      </a:r>
                    </a:p>
                    <a:p>
                      <a:pPr algn="ctr"/>
                      <a:r>
                        <a:rPr lang="en-US" sz="1600" dirty="0" smtClean="0"/>
                        <a:t>Priests</a:t>
                      </a:r>
                      <a:endParaRPr lang="en-US" sz="1600" dirty="0"/>
                    </a:p>
                  </a:txBody>
                  <a:tcPr/>
                </a:tc>
                <a:tc>
                  <a:txBody>
                    <a:bodyPr/>
                    <a:lstStyle/>
                    <a:p>
                      <a:pPr algn="ctr"/>
                      <a:r>
                        <a:rPr lang="en-US" sz="1600" dirty="0" smtClean="0"/>
                        <a:t>Total</a:t>
                      </a:r>
                      <a:endParaRPr lang="en-US" sz="1600" dirty="0"/>
                    </a:p>
                  </a:txBody>
                  <a:tcPr/>
                </a:tc>
                <a:extLst>
                  <a:ext uri="{0D108BD9-81ED-4DB2-BD59-A6C34878D82A}">
                    <a16:rowId xmlns:a16="http://schemas.microsoft.com/office/drawing/2014/main" val="10000"/>
                  </a:ext>
                </a:extLst>
              </a:tr>
              <a:tr h="319715">
                <a:tc>
                  <a:txBody>
                    <a:bodyPr/>
                    <a:lstStyle/>
                    <a:p>
                      <a:pPr algn="ctr"/>
                      <a:r>
                        <a:rPr lang="en-US" sz="1400" dirty="0" smtClean="0"/>
                        <a:t>2017</a:t>
                      </a:r>
                      <a:endParaRPr lang="en-US" sz="1400" dirty="0"/>
                    </a:p>
                  </a:txBody>
                  <a:tcPr/>
                </a:tc>
                <a:tc>
                  <a:txBody>
                    <a:bodyPr/>
                    <a:lstStyle/>
                    <a:p>
                      <a:pPr algn="ctr"/>
                      <a:r>
                        <a:rPr lang="en-US" sz="1400" dirty="0" smtClean="0"/>
                        <a:t>4</a:t>
                      </a:r>
                      <a:endParaRPr lang="en-US" sz="1400" dirty="0"/>
                    </a:p>
                  </a:txBody>
                  <a:tcPr/>
                </a:tc>
                <a:tc>
                  <a:txBody>
                    <a:bodyPr/>
                    <a:lstStyle/>
                    <a:p>
                      <a:pPr algn="ctr"/>
                      <a:r>
                        <a:rPr lang="en-US" sz="1400" dirty="0" smtClean="0"/>
                        <a:t>0</a:t>
                      </a:r>
                      <a:endParaRPr lang="en-US" sz="1400" dirty="0"/>
                    </a:p>
                  </a:txBody>
                  <a:tcPr/>
                </a:tc>
                <a:tc>
                  <a:txBody>
                    <a:bodyPr/>
                    <a:lstStyle/>
                    <a:p>
                      <a:pPr algn="ctr"/>
                      <a:r>
                        <a:rPr lang="en-US" sz="1400" dirty="0" smtClean="0"/>
                        <a:t>4</a:t>
                      </a:r>
                      <a:endParaRPr lang="en-US" sz="1400" dirty="0"/>
                    </a:p>
                  </a:txBody>
                  <a:tcPr/>
                </a:tc>
                <a:extLst>
                  <a:ext uri="{0D108BD9-81ED-4DB2-BD59-A6C34878D82A}">
                    <a16:rowId xmlns:a16="http://schemas.microsoft.com/office/drawing/2014/main" val="958518675"/>
                  </a:ext>
                </a:extLst>
              </a:tr>
              <a:tr h="319715">
                <a:tc>
                  <a:txBody>
                    <a:bodyPr/>
                    <a:lstStyle/>
                    <a:p>
                      <a:pPr algn="ctr"/>
                      <a:r>
                        <a:rPr lang="en-US" sz="1400" dirty="0" smtClean="0"/>
                        <a:t>2016</a:t>
                      </a:r>
                      <a:endParaRPr lang="en-US" sz="1400" dirty="0"/>
                    </a:p>
                  </a:txBody>
                  <a:tcPr/>
                </a:tc>
                <a:tc>
                  <a:txBody>
                    <a:bodyPr/>
                    <a:lstStyle/>
                    <a:p>
                      <a:pPr algn="ctr"/>
                      <a:r>
                        <a:rPr lang="en-US" sz="1400" dirty="0" smtClean="0"/>
                        <a:t>4</a:t>
                      </a:r>
                      <a:endParaRPr lang="en-US" sz="1400" dirty="0"/>
                    </a:p>
                  </a:txBody>
                  <a:tcPr/>
                </a:tc>
                <a:tc>
                  <a:txBody>
                    <a:bodyPr/>
                    <a:lstStyle/>
                    <a:p>
                      <a:pPr algn="ctr"/>
                      <a:r>
                        <a:rPr lang="en-US" sz="1400" dirty="0" smtClean="0"/>
                        <a:t>1</a:t>
                      </a:r>
                      <a:endParaRPr lang="en-US" sz="1400" dirty="0"/>
                    </a:p>
                  </a:txBody>
                  <a:tcPr/>
                </a:tc>
                <a:tc>
                  <a:txBody>
                    <a:bodyPr/>
                    <a:lstStyle/>
                    <a:p>
                      <a:pPr algn="ctr"/>
                      <a:r>
                        <a:rPr lang="en-US" sz="1400" dirty="0" smtClean="0"/>
                        <a:t>5</a:t>
                      </a:r>
                      <a:endParaRPr lang="en-US" sz="1400" dirty="0"/>
                    </a:p>
                  </a:txBody>
                  <a:tcPr/>
                </a:tc>
                <a:extLst>
                  <a:ext uri="{0D108BD9-81ED-4DB2-BD59-A6C34878D82A}">
                    <a16:rowId xmlns:a16="http://schemas.microsoft.com/office/drawing/2014/main" val="10001"/>
                  </a:ext>
                </a:extLst>
              </a:tr>
              <a:tr h="319715">
                <a:tc>
                  <a:txBody>
                    <a:bodyPr/>
                    <a:lstStyle/>
                    <a:p>
                      <a:pPr algn="ctr"/>
                      <a:r>
                        <a:rPr lang="en-US" sz="1400" dirty="0" smtClean="0"/>
                        <a:t>2015</a:t>
                      </a:r>
                      <a:endParaRPr lang="en-US" sz="1400" dirty="0"/>
                    </a:p>
                  </a:txBody>
                  <a:tcPr/>
                </a:tc>
                <a:tc>
                  <a:txBody>
                    <a:bodyPr/>
                    <a:lstStyle/>
                    <a:p>
                      <a:pPr algn="ctr"/>
                      <a:r>
                        <a:rPr lang="en-US" sz="1400" dirty="0" smtClean="0"/>
                        <a:t>4</a:t>
                      </a:r>
                      <a:endParaRPr lang="en-US" sz="1400" dirty="0"/>
                    </a:p>
                  </a:txBody>
                  <a:tcPr/>
                </a:tc>
                <a:tc>
                  <a:txBody>
                    <a:bodyPr/>
                    <a:lstStyle/>
                    <a:p>
                      <a:pPr algn="ctr"/>
                      <a:r>
                        <a:rPr lang="en-US" sz="1400" dirty="0" smtClean="0"/>
                        <a:t>1</a:t>
                      </a:r>
                      <a:endParaRPr lang="en-US" sz="1400" dirty="0"/>
                    </a:p>
                  </a:txBody>
                  <a:tcPr/>
                </a:tc>
                <a:tc>
                  <a:txBody>
                    <a:bodyPr/>
                    <a:lstStyle/>
                    <a:p>
                      <a:pPr algn="ctr"/>
                      <a:r>
                        <a:rPr lang="en-US" sz="1400" dirty="0" smtClean="0"/>
                        <a:t>5</a:t>
                      </a:r>
                      <a:endParaRPr lang="en-US" sz="1400" dirty="0"/>
                    </a:p>
                  </a:txBody>
                  <a:tcPr/>
                </a:tc>
                <a:extLst>
                  <a:ext uri="{0D108BD9-81ED-4DB2-BD59-A6C34878D82A}">
                    <a16:rowId xmlns:a16="http://schemas.microsoft.com/office/drawing/2014/main" val="10002"/>
                  </a:ext>
                </a:extLst>
              </a:tr>
              <a:tr h="319715">
                <a:tc>
                  <a:txBody>
                    <a:bodyPr/>
                    <a:lstStyle/>
                    <a:p>
                      <a:pPr algn="ctr"/>
                      <a:r>
                        <a:rPr lang="en-US" sz="1400" dirty="0" smtClean="0"/>
                        <a:t>2014</a:t>
                      </a:r>
                      <a:endParaRPr lang="en-US" sz="1400" dirty="0"/>
                    </a:p>
                  </a:txBody>
                  <a:tcPr/>
                </a:tc>
                <a:tc>
                  <a:txBody>
                    <a:bodyPr/>
                    <a:lstStyle/>
                    <a:p>
                      <a:pPr algn="ctr"/>
                      <a:r>
                        <a:rPr lang="en-US" sz="1400" dirty="0" smtClean="0"/>
                        <a:t>2</a:t>
                      </a:r>
                      <a:endParaRPr lang="en-US" sz="1400" dirty="0"/>
                    </a:p>
                  </a:txBody>
                  <a:tcPr/>
                </a:tc>
                <a:tc>
                  <a:txBody>
                    <a:bodyPr/>
                    <a:lstStyle/>
                    <a:p>
                      <a:pPr algn="ctr"/>
                      <a:r>
                        <a:rPr lang="en-US" sz="1400" dirty="0" smtClean="0"/>
                        <a:t>0</a:t>
                      </a:r>
                      <a:endParaRPr lang="en-US" sz="1400" dirty="0"/>
                    </a:p>
                  </a:txBody>
                  <a:tcPr/>
                </a:tc>
                <a:tc>
                  <a:txBody>
                    <a:bodyPr/>
                    <a:lstStyle/>
                    <a:p>
                      <a:pPr algn="ctr"/>
                      <a:r>
                        <a:rPr lang="en-US" sz="1400" dirty="0" smtClean="0"/>
                        <a:t>2</a:t>
                      </a:r>
                      <a:endParaRPr lang="en-US" sz="1400" dirty="0"/>
                    </a:p>
                  </a:txBody>
                  <a:tcPr/>
                </a:tc>
                <a:extLst>
                  <a:ext uri="{0D108BD9-81ED-4DB2-BD59-A6C34878D82A}">
                    <a16:rowId xmlns:a16="http://schemas.microsoft.com/office/drawing/2014/main" val="10003"/>
                  </a:ext>
                </a:extLst>
              </a:tr>
              <a:tr h="325805">
                <a:tc>
                  <a:txBody>
                    <a:bodyPr/>
                    <a:lstStyle/>
                    <a:p>
                      <a:pPr algn="ctr"/>
                      <a:r>
                        <a:rPr lang="en-US" sz="1400" dirty="0" smtClean="0"/>
                        <a:t>2013</a:t>
                      </a:r>
                      <a:endParaRPr lang="en-US" sz="1400" dirty="0"/>
                    </a:p>
                  </a:txBody>
                  <a:tcPr/>
                </a:tc>
                <a:tc>
                  <a:txBody>
                    <a:bodyPr/>
                    <a:lstStyle/>
                    <a:p>
                      <a:pPr algn="ctr"/>
                      <a:r>
                        <a:rPr lang="en-US" sz="1400" dirty="0" smtClean="0"/>
                        <a:t>9</a:t>
                      </a:r>
                      <a:endParaRPr lang="en-US" sz="1400" dirty="0"/>
                    </a:p>
                  </a:txBody>
                  <a:tcPr/>
                </a:tc>
                <a:tc>
                  <a:txBody>
                    <a:bodyPr/>
                    <a:lstStyle/>
                    <a:p>
                      <a:pPr algn="ctr"/>
                      <a:r>
                        <a:rPr lang="en-US" sz="1400" dirty="0" smtClean="0"/>
                        <a:t>1</a:t>
                      </a:r>
                      <a:endParaRPr lang="en-US" sz="1400" dirty="0"/>
                    </a:p>
                  </a:txBody>
                  <a:tcPr/>
                </a:tc>
                <a:tc>
                  <a:txBody>
                    <a:bodyPr/>
                    <a:lstStyle/>
                    <a:p>
                      <a:pPr algn="ctr"/>
                      <a:r>
                        <a:rPr lang="en-US" sz="1400" dirty="0" smtClean="0"/>
                        <a:t>10</a:t>
                      </a:r>
                      <a:endParaRPr lang="en-US" sz="1400" dirty="0"/>
                    </a:p>
                  </a:txBody>
                  <a:tcPr/>
                </a:tc>
                <a:extLst>
                  <a:ext uri="{0D108BD9-81ED-4DB2-BD59-A6C34878D82A}">
                    <a16:rowId xmlns:a16="http://schemas.microsoft.com/office/drawing/2014/main" val="10004"/>
                  </a:ext>
                </a:extLst>
              </a:tr>
              <a:tr h="311595">
                <a:tc>
                  <a:txBody>
                    <a:bodyPr/>
                    <a:lstStyle/>
                    <a:p>
                      <a:pPr algn="ctr"/>
                      <a:r>
                        <a:rPr lang="en-US" sz="1400" dirty="0" smtClean="0"/>
                        <a:t>2012</a:t>
                      </a:r>
                      <a:endParaRPr lang="en-US" sz="1400" dirty="0"/>
                    </a:p>
                  </a:txBody>
                  <a:tcPr/>
                </a:tc>
                <a:tc>
                  <a:txBody>
                    <a:bodyPr/>
                    <a:lstStyle/>
                    <a:p>
                      <a:pPr algn="ctr"/>
                      <a:r>
                        <a:rPr lang="en-US" sz="1400" dirty="0" smtClean="0"/>
                        <a:t>11</a:t>
                      </a:r>
                      <a:endParaRPr lang="en-US" sz="1400" dirty="0"/>
                    </a:p>
                  </a:txBody>
                  <a:tcPr/>
                </a:tc>
                <a:tc>
                  <a:txBody>
                    <a:bodyPr/>
                    <a:lstStyle/>
                    <a:p>
                      <a:pPr algn="ctr"/>
                      <a:r>
                        <a:rPr lang="en-US" sz="1400" dirty="0" smtClean="0"/>
                        <a:t>1</a:t>
                      </a:r>
                      <a:endParaRPr lang="en-US" sz="1400" dirty="0"/>
                    </a:p>
                  </a:txBody>
                  <a:tcPr/>
                </a:tc>
                <a:tc>
                  <a:txBody>
                    <a:bodyPr/>
                    <a:lstStyle/>
                    <a:p>
                      <a:pPr algn="ctr"/>
                      <a:r>
                        <a:rPr lang="en-US" sz="1400" dirty="0" smtClean="0"/>
                        <a:t>12</a:t>
                      </a:r>
                      <a:endParaRPr lang="en-US" sz="1400" dirty="0"/>
                    </a:p>
                  </a:txBody>
                  <a:tcPr/>
                </a:tc>
                <a:extLst>
                  <a:ext uri="{0D108BD9-81ED-4DB2-BD59-A6C34878D82A}">
                    <a16:rowId xmlns:a16="http://schemas.microsoft.com/office/drawing/2014/main" val="10005"/>
                  </a:ext>
                </a:extLst>
              </a:tr>
              <a:tr h="307534">
                <a:tc>
                  <a:txBody>
                    <a:bodyPr/>
                    <a:lstStyle/>
                    <a:p>
                      <a:pPr algn="ctr"/>
                      <a:r>
                        <a:rPr lang="en-US" sz="1400" dirty="0" smtClean="0"/>
                        <a:t>2011</a:t>
                      </a:r>
                      <a:endParaRPr lang="en-US" sz="1400" dirty="0"/>
                    </a:p>
                  </a:txBody>
                  <a:tcPr/>
                </a:tc>
                <a:tc>
                  <a:txBody>
                    <a:bodyPr/>
                    <a:lstStyle/>
                    <a:p>
                      <a:pPr algn="ctr"/>
                      <a:r>
                        <a:rPr lang="en-US" sz="1400" dirty="0" smtClean="0"/>
                        <a:t>21</a:t>
                      </a:r>
                      <a:endParaRPr lang="en-US" sz="1400" dirty="0"/>
                    </a:p>
                  </a:txBody>
                  <a:tcPr/>
                </a:tc>
                <a:tc>
                  <a:txBody>
                    <a:bodyPr/>
                    <a:lstStyle/>
                    <a:p>
                      <a:pPr algn="ctr"/>
                      <a:r>
                        <a:rPr lang="en-US" sz="1400" dirty="0" smtClean="0"/>
                        <a:t>2</a:t>
                      </a:r>
                      <a:endParaRPr lang="en-US" sz="1400" dirty="0"/>
                    </a:p>
                  </a:txBody>
                  <a:tcPr/>
                </a:tc>
                <a:tc>
                  <a:txBody>
                    <a:bodyPr/>
                    <a:lstStyle/>
                    <a:p>
                      <a:pPr algn="ctr"/>
                      <a:r>
                        <a:rPr lang="en-US" sz="1400" dirty="0" smtClean="0"/>
                        <a:t>23 </a:t>
                      </a:r>
                      <a:r>
                        <a:rPr lang="en-US" sz="1400" b="1" dirty="0" smtClean="0"/>
                        <a:t>(2011-17 = 61)</a:t>
                      </a:r>
                      <a:endParaRPr lang="en-US" sz="1400" b="1" dirty="0"/>
                    </a:p>
                  </a:txBody>
                  <a:tcPr/>
                </a:tc>
                <a:extLst>
                  <a:ext uri="{0D108BD9-81ED-4DB2-BD59-A6C34878D82A}">
                    <a16:rowId xmlns:a16="http://schemas.microsoft.com/office/drawing/2014/main" val="10006"/>
                  </a:ext>
                </a:extLst>
              </a:tr>
              <a:tr h="333926">
                <a:tc>
                  <a:txBody>
                    <a:bodyPr/>
                    <a:lstStyle/>
                    <a:p>
                      <a:pPr algn="ctr"/>
                      <a:r>
                        <a:rPr lang="en-US" sz="1400" dirty="0" smtClean="0"/>
                        <a:t>2010</a:t>
                      </a:r>
                      <a:endParaRPr lang="en-US" sz="1400" dirty="0"/>
                    </a:p>
                  </a:txBody>
                  <a:tcPr/>
                </a:tc>
                <a:tc>
                  <a:txBody>
                    <a:bodyPr/>
                    <a:lstStyle/>
                    <a:p>
                      <a:pPr algn="ctr"/>
                      <a:r>
                        <a:rPr lang="en-US" sz="1400" dirty="0" smtClean="0"/>
                        <a:t>7</a:t>
                      </a:r>
                      <a:endParaRPr lang="en-US" sz="1400" dirty="0"/>
                    </a:p>
                  </a:txBody>
                  <a:tcPr/>
                </a:tc>
                <a:tc>
                  <a:txBody>
                    <a:bodyPr/>
                    <a:lstStyle/>
                    <a:p>
                      <a:pPr algn="ctr"/>
                      <a:r>
                        <a:rPr lang="en-US" sz="1400" dirty="0" smtClean="0"/>
                        <a:t>0</a:t>
                      </a:r>
                      <a:endParaRPr lang="en-US" sz="1400" dirty="0"/>
                    </a:p>
                  </a:txBody>
                  <a:tcPr/>
                </a:tc>
                <a:tc>
                  <a:txBody>
                    <a:bodyPr/>
                    <a:lstStyle/>
                    <a:p>
                      <a:pPr algn="ctr"/>
                      <a:r>
                        <a:rPr lang="en-US" sz="1400" b="0" dirty="0" smtClean="0"/>
                        <a:t>7</a:t>
                      </a:r>
                      <a:endParaRPr lang="en-US" sz="1400" b="0" dirty="0"/>
                    </a:p>
                  </a:txBody>
                  <a:tcPr/>
                </a:tc>
                <a:extLst>
                  <a:ext uri="{0D108BD9-81ED-4DB2-BD59-A6C34878D82A}">
                    <a16:rowId xmlns:a16="http://schemas.microsoft.com/office/drawing/2014/main" val="10007"/>
                  </a:ext>
                </a:extLst>
              </a:tr>
              <a:tr h="299413">
                <a:tc>
                  <a:txBody>
                    <a:bodyPr/>
                    <a:lstStyle/>
                    <a:p>
                      <a:pPr algn="ctr"/>
                      <a:r>
                        <a:rPr lang="en-US" sz="1400" dirty="0" smtClean="0"/>
                        <a:t>2009</a:t>
                      </a:r>
                      <a:endParaRPr lang="en-US" sz="1400" dirty="0"/>
                    </a:p>
                  </a:txBody>
                  <a:tcPr/>
                </a:tc>
                <a:tc>
                  <a:txBody>
                    <a:bodyPr/>
                    <a:lstStyle/>
                    <a:p>
                      <a:pPr algn="ctr"/>
                      <a:r>
                        <a:rPr lang="en-US" sz="1400" dirty="0" smtClean="0"/>
                        <a:t>6</a:t>
                      </a:r>
                      <a:endParaRPr lang="en-US" sz="1400" dirty="0"/>
                    </a:p>
                  </a:txBody>
                  <a:tcPr/>
                </a:tc>
                <a:tc>
                  <a:txBody>
                    <a:bodyPr/>
                    <a:lstStyle/>
                    <a:p>
                      <a:pPr algn="ctr"/>
                      <a:r>
                        <a:rPr lang="en-US" sz="1400" dirty="0" smtClean="0"/>
                        <a:t>0</a:t>
                      </a:r>
                      <a:endParaRPr lang="en-US" sz="1400" dirty="0"/>
                    </a:p>
                  </a:txBody>
                  <a:tcPr/>
                </a:tc>
                <a:tc>
                  <a:txBody>
                    <a:bodyPr/>
                    <a:lstStyle/>
                    <a:p>
                      <a:pPr algn="l"/>
                      <a:r>
                        <a:rPr lang="en-US" sz="1400" baseline="0" smtClean="0"/>
                        <a:t>                     </a:t>
                      </a:r>
                      <a:r>
                        <a:rPr lang="en-US" sz="1400" baseline="0" dirty="0" smtClean="0"/>
                        <a:t>6</a:t>
                      </a:r>
                      <a:endParaRPr lang="en-US" sz="1400" b="0" dirty="0"/>
                    </a:p>
                  </a:txBody>
                  <a:tcPr/>
                </a:tc>
                <a:extLst>
                  <a:ext uri="{0D108BD9-81ED-4DB2-BD59-A6C34878D82A}">
                    <a16:rowId xmlns:a16="http://schemas.microsoft.com/office/drawing/2014/main" val="10008"/>
                  </a:ext>
                </a:extLst>
              </a:tr>
              <a:tr h="290984">
                <a:tc>
                  <a:txBody>
                    <a:bodyPr/>
                    <a:lstStyle/>
                    <a:p>
                      <a:pPr algn="ctr"/>
                      <a:r>
                        <a:rPr lang="en-US" sz="1400" dirty="0" smtClean="0"/>
                        <a:t>2008</a:t>
                      </a:r>
                      <a:endParaRPr lang="en-US" sz="1400" dirty="0"/>
                    </a:p>
                  </a:txBody>
                  <a:tcPr/>
                </a:tc>
                <a:tc>
                  <a:txBody>
                    <a:bodyPr/>
                    <a:lstStyle/>
                    <a:p>
                      <a:pPr algn="ctr"/>
                      <a:r>
                        <a:rPr lang="en-US" sz="1400" dirty="0" smtClean="0"/>
                        <a:t>10</a:t>
                      </a:r>
                      <a:endParaRPr lang="en-US" sz="1400" dirty="0"/>
                    </a:p>
                  </a:txBody>
                  <a:tcPr/>
                </a:tc>
                <a:tc>
                  <a:txBody>
                    <a:bodyPr/>
                    <a:lstStyle/>
                    <a:p>
                      <a:pPr algn="ctr"/>
                      <a:r>
                        <a:rPr lang="en-US" sz="1400" dirty="0" smtClean="0"/>
                        <a:t>3</a:t>
                      </a:r>
                      <a:endParaRPr lang="en-US" sz="1400" dirty="0"/>
                    </a:p>
                  </a:txBody>
                  <a:tcPr/>
                </a:tc>
                <a:tc>
                  <a:txBody>
                    <a:bodyPr/>
                    <a:lstStyle/>
                    <a:p>
                      <a:pPr algn="ctr"/>
                      <a:r>
                        <a:rPr lang="en-US" sz="1400" dirty="0" smtClean="0"/>
                        <a:t>13</a:t>
                      </a:r>
                      <a:endParaRPr lang="en-US" sz="1400" dirty="0"/>
                    </a:p>
                  </a:txBody>
                  <a:tcPr/>
                </a:tc>
                <a:extLst>
                  <a:ext uri="{0D108BD9-81ED-4DB2-BD59-A6C34878D82A}">
                    <a16:rowId xmlns:a16="http://schemas.microsoft.com/office/drawing/2014/main" val="10009"/>
                  </a:ext>
                </a:extLst>
              </a:tr>
              <a:tr h="290984">
                <a:tc>
                  <a:txBody>
                    <a:bodyPr/>
                    <a:lstStyle/>
                    <a:p>
                      <a:pPr algn="ctr"/>
                      <a:r>
                        <a:rPr lang="en-US" sz="1400" dirty="0" smtClean="0"/>
                        <a:t>2007</a:t>
                      </a:r>
                      <a:endParaRPr lang="en-US" sz="1400" dirty="0"/>
                    </a:p>
                  </a:txBody>
                  <a:tcPr/>
                </a:tc>
                <a:tc>
                  <a:txBody>
                    <a:bodyPr/>
                    <a:lstStyle/>
                    <a:p>
                      <a:pPr algn="ctr"/>
                      <a:r>
                        <a:rPr lang="en-US" sz="1400" dirty="0" smtClean="0"/>
                        <a:t>4</a:t>
                      </a:r>
                      <a:endParaRPr lang="en-US" sz="1400" dirty="0"/>
                    </a:p>
                  </a:txBody>
                  <a:tcPr/>
                </a:tc>
                <a:tc>
                  <a:txBody>
                    <a:bodyPr/>
                    <a:lstStyle/>
                    <a:p>
                      <a:pPr algn="ctr"/>
                      <a:r>
                        <a:rPr lang="en-US" sz="1400" dirty="0" smtClean="0"/>
                        <a:t>1</a:t>
                      </a:r>
                      <a:endParaRPr lang="en-US" sz="1400" dirty="0"/>
                    </a:p>
                  </a:txBody>
                  <a:tcPr/>
                </a:tc>
                <a:tc>
                  <a:txBody>
                    <a:bodyPr/>
                    <a:lstStyle/>
                    <a:p>
                      <a:pPr algn="ctr"/>
                      <a:r>
                        <a:rPr lang="en-US" sz="1400" dirty="0" smtClean="0"/>
                        <a:t>5</a:t>
                      </a:r>
                      <a:endParaRPr lang="en-US" sz="1400" dirty="0"/>
                    </a:p>
                  </a:txBody>
                  <a:tcPr/>
                </a:tc>
                <a:extLst>
                  <a:ext uri="{0D108BD9-81ED-4DB2-BD59-A6C34878D82A}">
                    <a16:rowId xmlns:a16="http://schemas.microsoft.com/office/drawing/2014/main" val="10010"/>
                  </a:ext>
                </a:extLst>
              </a:tr>
              <a:tr h="297384">
                <a:tc>
                  <a:txBody>
                    <a:bodyPr/>
                    <a:lstStyle/>
                    <a:p>
                      <a:pPr algn="ctr"/>
                      <a:r>
                        <a:rPr lang="en-US" sz="1400" dirty="0" smtClean="0"/>
                        <a:t>2006</a:t>
                      </a:r>
                      <a:endParaRPr lang="en-US" sz="1400" dirty="0"/>
                    </a:p>
                  </a:txBody>
                  <a:tcPr/>
                </a:tc>
                <a:tc>
                  <a:txBody>
                    <a:bodyPr/>
                    <a:lstStyle/>
                    <a:p>
                      <a:pPr algn="ctr"/>
                      <a:r>
                        <a:rPr lang="en-US" sz="1400" dirty="0" smtClean="0"/>
                        <a:t>14</a:t>
                      </a:r>
                      <a:endParaRPr lang="en-US" sz="1400" dirty="0"/>
                    </a:p>
                  </a:txBody>
                  <a:tcPr/>
                </a:tc>
                <a:tc>
                  <a:txBody>
                    <a:bodyPr/>
                    <a:lstStyle/>
                    <a:p>
                      <a:pPr algn="ctr"/>
                      <a:r>
                        <a:rPr lang="en-US" sz="1400" dirty="0" smtClean="0"/>
                        <a:t>3</a:t>
                      </a:r>
                      <a:endParaRPr lang="en-US" sz="1400" dirty="0"/>
                    </a:p>
                  </a:txBody>
                  <a:tcPr/>
                </a:tc>
                <a:tc>
                  <a:txBody>
                    <a:bodyPr/>
                    <a:lstStyle/>
                    <a:p>
                      <a:pPr algn="ctr"/>
                      <a:r>
                        <a:rPr lang="en-US" sz="1400" dirty="0" smtClean="0"/>
                        <a:t>17</a:t>
                      </a:r>
                      <a:endParaRPr lang="en-US" sz="1400" dirty="0"/>
                    </a:p>
                  </a:txBody>
                  <a:tcPr/>
                </a:tc>
                <a:extLst>
                  <a:ext uri="{0D108BD9-81ED-4DB2-BD59-A6C34878D82A}">
                    <a16:rowId xmlns:a16="http://schemas.microsoft.com/office/drawing/2014/main" val="10011"/>
                  </a:ext>
                </a:extLst>
              </a:tr>
              <a:tr h="303473">
                <a:tc>
                  <a:txBody>
                    <a:bodyPr/>
                    <a:lstStyle/>
                    <a:p>
                      <a:pPr algn="ctr"/>
                      <a:r>
                        <a:rPr lang="en-US" sz="1400" dirty="0" smtClean="0"/>
                        <a:t>2005</a:t>
                      </a:r>
                      <a:endParaRPr lang="en-US" sz="1400" dirty="0"/>
                    </a:p>
                  </a:txBody>
                  <a:tcPr/>
                </a:tc>
                <a:tc>
                  <a:txBody>
                    <a:bodyPr/>
                    <a:lstStyle/>
                    <a:p>
                      <a:pPr algn="ctr"/>
                      <a:r>
                        <a:rPr lang="en-US" sz="1400" dirty="0" smtClean="0"/>
                        <a:t>9</a:t>
                      </a:r>
                      <a:endParaRPr lang="en-US" sz="1400" dirty="0"/>
                    </a:p>
                  </a:txBody>
                  <a:tcPr/>
                </a:tc>
                <a:tc>
                  <a:txBody>
                    <a:bodyPr/>
                    <a:lstStyle/>
                    <a:p>
                      <a:pPr algn="ctr"/>
                      <a:r>
                        <a:rPr lang="en-US" sz="1400" dirty="0" smtClean="0"/>
                        <a:t>0</a:t>
                      </a:r>
                      <a:endParaRPr lang="en-US" sz="1400" dirty="0"/>
                    </a:p>
                  </a:txBody>
                  <a:tcPr/>
                </a:tc>
                <a:tc>
                  <a:txBody>
                    <a:bodyPr/>
                    <a:lstStyle/>
                    <a:p>
                      <a:pPr algn="ctr"/>
                      <a:r>
                        <a:rPr lang="en-US" sz="1400" dirty="0" smtClean="0"/>
                        <a:t>9</a:t>
                      </a:r>
                      <a:endParaRPr lang="en-US" sz="1400" dirty="0"/>
                    </a:p>
                  </a:txBody>
                  <a:tcPr/>
                </a:tc>
                <a:extLst>
                  <a:ext uri="{0D108BD9-81ED-4DB2-BD59-A6C34878D82A}">
                    <a16:rowId xmlns:a16="http://schemas.microsoft.com/office/drawing/2014/main" val="10012"/>
                  </a:ext>
                </a:extLst>
              </a:tr>
              <a:tr h="290984">
                <a:tc>
                  <a:txBody>
                    <a:bodyPr/>
                    <a:lstStyle/>
                    <a:p>
                      <a:pPr algn="ctr"/>
                      <a:r>
                        <a:rPr lang="en-US" sz="1400" dirty="0" smtClean="0"/>
                        <a:t>2004</a:t>
                      </a:r>
                      <a:endParaRPr lang="en-US" sz="1400" dirty="0"/>
                    </a:p>
                  </a:txBody>
                  <a:tcPr/>
                </a:tc>
                <a:tc>
                  <a:txBody>
                    <a:bodyPr/>
                    <a:lstStyle/>
                    <a:p>
                      <a:pPr algn="ctr"/>
                      <a:r>
                        <a:rPr lang="en-US" sz="1400" dirty="0" smtClean="0"/>
                        <a:t>19</a:t>
                      </a:r>
                      <a:endParaRPr lang="en-US" sz="1400" dirty="0"/>
                    </a:p>
                  </a:txBody>
                  <a:tcPr/>
                </a:tc>
                <a:tc>
                  <a:txBody>
                    <a:bodyPr/>
                    <a:lstStyle/>
                    <a:p>
                      <a:pPr algn="ctr"/>
                      <a:r>
                        <a:rPr lang="en-US" sz="1400" dirty="0" smtClean="0"/>
                        <a:t>1</a:t>
                      </a:r>
                      <a:endParaRPr lang="en-US" sz="1400" dirty="0"/>
                    </a:p>
                  </a:txBody>
                  <a:tcPr/>
                </a:tc>
                <a:tc>
                  <a:txBody>
                    <a:bodyPr/>
                    <a:lstStyle/>
                    <a:p>
                      <a:pPr algn="l"/>
                      <a:r>
                        <a:rPr lang="en-US" sz="1400" b="1" dirty="0" smtClean="0"/>
                        <a:t>    20 (2004-10 =</a:t>
                      </a:r>
                      <a:r>
                        <a:rPr lang="en-US" sz="1400" b="1" baseline="0" dirty="0" smtClean="0"/>
                        <a:t> 70)</a:t>
                      </a:r>
                      <a:endParaRPr lang="en-US" sz="1400" b="1" dirty="0"/>
                    </a:p>
                  </a:txBody>
                  <a:tcPr/>
                </a:tc>
                <a:extLst>
                  <a:ext uri="{0D108BD9-81ED-4DB2-BD59-A6C34878D82A}">
                    <a16:rowId xmlns:a16="http://schemas.microsoft.com/office/drawing/2014/main" val="10013"/>
                  </a:ext>
                </a:extLst>
              </a:tr>
              <a:tr h="379892">
                <a:tc>
                  <a:txBody>
                    <a:bodyPr/>
                    <a:lstStyle/>
                    <a:p>
                      <a:pPr algn="ctr"/>
                      <a:r>
                        <a:rPr lang="en-US" sz="1400" dirty="0" smtClean="0"/>
                        <a:t>TOTAL</a:t>
                      </a:r>
                      <a:endParaRPr lang="en-US" sz="1400" b="1" dirty="0"/>
                    </a:p>
                  </a:txBody>
                  <a:tcPr/>
                </a:tc>
                <a:tc>
                  <a:txBody>
                    <a:bodyPr/>
                    <a:lstStyle/>
                    <a:p>
                      <a:pPr algn="ctr"/>
                      <a:r>
                        <a:rPr lang="en-US" sz="1400" b="1" dirty="0" smtClean="0"/>
                        <a:t>124</a:t>
                      </a:r>
                      <a:endParaRPr lang="en-US" sz="1400" b="1" dirty="0"/>
                    </a:p>
                  </a:txBody>
                  <a:tcPr/>
                </a:tc>
                <a:tc>
                  <a:txBody>
                    <a:bodyPr/>
                    <a:lstStyle/>
                    <a:p>
                      <a:pPr algn="ctr"/>
                      <a:r>
                        <a:rPr lang="en-US" sz="1400" b="1" dirty="0" smtClean="0"/>
                        <a:t>14</a:t>
                      </a:r>
                      <a:endParaRPr lang="en-US" sz="1400" b="1" dirty="0"/>
                    </a:p>
                  </a:txBody>
                  <a:tcPr/>
                </a:tc>
                <a:tc>
                  <a:txBody>
                    <a:bodyPr/>
                    <a:lstStyle/>
                    <a:p>
                      <a:pPr algn="ctr"/>
                      <a:r>
                        <a:rPr lang="en-US" sz="1400" b="1" dirty="0" smtClean="0"/>
                        <a:t>138*</a:t>
                      </a:r>
                      <a:endParaRPr lang="en-US" sz="1400" b="1" dirty="0"/>
                    </a:p>
                  </a:txBody>
                  <a:tcPr/>
                </a:tc>
                <a:extLst>
                  <a:ext uri="{0D108BD9-81ED-4DB2-BD59-A6C34878D82A}">
                    <a16:rowId xmlns:a16="http://schemas.microsoft.com/office/drawing/2014/main" val="10014"/>
                  </a:ext>
                </a:extLst>
              </a:tr>
            </a:tbl>
          </a:graphicData>
        </a:graphic>
      </p:graphicFrame>
      <p:cxnSp>
        <p:nvCxnSpPr>
          <p:cNvPr id="8" name="Straight Connector 7"/>
          <p:cNvCxnSpPr/>
          <p:nvPr/>
        </p:nvCxnSpPr>
        <p:spPr>
          <a:xfrm>
            <a:off x="502627" y="926103"/>
            <a:ext cx="2610224" cy="58583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1499123" y="6476736"/>
            <a:ext cx="6693876" cy="307777"/>
          </a:xfrm>
          <a:prstGeom prst="rect">
            <a:avLst/>
          </a:prstGeom>
          <a:noFill/>
        </p:spPr>
        <p:txBody>
          <a:bodyPr wrap="square" rtlCol="0">
            <a:spAutoFit/>
          </a:bodyPr>
          <a:lstStyle/>
          <a:p>
            <a:r>
              <a:rPr lang="en-US" sz="1400" dirty="0">
                <a:solidFill>
                  <a:prstClr val="black"/>
                </a:solidFill>
              </a:rPr>
              <a:t>Source:  </a:t>
            </a:r>
            <a:r>
              <a:rPr lang="en-US" sz="1400" i="1" dirty="0">
                <a:solidFill>
                  <a:prstClr val="black"/>
                </a:solidFill>
              </a:rPr>
              <a:t>CARA Annual Survey of Allegations and Costs </a:t>
            </a:r>
            <a:r>
              <a:rPr lang="en-US" sz="1400" dirty="0">
                <a:solidFill>
                  <a:prstClr val="black"/>
                </a:solidFill>
              </a:rPr>
              <a:t>(by year of occurrence)</a:t>
            </a:r>
          </a:p>
        </p:txBody>
      </p:sp>
      <p:sp>
        <p:nvSpPr>
          <p:cNvPr id="2" name="TextBox 1"/>
          <p:cNvSpPr txBox="1"/>
          <p:nvPr/>
        </p:nvSpPr>
        <p:spPr>
          <a:xfrm>
            <a:off x="673285" y="6264980"/>
            <a:ext cx="8070665" cy="307777"/>
          </a:xfrm>
          <a:prstGeom prst="rect">
            <a:avLst/>
          </a:prstGeom>
          <a:noFill/>
        </p:spPr>
        <p:txBody>
          <a:bodyPr wrap="square" rtlCol="0">
            <a:spAutoFit/>
          </a:bodyPr>
          <a:lstStyle/>
          <a:p>
            <a:r>
              <a:rPr lang="en-US" sz="1400" dirty="0">
                <a:solidFill>
                  <a:prstClr val="black"/>
                </a:solidFill>
              </a:rPr>
              <a:t>* Besides the </a:t>
            </a:r>
            <a:r>
              <a:rPr lang="en-US" sz="1400" b="1" dirty="0">
                <a:solidFill>
                  <a:prstClr val="black"/>
                </a:solidFill>
              </a:rPr>
              <a:t>annual</a:t>
            </a:r>
            <a:r>
              <a:rPr lang="en-US" sz="1400" dirty="0">
                <a:solidFill>
                  <a:prstClr val="black"/>
                </a:solidFill>
              </a:rPr>
              <a:t> new </a:t>
            </a:r>
            <a:r>
              <a:rPr lang="en-US" sz="1400" dirty="0" smtClean="0">
                <a:solidFill>
                  <a:prstClr val="black"/>
                </a:solidFill>
              </a:rPr>
              <a:t>cases of 138, 153 others </a:t>
            </a:r>
            <a:r>
              <a:rPr lang="en-US" sz="1400" dirty="0">
                <a:solidFill>
                  <a:prstClr val="black"/>
                </a:solidFill>
              </a:rPr>
              <a:t>were reported from 2004 and </a:t>
            </a:r>
            <a:r>
              <a:rPr lang="en-US" sz="1400" dirty="0" smtClean="0">
                <a:solidFill>
                  <a:prstClr val="black"/>
                </a:solidFill>
              </a:rPr>
              <a:t>2017 </a:t>
            </a:r>
            <a:r>
              <a:rPr lang="en-US" sz="1400" dirty="0">
                <a:solidFill>
                  <a:prstClr val="black"/>
                </a:solidFill>
              </a:rPr>
              <a:t>to equal </a:t>
            </a:r>
            <a:r>
              <a:rPr lang="en-US" sz="1400" dirty="0" smtClean="0">
                <a:solidFill>
                  <a:prstClr val="black"/>
                </a:solidFill>
              </a:rPr>
              <a:t>291.</a:t>
            </a:r>
            <a:endParaRPr lang="en-US" sz="1400" dirty="0">
              <a:solidFill>
                <a:prstClr val="black"/>
              </a:solidFill>
            </a:endParaRPr>
          </a:p>
        </p:txBody>
      </p:sp>
      <p:sp>
        <p:nvSpPr>
          <p:cNvPr id="3" name="Slide Number Placeholder 2"/>
          <p:cNvSpPr>
            <a:spLocks noGrp="1"/>
          </p:cNvSpPr>
          <p:nvPr>
            <p:ph type="sldNum" sz="quarter" idx="12"/>
          </p:nvPr>
        </p:nvSpPr>
        <p:spPr>
          <a:xfrm>
            <a:off x="7970807" y="6342184"/>
            <a:ext cx="964187" cy="365125"/>
          </a:xfrm>
        </p:spPr>
        <p:txBody>
          <a:bodyPr/>
          <a:lstStyle/>
          <a:p>
            <a:fld id="{BE45FEED-ED4A-4522-A36F-18639F1C26F2}" type="slidenum">
              <a:rPr lang="en-US" sz="1600" smtClean="0">
                <a:solidFill>
                  <a:prstClr val="black"/>
                </a:solidFill>
              </a:rPr>
              <a:pPr/>
              <a:t>30</a:t>
            </a:fld>
            <a:endParaRPr lang="en-US" sz="1600" dirty="0">
              <a:solidFill>
                <a:prstClr val="black"/>
              </a:solidFill>
            </a:endParaRPr>
          </a:p>
        </p:txBody>
      </p:sp>
    </p:spTree>
    <p:extLst>
      <p:ext uri="{BB962C8B-B14F-4D97-AF65-F5344CB8AC3E}">
        <p14:creationId xmlns:p14="http://schemas.microsoft.com/office/powerpoint/2010/main" val="253723863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91661" y="105508"/>
            <a:ext cx="7886700" cy="703385"/>
          </a:xfrm>
          <a:ln w="19050">
            <a:solidFill>
              <a:srgbClr val="0070C0"/>
            </a:solidFill>
          </a:ln>
        </p:spPr>
        <p:txBody>
          <a:bodyPr>
            <a:normAutofit fontScale="90000"/>
          </a:bodyPr>
          <a:lstStyle/>
          <a:p>
            <a:pPr algn="ctr"/>
            <a:r>
              <a:rPr lang="en-US" sz="2800" b="1" dirty="0" smtClean="0">
                <a:latin typeface="+mn-lt"/>
              </a:rPr>
              <a:t>Total Credible Allegations of Sexual Abuse                         Reported from 2004 to 2017</a:t>
            </a:r>
            <a:endParaRPr lang="en-US" sz="2800" b="1" dirty="0">
              <a:latin typeface="+mn-lt"/>
            </a:endParaRPr>
          </a:p>
        </p:txBody>
      </p:sp>
      <p:graphicFrame>
        <p:nvGraphicFramePr>
          <p:cNvPr id="6" name="Content Placeholder 5"/>
          <p:cNvGraphicFramePr>
            <a:graphicFrameLocks noGrp="1"/>
          </p:cNvGraphicFramePr>
          <p:nvPr>
            <p:ph idx="1"/>
            <p:extLst/>
          </p:nvPr>
        </p:nvGraphicFramePr>
        <p:xfrm>
          <a:off x="691660" y="929311"/>
          <a:ext cx="7886700" cy="5277505"/>
        </p:xfrm>
        <a:graphic>
          <a:graphicData uri="http://schemas.openxmlformats.org/drawingml/2006/table">
            <a:tbl>
              <a:tblPr firstRow="1" bandRow="1">
                <a:tableStyleId>{21E4AEA4-8DFA-4A89-87EB-49C32662AFE0}</a:tableStyleId>
              </a:tblPr>
              <a:tblGrid>
                <a:gridCol w="2667168">
                  <a:extLst>
                    <a:ext uri="{9D8B030D-6E8A-4147-A177-3AD203B41FA5}">
                      <a16:colId xmlns:a16="http://schemas.microsoft.com/office/drawing/2014/main" val="20000"/>
                    </a:ext>
                  </a:extLst>
                </a:gridCol>
                <a:gridCol w="1367246">
                  <a:extLst>
                    <a:ext uri="{9D8B030D-6E8A-4147-A177-3AD203B41FA5}">
                      <a16:colId xmlns:a16="http://schemas.microsoft.com/office/drawing/2014/main" val="20001"/>
                    </a:ext>
                  </a:extLst>
                </a:gridCol>
                <a:gridCol w="1367245">
                  <a:extLst>
                    <a:ext uri="{9D8B030D-6E8A-4147-A177-3AD203B41FA5}">
                      <a16:colId xmlns:a16="http://schemas.microsoft.com/office/drawing/2014/main" val="20002"/>
                    </a:ext>
                  </a:extLst>
                </a:gridCol>
                <a:gridCol w="2485041">
                  <a:extLst>
                    <a:ext uri="{9D8B030D-6E8A-4147-A177-3AD203B41FA5}">
                      <a16:colId xmlns:a16="http://schemas.microsoft.com/office/drawing/2014/main" val="20003"/>
                    </a:ext>
                  </a:extLst>
                </a:gridCol>
              </a:tblGrid>
              <a:tr h="397929">
                <a:tc>
                  <a:txBody>
                    <a:bodyPr/>
                    <a:lstStyle/>
                    <a:p>
                      <a:pPr algn="r"/>
                      <a:r>
                        <a:rPr lang="en-US" sz="1400" dirty="0" smtClean="0"/>
                        <a:t>Allegations</a:t>
                      </a:r>
                    </a:p>
                    <a:p>
                      <a:r>
                        <a:rPr lang="en-US" sz="1400" dirty="0" smtClean="0"/>
                        <a:t>Year</a:t>
                      </a:r>
                      <a:endParaRPr lang="en-US" sz="1400" dirty="0"/>
                    </a:p>
                  </a:txBody>
                  <a:tcPr/>
                </a:tc>
                <a:tc>
                  <a:txBody>
                    <a:bodyPr/>
                    <a:lstStyle/>
                    <a:p>
                      <a:pPr algn="ctr"/>
                      <a:r>
                        <a:rPr lang="en-US" sz="1400" dirty="0" smtClean="0"/>
                        <a:t>Diocesan</a:t>
                      </a:r>
                    </a:p>
                    <a:p>
                      <a:pPr algn="ctr"/>
                      <a:r>
                        <a:rPr lang="en-US" sz="1400" dirty="0" smtClean="0"/>
                        <a:t>Priests</a:t>
                      </a:r>
                      <a:endParaRPr lang="en-US" sz="1400" dirty="0"/>
                    </a:p>
                  </a:txBody>
                  <a:tcPr/>
                </a:tc>
                <a:tc>
                  <a:txBody>
                    <a:bodyPr/>
                    <a:lstStyle/>
                    <a:p>
                      <a:pPr algn="ctr"/>
                      <a:r>
                        <a:rPr lang="en-US" sz="1400" dirty="0" smtClean="0"/>
                        <a:t>Religious</a:t>
                      </a:r>
                    </a:p>
                    <a:p>
                      <a:pPr algn="ctr"/>
                      <a:r>
                        <a:rPr lang="en-US" sz="1400" dirty="0" smtClean="0"/>
                        <a:t>Priests</a:t>
                      </a:r>
                      <a:endParaRPr lang="en-US" sz="1400" dirty="0"/>
                    </a:p>
                  </a:txBody>
                  <a:tcPr/>
                </a:tc>
                <a:tc>
                  <a:txBody>
                    <a:bodyPr/>
                    <a:lstStyle/>
                    <a:p>
                      <a:pPr algn="ctr"/>
                      <a:r>
                        <a:rPr lang="en-US" sz="1400" dirty="0" smtClean="0"/>
                        <a:t>Total</a:t>
                      </a:r>
                      <a:endParaRPr lang="en-US" sz="1400" dirty="0"/>
                    </a:p>
                  </a:txBody>
                  <a:tcPr/>
                </a:tc>
                <a:extLst>
                  <a:ext uri="{0D108BD9-81ED-4DB2-BD59-A6C34878D82A}">
                    <a16:rowId xmlns:a16="http://schemas.microsoft.com/office/drawing/2014/main" val="10000"/>
                  </a:ext>
                </a:extLst>
              </a:tr>
              <a:tr h="314140">
                <a:tc>
                  <a:txBody>
                    <a:bodyPr/>
                    <a:lstStyle/>
                    <a:p>
                      <a:pPr algn="l"/>
                      <a:r>
                        <a:rPr lang="en-US" sz="1400" dirty="0" smtClean="0"/>
                        <a:t>                           2017</a:t>
                      </a:r>
                      <a:endParaRPr lang="en-US" sz="1400" dirty="0"/>
                    </a:p>
                  </a:txBody>
                  <a:tcPr/>
                </a:tc>
                <a:tc>
                  <a:txBody>
                    <a:bodyPr/>
                    <a:lstStyle/>
                    <a:p>
                      <a:pPr algn="ctr"/>
                      <a:r>
                        <a:rPr lang="en-US" sz="1400" dirty="0" smtClean="0"/>
                        <a:t>373</a:t>
                      </a:r>
                      <a:endParaRPr lang="en-US" sz="1400" dirty="0"/>
                    </a:p>
                  </a:txBody>
                  <a:tcPr/>
                </a:tc>
                <a:tc>
                  <a:txBody>
                    <a:bodyPr/>
                    <a:lstStyle/>
                    <a:p>
                      <a:pPr algn="ctr"/>
                      <a:r>
                        <a:rPr lang="en-US" sz="1400" dirty="0" smtClean="0"/>
                        <a:t>63</a:t>
                      </a:r>
                      <a:endParaRPr lang="en-US" sz="1400" dirty="0"/>
                    </a:p>
                  </a:txBody>
                  <a:tcPr/>
                </a:tc>
                <a:tc>
                  <a:txBody>
                    <a:bodyPr/>
                    <a:lstStyle/>
                    <a:p>
                      <a:pPr algn="ctr"/>
                      <a:r>
                        <a:rPr lang="en-US" sz="1400" dirty="0" smtClean="0"/>
                        <a:t>436</a:t>
                      </a:r>
                      <a:endParaRPr lang="en-US" sz="1400" dirty="0"/>
                    </a:p>
                  </a:txBody>
                  <a:tcPr/>
                </a:tc>
                <a:extLst>
                  <a:ext uri="{0D108BD9-81ED-4DB2-BD59-A6C34878D82A}">
                    <a16:rowId xmlns:a16="http://schemas.microsoft.com/office/drawing/2014/main" val="317159491"/>
                  </a:ext>
                </a:extLst>
              </a:tr>
              <a:tr h="314140">
                <a:tc>
                  <a:txBody>
                    <a:bodyPr/>
                    <a:lstStyle/>
                    <a:p>
                      <a:pPr algn="l"/>
                      <a:r>
                        <a:rPr lang="en-US" sz="1400" dirty="0" smtClean="0"/>
                        <a:t>	    2016</a:t>
                      </a:r>
                      <a:endParaRPr lang="en-US" sz="1400" dirty="0"/>
                    </a:p>
                  </a:txBody>
                  <a:tcPr/>
                </a:tc>
                <a:tc>
                  <a:txBody>
                    <a:bodyPr/>
                    <a:lstStyle/>
                    <a:p>
                      <a:pPr algn="ctr"/>
                      <a:r>
                        <a:rPr lang="en-US" sz="1400" dirty="0" smtClean="0"/>
                        <a:t>730</a:t>
                      </a:r>
                      <a:endParaRPr lang="en-US" sz="1400" dirty="0"/>
                    </a:p>
                  </a:txBody>
                  <a:tcPr/>
                </a:tc>
                <a:tc>
                  <a:txBody>
                    <a:bodyPr/>
                    <a:lstStyle/>
                    <a:p>
                      <a:pPr algn="ctr"/>
                      <a:r>
                        <a:rPr lang="en-US" sz="1400" dirty="0" smtClean="0"/>
                        <a:t>184</a:t>
                      </a:r>
                      <a:endParaRPr lang="en-US" sz="1400" dirty="0"/>
                    </a:p>
                  </a:txBody>
                  <a:tcPr/>
                </a:tc>
                <a:tc>
                  <a:txBody>
                    <a:bodyPr/>
                    <a:lstStyle/>
                    <a:p>
                      <a:pPr algn="ctr"/>
                      <a:r>
                        <a:rPr lang="en-US" sz="1400" dirty="0" smtClean="0"/>
                        <a:t>914</a:t>
                      </a:r>
                      <a:endParaRPr lang="en-US" sz="1400" dirty="0"/>
                    </a:p>
                  </a:txBody>
                  <a:tcPr/>
                </a:tc>
                <a:extLst>
                  <a:ext uri="{0D108BD9-81ED-4DB2-BD59-A6C34878D82A}">
                    <a16:rowId xmlns:a16="http://schemas.microsoft.com/office/drawing/2014/main" val="10001"/>
                  </a:ext>
                </a:extLst>
              </a:tr>
              <a:tr h="314140">
                <a:tc>
                  <a:txBody>
                    <a:bodyPr/>
                    <a:lstStyle/>
                    <a:p>
                      <a:pPr algn="l"/>
                      <a:r>
                        <a:rPr lang="en-US" sz="1400" dirty="0" smtClean="0"/>
                        <a:t>                           2015</a:t>
                      </a:r>
                      <a:endParaRPr lang="en-US" sz="1400" dirty="0"/>
                    </a:p>
                  </a:txBody>
                  <a:tcPr/>
                </a:tc>
                <a:tc>
                  <a:txBody>
                    <a:bodyPr/>
                    <a:lstStyle/>
                    <a:p>
                      <a:pPr algn="ctr"/>
                      <a:r>
                        <a:rPr lang="en-US" sz="1400" dirty="0" smtClean="0"/>
                        <a:t>321</a:t>
                      </a:r>
                      <a:endParaRPr lang="en-US" sz="1400" dirty="0"/>
                    </a:p>
                  </a:txBody>
                  <a:tcPr/>
                </a:tc>
                <a:tc>
                  <a:txBody>
                    <a:bodyPr/>
                    <a:lstStyle/>
                    <a:p>
                      <a:pPr algn="ctr"/>
                      <a:r>
                        <a:rPr lang="en-US" sz="1400" dirty="0" smtClean="0"/>
                        <a:t>71</a:t>
                      </a:r>
                      <a:endParaRPr lang="en-US" sz="1400" dirty="0"/>
                    </a:p>
                  </a:txBody>
                  <a:tcPr/>
                </a:tc>
                <a:tc>
                  <a:txBody>
                    <a:bodyPr/>
                    <a:lstStyle/>
                    <a:p>
                      <a:pPr algn="ctr"/>
                      <a:r>
                        <a:rPr lang="en-US" sz="1400" dirty="0" smtClean="0"/>
                        <a:t>392</a:t>
                      </a:r>
                      <a:endParaRPr lang="en-US" sz="1400" dirty="0"/>
                    </a:p>
                  </a:txBody>
                  <a:tcPr/>
                </a:tc>
                <a:extLst>
                  <a:ext uri="{0D108BD9-81ED-4DB2-BD59-A6C34878D82A}">
                    <a16:rowId xmlns:a16="http://schemas.microsoft.com/office/drawing/2014/main" val="10002"/>
                  </a:ext>
                </a:extLst>
              </a:tr>
              <a:tr h="314140">
                <a:tc>
                  <a:txBody>
                    <a:bodyPr/>
                    <a:lstStyle/>
                    <a:p>
                      <a:pPr algn="ctr"/>
                      <a:r>
                        <a:rPr lang="en-US" sz="1400" dirty="0" smtClean="0"/>
                        <a:t>2014</a:t>
                      </a:r>
                      <a:endParaRPr lang="en-US" sz="1400" dirty="0"/>
                    </a:p>
                  </a:txBody>
                  <a:tcPr/>
                </a:tc>
                <a:tc>
                  <a:txBody>
                    <a:bodyPr/>
                    <a:lstStyle/>
                    <a:p>
                      <a:pPr algn="ctr"/>
                      <a:r>
                        <a:rPr lang="en-US" sz="1400" dirty="0" smtClean="0"/>
                        <a:t>294</a:t>
                      </a:r>
                      <a:endParaRPr lang="en-US" sz="1400" dirty="0"/>
                    </a:p>
                  </a:txBody>
                  <a:tcPr/>
                </a:tc>
                <a:tc>
                  <a:txBody>
                    <a:bodyPr/>
                    <a:lstStyle/>
                    <a:p>
                      <a:pPr algn="ctr"/>
                      <a:r>
                        <a:rPr lang="en-US" sz="1400" dirty="0" smtClean="0"/>
                        <a:t>40</a:t>
                      </a:r>
                      <a:endParaRPr lang="en-US" sz="1400" dirty="0"/>
                    </a:p>
                  </a:txBody>
                  <a:tcPr/>
                </a:tc>
                <a:tc>
                  <a:txBody>
                    <a:bodyPr/>
                    <a:lstStyle/>
                    <a:p>
                      <a:pPr algn="ctr"/>
                      <a:r>
                        <a:rPr lang="en-US" sz="1400" dirty="0" smtClean="0"/>
                        <a:t>334</a:t>
                      </a:r>
                      <a:endParaRPr lang="en-US" sz="1400" dirty="0"/>
                    </a:p>
                  </a:txBody>
                  <a:tcPr/>
                </a:tc>
                <a:extLst>
                  <a:ext uri="{0D108BD9-81ED-4DB2-BD59-A6C34878D82A}">
                    <a16:rowId xmlns:a16="http://schemas.microsoft.com/office/drawing/2014/main" val="10003"/>
                  </a:ext>
                </a:extLst>
              </a:tr>
              <a:tr h="320520">
                <a:tc>
                  <a:txBody>
                    <a:bodyPr/>
                    <a:lstStyle/>
                    <a:p>
                      <a:pPr algn="ctr"/>
                      <a:r>
                        <a:rPr lang="en-US" sz="1400" dirty="0" smtClean="0"/>
                        <a:t>2013</a:t>
                      </a:r>
                      <a:endParaRPr lang="en-US" sz="1400" dirty="0"/>
                    </a:p>
                  </a:txBody>
                  <a:tcPr/>
                </a:tc>
                <a:tc>
                  <a:txBody>
                    <a:bodyPr/>
                    <a:lstStyle/>
                    <a:p>
                      <a:pPr algn="ctr"/>
                      <a:r>
                        <a:rPr lang="en-US" sz="1400" dirty="0" smtClean="0"/>
                        <a:t>370</a:t>
                      </a:r>
                      <a:endParaRPr lang="en-US" sz="1400" dirty="0"/>
                    </a:p>
                  </a:txBody>
                  <a:tcPr/>
                </a:tc>
                <a:tc>
                  <a:txBody>
                    <a:bodyPr/>
                    <a:lstStyle/>
                    <a:p>
                      <a:pPr algn="ctr"/>
                      <a:r>
                        <a:rPr lang="en-US" sz="1400" dirty="0" smtClean="0"/>
                        <a:t>94</a:t>
                      </a:r>
                      <a:endParaRPr lang="en-US" sz="1400" dirty="0"/>
                    </a:p>
                  </a:txBody>
                  <a:tcPr/>
                </a:tc>
                <a:tc>
                  <a:txBody>
                    <a:bodyPr/>
                    <a:lstStyle/>
                    <a:p>
                      <a:pPr algn="ctr"/>
                      <a:r>
                        <a:rPr lang="en-US" sz="1400" dirty="0" smtClean="0"/>
                        <a:t>464</a:t>
                      </a:r>
                      <a:endParaRPr lang="en-US" sz="1400" dirty="0"/>
                    </a:p>
                  </a:txBody>
                  <a:tcPr/>
                </a:tc>
                <a:extLst>
                  <a:ext uri="{0D108BD9-81ED-4DB2-BD59-A6C34878D82A}">
                    <a16:rowId xmlns:a16="http://schemas.microsoft.com/office/drawing/2014/main" val="10004"/>
                  </a:ext>
                </a:extLst>
              </a:tr>
              <a:tr h="316267">
                <a:tc>
                  <a:txBody>
                    <a:bodyPr/>
                    <a:lstStyle/>
                    <a:p>
                      <a:pPr algn="ctr"/>
                      <a:r>
                        <a:rPr lang="en-US" sz="1400" dirty="0" smtClean="0"/>
                        <a:t>2012</a:t>
                      </a:r>
                      <a:endParaRPr lang="en-US" sz="1400" dirty="0"/>
                    </a:p>
                  </a:txBody>
                  <a:tcPr/>
                </a:tc>
                <a:tc>
                  <a:txBody>
                    <a:bodyPr/>
                    <a:lstStyle/>
                    <a:p>
                      <a:pPr algn="ctr"/>
                      <a:r>
                        <a:rPr lang="en-US" sz="1400" dirty="0" smtClean="0"/>
                        <a:t>397</a:t>
                      </a:r>
                      <a:endParaRPr lang="en-US" sz="1400" dirty="0"/>
                    </a:p>
                  </a:txBody>
                  <a:tcPr/>
                </a:tc>
                <a:tc>
                  <a:txBody>
                    <a:bodyPr/>
                    <a:lstStyle/>
                    <a:p>
                      <a:pPr algn="ctr"/>
                      <a:r>
                        <a:rPr lang="en-US" sz="1400" dirty="0" smtClean="0"/>
                        <a:t>74</a:t>
                      </a:r>
                      <a:endParaRPr lang="en-US" sz="1400" dirty="0"/>
                    </a:p>
                  </a:txBody>
                  <a:tcPr/>
                </a:tc>
                <a:tc>
                  <a:txBody>
                    <a:bodyPr/>
                    <a:lstStyle/>
                    <a:p>
                      <a:pPr algn="ctr"/>
                      <a:r>
                        <a:rPr lang="en-US" sz="1400" dirty="0" smtClean="0"/>
                        <a:t>471</a:t>
                      </a:r>
                      <a:endParaRPr lang="en-US" sz="1400" dirty="0"/>
                    </a:p>
                  </a:txBody>
                  <a:tcPr/>
                </a:tc>
                <a:extLst>
                  <a:ext uri="{0D108BD9-81ED-4DB2-BD59-A6C34878D82A}">
                    <a16:rowId xmlns:a16="http://schemas.microsoft.com/office/drawing/2014/main" val="10005"/>
                  </a:ext>
                </a:extLst>
              </a:tr>
              <a:tr h="322646">
                <a:tc>
                  <a:txBody>
                    <a:bodyPr/>
                    <a:lstStyle/>
                    <a:p>
                      <a:pPr algn="ctr"/>
                      <a:r>
                        <a:rPr lang="en-US" sz="1400" dirty="0" smtClean="0"/>
                        <a:t>2011</a:t>
                      </a:r>
                      <a:endParaRPr lang="en-US" sz="1400" dirty="0"/>
                    </a:p>
                  </a:txBody>
                  <a:tcPr/>
                </a:tc>
                <a:tc>
                  <a:txBody>
                    <a:bodyPr/>
                    <a:lstStyle/>
                    <a:p>
                      <a:pPr algn="ctr"/>
                      <a:r>
                        <a:rPr lang="en-US" sz="1400" dirty="0" smtClean="0"/>
                        <a:t>495</a:t>
                      </a:r>
                      <a:endParaRPr lang="en-US" sz="1400" dirty="0"/>
                    </a:p>
                  </a:txBody>
                  <a:tcPr/>
                </a:tc>
                <a:tc>
                  <a:txBody>
                    <a:bodyPr/>
                    <a:lstStyle/>
                    <a:p>
                      <a:pPr algn="ctr"/>
                      <a:r>
                        <a:rPr lang="en-US" sz="1400" dirty="0" smtClean="0"/>
                        <a:t>99</a:t>
                      </a:r>
                      <a:endParaRPr lang="en-US" sz="1400" dirty="0"/>
                    </a:p>
                  </a:txBody>
                  <a:tcPr/>
                </a:tc>
                <a:tc>
                  <a:txBody>
                    <a:bodyPr/>
                    <a:lstStyle/>
                    <a:p>
                      <a:pPr algn="ctr"/>
                      <a:r>
                        <a:rPr lang="en-US" sz="1400" dirty="0" smtClean="0"/>
                        <a:t>                 594 </a:t>
                      </a:r>
                      <a:r>
                        <a:rPr lang="en-US" sz="1400" b="1" dirty="0" smtClean="0"/>
                        <a:t>(2011-17 = 3,605)</a:t>
                      </a:r>
                      <a:endParaRPr lang="en-US" sz="1400" b="1" dirty="0"/>
                    </a:p>
                  </a:txBody>
                  <a:tcPr/>
                </a:tc>
                <a:extLst>
                  <a:ext uri="{0D108BD9-81ED-4DB2-BD59-A6C34878D82A}">
                    <a16:rowId xmlns:a16="http://schemas.microsoft.com/office/drawing/2014/main" val="10006"/>
                  </a:ext>
                </a:extLst>
              </a:tr>
              <a:tr h="318393">
                <a:tc>
                  <a:txBody>
                    <a:bodyPr/>
                    <a:lstStyle/>
                    <a:p>
                      <a:pPr algn="ctr"/>
                      <a:r>
                        <a:rPr lang="en-US" sz="1400" dirty="0" smtClean="0"/>
                        <a:t>2010</a:t>
                      </a:r>
                      <a:endParaRPr lang="en-US" sz="1400" dirty="0"/>
                    </a:p>
                  </a:txBody>
                  <a:tcPr/>
                </a:tc>
                <a:tc>
                  <a:txBody>
                    <a:bodyPr/>
                    <a:lstStyle/>
                    <a:p>
                      <a:pPr algn="ctr"/>
                      <a:r>
                        <a:rPr lang="en-US" sz="1400" dirty="0" smtClean="0"/>
                        <a:t>428</a:t>
                      </a:r>
                      <a:endParaRPr lang="en-US" sz="1400" dirty="0"/>
                    </a:p>
                  </a:txBody>
                  <a:tcPr/>
                </a:tc>
                <a:tc>
                  <a:txBody>
                    <a:bodyPr/>
                    <a:lstStyle/>
                    <a:p>
                      <a:pPr algn="ctr"/>
                      <a:r>
                        <a:rPr lang="en-US" sz="1400" dirty="0" smtClean="0"/>
                        <a:t>77</a:t>
                      </a:r>
                      <a:endParaRPr lang="en-US" sz="1400" dirty="0"/>
                    </a:p>
                  </a:txBody>
                  <a:tcPr/>
                </a:tc>
                <a:tc>
                  <a:txBody>
                    <a:bodyPr/>
                    <a:lstStyle/>
                    <a:p>
                      <a:pPr algn="ctr"/>
                      <a:r>
                        <a:rPr lang="en-US" sz="1400" b="0" dirty="0" smtClean="0"/>
                        <a:t>505</a:t>
                      </a:r>
                      <a:endParaRPr lang="en-US" sz="1400" b="0" dirty="0"/>
                    </a:p>
                  </a:txBody>
                  <a:tcPr/>
                </a:tc>
                <a:extLst>
                  <a:ext uri="{0D108BD9-81ED-4DB2-BD59-A6C34878D82A}">
                    <a16:rowId xmlns:a16="http://schemas.microsoft.com/office/drawing/2014/main" val="10007"/>
                  </a:ext>
                </a:extLst>
              </a:tr>
              <a:tr h="314140">
                <a:tc>
                  <a:txBody>
                    <a:bodyPr/>
                    <a:lstStyle/>
                    <a:p>
                      <a:pPr algn="ctr"/>
                      <a:r>
                        <a:rPr lang="en-US" sz="1400" dirty="0" smtClean="0"/>
                        <a:t>2009</a:t>
                      </a:r>
                      <a:endParaRPr lang="en-US" sz="1400" dirty="0"/>
                    </a:p>
                  </a:txBody>
                  <a:tcPr/>
                </a:tc>
                <a:tc>
                  <a:txBody>
                    <a:bodyPr/>
                    <a:lstStyle/>
                    <a:p>
                      <a:pPr algn="ctr"/>
                      <a:r>
                        <a:rPr lang="en-US" sz="1400" dirty="0" smtClean="0"/>
                        <a:t>398</a:t>
                      </a:r>
                      <a:endParaRPr lang="en-US" sz="1400" dirty="0"/>
                    </a:p>
                  </a:txBody>
                  <a:tcPr/>
                </a:tc>
                <a:tc>
                  <a:txBody>
                    <a:bodyPr/>
                    <a:lstStyle/>
                    <a:p>
                      <a:pPr algn="ctr"/>
                      <a:r>
                        <a:rPr lang="en-US" sz="1400" dirty="0" smtClean="0"/>
                        <a:t>115</a:t>
                      </a:r>
                      <a:endParaRPr lang="en-US" sz="1400" dirty="0"/>
                    </a:p>
                  </a:txBody>
                  <a:tcPr/>
                </a:tc>
                <a:tc>
                  <a:txBody>
                    <a:bodyPr/>
                    <a:lstStyle/>
                    <a:p>
                      <a:pPr algn="l"/>
                      <a:r>
                        <a:rPr lang="en-US" sz="1400" dirty="0" smtClean="0"/>
                        <a:t>                         </a:t>
                      </a:r>
                      <a:r>
                        <a:rPr lang="en-US" sz="1400" b="0" dirty="0" smtClean="0"/>
                        <a:t>513</a:t>
                      </a:r>
                      <a:endParaRPr lang="en-US" sz="1400" b="0" dirty="0"/>
                    </a:p>
                  </a:txBody>
                  <a:tcPr/>
                </a:tc>
                <a:extLst>
                  <a:ext uri="{0D108BD9-81ED-4DB2-BD59-A6C34878D82A}">
                    <a16:rowId xmlns:a16="http://schemas.microsoft.com/office/drawing/2014/main" val="10008"/>
                  </a:ext>
                </a:extLst>
              </a:tr>
              <a:tr h="320520">
                <a:tc>
                  <a:txBody>
                    <a:bodyPr/>
                    <a:lstStyle/>
                    <a:p>
                      <a:pPr algn="ctr"/>
                      <a:r>
                        <a:rPr lang="en-US" sz="1400" dirty="0" smtClean="0"/>
                        <a:t>2008</a:t>
                      </a:r>
                      <a:endParaRPr lang="en-US" sz="1400" dirty="0"/>
                    </a:p>
                  </a:txBody>
                  <a:tcPr/>
                </a:tc>
                <a:tc>
                  <a:txBody>
                    <a:bodyPr/>
                    <a:lstStyle/>
                    <a:p>
                      <a:pPr algn="ctr"/>
                      <a:r>
                        <a:rPr lang="en-US" sz="1400" dirty="0" smtClean="0"/>
                        <a:t>625</a:t>
                      </a:r>
                      <a:endParaRPr lang="en-US" sz="1400" dirty="0"/>
                    </a:p>
                  </a:txBody>
                  <a:tcPr/>
                </a:tc>
                <a:tc>
                  <a:txBody>
                    <a:bodyPr/>
                    <a:lstStyle/>
                    <a:p>
                      <a:pPr algn="ctr"/>
                      <a:r>
                        <a:rPr lang="en-US" sz="1400" dirty="0" smtClean="0"/>
                        <a:t>178</a:t>
                      </a:r>
                      <a:endParaRPr lang="en-US" sz="1400" dirty="0"/>
                    </a:p>
                  </a:txBody>
                  <a:tcPr/>
                </a:tc>
                <a:tc>
                  <a:txBody>
                    <a:bodyPr/>
                    <a:lstStyle/>
                    <a:p>
                      <a:pPr algn="ctr"/>
                      <a:r>
                        <a:rPr lang="en-US" sz="1400" dirty="0" smtClean="0"/>
                        <a:t>803</a:t>
                      </a:r>
                      <a:endParaRPr lang="en-US" sz="1400" dirty="0"/>
                    </a:p>
                  </a:txBody>
                  <a:tcPr/>
                </a:tc>
                <a:extLst>
                  <a:ext uri="{0D108BD9-81ED-4DB2-BD59-A6C34878D82A}">
                    <a16:rowId xmlns:a16="http://schemas.microsoft.com/office/drawing/2014/main" val="10009"/>
                  </a:ext>
                </a:extLst>
              </a:tr>
              <a:tr h="326900">
                <a:tc>
                  <a:txBody>
                    <a:bodyPr/>
                    <a:lstStyle/>
                    <a:p>
                      <a:pPr algn="ctr"/>
                      <a:r>
                        <a:rPr lang="en-US" sz="1400" dirty="0" smtClean="0"/>
                        <a:t>2007</a:t>
                      </a:r>
                      <a:endParaRPr lang="en-US" sz="1400" dirty="0"/>
                    </a:p>
                  </a:txBody>
                  <a:tcPr/>
                </a:tc>
                <a:tc>
                  <a:txBody>
                    <a:bodyPr/>
                    <a:lstStyle/>
                    <a:p>
                      <a:pPr algn="ctr"/>
                      <a:r>
                        <a:rPr lang="en-US" sz="1400" dirty="0" smtClean="0"/>
                        <a:t>599</a:t>
                      </a:r>
                      <a:endParaRPr lang="en-US" sz="1400" dirty="0"/>
                    </a:p>
                  </a:txBody>
                  <a:tcPr/>
                </a:tc>
                <a:tc>
                  <a:txBody>
                    <a:bodyPr/>
                    <a:lstStyle/>
                    <a:p>
                      <a:pPr algn="ctr"/>
                      <a:r>
                        <a:rPr lang="en-US" sz="1400" dirty="0" smtClean="0"/>
                        <a:t>92</a:t>
                      </a:r>
                      <a:endParaRPr lang="en-US" sz="1400" dirty="0"/>
                    </a:p>
                  </a:txBody>
                  <a:tcPr/>
                </a:tc>
                <a:tc>
                  <a:txBody>
                    <a:bodyPr/>
                    <a:lstStyle/>
                    <a:p>
                      <a:pPr algn="ctr"/>
                      <a:r>
                        <a:rPr lang="en-US" sz="1400" dirty="0" smtClean="0"/>
                        <a:t>691</a:t>
                      </a:r>
                      <a:endParaRPr lang="en-US" sz="1400" dirty="0"/>
                    </a:p>
                  </a:txBody>
                  <a:tcPr/>
                </a:tc>
                <a:extLst>
                  <a:ext uri="{0D108BD9-81ED-4DB2-BD59-A6C34878D82A}">
                    <a16:rowId xmlns:a16="http://schemas.microsoft.com/office/drawing/2014/main" val="10010"/>
                  </a:ext>
                </a:extLst>
              </a:tr>
              <a:tr h="301381">
                <a:tc>
                  <a:txBody>
                    <a:bodyPr/>
                    <a:lstStyle/>
                    <a:p>
                      <a:pPr algn="ctr"/>
                      <a:r>
                        <a:rPr lang="en-US" sz="1400" dirty="0" smtClean="0"/>
                        <a:t>2006</a:t>
                      </a:r>
                      <a:endParaRPr lang="en-US" sz="1400" dirty="0"/>
                    </a:p>
                  </a:txBody>
                  <a:tcPr/>
                </a:tc>
                <a:tc>
                  <a:txBody>
                    <a:bodyPr/>
                    <a:lstStyle/>
                    <a:p>
                      <a:pPr algn="ctr"/>
                      <a:r>
                        <a:rPr lang="en-US" sz="1400" dirty="0" smtClean="0"/>
                        <a:t>635</a:t>
                      </a:r>
                      <a:endParaRPr lang="en-US" sz="1400" dirty="0"/>
                    </a:p>
                  </a:txBody>
                  <a:tcPr/>
                </a:tc>
                <a:tc>
                  <a:txBody>
                    <a:bodyPr/>
                    <a:lstStyle/>
                    <a:p>
                      <a:pPr algn="ctr"/>
                      <a:r>
                        <a:rPr lang="en-US" sz="1400" dirty="0" smtClean="0"/>
                        <a:t>79</a:t>
                      </a:r>
                      <a:endParaRPr lang="en-US" sz="1400" dirty="0"/>
                    </a:p>
                  </a:txBody>
                  <a:tcPr/>
                </a:tc>
                <a:tc>
                  <a:txBody>
                    <a:bodyPr/>
                    <a:lstStyle/>
                    <a:p>
                      <a:pPr algn="ctr"/>
                      <a:r>
                        <a:rPr lang="en-US" sz="1400" dirty="0" smtClean="0"/>
                        <a:t>714</a:t>
                      </a:r>
                      <a:endParaRPr lang="en-US" sz="1400" dirty="0"/>
                    </a:p>
                  </a:txBody>
                  <a:tcPr/>
                </a:tc>
                <a:extLst>
                  <a:ext uri="{0D108BD9-81ED-4DB2-BD59-A6C34878D82A}">
                    <a16:rowId xmlns:a16="http://schemas.microsoft.com/office/drawing/2014/main" val="10011"/>
                  </a:ext>
                </a:extLst>
              </a:tr>
              <a:tr h="318393">
                <a:tc>
                  <a:txBody>
                    <a:bodyPr/>
                    <a:lstStyle/>
                    <a:p>
                      <a:pPr algn="ctr"/>
                      <a:r>
                        <a:rPr lang="en-US" sz="1400" dirty="0" smtClean="0"/>
                        <a:t>2005</a:t>
                      </a:r>
                      <a:endParaRPr lang="en-US" sz="1400" dirty="0"/>
                    </a:p>
                  </a:txBody>
                  <a:tcPr/>
                </a:tc>
                <a:tc>
                  <a:txBody>
                    <a:bodyPr/>
                    <a:lstStyle/>
                    <a:p>
                      <a:pPr algn="ctr"/>
                      <a:r>
                        <a:rPr lang="en-US" sz="1400" dirty="0" smtClean="0"/>
                        <a:t>695</a:t>
                      </a:r>
                      <a:endParaRPr lang="en-US" sz="1400" dirty="0"/>
                    </a:p>
                  </a:txBody>
                  <a:tcPr/>
                </a:tc>
                <a:tc>
                  <a:txBody>
                    <a:bodyPr/>
                    <a:lstStyle/>
                    <a:p>
                      <a:pPr algn="ctr"/>
                      <a:r>
                        <a:rPr lang="en-US" sz="1400" dirty="0" smtClean="0"/>
                        <a:t>88</a:t>
                      </a:r>
                      <a:endParaRPr lang="en-US" sz="1400" dirty="0"/>
                    </a:p>
                  </a:txBody>
                  <a:tcPr/>
                </a:tc>
                <a:tc>
                  <a:txBody>
                    <a:bodyPr/>
                    <a:lstStyle/>
                    <a:p>
                      <a:pPr algn="ctr"/>
                      <a:r>
                        <a:rPr lang="en-US" sz="1400" dirty="0" smtClean="0"/>
                        <a:t>783</a:t>
                      </a:r>
                      <a:endParaRPr lang="en-US" sz="1400" dirty="0"/>
                    </a:p>
                  </a:txBody>
                  <a:tcPr/>
                </a:tc>
                <a:extLst>
                  <a:ext uri="{0D108BD9-81ED-4DB2-BD59-A6C34878D82A}">
                    <a16:rowId xmlns:a16="http://schemas.microsoft.com/office/drawing/2014/main" val="10012"/>
                  </a:ext>
                </a:extLst>
              </a:tr>
              <a:tr h="335406">
                <a:tc>
                  <a:txBody>
                    <a:bodyPr/>
                    <a:lstStyle/>
                    <a:p>
                      <a:pPr algn="ctr"/>
                      <a:r>
                        <a:rPr lang="en-US" sz="1400" dirty="0" smtClean="0"/>
                        <a:t>2004</a:t>
                      </a:r>
                      <a:endParaRPr lang="en-US" sz="1400" dirty="0"/>
                    </a:p>
                  </a:txBody>
                  <a:tcPr/>
                </a:tc>
                <a:tc>
                  <a:txBody>
                    <a:bodyPr/>
                    <a:lstStyle/>
                    <a:p>
                      <a:pPr algn="ctr"/>
                      <a:r>
                        <a:rPr lang="en-US" sz="1400" dirty="0" smtClean="0"/>
                        <a:t>898</a:t>
                      </a:r>
                      <a:endParaRPr lang="en-US" sz="1400" dirty="0"/>
                    </a:p>
                  </a:txBody>
                  <a:tcPr/>
                </a:tc>
                <a:tc>
                  <a:txBody>
                    <a:bodyPr/>
                    <a:lstStyle/>
                    <a:p>
                      <a:pPr algn="ctr"/>
                      <a:r>
                        <a:rPr lang="en-US" sz="1400" dirty="0" smtClean="0"/>
                        <a:t>194</a:t>
                      </a:r>
                      <a:endParaRPr lang="en-US" sz="1400" dirty="0"/>
                    </a:p>
                  </a:txBody>
                  <a:tcPr/>
                </a:tc>
                <a:tc>
                  <a:txBody>
                    <a:bodyPr/>
                    <a:lstStyle/>
                    <a:p>
                      <a:pPr algn="l"/>
                      <a:r>
                        <a:rPr lang="en-US" sz="1400" b="0" dirty="0" smtClean="0"/>
                        <a:t>              1,092 </a:t>
                      </a:r>
                      <a:r>
                        <a:rPr lang="en-US" sz="1400" b="1" dirty="0" smtClean="0"/>
                        <a:t>(2004-10 = 5,101)</a:t>
                      </a:r>
                      <a:endParaRPr lang="en-US" sz="1400" b="1" dirty="0"/>
                    </a:p>
                  </a:txBody>
                  <a:tcPr/>
                </a:tc>
                <a:extLst>
                  <a:ext uri="{0D108BD9-81ED-4DB2-BD59-A6C34878D82A}">
                    <a16:rowId xmlns:a16="http://schemas.microsoft.com/office/drawing/2014/main" val="10013"/>
                  </a:ext>
                </a:extLst>
              </a:tr>
              <a:tr h="288622">
                <a:tc>
                  <a:txBody>
                    <a:bodyPr/>
                    <a:lstStyle/>
                    <a:p>
                      <a:pPr algn="ctr"/>
                      <a:r>
                        <a:rPr lang="en-US" sz="1400" dirty="0" smtClean="0"/>
                        <a:t>TOTAL</a:t>
                      </a:r>
                      <a:endParaRPr lang="en-US" sz="1400" b="1" dirty="0"/>
                    </a:p>
                  </a:txBody>
                  <a:tcPr/>
                </a:tc>
                <a:tc>
                  <a:txBody>
                    <a:bodyPr/>
                    <a:lstStyle/>
                    <a:p>
                      <a:pPr algn="ctr"/>
                      <a:r>
                        <a:rPr lang="en-US" sz="1400" b="0" dirty="0" smtClean="0"/>
                        <a:t>7,258</a:t>
                      </a:r>
                      <a:endParaRPr lang="en-US" sz="1400" b="1" dirty="0"/>
                    </a:p>
                  </a:txBody>
                  <a:tcPr/>
                </a:tc>
                <a:tc>
                  <a:txBody>
                    <a:bodyPr/>
                    <a:lstStyle/>
                    <a:p>
                      <a:pPr algn="ctr"/>
                      <a:r>
                        <a:rPr lang="en-US" sz="1400" dirty="0" smtClean="0"/>
                        <a:t>1,448</a:t>
                      </a:r>
                      <a:endParaRPr lang="en-US" sz="1400" b="1" dirty="0"/>
                    </a:p>
                  </a:txBody>
                  <a:tcPr/>
                </a:tc>
                <a:tc>
                  <a:txBody>
                    <a:bodyPr/>
                    <a:lstStyle/>
                    <a:p>
                      <a:pPr algn="ctr"/>
                      <a:r>
                        <a:rPr lang="en-US" sz="1400" dirty="0" smtClean="0"/>
                        <a:t>8,706*</a:t>
                      </a:r>
                      <a:endParaRPr lang="en-US" sz="1400" b="1" dirty="0"/>
                    </a:p>
                  </a:txBody>
                  <a:tcPr/>
                </a:tc>
                <a:extLst>
                  <a:ext uri="{0D108BD9-81ED-4DB2-BD59-A6C34878D82A}">
                    <a16:rowId xmlns:a16="http://schemas.microsoft.com/office/drawing/2014/main" val="10014"/>
                  </a:ext>
                </a:extLst>
              </a:tr>
            </a:tbl>
          </a:graphicData>
        </a:graphic>
      </p:graphicFrame>
      <p:cxnSp>
        <p:nvCxnSpPr>
          <p:cNvPr id="8" name="Straight Connector 7"/>
          <p:cNvCxnSpPr/>
          <p:nvPr/>
        </p:nvCxnSpPr>
        <p:spPr>
          <a:xfrm>
            <a:off x="691660" y="929311"/>
            <a:ext cx="2674110" cy="50065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028715" y="6577351"/>
            <a:ext cx="6015984" cy="307777"/>
          </a:xfrm>
          <a:prstGeom prst="rect">
            <a:avLst/>
          </a:prstGeom>
          <a:noFill/>
        </p:spPr>
        <p:txBody>
          <a:bodyPr wrap="square" rtlCol="0">
            <a:spAutoFit/>
          </a:bodyPr>
          <a:lstStyle/>
          <a:p>
            <a:endParaRPr lang="en-US" sz="1400" dirty="0">
              <a:solidFill>
                <a:prstClr val="black"/>
              </a:solidFill>
            </a:endParaRPr>
          </a:p>
        </p:txBody>
      </p:sp>
      <p:sp>
        <p:nvSpPr>
          <p:cNvPr id="2" name="TextBox 1"/>
          <p:cNvSpPr txBox="1"/>
          <p:nvPr/>
        </p:nvSpPr>
        <p:spPr>
          <a:xfrm>
            <a:off x="763908" y="6262414"/>
            <a:ext cx="7742204" cy="523220"/>
          </a:xfrm>
          <a:prstGeom prst="rect">
            <a:avLst/>
          </a:prstGeom>
          <a:noFill/>
        </p:spPr>
        <p:txBody>
          <a:bodyPr wrap="square" rtlCol="0">
            <a:spAutoFit/>
          </a:bodyPr>
          <a:lstStyle/>
          <a:p>
            <a:r>
              <a:rPr lang="en-US" sz="1400" dirty="0">
                <a:solidFill>
                  <a:prstClr val="black"/>
                </a:solidFill>
              </a:rPr>
              <a:t>* Includes all allegations reported for the </a:t>
            </a:r>
            <a:r>
              <a:rPr lang="en-US" sz="1400" b="1" dirty="0">
                <a:solidFill>
                  <a:prstClr val="black"/>
                </a:solidFill>
              </a:rPr>
              <a:t>first time </a:t>
            </a:r>
            <a:r>
              <a:rPr lang="en-US" sz="1400" dirty="0">
                <a:solidFill>
                  <a:prstClr val="black"/>
                </a:solidFill>
              </a:rPr>
              <a:t>in each </a:t>
            </a:r>
            <a:r>
              <a:rPr lang="en-US" sz="1400" dirty="0" smtClean="0">
                <a:solidFill>
                  <a:prstClr val="black"/>
                </a:solidFill>
              </a:rPr>
              <a:t>year indicated; </a:t>
            </a:r>
            <a:r>
              <a:rPr lang="en-US" sz="1400" dirty="0">
                <a:solidFill>
                  <a:prstClr val="black"/>
                </a:solidFill>
              </a:rPr>
              <a:t>all except </a:t>
            </a:r>
            <a:r>
              <a:rPr lang="en-US" sz="1400" dirty="0" smtClean="0">
                <a:solidFill>
                  <a:prstClr val="black"/>
                </a:solidFill>
              </a:rPr>
              <a:t>291 </a:t>
            </a:r>
            <a:r>
              <a:rPr lang="en-US" sz="1400" dirty="0">
                <a:solidFill>
                  <a:prstClr val="black"/>
                </a:solidFill>
              </a:rPr>
              <a:t>occurred before 2004. </a:t>
            </a:r>
            <a:r>
              <a:rPr lang="en-US" sz="1400" dirty="0" smtClean="0">
                <a:solidFill>
                  <a:prstClr val="black"/>
                </a:solidFill>
              </a:rPr>
              <a:t> A </a:t>
            </a:r>
            <a:r>
              <a:rPr lang="en-US" sz="1400" dirty="0">
                <a:solidFill>
                  <a:prstClr val="black"/>
                </a:solidFill>
              </a:rPr>
              <a:t>total of </a:t>
            </a:r>
            <a:r>
              <a:rPr lang="en-US" sz="1400" dirty="0" smtClean="0">
                <a:solidFill>
                  <a:prstClr val="black"/>
                </a:solidFill>
              </a:rPr>
              <a:t>9,723 were reported before 2003.</a:t>
            </a:r>
            <a:r>
              <a:rPr lang="en-US" sz="1400" dirty="0">
                <a:solidFill>
                  <a:prstClr val="black"/>
                </a:solidFill>
              </a:rPr>
              <a:t> </a:t>
            </a:r>
            <a:r>
              <a:rPr lang="en-US" sz="1400" dirty="0" smtClean="0">
                <a:solidFill>
                  <a:prstClr val="black"/>
                </a:solidFill>
              </a:rPr>
              <a:t> Source</a:t>
            </a:r>
            <a:r>
              <a:rPr lang="en-US" sz="1400" dirty="0">
                <a:solidFill>
                  <a:prstClr val="black"/>
                </a:solidFill>
              </a:rPr>
              <a:t>:  </a:t>
            </a:r>
            <a:r>
              <a:rPr lang="en-US" sz="1400" i="1" dirty="0">
                <a:solidFill>
                  <a:prstClr val="black"/>
                </a:solidFill>
              </a:rPr>
              <a:t>CARA Annual Survey of </a:t>
            </a:r>
            <a:r>
              <a:rPr lang="en-US" sz="1400" i="1" dirty="0" smtClean="0">
                <a:solidFill>
                  <a:prstClr val="black"/>
                </a:solidFill>
              </a:rPr>
              <a:t>Allegations</a:t>
            </a:r>
            <a:endParaRPr lang="en-US" sz="1400" dirty="0">
              <a:solidFill>
                <a:prstClr val="black"/>
              </a:solidFill>
            </a:endParaRPr>
          </a:p>
        </p:txBody>
      </p:sp>
      <p:sp>
        <p:nvSpPr>
          <p:cNvPr id="3" name="Slide Number Placeholder 2"/>
          <p:cNvSpPr>
            <a:spLocks noGrp="1"/>
          </p:cNvSpPr>
          <p:nvPr>
            <p:ph type="sldNum" sz="quarter" idx="12"/>
          </p:nvPr>
        </p:nvSpPr>
        <p:spPr>
          <a:xfrm>
            <a:off x="6840131" y="6366115"/>
            <a:ext cx="2057400" cy="365125"/>
          </a:xfrm>
        </p:spPr>
        <p:txBody>
          <a:bodyPr/>
          <a:lstStyle/>
          <a:p>
            <a:fld id="{BE45FEED-ED4A-4522-A36F-18639F1C26F2}" type="slidenum">
              <a:rPr lang="en-US" sz="1600" smtClean="0">
                <a:solidFill>
                  <a:prstClr val="black"/>
                </a:solidFill>
              </a:rPr>
              <a:pPr/>
              <a:t>31</a:t>
            </a:fld>
            <a:endParaRPr lang="en-US" sz="1600" dirty="0">
              <a:solidFill>
                <a:prstClr val="black"/>
              </a:solidFill>
            </a:endParaRPr>
          </a:p>
        </p:txBody>
      </p:sp>
    </p:spTree>
    <p:extLst>
      <p:ext uri="{BB962C8B-B14F-4D97-AF65-F5344CB8AC3E}">
        <p14:creationId xmlns:p14="http://schemas.microsoft.com/office/powerpoint/2010/main" val="31595414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4434"/>
          </a:xfrm>
          <a:ln>
            <a:solidFill>
              <a:srgbClr val="0070C0"/>
            </a:solidFill>
          </a:ln>
        </p:spPr>
        <p:txBody>
          <a:bodyPr>
            <a:normAutofit/>
          </a:bodyPr>
          <a:lstStyle/>
          <a:p>
            <a:r>
              <a:rPr lang="en-US" sz="4000" b="1" dirty="0" smtClean="0"/>
              <a:t>Websites</a:t>
            </a:r>
            <a:endParaRPr lang="en-US" sz="4000" b="1" dirty="0"/>
          </a:p>
        </p:txBody>
      </p:sp>
      <p:sp>
        <p:nvSpPr>
          <p:cNvPr id="4" name="Slide Number Placeholder 3"/>
          <p:cNvSpPr>
            <a:spLocks noGrp="1"/>
          </p:cNvSpPr>
          <p:nvPr>
            <p:ph type="sldNum" sz="quarter" idx="12"/>
          </p:nvPr>
        </p:nvSpPr>
        <p:spPr/>
        <p:txBody>
          <a:bodyPr/>
          <a:lstStyle/>
          <a:p>
            <a:fld id="{007900BF-05E7-4F3B-8140-FE4A01E897F6}" type="slidenum">
              <a:rPr lang="en-US" sz="1600" smtClean="0">
                <a:solidFill>
                  <a:schemeClr val="tx1"/>
                </a:solidFill>
              </a:rPr>
              <a:pPr/>
              <a:t>32</a:t>
            </a:fld>
            <a:endParaRPr lang="en-US" sz="1600" dirty="0">
              <a:solidFill>
                <a:schemeClr val="tx1"/>
              </a:solidFill>
            </a:endParaRPr>
          </a:p>
        </p:txBody>
      </p:sp>
      <p:sp>
        <p:nvSpPr>
          <p:cNvPr id="5" name="Content Placeholder 4"/>
          <p:cNvSpPr>
            <a:spLocks noGrp="1"/>
          </p:cNvSpPr>
          <p:nvPr>
            <p:ph idx="1"/>
          </p:nvPr>
        </p:nvSpPr>
        <p:spPr>
          <a:xfrm>
            <a:off x="457200" y="1781354"/>
            <a:ext cx="8229600" cy="3762953"/>
          </a:xfrm>
          <a:prstGeom prst="rect">
            <a:avLst/>
          </a:prstGeom>
        </p:spPr>
        <p:txBody>
          <a:bodyPr wrap="square">
            <a:spAutoFit/>
          </a:bodyPr>
          <a:lstStyle/>
          <a:p>
            <a:pPr>
              <a:lnSpc>
                <a:spcPct val="107000"/>
              </a:lnSpc>
              <a:spcAft>
                <a:spcPts val="800"/>
              </a:spcAft>
            </a:pPr>
            <a:r>
              <a:rPr lang="en-US" dirty="0" smtClean="0"/>
              <a:t>Important </a:t>
            </a:r>
            <a:r>
              <a:rPr lang="en-US" dirty="0"/>
              <a:t>websites: </a:t>
            </a:r>
            <a:r>
              <a:rPr lang="en-US" dirty="0" smtClean="0"/>
              <a:t> </a:t>
            </a:r>
            <a:r>
              <a:rPr lang="en-US" sz="2800" u="sng" dirty="0" smtClean="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http</a:t>
            </a:r>
            <a:r>
              <a:rPr lang="en-US" sz="28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://www.usccb.org/issues-and-action/child-and-youth-protection/upload/2017-Report.pdf</a:t>
            </a:r>
            <a:r>
              <a:rPr lang="en-US" sz="2800" dirty="0">
                <a:latin typeface="Calibri" panose="020F0502020204030204" pitchFamily="34" charset="0"/>
                <a:ea typeface="Calibri" panose="020F0502020204030204" pitchFamily="34" charset="0"/>
                <a:cs typeface="Times New Roman" panose="02020603050405020304" pitchFamily="18" charset="0"/>
              </a:rPr>
              <a:t> </a:t>
            </a:r>
            <a:endParaRPr lang="en-US" sz="2800" dirty="0" smtClean="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 </a:t>
            </a:r>
            <a:r>
              <a:rPr lang="en-US" sz="2800" u="sng" dirty="0" smtClean="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3"/>
              </a:rPr>
              <a:t>http</a:t>
            </a:r>
            <a:r>
              <a:rPr lang="en-US" sz="28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3"/>
              </a:rPr>
              <a:t>://www.usccb.org/issues-and-action/child-and-youth-protection/upload/Charter-for-the-Protection-of-Children-and-Young-People-2018-final.pdf</a:t>
            </a:r>
            <a:r>
              <a:rPr lang="en-US" sz="2800" dirty="0">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1226661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685" y="165980"/>
            <a:ext cx="8794630" cy="1231499"/>
          </a:xfrm>
          <a:solidFill>
            <a:schemeClr val="accent1">
              <a:lumMod val="40000"/>
              <a:lumOff val="60000"/>
            </a:schemeClr>
          </a:solidFill>
          <a:ln w="38100">
            <a:solidFill>
              <a:srgbClr val="0070C0"/>
            </a:solidFill>
          </a:ln>
        </p:spPr>
        <p:txBody>
          <a:bodyPr>
            <a:normAutofit fontScale="90000"/>
          </a:bodyPr>
          <a:lstStyle/>
          <a:p>
            <a:r>
              <a:rPr lang="en-US" dirty="0" smtClean="0"/>
              <a:t/>
            </a:r>
            <a:br>
              <a:rPr lang="en-US" dirty="0" smtClean="0"/>
            </a:br>
            <a:r>
              <a:rPr lang="en-US" dirty="0" smtClean="0"/>
              <a:t/>
            </a:r>
            <a:br>
              <a:rPr lang="en-US" dirty="0" smtClean="0"/>
            </a:br>
            <a:r>
              <a:rPr lang="en-US" dirty="0" smtClean="0"/>
              <a:t>A.  </a:t>
            </a:r>
            <a:r>
              <a:rPr lang="en-US" sz="4000" dirty="0" smtClean="0"/>
              <a:t>Overview of Clergy Sexual Abuse </a:t>
            </a:r>
            <a:br>
              <a:rPr lang="en-US" sz="4000" dirty="0" smtClean="0"/>
            </a:br>
            <a:r>
              <a:rPr lang="en-US" sz="4000" dirty="0" smtClean="0"/>
              <a:t>from </a:t>
            </a:r>
            <a:r>
              <a:rPr lang="en-US" sz="4000" dirty="0"/>
              <a:t>1950 to the </a:t>
            </a:r>
            <a:r>
              <a:rPr lang="en-US" sz="4000" dirty="0" smtClean="0"/>
              <a:t>Present</a:t>
            </a:r>
            <a:r>
              <a:rPr lang="en-US" sz="4000" dirty="0"/>
              <a:t/>
            </a:r>
            <a:br>
              <a:rPr lang="en-US" sz="4000" dirty="0"/>
            </a:br>
            <a:r>
              <a:rPr lang="en-US" sz="4000" dirty="0" smtClean="0"/>
              <a:t/>
            </a:r>
            <a:br>
              <a:rPr lang="en-US" sz="4000" dirty="0" smtClean="0"/>
            </a:br>
            <a:endParaRPr lang="en-US" sz="4000" dirty="0"/>
          </a:p>
        </p:txBody>
      </p:sp>
      <p:sp>
        <p:nvSpPr>
          <p:cNvPr id="3" name="Content Placeholder 2"/>
          <p:cNvSpPr>
            <a:spLocks noGrp="1"/>
          </p:cNvSpPr>
          <p:nvPr>
            <p:ph idx="1"/>
          </p:nvPr>
        </p:nvSpPr>
        <p:spPr>
          <a:xfrm>
            <a:off x="349369" y="1545869"/>
            <a:ext cx="8499355" cy="4923942"/>
          </a:xfrm>
        </p:spPr>
        <p:txBody>
          <a:bodyPr>
            <a:noAutofit/>
          </a:bodyPr>
          <a:lstStyle/>
          <a:p>
            <a:pPr marL="0" indent="0">
              <a:buNone/>
            </a:pPr>
            <a:r>
              <a:rPr lang="en-US" sz="2900" b="1" dirty="0" smtClean="0"/>
              <a:t>Phase One:  1950 to mid-1980s </a:t>
            </a:r>
            <a:r>
              <a:rPr lang="en-US" sz="2900" dirty="0" smtClean="0"/>
              <a:t>– </a:t>
            </a:r>
            <a:r>
              <a:rPr lang="en-US" sz="2900" b="1" dirty="0" smtClean="0">
                <a:solidFill>
                  <a:srgbClr val="0070C0"/>
                </a:solidFill>
              </a:rPr>
              <a:t>almost no public recognition</a:t>
            </a:r>
            <a:r>
              <a:rPr lang="en-US" sz="2900" b="1" dirty="0" smtClean="0"/>
              <a:t> </a:t>
            </a:r>
            <a:r>
              <a:rPr lang="en-US" sz="2900" dirty="0" smtClean="0"/>
              <a:t>of abuse; fewer than 100 cases reported</a:t>
            </a:r>
          </a:p>
          <a:p>
            <a:pPr marL="0" indent="0">
              <a:buNone/>
            </a:pPr>
            <a:r>
              <a:rPr lang="en-US" sz="2900" b="1" dirty="0" smtClean="0"/>
              <a:t>Phase Two:  1985 to 2002 </a:t>
            </a:r>
            <a:r>
              <a:rPr lang="en-US" sz="2900" dirty="0" smtClean="0"/>
              <a:t>– </a:t>
            </a:r>
            <a:r>
              <a:rPr lang="en-US" sz="2900" b="1" dirty="0" smtClean="0">
                <a:solidFill>
                  <a:srgbClr val="0070C0"/>
                </a:solidFill>
              </a:rPr>
              <a:t>increasing awareness </a:t>
            </a:r>
            <a:r>
              <a:rPr lang="en-US" sz="2900" dirty="0" smtClean="0"/>
              <a:t>of the problem, culminating </a:t>
            </a:r>
            <a:r>
              <a:rPr lang="en-US" sz="2900" dirty="0"/>
              <a:t>with the Boston </a:t>
            </a:r>
            <a:r>
              <a:rPr lang="en-US" sz="2900" dirty="0" smtClean="0"/>
              <a:t>revelations</a:t>
            </a:r>
          </a:p>
          <a:p>
            <a:pPr marL="0" indent="0">
              <a:buNone/>
            </a:pPr>
            <a:r>
              <a:rPr lang="en-US" sz="2900" b="1" dirty="0" smtClean="0"/>
              <a:t>Phase </a:t>
            </a:r>
            <a:r>
              <a:rPr lang="en-US" sz="2900" b="1" dirty="0"/>
              <a:t>Three:  2002 to June 2018 </a:t>
            </a:r>
            <a:r>
              <a:rPr lang="en-US" sz="2900" dirty="0" smtClean="0"/>
              <a:t>– </a:t>
            </a:r>
            <a:r>
              <a:rPr lang="en-US" sz="2900" b="1" dirty="0">
                <a:solidFill>
                  <a:srgbClr val="0070C0"/>
                </a:solidFill>
              </a:rPr>
              <a:t>extensive </a:t>
            </a:r>
            <a:r>
              <a:rPr lang="en-US" sz="2900" b="1" dirty="0" smtClean="0">
                <a:solidFill>
                  <a:srgbClr val="0070C0"/>
                </a:solidFill>
              </a:rPr>
              <a:t>actions </a:t>
            </a:r>
            <a:r>
              <a:rPr lang="en-US" sz="2900" dirty="0" smtClean="0"/>
              <a:t>by the bishops, leading to a substantial drop in new abuse cases</a:t>
            </a:r>
          </a:p>
          <a:p>
            <a:pPr marL="0" indent="0">
              <a:buNone/>
            </a:pPr>
            <a:r>
              <a:rPr lang="en-US" sz="2900" b="1" dirty="0"/>
              <a:t>Phase Four:  June 2018 to the present </a:t>
            </a:r>
            <a:r>
              <a:rPr lang="en-US" sz="2900" dirty="0" smtClean="0"/>
              <a:t>– </a:t>
            </a:r>
            <a:r>
              <a:rPr lang="en-US" sz="2900" b="1" dirty="0" smtClean="0">
                <a:solidFill>
                  <a:srgbClr val="0070C0"/>
                </a:solidFill>
              </a:rPr>
              <a:t>shift in focus from </a:t>
            </a:r>
            <a:r>
              <a:rPr lang="en-US" sz="2900" b="1" dirty="0">
                <a:solidFill>
                  <a:srgbClr val="0070C0"/>
                </a:solidFill>
              </a:rPr>
              <a:t>priests to </a:t>
            </a:r>
            <a:r>
              <a:rPr lang="en-US" sz="2900" b="1" dirty="0" smtClean="0">
                <a:solidFill>
                  <a:srgbClr val="0070C0"/>
                </a:solidFill>
              </a:rPr>
              <a:t>bishops</a:t>
            </a:r>
            <a:r>
              <a:rPr lang="en-US" sz="2900" dirty="0" smtClean="0"/>
              <a:t>, who were accused of </a:t>
            </a:r>
            <a:r>
              <a:rPr lang="en-US" sz="2900" dirty="0"/>
              <a:t>failing </a:t>
            </a:r>
            <a:r>
              <a:rPr lang="en-US" sz="2900" dirty="0" smtClean="0"/>
              <a:t>to report abuse and monitor themselves</a:t>
            </a:r>
          </a:p>
        </p:txBody>
      </p:sp>
      <p:sp>
        <p:nvSpPr>
          <p:cNvPr id="4" name="Slide Number Placeholder 3"/>
          <p:cNvSpPr>
            <a:spLocks noGrp="1"/>
          </p:cNvSpPr>
          <p:nvPr>
            <p:ph type="sldNum" sz="quarter" idx="12"/>
          </p:nvPr>
        </p:nvSpPr>
        <p:spPr>
          <a:xfrm>
            <a:off x="7591244" y="6356350"/>
            <a:ext cx="1095555" cy="365125"/>
          </a:xfrm>
        </p:spPr>
        <p:txBody>
          <a:bodyPr/>
          <a:lstStyle/>
          <a:p>
            <a:fld id="{007900BF-05E7-4F3B-8140-FE4A01E897F6}" type="slidenum">
              <a:rPr lang="en-US" sz="1600" smtClean="0">
                <a:solidFill>
                  <a:schemeClr val="tx1"/>
                </a:solidFill>
              </a:rPr>
              <a:pPr/>
              <a:t>4</a:t>
            </a:fld>
            <a:endParaRPr lang="en-US" sz="1600" dirty="0">
              <a:solidFill>
                <a:schemeClr val="tx1"/>
              </a:solidFill>
            </a:endParaRPr>
          </a:p>
        </p:txBody>
      </p:sp>
    </p:spTree>
    <p:extLst>
      <p:ext uri="{BB962C8B-B14F-4D97-AF65-F5344CB8AC3E}">
        <p14:creationId xmlns:p14="http://schemas.microsoft.com/office/powerpoint/2010/main" val="18776414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872"/>
            <a:ext cx="8229600" cy="1257378"/>
          </a:xfrm>
          <a:solidFill>
            <a:schemeClr val="accent1">
              <a:lumMod val="20000"/>
              <a:lumOff val="80000"/>
            </a:schemeClr>
          </a:solidFill>
          <a:ln w="38100">
            <a:solidFill>
              <a:srgbClr val="0070C0"/>
            </a:solidFill>
          </a:ln>
        </p:spPr>
        <p:txBody>
          <a:bodyPr>
            <a:normAutofit fontScale="90000"/>
          </a:bodyPr>
          <a:lstStyle/>
          <a:p>
            <a:r>
              <a:rPr lang="en-US" dirty="0" smtClean="0"/>
              <a:t/>
            </a:r>
            <a:br>
              <a:rPr lang="en-US" dirty="0" smtClean="0"/>
            </a:br>
            <a:r>
              <a:rPr lang="en-US" sz="4000" b="1" dirty="0" smtClean="0"/>
              <a:t>Phases of Response </a:t>
            </a:r>
            <a:r>
              <a:rPr lang="en-US" sz="4000" dirty="0"/>
              <a:t>by the </a:t>
            </a:r>
            <a:r>
              <a:rPr lang="en-US" sz="4000" dirty="0" smtClean="0"/>
              <a:t>USCCB to Clergy Sexual Abuse : 1950 to 1984</a:t>
            </a:r>
            <a:br>
              <a:rPr lang="en-US" sz="4000" dirty="0" smtClean="0"/>
            </a:br>
            <a:endParaRPr lang="en-US" sz="4000" dirty="0"/>
          </a:p>
        </p:txBody>
      </p:sp>
      <p:sp>
        <p:nvSpPr>
          <p:cNvPr id="3" name="Content Placeholder 2"/>
          <p:cNvSpPr>
            <a:spLocks noGrp="1"/>
          </p:cNvSpPr>
          <p:nvPr>
            <p:ph idx="1"/>
          </p:nvPr>
        </p:nvSpPr>
        <p:spPr>
          <a:xfrm>
            <a:off x="357996" y="1794293"/>
            <a:ext cx="8445260" cy="4684143"/>
          </a:xfrm>
        </p:spPr>
        <p:txBody>
          <a:bodyPr>
            <a:normAutofit lnSpcReduction="10000"/>
          </a:bodyPr>
          <a:lstStyle/>
          <a:p>
            <a:pPr marL="0" indent="0">
              <a:buNone/>
            </a:pPr>
            <a:r>
              <a:rPr lang="en-US" sz="2800" b="1" dirty="0" smtClean="0"/>
              <a:t>Phase One:  1950 to mid-1980s </a:t>
            </a:r>
            <a:r>
              <a:rPr lang="en-US" sz="2800" dirty="0" smtClean="0"/>
              <a:t>– beginning with virtually </a:t>
            </a:r>
            <a:r>
              <a:rPr lang="en-US" sz="2800" dirty="0"/>
              <a:t>n</a:t>
            </a:r>
            <a:r>
              <a:rPr lang="en-US" sz="2800" dirty="0" smtClean="0"/>
              <a:t>o public reports of clergy sexual abuse, when each </a:t>
            </a:r>
            <a:r>
              <a:rPr lang="en-US" sz="2800" dirty="0"/>
              <a:t>case was considered an </a:t>
            </a:r>
            <a:r>
              <a:rPr lang="en-US" sz="2800" dirty="0" smtClean="0"/>
              <a:t>anomaly, leading to a  gradual but small increase in cases reported publically by the end of the period in the mid-80s (fewer than 100)</a:t>
            </a:r>
          </a:p>
          <a:p>
            <a:pPr marL="0" indent="0">
              <a:buNone/>
            </a:pPr>
            <a:endParaRPr lang="en-US" sz="900" dirty="0" smtClean="0"/>
          </a:p>
          <a:p>
            <a:pPr marL="0" indent="0">
              <a:buNone/>
            </a:pPr>
            <a:r>
              <a:rPr lang="en-US" sz="2800" b="1" dirty="0" smtClean="0"/>
              <a:t>Phase Two:  1985 to 2002 </a:t>
            </a:r>
            <a:r>
              <a:rPr lang="en-US" sz="2800" dirty="0" smtClean="0"/>
              <a:t>– growing </a:t>
            </a:r>
            <a:r>
              <a:rPr lang="en-US" sz="2800" dirty="0"/>
              <a:t>awareness of the need to respond to the </a:t>
            </a:r>
            <a:r>
              <a:rPr lang="en-US" sz="2800" dirty="0" smtClean="0"/>
              <a:t>crisis; </a:t>
            </a:r>
            <a:r>
              <a:rPr lang="en-US" sz="2800" dirty="0"/>
              <a:t>1992 a turning point with the issuance of the “Five Principles” for dealing with sexual </a:t>
            </a:r>
            <a:r>
              <a:rPr lang="en-US" sz="2800" dirty="0" smtClean="0"/>
              <a:t>abuse and Pope John Paul </a:t>
            </a:r>
            <a:r>
              <a:rPr lang="en-US" sz="2800" dirty="0" err="1" smtClean="0"/>
              <a:t>II’s</a:t>
            </a:r>
            <a:r>
              <a:rPr lang="en-US" sz="2800" dirty="0" smtClean="0"/>
              <a:t> </a:t>
            </a:r>
            <a:r>
              <a:rPr lang="en-US" sz="2800" i="1" dirty="0" smtClean="0"/>
              <a:t>Pastores Dabo Vobis; </a:t>
            </a:r>
            <a:r>
              <a:rPr lang="en-US" sz="2800" dirty="0" smtClean="0"/>
              <a:t>ending with acknowledgment </a:t>
            </a:r>
            <a:r>
              <a:rPr lang="en-US" sz="2800" dirty="0"/>
              <a:t>of a major crisis </a:t>
            </a:r>
            <a:r>
              <a:rPr lang="en-US" sz="2800" dirty="0" smtClean="0"/>
              <a:t>as a result of the </a:t>
            </a:r>
            <a:r>
              <a:rPr lang="en-US" sz="2800" dirty="0"/>
              <a:t>Boston revelations </a:t>
            </a:r>
          </a:p>
        </p:txBody>
      </p:sp>
      <p:sp>
        <p:nvSpPr>
          <p:cNvPr id="4" name="Slide Number Placeholder 3"/>
          <p:cNvSpPr>
            <a:spLocks noGrp="1"/>
          </p:cNvSpPr>
          <p:nvPr>
            <p:ph type="sldNum" sz="quarter" idx="12"/>
          </p:nvPr>
        </p:nvSpPr>
        <p:spPr/>
        <p:txBody>
          <a:bodyPr/>
          <a:lstStyle/>
          <a:p>
            <a:fld id="{007900BF-05E7-4F3B-8140-FE4A01E897F6}" type="slidenum">
              <a:rPr lang="en-US" sz="1600" smtClean="0">
                <a:solidFill>
                  <a:schemeClr val="tx1"/>
                </a:solidFill>
              </a:rPr>
              <a:pPr/>
              <a:t>5</a:t>
            </a:fld>
            <a:endParaRPr lang="en-US" sz="1600" dirty="0">
              <a:solidFill>
                <a:schemeClr val="tx1"/>
              </a:solidFill>
            </a:endParaRPr>
          </a:p>
        </p:txBody>
      </p:sp>
    </p:spTree>
    <p:extLst>
      <p:ext uri="{BB962C8B-B14F-4D97-AF65-F5344CB8AC3E}">
        <p14:creationId xmlns:p14="http://schemas.microsoft.com/office/powerpoint/2010/main" val="40764435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101" y="217740"/>
            <a:ext cx="7927675" cy="1127982"/>
          </a:xfrm>
          <a:solidFill>
            <a:schemeClr val="accent1">
              <a:lumMod val="20000"/>
              <a:lumOff val="80000"/>
            </a:schemeClr>
          </a:solidFill>
          <a:ln w="38100">
            <a:solidFill>
              <a:srgbClr val="0070C0"/>
            </a:solidFill>
          </a:ln>
        </p:spPr>
        <p:txBody>
          <a:bodyPr>
            <a:normAutofit fontScale="90000"/>
          </a:bodyPr>
          <a:lstStyle/>
          <a:p>
            <a:r>
              <a:rPr lang="en-US" dirty="0" smtClean="0"/>
              <a:t/>
            </a:r>
            <a:br>
              <a:rPr lang="en-US" dirty="0" smtClean="0"/>
            </a:br>
            <a:r>
              <a:rPr lang="en-US" sz="4000" dirty="0" smtClean="0"/>
              <a:t>Phases of Response by the USCCB to </a:t>
            </a:r>
            <a:r>
              <a:rPr lang="en-US" sz="4000" dirty="0"/>
              <a:t>Clergy Sexual </a:t>
            </a:r>
            <a:r>
              <a:rPr lang="en-US" sz="4000" dirty="0" smtClean="0"/>
              <a:t>Abuse:  2002 to the Present </a:t>
            </a:r>
            <a:br>
              <a:rPr lang="en-US" sz="4000" dirty="0" smtClean="0"/>
            </a:br>
            <a:endParaRPr lang="en-US" sz="4000" dirty="0"/>
          </a:p>
        </p:txBody>
      </p:sp>
      <p:sp>
        <p:nvSpPr>
          <p:cNvPr id="3" name="Content Placeholder 2"/>
          <p:cNvSpPr>
            <a:spLocks noGrp="1"/>
          </p:cNvSpPr>
          <p:nvPr>
            <p:ph idx="1"/>
          </p:nvPr>
        </p:nvSpPr>
        <p:spPr>
          <a:xfrm>
            <a:off x="465827" y="1561382"/>
            <a:ext cx="8445260" cy="4658264"/>
          </a:xfrm>
        </p:spPr>
        <p:txBody>
          <a:bodyPr>
            <a:normAutofit fontScale="92500" lnSpcReduction="10000"/>
          </a:bodyPr>
          <a:lstStyle/>
          <a:p>
            <a:pPr marL="0" indent="0">
              <a:buNone/>
            </a:pPr>
            <a:r>
              <a:rPr lang="en-US" sz="2800" b="1" dirty="0" smtClean="0"/>
              <a:t>Phase Three:  2002 to June 2018 </a:t>
            </a:r>
            <a:r>
              <a:rPr lang="en-US" sz="2800" dirty="0" smtClean="0"/>
              <a:t>-</a:t>
            </a:r>
            <a:r>
              <a:rPr lang="en-US" sz="2800" dirty="0"/>
              <a:t> </a:t>
            </a:r>
            <a:r>
              <a:rPr lang="en-US" sz="2800" dirty="0" smtClean="0"/>
              <a:t>extensive and immediate action by the bishops, including the promulgation of “The Charter for the Protection of Children and Young People,” with Essential Norms for dealing with sexual abuse of minors by priests and deacons; tremendous reduction in cases of abuse (known as “The Dallas Charter”)</a:t>
            </a:r>
          </a:p>
          <a:p>
            <a:pPr marL="0" indent="0">
              <a:buNone/>
            </a:pPr>
            <a:endParaRPr lang="en-US" sz="900" dirty="0" smtClean="0"/>
          </a:p>
          <a:p>
            <a:pPr marL="0" indent="0">
              <a:buNone/>
            </a:pPr>
            <a:r>
              <a:rPr lang="en-US" sz="2800" b="1" dirty="0" smtClean="0"/>
              <a:t>Phase Four:  June 2018 to the present </a:t>
            </a:r>
            <a:r>
              <a:rPr lang="en-US" sz="2800" dirty="0" smtClean="0"/>
              <a:t>- focus shifts from priests to bishops as a result of far-reaching negative responses after the revelation of the history of abuse by Theodore McCarrick and the report of the Pennsylvania Grand Jury; bishops acknowledge failure to take responsibility and call for developing standards of accountability</a:t>
            </a:r>
            <a:endParaRPr lang="en-US" sz="2800" dirty="0"/>
          </a:p>
        </p:txBody>
      </p:sp>
      <p:sp>
        <p:nvSpPr>
          <p:cNvPr id="4" name="Slide Number Placeholder 3"/>
          <p:cNvSpPr>
            <a:spLocks noGrp="1"/>
          </p:cNvSpPr>
          <p:nvPr>
            <p:ph type="sldNum" sz="quarter" idx="12"/>
          </p:nvPr>
        </p:nvSpPr>
        <p:spPr/>
        <p:txBody>
          <a:bodyPr/>
          <a:lstStyle/>
          <a:p>
            <a:fld id="{007900BF-05E7-4F3B-8140-FE4A01E897F6}" type="slidenum">
              <a:rPr lang="en-US" sz="1600" smtClean="0">
                <a:solidFill>
                  <a:schemeClr val="tx1"/>
                </a:solidFill>
              </a:rPr>
              <a:pPr/>
              <a:t>6</a:t>
            </a:fld>
            <a:endParaRPr lang="en-US" sz="1600" dirty="0">
              <a:solidFill>
                <a:schemeClr val="tx1"/>
              </a:solidFill>
            </a:endParaRPr>
          </a:p>
        </p:txBody>
      </p:sp>
    </p:spTree>
    <p:extLst>
      <p:ext uri="{BB962C8B-B14F-4D97-AF65-F5344CB8AC3E}">
        <p14:creationId xmlns:p14="http://schemas.microsoft.com/office/powerpoint/2010/main" val="16214139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224" y="154010"/>
            <a:ext cx="8220075" cy="762000"/>
          </a:xfrm>
          <a:solidFill>
            <a:schemeClr val="accent1">
              <a:lumMod val="40000"/>
              <a:lumOff val="60000"/>
            </a:schemeClr>
          </a:solidFill>
          <a:ln w="19050">
            <a:solidFill>
              <a:srgbClr val="0070C0"/>
            </a:solidFill>
          </a:ln>
        </p:spPr>
        <p:txBody>
          <a:bodyPr>
            <a:normAutofit fontScale="90000"/>
          </a:bodyPr>
          <a:lstStyle/>
          <a:p>
            <a:r>
              <a:rPr lang="en-US" b="1" dirty="0" smtClean="0"/>
              <a:t/>
            </a:r>
            <a:br>
              <a:rPr lang="en-US" b="1" dirty="0" smtClean="0"/>
            </a:br>
            <a:r>
              <a:rPr lang="en-US" b="1" dirty="0" smtClean="0"/>
              <a:t>B.  Phases of </a:t>
            </a:r>
            <a:r>
              <a:rPr lang="en-US" sz="4000" b="1" dirty="0" smtClean="0">
                <a:latin typeface="+mn-lt"/>
              </a:rPr>
              <a:t>Reports and Responses -1 </a:t>
            </a:r>
            <a:r>
              <a:rPr lang="en-US" dirty="0" smtClean="0"/>
              <a:t/>
            </a:r>
            <a:br>
              <a:rPr lang="en-US" dirty="0" smtClean="0"/>
            </a:br>
            <a:endParaRPr lang="en-US" dirty="0"/>
          </a:p>
        </p:txBody>
      </p:sp>
      <p:sp>
        <p:nvSpPr>
          <p:cNvPr id="3" name="Content Placeholder 2"/>
          <p:cNvSpPr>
            <a:spLocks noGrp="1"/>
          </p:cNvSpPr>
          <p:nvPr>
            <p:ph idx="1"/>
          </p:nvPr>
        </p:nvSpPr>
        <p:spPr>
          <a:xfrm>
            <a:off x="255057" y="1044565"/>
            <a:ext cx="8220075" cy="1382191"/>
          </a:xfrm>
          <a:ln>
            <a:noFill/>
          </a:ln>
        </p:spPr>
        <p:txBody>
          <a:bodyPr>
            <a:noAutofit/>
          </a:bodyPr>
          <a:lstStyle/>
          <a:p>
            <a:pPr>
              <a:buClr>
                <a:srgbClr val="0070C0"/>
              </a:buClr>
            </a:pPr>
            <a:r>
              <a:rPr lang="en-US" sz="3000" b="1" dirty="0" smtClean="0">
                <a:solidFill>
                  <a:srgbClr val="0070C0"/>
                </a:solidFill>
              </a:rPr>
              <a:t>Phase I A - 1950s to Mid 1970s </a:t>
            </a:r>
            <a:r>
              <a:rPr lang="en-US" sz="3000" dirty="0" smtClean="0"/>
              <a:t>- Early reports of a few incidents; clergy sexual abuse considered an anomaly; little response</a:t>
            </a:r>
            <a:endParaRPr lang="en-US" sz="3000" dirty="0"/>
          </a:p>
        </p:txBody>
      </p:sp>
      <p:sp>
        <p:nvSpPr>
          <p:cNvPr id="4" name="Slide Number Placeholder 3"/>
          <p:cNvSpPr>
            <a:spLocks noGrp="1"/>
          </p:cNvSpPr>
          <p:nvPr>
            <p:ph type="sldNum" sz="quarter" idx="12"/>
          </p:nvPr>
        </p:nvSpPr>
        <p:spPr/>
        <p:txBody>
          <a:bodyPr/>
          <a:lstStyle/>
          <a:p>
            <a:fld id="{007900BF-05E7-4F3B-8140-FE4A01E897F6}" type="slidenum">
              <a:rPr lang="en-US" sz="1600" smtClean="0">
                <a:solidFill>
                  <a:prstClr val="black"/>
                </a:solidFill>
              </a:rPr>
              <a:pPr/>
              <a:t>7</a:t>
            </a:fld>
            <a:endParaRPr lang="en-US" sz="1600" dirty="0">
              <a:solidFill>
                <a:prstClr val="black"/>
              </a:solidFill>
            </a:endParaRPr>
          </a:p>
        </p:txBody>
      </p:sp>
      <p:sp>
        <p:nvSpPr>
          <p:cNvPr id="5" name="TextBox 4"/>
          <p:cNvSpPr txBox="1"/>
          <p:nvPr/>
        </p:nvSpPr>
        <p:spPr>
          <a:xfrm>
            <a:off x="255057" y="2720380"/>
            <a:ext cx="8770411" cy="1938992"/>
          </a:xfrm>
          <a:prstGeom prst="rect">
            <a:avLst/>
          </a:prstGeom>
          <a:noFill/>
        </p:spPr>
        <p:txBody>
          <a:bodyPr wrap="square" rtlCol="0">
            <a:spAutoFit/>
          </a:bodyPr>
          <a:lstStyle/>
          <a:p>
            <a:pPr marL="342900" lvl="0" indent="-342900">
              <a:spcBef>
                <a:spcPct val="20000"/>
              </a:spcBef>
              <a:buClr>
                <a:srgbClr val="0070C0"/>
              </a:buClr>
              <a:buFont typeface="Arial" pitchFamily="34" charset="0"/>
              <a:buChar char="•"/>
            </a:pPr>
            <a:r>
              <a:rPr lang="en-US" sz="3000" b="1" dirty="0" smtClean="0">
                <a:solidFill>
                  <a:srgbClr val="0070C0"/>
                </a:solidFill>
              </a:rPr>
              <a:t>Phase 1 B - Mid-1970s to 1985 </a:t>
            </a:r>
            <a:r>
              <a:rPr lang="en-US" sz="3000" dirty="0" smtClean="0">
                <a:solidFill>
                  <a:prstClr val="black"/>
                </a:solidFill>
              </a:rPr>
              <a:t>- Still </a:t>
            </a:r>
            <a:r>
              <a:rPr lang="en-US" sz="3000" dirty="0">
                <a:solidFill>
                  <a:prstClr val="black"/>
                </a:solidFill>
              </a:rPr>
              <a:t>limited reports of incidents; little official response; seminaries developed some programmatic elements on celibacy and </a:t>
            </a:r>
            <a:r>
              <a:rPr lang="en-US" sz="3000" dirty="0" smtClean="0">
                <a:solidFill>
                  <a:prstClr val="black"/>
                </a:solidFill>
              </a:rPr>
              <a:t>sexuality</a:t>
            </a:r>
            <a:endParaRPr lang="en-US" sz="3000" dirty="0">
              <a:solidFill>
                <a:prstClr val="black"/>
              </a:solidFill>
            </a:endParaRPr>
          </a:p>
        </p:txBody>
      </p:sp>
      <p:sp>
        <p:nvSpPr>
          <p:cNvPr id="6" name="TextBox 5"/>
          <p:cNvSpPr txBox="1"/>
          <p:nvPr/>
        </p:nvSpPr>
        <p:spPr>
          <a:xfrm>
            <a:off x="255057" y="4795897"/>
            <a:ext cx="8220075" cy="1477328"/>
          </a:xfrm>
          <a:prstGeom prst="rect">
            <a:avLst/>
          </a:prstGeom>
          <a:noFill/>
        </p:spPr>
        <p:txBody>
          <a:bodyPr wrap="square" rtlCol="0">
            <a:spAutoFit/>
          </a:bodyPr>
          <a:lstStyle/>
          <a:p>
            <a:pPr marL="342900" lvl="0" indent="-342900">
              <a:spcBef>
                <a:spcPct val="20000"/>
              </a:spcBef>
              <a:buClr>
                <a:srgbClr val="0070C0"/>
              </a:buClr>
              <a:buFont typeface="Arial" pitchFamily="34" charset="0"/>
              <a:buChar char="•"/>
            </a:pPr>
            <a:r>
              <a:rPr lang="en-US" sz="3000" b="1" dirty="0" smtClean="0">
                <a:solidFill>
                  <a:srgbClr val="0070C0"/>
                </a:solidFill>
              </a:rPr>
              <a:t>Phase 2 - 1985 to 2002 </a:t>
            </a:r>
            <a:r>
              <a:rPr lang="en-US" sz="3000" dirty="0" smtClean="0">
                <a:solidFill>
                  <a:prstClr val="black"/>
                </a:solidFill>
              </a:rPr>
              <a:t>- More </a:t>
            </a:r>
            <a:r>
              <a:rPr lang="en-US" sz="3000" dirty="0">
                <a:solidFill>
                  <a:prstClr val="black"/>
                </a:solidFill>
              </a:rPr>
              <a:t>reports of clergy sexual misconduct came to </a:t>
            </a:r>
            <a:r>
              <a:rPr lang="en-US" sz="3000" dirty="0" smtClean="0">
                <a:solidFill>
                  <a:prstClr val="black"/>
                </a:solidFill>
              </a:rPr>
              <a:t>light; some </a:t>
            </a:r>
            <a:r>
              <a:rPr lang="en-US" sz="3000" dirty="0">
                <a:solidFill>
                  <a:prstClr val="black"/>
                </a:solidFill>
              </a:rPr>
              <a:t>response by bishops, more response by </a:t>
            </a:r>
            <a:r>
              <a:rPr lang="en-US" sz="3000" dirty="0" smtClean="0">
                <a:solidFill>
                  <a:prstClr val="black"/>
                </a:solidFill>
              </a:rPr>
              <a:t>seminaries</a:t>
            </a:r>
            <a:endParaRPr lang="en-US" sz="3000" dirty="0">
              <a:solidFill>
                <a:prstClr val="black"/>
              </a:solidFill>
            </a:endParaRPr>
          </a:p>
        </p:txBody>
      </p:sp>
    </p:spTree>
    <p:extLst>
      <p:ext uri="{BB962C8B-B14F-4D97-AF65-F5344CB8AC3E}">
        <p14:creationId xmlns:p14="http://schemas.microsoft.com/office/powerpoint/2010/main" val="643783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04980"/>
            <a:ext cx="8220075" cy="762000"/>
          </a:xfrm>
          <a:solidFill>
            <a:schemeClr val="accent1">
              <a:lumMod val="40000"/>
              <a:lumOff val="60000"/>
            </a:schemeClr>
          </a:solidFill>
          <a:ln w="19050">
            <a:solidFill>
              <a:srgbClr val="0070C0"/>
            </a:solidFill>
          </a:ln>
        </p:spPr>
        <p:txBody>
          <a:bodyPr>
            <a:normAutofit/>
          </a:bodyPr>
          <a:lstStyle/>
          <a:p>
            <a:r>
              <a:rPr lang="en-US" sz="4000" b="1" dirty="0" smtClean="0"/>
              <a:t>Phases of </a:t>
            </a:r>
            <a:r>
              <a:rPr lang="en-US" sz="4000" b="1" dirty="0" smtClean="0">
                <a:latin typeface="+mn-lt"/>
              </a:rPr>
              <a:t>Reports and Responses - 2</a:t>
            </a:r>
            <a:endParaRPr lang="en-US" sz="4000" dirty="0"/>
          </a:p>
        </p:txBody>
      </p:sp>
      <p:sp>
        <p:nvSpPr>
          <p:cNvPr id="4" name="Slide Number Placeholder 3"/>
          <p:cNvSpPr>
            <a:spLocks noGrp="1"/>
          </p:cNvSpPr>
          <p:nvPr>
            <p:ph type="sldNum" sz="quarter" idx="12"/>
          </p:nvPr>
        </p:nvSpPr>
        <p:spPr/>
        <p:txBody>
          <a:bodyPr/>
          <a:lstStyle/>
          <a:p>
            <a:fld id="{007900BF-05E7-4F3B-8140-FE4A01E897F6}" type="slidenum">
              <a:rPr lang="en-US" sz="1600" smtClean="0">
                <a:solidFill>
                  <a:prstClr val="black"/>
                </a:solidFill>
              </a:rPr>
              <a:pPr/>
              <a:t>8</a:t>
            </a:fld>
            <a:endParaRPr lang="en-US" sz="1600" dirty="0">
              <a:solidFill>
                <a:prstClr val="black"/>
              </a:solidFill>
            </a:endParaRPr>
          </a:p>
        </p:txBody>
      </p:sp>
      <p:sp>
        <p:nvSpPr>
          <p:cNvPr id="7" name="TextBox 6"/>
          <p:cNvSpPr txBox="1"/>
          <p:nvPr/>
        </p:nvSpPr>
        <p:spPr>
          <a:xfrm>
            <a:off x="466725" y="1469549"/>
            <a:ext cx="8220075" cy="1938992"/>
          </a:xfrm>
          <a:prstGeom prst="rect">
            <a:avLst/>
          </a:prstGeom>
          <a:noFill/>
        </p:spPr>
        <p:txBody>
          <a:bodyPr wrap="square" rtlCol="0">
            <a:spAutoFit/>
          </a:bodyPr>
          <a:lstStyle/>
          <a:p>
            <a:pPr marL="342900" lvl="0" indent="-342900">
              <a:spcBef>
                <a:spcPct val="20000"/>
              </a:spcBef>
              <a:buClr>
                <a:srgbClr val="0070C0"/>
              </a:buClr>
              <a:buFont typeface="Arial" pitchFamily="34" charset="0"/>
              <a:buChar char="•"/>
            </a:pPr>
            <a:r>
              <a:rPr lang="en-US" sz="3000" b="1" dirty="0" smtClean="0">
                <a:solidFill>
                  <a:srgbClr val="0070C0"/>
                </a:solidFill>
              </a:rPr>
              <a:t>Phase 3 - After 2002 Revelations to June 2018 </a:t>
            </a:r>
            <a:r>
              <a:rPr lang="en-US" sz="3000" dirty="0" smtClean="0">
                <a:solidFill>
                  <a:prstClr val="black"/>
                </a:solidFill>
              </a:rPr>
              <a:t>- Outpouring </a:t>
            </a:r>
            <a:r>
              <a:rPr lang="en-US" sz="3000" dirty="0">
                <a:solidFill>
                  <a:prstClr val="black"/>
                </a:solidFill>
              </a:rPr>
              <a:t>of reports of clergy sexual abuse resulted in extensive response by both church officials and </a:t>
            </a:r>
            <a:r>
              <a:rPr lang="en-US" sz="3000" dirty="0" smtClean="0">
                <a:solidFill>
                  <a:prstClr val="black"/>
                </a:solidFill>
              </a:rPr>
              <a:t>seminaries</a:t>
            </a:r>
            <a:endParaRPr lang="en-US" sz="3000" dirty="0">
              <a:solidFill>
                <a:prstClr val="black"/>
              </a:solidFill>
            </a:endParaRPr>
          </a:p>
        </p:txBody>
      </p:sp>
      <p:sp>
        <p:nvSpPr>
          <p:cNvPr id="9" name="TextBox 8"/>
          <p:cNvSpPr txBox="1"/>
          <p:nvPr/>
        </p:nvSpPr>
        <p:spPr>
          <a:xfrm>
            <a:off x="466725" y="3609975"/>
            <a:ext cx="7991476" cy="2400657"/>
          </a:xfrm>
          <a:prstGeom prst="rect">
            <a:avLst/>
          </a:prstGeom>
          <a:noFill/>
        </p:spPr>
        <p:txBody>
          <a:bodyPr wrap="square" rtlCol="0">
            <a:spAutoFit/>
          </a:bodyPr>
          <a:lstStyle/>
          <a:p>
            <a:pPr marL="342900" indent="-342900">
              <a:buFont typeface="Arial" panose="020B0604020202020204" pitchFamily="34" charset="0"/>
              <a:buChar char="•"/>
            </a:pPr>
            <a:r>
              <a:rPr lang="en-US" sz="3000" b="1" dirty="0" smtClean="0">
                <a:solidFill>
                  <a:srgbClr val="0070C0"/>
                </a:solidFill>
              </a:rPr>
              <a:t>Phase 4 - June, 2018 to the Present </a:t>
            </a:r>
            <a:r>
              <a:rPr lang="en-US" sz="3000" dirty="0" smtClean="0"/>
              <a:t>- Ongoing response to the McCarrick scandal and to the failure in responsibility of bishops to report abuse; need for development of a Code of Conduct for bishops </a:t>
            </a:r>
            <a:endParaRPr lang="en-US" sz="3000" dirty="0"/>
          </a:p>
        </p:txBody>
      </p:sp>
    </p:spTree>
    <p:extLst>
      <p:ext uri="{BB962C8B-B14F-4D97-AF65-F5344CB8AC3E}">
        <p14:creationId xmlns:p14="http://schemas.microsoft.com/office/powerpoint/2010/main" val="3196170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304800"/>
            <a:ext cx="8210550" cy="609600"/>
          </a:xfrm>
          <a:ln w="19050">
            <a:solidFill>
              <a:srgbClr val="0070C0"/>
            </a:solidFill>
          </a:ln>
        </p:spPr>
        <p:txBody>
          <a:bodyPr>
            <a:normAutofit fontScale="90000"/>
          </a:bodyPr>
          <a:lstStyle/>
          <a:p>
            <a:r>
              <a:rPr lang="en-US" b="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t/>
            </a:r>
            <a:br>
              <a:rPr lang="en-US" b="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br>
            <a:r>
              <a:rPr lang="en-US" b="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t/>
            </a:r>
            <a:br>
              <a:rPr lang="en-US" b="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br>
            <a:r>
              <a:rPr lang="en-US" sz="40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mn-lt"/>
              </a:rPr>
              <a:t>Phase 1 A – 1950s to Mid-1970s</a:t>
            </a:r>
            <a:r>
              <a:rPr lang="en-US" b="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t/>
            </a:r>
            <a:br>
              <a:rPr lang="en-US" b="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br>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Content Placeholder 2"/>
          <p:cNvSpPr>
            <a:spLocks noGrp="1"/>
          </p:cNvSpPr>
          <p:nvPr>
            <p:ph idx="1"/>
          </p:nvPr>
        </p:nvSpPr>
        <p:spPr>
          <a:xfrm>
            <a:off x="476250" y="1143000"/>
            <a:ext cx="4191000" cy="5255212"/>
          </a:xfrm>
        </p:spPr>
        <p:txBody>
          <a:bodyPr>
            <a:normAutofit fontScale="92500"/>
          </a:bodyPr>
          <a:lstStyle/>
          <a:p>
            <a:pPr marL="0" indent="0">
              <a:buNone/>
            </a:pPr>
            <a:r>
              <a:rPr lang="en-US" dirty="0" smtClean="0"/>
              <a:t>    </a:t>
            </a:r>
            <a:r>
              <a:rPr lang="en-US" dirty="0" smtClean="0">
                <a:effectLst>
                  <a:outerShdw blurRad="50800" dist="38100" dir="2700000" algn="tl" rotWithShape="0">
                    <a:prstClr val="black">
                      <a:alpha val="40000"/>
                    </a:prstClr>
                  </a:outerShdw>
                </a:effectLst>
              </a:rPr>
              <a:t>Church Response </a:t>
            </a:r>
          </a:p>
          <a:p>
            <a:pPr>
              <a:buClr>
                <a:srgbClr val="0070C0"/>
              </a:buClr>
            </a:pPr>
            <a:r>
              <a:rPr lang="en-US" sz="2400" dirty="0"/>
              <a:t>C</a:t>
            </a:r>
            <a:r>
              <a:rPr lang="en-US" sz="2400" dirty="0" smtClean="0"/>
              <a:t>lergy </a:t>
            </a:r>
            <a:r>
              <a:rPr lang="en-US" sz="2400" dirty="0"/>
              <a:t>sexual misconduct considered an </a:t>
            </a:r>
            <a:r>
              <a:rPr lang="en-US" sz="2400" dirty="0" smtClean="0"/>
              <a:t>anomaly</a:t>
            </a:r>
          </a:p>
          <a:p>
            <a:pPr marL="0" indent="0">
              <a:buClr>
                <a:srgbClr val="0070C0"/>
              </a:buClr>
              <a:buNone/>
            </a:pPr>
            <a:endParaRPr lang="en-US" sz="1000" dirty="0" smtClean="0"/>
          </a:p>
          <a:p>
            <a:pPr>
              <a:buClr>
                <a:srgbClr val="0070C0"/>
              </a:buClr>
            </a:pPr>
            <a:r>
              <a:rPr lang="en-US" sz="2400" dirty="0"/>
              <a:t>K</a:t>
            </a:r>
            <a:r>
              <a:rPr lang="en-US" sz="2400" dirty="0" smtClean="0"/>
              <a:t>nown reports </a:t>
            </a:r>
            <a:r>
              <a:rPr lang="en-US" sz="2400" dirty="0"/>
              <a:t>of </a:t>
            </a:r>
            <a:r>
              <a:rPr lang="en-US" sz="2400" dirty="0" smtClean="0"/>
              <a:t>incidents are rare, not publically revealed</a:t>
            </a:r>
          </a:p>
          <a:p>
            <a:pPr marL="0" indent="0">
              <a:buClr>
                <a:srgbClr val="0070C0"/>
              </a:buClr>
              <a:buNone/>
            </a:pPr>
            <a:endParaRPr lang="en-US" sz="1000" dirty="0" smtClean="0"/>
          </a:p>
          <a:p>
            <a:pPr>
              <a:buClr>
                <a:srgbClr val="0070C0"/>
              </a:buClr>
            </a:pPr>
            <a:r>
              <a:rPr lang="en-US" sz="2400" dirty="0" smtClean="0"/>
              <a:t>1</a:t>
            </a:r>
            <a:r>
              <a:rPr lang="en-US" sz="2400" baseline="30000" dirty="0" smtClean="0"/>
              <a:t>st</a:t>
            </a:r>
            <a:r>
              <a:rPr lang="en-US" sz="2400" dirty="0" smtClean="0"/>
              <a:t> </a:t>
            </a:r>
            <a:r>
              <a:rPr lang="en-US" sz="2400" i="1" dirty="0" smtClean="0"/>
              <a:t>Program of Priestly Formation (</a:t>
            </a:r>
            <a:r>
              <a:rPr lang="en-US" sz="2400" i="1" dirty="0" err="1" smtClean="0"/>
              <a:t>PPF</a:t>
            </a:r>
            <a:r>
              <a:rPr lang="en-US" sz="2400" i="1" dirty="0" smtClean="0"/>
              <a:t>) </a:t>
            </a:r>
            <a:r>
              <a:rPr lang="en-US" sz="2400" dirty="0"/>
              <a:t>issued in 1971 </a:t>
            </a:r>
            <a:r>
              <a:rPr lang="en-US" sz="2400" dirty="0" smtClean="0"/>
              <a:t>has only minor content on celibacy, none on sexuality</a:t>
            </a:r>
          </a:p>
          <a:p>
            <a:pPr marL="0" indent="0">
              <a:buClr>
                <a:srgbClr val="0070C0"/>
              </a:buClr>
              <a:buNone/>
            </a:pPr>
            <a:endParaRPr lang="en-US" sz="1000" dirty="0" smtClean="0"/>
          </a:p>
          <a:p>
            <a:pPr>
              <a:buClr>
                <a:srgbClr val="0070C0"/>
              </a:buClr>
            </a:pPr>
            <a:r>
              <a:rPr lang="en-US" sz="2400" dirty="0"/>
              <a:t>F</a:t>
            </a:r>
            <a:r>
              <a:rPr lang="en-US" sz="2400" dirty="0" smtClean="0"/>
              <a:t>ocus in the </a:t>
            </a:r>
            <a:r>
              <a:rPr lang="en-US" sz="2400" i="1" dirty="0" smtClean="0"/>
              <a:t>PPF </a:t>
            </a:r>
            <a:r>
              <a:rPr lang="en-US" sz="2400" dirty="0" smtClean="0"/>
              <a:t>was on ministry</a:t>
            </a:r>
          </a:p>
          <a:p>
            <a:pPr marL="0" indent="0">
              <a:buNone/>
            </a:pPr>
            <a:endParaRPr lang="en-US" sz="1200" dirty="0" smtClean="0"/>
          </a:p>
        </p:txBody>
      </p:sp>
      <p:sp>
        <p:nvSpPr>
          <p:cNvPr id="9" name="TextBox 8"/>
          <p:cNvSpPr txBox="1"/>
          <p:nvPr/>
        </p:nvSpPr>
        <p:spPr>
          <a:xfrm>
            <a:off x="4844143" y="1143000"/>
            <a:ext cx="3842657" cy="5078313"/>
          </a:xfrm>
          <a:prstGeom prst="rect">
            <a:avLst/>
          </a:prstGeom>
          <a:noFill/>
        </p:spPr>
        <p:txBody>
          <a:bodyPr wrap="square" rtlCol="0">
            <a:spAutoFit/>
          </a:bodyPr>
          <a:lstStyle/>
          <a:p>
            <a:r>
              <a:rPr lang="en-US" sz="2800" dirty="0">
                <a:solidFill>
                  <a:prstClr val="black"/>
                </a:solidFill>
                <a:effectLst>
                  <a:outerShdw blurRad="50800" dist="38100" dir="2700000" algn="tl" rotWithShape="0">
                    <a:prstClr val="black">
                      <a:alpha val="40000"/>
                    </a:prstClr>
                  </a:outerShdw>
                </a:effectLst>
              </a:rPr>
              <a:t>   </a:t>
            </a:r>
            <a:r>
              <a:rPr lang="en-US" sz="3200" dirty="0">
                <a:solidFill>
                  <a:prstClr val="black"/>
                </a:solidFill>
                <a:effectLst>
                  <a:outerShdw blurRad="50800" dist="38100" dir="2700000" algn="tl" rotWithShape="0">
                    <a:prstClr val="black">
                      <a:alpha val="40000"/>
                    </a:prstClr>
                  </a:outerShdw>
                </a:effectLst>
              </a:rPr>
              <a:t>Seminary Response</a:t>
            </a:r>
          </a:p>
          <a:p>
            <a:endParaRPr lang="en-US" sz="800" dirty="0">
              <a:solidFill>
                <a:prstClr val="black"/>
              </a:solidFill>
              <a:effectLst>
                <a:outerShdw blurRad="50800" dist="38100" dir="2700000" algn="tl" rotWithShape="0">
                  <a:prstClr val="black">
                    <a:alpha val="40000"/>
                  </a:prstClr>
                </a:outerShdw>
              </a:effectLst>
            </a:endParaRPr>
          </a:p>
          <a:p>
            <a:pPr marL="342900" indent="-342900">
              <a:buClr>
                <a:srgbClr val="0070C0"/>
              </a:buClr>
              <a:buFont typeface="Arial" pitchFamily="34" charset="0"/>
              <a:buChar char="•"/>
            </a:pPr>
            <a:r>
              <a:rPr lang="en-US" sz="2400" dirty="0">
                <a:solidFill>
                  <a:prstClr val="black"/>
                </a:solidFill>
              </a:rPr>
              <a:t>Information about programs available mainly in histories of seminaries</a:t>
            </a:r>
          </a:p>
          <a:p>
            <a:pPr>
              <a:buClr>
                <a:srgbClr val="0070C0"/>
              </a:buClr>
            </a:pPr>
            <a:endParaRPr lang="en-US" sz="1400" dirty="0">
              <a:solidFill>
                <a:prstClr val="black"/>
              </a:solidFill>
            </a:endParaRPr>
          </a:p>
          <a:p>
            <a:pPr marL="342900" indent="-342900">
              <a:buClr>
                <a:srgbClr val="0070C0"/>
              </a:buClr>
              <a:buFont typeface="Arial" pitchFamily="34" charset="0"/>
              <a:buChar char="•"/>
            </a:pPr>
            <a:r>
              <a:rPr lang="en-US" sz="2400" dirty="0">
                <a:solidFill>
                  <a:prstClr val="black"/>
                </a:solidFill>
              </a:rPr>
              <a:t>Reports of human or personal formation rarely mentioned in histories</a:t>
            </a:r>
          </a:p>
          <a:p>
            <a:pPr>
              <a:buClr>
                <a:srgbClr val="0070C0"/>
              </a:buClr>
            </a:pPr>
            <a:endParaRPr lang="en-US" sz="1000" dirty="0">
              <a:solidFill>
                <a:prstClr val="black"/>
              </a:solidFill>
            </a:endParaRPr>
          </a:p>
          <a:p>
            <a:pPr marL="342900" indent="-342900">
              <a:buClr>
                <a:srgbClr val="0070C0"/>
              </a:buClr>
              <a:buFont typeface="Arial" pitchFamily="34" charset="0"/>
              <a:buChar char="•"/>
            </a:pPr>
            <a:r>
              <a:rPr lang="en-US" sz="2400" dirty="0">
                <a:solidFill>
                  <a:prstClr val="black"/>
                </a:solidFill>
              </a:rPr>
              <a:t>Very limited instruction on celibacy, sexuality, and related topics reported by priests of that era</a:t>
            </a:r>
          </a:p>
          <a:p>
            <a:endParaRPr lang="en-US" sz="2000" dirty="0">
              <a:solidFill>
                <a:prstClr val="black"/>
              </a:solidFill>
            </a:endParaRPr>
          </a:p>
        </p:txBody>
      </p:sp>
      <p:sp>
        <p:nvSpPr>
          <p:cNvPr id="4" name="Slide Number Placeholder 3"/>
          <p:cNvSpPr>
            <a:spLocks noGrp="1"/>
          </p:cNvSpPr>
          <p:nvPr>
            <p:ph type="sldNum" sz="quarter" idx="12"/>
          </p:nvPr>
        </p:nvSpPr>
        <p:spPr/>
        <p:txBody>
          <a:bodyPr/>
          <a:lstStyle/>
          <a:p>
            <a:fld id="{007900BF-05E7-4F3B-8140-FE4A01E897F6}" type="slidenum">
              <a:rPr lang="en-US" sz="1600" smtClean="0">
                <a:solidFill>
                  <a:prstClr val="black"/>
                </a:solidFill>
              </a:rPr>
              <a:pPr/>
              <a:t>9</a:t>
            </a:fld>
            <a:endParaRPr lang="en-US" sz="1600" dirty="0">
              <a:solidFill>
                <a:prstClr val="black"/>
              </a:solidFill>
            </a:endParaRPr>
          </a:p>
        </p:txBody>
      </p:sp>
    </p:spTree>
    <p:extLst>
      <p:ext uri="{BB962C8B-B14F-4D97-AF65-F5344CB8AC3E}">
        <p14:creationId xmlns:p14="http://schemas.microsoft.com/office/powerpoint/2010/main" val="6586767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Custom 4">
      <a:dk1>
        <a:sysClr val="windowText" lastClr="000000"/>
      </a:dk1>
      <a:lt1>
        <a:sysClr val="window" lastClr="FFFFFF"/>
      </a:lt1>
      <a:dk2>
        <a:srgbClr val="000000"/>
      </a:dk2>
      <a:lt2>
        <a:srgbClr val="E7E6E6"/>
      </a:lt2>
      <a:accent1>
        <a:srgbClr val="0070C0"/>
      </a:accent1>
      <a:accent2>
        <a:srgbClr val="0070C0"/>
      </a:accent2>
      <a:accent3>
        <a:srgbClr val="0070C0"/>
      </a:accent3>
      <a:accent4>
        <a:srgbClr val="0070C0"/>
      </a:accent4>
      <a:accent5>
        <a:srgbClr val="0070C0"/>
      </a:accent5>
      <a:accent6>
        <a:srgbClr val="0070C0"/>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630</TotalTime>
  <Words>2592</Words>
  <Application>Microsoft Office PowerPoint</Application>
  <PresentationFormat>On-screen Show (4:3)</PresentationFormat>
  <Paragraphs>411</Paragraphs>
  <Slides>32</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Calibri</vt:lpstr>
      <vt:lpstr>Times New Roman</vt:lpstr>
      <vt:lpstr>Wingdings</vt:lpstr>
      <vt:lpstr>1_Office Theme</vt:lpstr>
      <vt:lpstr>PowerPoint Presentation</vt:lpstr>
      <vt:lpstr>PowerPoint Presentation</vt:lpstr>
      <vt:lpstr>Main Sources of Data</vt:lpstr>
      <vt:lpstr>  A.  Overview of Clergy Sexual Abuse  from 1950 to the Present  </vt:lpstr>
      <vt:lpstr> Phases of Response by the USCCB to Clergy Sexual Abuse : 1950 to 1984 </vt:lpstr>
      <vt:lpstr> Phases of Response by the USCCB to Clergy Sexual Abuse:  2002 to the Present  </vt:lpstr>
      <vt:lpstr> B.  Phases of Reports and Responses -1  </vt:lpstr>
      <vt:lpstr>Phases of Reports and Responses - 2</vt:lpstr>
      <vt:lpstr>  Phase 1 A – 1950s to Mid-1970s  </vt:lpstr>
      <vt:lpstr>  Phase 1 B – Mid-1970s to 1985  </vt:lpstr>
      <vt:lpstr> Phase 2 – 1985 to 2002 </vt:lpstr>
      <vt:lpstr>“Five Principles” to Guide the Response of Bishops  (1992</vt:lpstr>
      <vt:lpstr> Phase 3 – After 2002 Revelations to June 2018 </vt:lpstr>
      <vt:lpstr>Charter for the Protection of Children  and Young People</vt:lpstr>
      <vt:lpstr>The Charter created an  Office of Child and Youth Protection (2002*)</vt:lpstr>
      <vt:lpstr>PowerPoint Presentation</vt:lpstr>
      <vt:lpstr> Diocesan Review Boards </vt:lpstr>
      <vt:lpstr> Phase 4 –June 2018 to the Present - 1 </vt:lpstr>
      <vt:lpstr> Phase 4 –June 2018 to the Present - 2 </vt:lpstr>
      <vt:lpstr>C.  Prevention of Abuse </vt:lpstr>
      <vt:lpstr>Causes and Context of Abuse</vt:lpstr>
      <vt:lpstr>Situational Prevention Models</vt:lpstr>
      <vt:lpstr>Five Ways to Prevent Abuse by Implementing Situational Crime Prevention Models</vt:lpstr>
      <vt:lpstr>Five Ways to Prevent Abuse, 2</vt:lpstr>
      <vt:lpstr>Five Ways to Prevent Abuse, 3</vt:lpstr>
      <vt:lpstr>Five Ways to Prevent Abuse, 4</vt:lpstr>
      <vt:lpstr>Five Ways to Prevent Abuse, 5</vt:lpstr>
      <vt:lpstr>D.  Statistics on Clergy Sexual Abuse in the U.S. </vt:lpstr>
      <vt:lpstr>New Credible Allegations Occurring between 2004 to 2017  (Reported Annually from 2004 to 2017)</vt:lpstr>
      <vt:lpstr>New Credible Allegations of Sexual Abuse Occurring in the Year of the Report from 2004 to 2017</vt:lpstr>
      <vt:lpstr>Total Credible Allegations of Sexual Abuse                         Reported from 2004 to 2017</vt:lpstr>
      <vt:lpstr>Websites</vt:lpstr>
    </vt:vector>
  </TitlesOfParts>
  <Company>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Slight, Catherine A.</dc:creator>
  <cp:lastModifiedBy>Schuth, Katarina</cp:lastModifiedBy>
  <cp:revision>91</cp:revision>
  <cp:lastPrinted>2018-10-02T18:55:52Z</cp:lastPrinted>
  <dcterms:created xsi:type="dcterms:W3CDTF">2017-02-08T17:00:44Z</dcterms:created>
  <dcterms:modified xsi:type="dcterms:W3CDTF">2019-04-29T15:49:25Z</dcterms:modified>
</cp:coreProperties>
</file>