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4" r:id="rId5"/>
    <p:sldId id="276" r:id="rId6"/>
    <p:sldId id="279" r:id="rId7"/>
    <p:sldId id="299" r:id="rId8"/>
    <p:sldId id="280" r:id="rId9"/>
    <p:sldId id="301" r:id="rId10"/>
    <p:sldId id="302" r:id="rId11"/>
    <p:sldId id="283" r:id="rId12"/>
    <p:sldId id="285" r:id="rId13"/>
    <p:sldId id="286" r:id="rId14"/>
    <p:sldId id="288" r:id="rId15"/>
    <p:sldId id="269" r:id="rId16"/>
    <p:sldId id="294" r:id="rId17"/>
    <p:sldId id="295" r:id="rId18"/>
    <p:sldId id="296" r:id="rId19"/>
    <p:sldId id="297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0;&#1072;&#1075;&#1088;&#1072;&#1084;&#1084;&#1099;%20&#1076;&#1083;&#1103;%20&#1076;&#1086;&#1082;&#1083;&#1072;&#1076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0;&#1072;&#1075;&#1088;&#1072;&#1084;&#1084;&#1099;%20&#1076;&#1083;&#1103;%20&#1076;&#1086;&#1082;&#1083;&#1072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 sz="1600">
                <a:solidFill>
                  <a:srgbClr val="0070C0"/>
                </a:solidFill>
              </a:rPr>
              <a:t>Когда Крым вернулся в состав России?</a:t>
            </a:r>
          </a:p>
        </c:rich>
      </c:tx>
      <c:layout>
        <c:manualLayout>
          <c:xMode val="edge"/>
          <c:yMode val="edge"/>
          <c:x val="0.18099300087489112"/>
          <c:y val="2.7777777777777866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9.7222222222222265E-2"/>
          <c:y val="0.29581455471219248"/>
          <c:w val="0.54162642169728781"/>
          <c:h val="0.43841952188408961"/>
        </c:manualLayout>
      </c:layout>
      <c:pie3DChart>
        <c:varyColors val="1"/>
        <c:ser>
          <c:idx val="0"/>
          <c:order val="0"/>
          <c:cat>
            <c:strRef>
              <c:f>Лист1!$A$2:$A$6</c:f>
              <c:strCache>
                <c:ptCount val="5"/>
                <c:pt idx="0">
                  <c:v>2014 г.</c:v>
                </c:pt>
                <c:pt idx="1">
                  <c:v>2012 г.</c:v>
                </c:pt>
                <c:pt idx="2">
                  <c:v>2016 г.</c:v>
                </c:pt>
                <c:pt idx="3">
                  <c:v>не знают</c:v>
                </c:pt>
                <c:pt idx="4">
                  <c:v>знают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0.33300000000000035</c:v>
                </c:pt>
                <c:pt idx="1">
                  <c:v>1.5800000000000015E-2</c:v>
                </c:pt>
                <c:pt idx="2">
                  <c:v>0.11100000000000003</c:v>
                </c:pt>
                <c:pt idx="3">
                  <c:v>0.25390000000000001</c:v>
                </c:pt>
                <c:pt idx="4">
                  <c:v>0.25390000000000001</c:v>
                </c:pt>
              </c:numCache>
            </c:numRef>
          </c:val>
        </c:ser>
      </c:pie3DChart>
    </c:plotArea>
    <c:legend>
      <c:legendPos val="tr"/>
      <c:legendEntry>
        <c:idx val="0"/>
        <c:txPr>
          <a:bodyPr rot="0" vert="horz"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600" baseline="0"/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 sz="1600" baseline="0"/>
            </a:pPr>
            <a:endParaRPr lang="ru-RU"/>
          </a:p>
        </c:txPr>
      </c:legendEntry>
      <c:legendEntry>
        <c:idx val="3"/>
        <c:txPr>
          <a:bodyPr rot="0" vert="horz"/>
          <a:lstStyle/>
          <a:p>
            <a:pPr>
              <a:defRPr sz="1600" baseline="0"/>
            </a:pPr>
            <a:endParaRPr lang="ru-RU"/>
          </a:p>
        </c:txPr>
      </c:legendEntry>
      <c:legendEntry>
        <c:idx val="4"/>
        <c:txPr>
          <a:bodyPr rot="0" vert="horz"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64995975503062164"/>
          <c:y val="0.22662037037037044"/>
          <c:w val="0.28059580052493427"/>
          <c:h val="0.73340077282006411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>
                <a:solidFill>
                  <a:srgbClr val="0070C0"/>
                </a:solidFill>
              </a:rPr>
              <a:t>Правомерно ли возвращение Крыма?</a:t>
            </a:r>
          </a:p>
        </c:rich>
      </c:tx>
      <c:layout/>
      <c:spPr>
        <a:noFill/>
        <a:ln>
          <a:noFill/>
        </a:ln>
        <a:effectLst/>
      </c:spPr>
    </c:title>
    <c:view3D>
      <c:rotX val="75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2.7777777777777853E-2"/>
          <c:y val="0.30597222222222276"/>
          <c:w val="0.6583333333333341"/>
          <c:h val="0.4677540828229804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Лист1!$A$21:$A$23</c:f>
              <c:strCache>
                <c:ptCount val="3"/>
                <c:pt idx="0">
                  <c:v>правомерно</c:v>
                </c:pt>
                <c:pt idx="1">
                  <c:v>неправомерно</c:v>
                </c:pt>
                <c:pt idx="2">
                  <c:v>не знают</c:v>
                </c:pt>
              </c:strCache>
            </c:strRef>
          </c:cat>
          <c:val>
            <c:numRef>
              <c:f>Лист1!$B$21:$B$23</c:f>
              <c:numCache>
                <c:formatCode>0.00%</c:formatCode>
                <c:ptCount val="3"/>
                <c:pt idx="0">
                  <c:v>0.8095</c:v>
                </c:pt>
                <c:pt idx="1">
                  <c:v>9.5200000000000007E-2</c:v>
                </c:pt>
                <c:pt idx="2">
                  <c:v>7.9300000000000051E-2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220406824146981"/>
          <c:y val="0.28116797900262513"/>
          <c:w val="0.27446259842519677"/>
          <c:h val="0.5630803441236511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2643182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КРЫМ – НАШ!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4286256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Потапов Алексей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гр. АТ-46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1428736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«Как по-вашему, в чем состоит значение Крыма для РФ?»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2643182"/>
            <a:ext cx="78581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17,11%</a:t>
            </a:r>
            <a:r>
              <a:rPr lang="ru-RU" sz="28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/>
              <a:t> </a:t>
            </a:r>
            <a:r>
              <a:rPr lang="ru-RU" sz="2000" b="1" dirty="0" smtClean="0"/>
              <a:t>ничего не значит,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не знают, что значит,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затрудняются ответить, не в курсе данных событий,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очередной кризис,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дыра в бюджет, России надо куда-то вкладывать деньги,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какая-то выгода,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для денег,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большой и красивый.</a:t>
            </a:r>
          </a:p>
        </p:txBody>
      </p:sp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643050"/>
            <a:ext cx="3542622" cy="2357454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214818"/>
            <a:ext cx="5600749" cy="2090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3438" y="1500174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Херсонес Таврический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(остатки древнегреческой колонии)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Памятник архитектуры в Севастополе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 descr="C:\Users\Александер\Крым\в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014797" cy="2604582"/>
          </a:xfrm>
          <a:prstGeom prst="rect">
            <a:avLst/>
          </a:prstGeom>
          <a:noFill/>
        </p:spPr>
      </p:pic>
      <p:pic>
        <p:nvPicPr>
          <p:cNvPr id="12" name="Picture 2" descr="C:\Users\Александер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3814936" cy="2857520"/>
          </a:xfrm>
          <a:prstGeom prst="rect">
            <a:avLst/>
          </a:prstGeom>
          <a:noFill/>
        </p:spPr>
      </p:pic>
      <p:pic>
        <p:nvPicPr>
          <p:cNvPr id="13" name="Picture 3" descr="C:\Users\Александер\Крым\в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143380"/>
            <a:ext cx="4000528" cy="243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 descr="C:\Users\Александер\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835578" cy="3624269"/>
          </a:xfrm>
          <a:prstGeom prst="rect">
            <a:avLst/>
          </a:prstGeom>
          <a:noFill/>
        </p:spPr>
      </p:pic>
      <p:pic>
        <p:nvPicPr>
          <p:cNvPr id="27651" name="Picture 3" descr="C:\Users\Александер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357298"/>
            <a:ext cx="2071702" cy="2183784"/>
          </a:xfrm>
          <a:prstGeom prst="rect">
            <a:avLst/>
          </a:prstGeom>
          <a:noFill/>
        </p:spPr>
      </p:pic>
      <p:pic>
        <p:nvPicPr>
          <p:cNvPr id="27652" name="Picture 4" descr="C:\Users\Александер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14752"/>
            <a:ext cx="3919854" cy="2700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1" name="Picture 3" descr="C:\Users\Александер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357298"/>
            <a:ext cx="2071702" cy="2183784"/>
          </a:xfrm>
          <a:prstGeom prst="rect">
            <a:avLst/>
          </a:prstGeom>
          <a:noFill/>
        </p:spPr>
      </p:pic>
      <p:pic>
        <p:nvPicPr>
          <p:cNvPr id="29698" name="Picture 2" descr="C:\Users\Александер\Крым\е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3896391" cy="2190742"/>
          </a:xfrm>
          <a:prstGeom prst="rect">
            <a:avLst/>
          </a:prstGeom>
          <a:noFill/>
        </p:spPr>
      </p:pic>
      <p:pic>
        <p:nvPicPr>
          <p:cNvPr id="10" name="Picture 2" descr="C:\Users\Александер\Крым\е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14752"/>
            <a:ext cx="5038725" cy="2762250"/>
          </a:xfrm>
          <a:prstGeom prst="rect">
            <a:avLst/>
          </a:prstGeom>
          <a:noFill/>
        </p:spPr>
      </p:pic>
      <p:pic>
        <p:nvPicPr>
          <p:cNvPr id="29699" name="Picture 3" descr="C:\Users\Александер\Крым\ек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357298"/>
            <a:ext cx="2892021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C:\Users\Александер\Крым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3000396" cy="2247401"/>
          </a:xfrm>
          <a:prstGeom prst="rect">
            <a:avLst/>
          </a:prstGeom>
          <a:noFill/>
        </p:spPr>
      </p:pic>
      <p:pic>
        <p:nvPicPr>
          <p:cNvPr id="9" name="Picture 2" descr="C:\Users\Александер\Крым\кр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4333906" cy="2786082"/>
          </a:xfrm>
          <a:prstGeom prst="rect">
            <a:avLst/>
          </a:prstGeom>
          <a:noFill/>
        </p:spPr>
      </p:pic>
      <p:pic>
        <p:nvPicPr>
          <p:cNvPr id="10" name="Picture 3" descr="C:\Users\Александер\Крым\крАСС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285860"/>
            <a:ext cx="2339507" cy="2421391"/>
          </a:xfrm>
          <a:prstGeom prst="rect">
            <a:avLst/>
          </a:prstGeom>
          <a:noFill/>
        </p:spPr>
      </p:pic>
      <p:pic>
        <p:nvPicPr>
          <p:cNvPr id="10242" name="Picture 2" descr="C:\Users\Александер\Крым\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857628"/>
            <a:ext cx="3848100" cy="265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5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 descr="C:\Users\Александер\Крым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554476" cy="2428892"/>
          </a:xfrm>
          <a:prstGeom prst="rect">
            <a:avLst/>
          </a:prstGeom>
          <a:noFill/>
        </p:spPr>
      </p:pic>
      <p:pic>
        <p:nvPicPr>
          <p:cNvPr id="35843" name="Picture 3" descr="C:\Users\Александер\Крым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643322" cy="2292257"/>
          </a:xfrm>
          <a:prstGeom prst="rect">
            <a:avLst/>
          </a:prstGeom>
          <a:noFill/>
        </p:spPr>
      </p:pic>
      <p:pic>
        <p:nvPicPr>
          <p:cNvPr id="35844" name="Picture 4" descr="C:\Users\Александер\Крым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00504"/>
            <a:ext cx="3598583" cy="2386017"/>
          </a:xfrm>
          <a:prstGeom prst="rect">
            <a:avLst/>
          </a:prstGeom>
          <a:noFill/>
        </p:spPr>
      </p:pic>
      <p:pic>
        <p:nvPicPr>
          <p:cNvPr id="35845" name="Picture 5" descr="C:\Users\Александер\Крым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894312"/>
            <a:ext cx="3467107" cy="2596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5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 descr="C:\Users\Александер\Крым\х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5264"/>
            <a:ext cx="3857652" cy="2826982"/>
          </a:xfrm>
          <a:prstGeom prst="rect">
            <a:avLst/>
          </a:prstGeom>
          <a:noFill/>
        </p:spPr>
      </p:pic>
      <p:pic>
        <p:nvPicPr>
          <p:cNvPr id="36867" name="Picture 3" descr="C:\Users\Александер\Крым\х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85860"/>
            <a:ext cx="4286280" cy="2143140"/>
          </a:xfrm>
          <a:prstGeom prst="rect">
            <a:avLst/>
          </a:prstGeom>
          <a:noFill/>
        </p:spPr>
      </p:pic>
      <p:pic>
        <p:nvPicPr>
          <p:cNvPr id="36869" name="Picture 5" descr="C:\Users\Александер\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286124"/>
            <a:ext cx="3429024" cy="3257573"/>
          </a:xfrm>
          <a:prstGeom prst="rect">
            <a:avLst/>
          </a:prstGeom>
          <a:noFill/>
        </p:spPr>
      </p:pic>
      <p:pic>
        <p:nvPicPr>
          <p:cNvPr id="36870" name="Picture 6" descr="C:\Users\Александер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081138"/>
            <a:ext cx="2928958" cy="2079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5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 descr="C:\Users\Александер\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7929618" cy="4316749"/>
          </a:xfrm>
          <a:prstGeom prst="rect">
            <a:avLst/>
          </a:prstGeom>
          <a:noFill/>
        </p:spPr>
      </p:pic>
      <p:pic>
        <p:nvPicPr>
          <p:cNvPr id="37892" name="Picture 4" descr="C:\Users\Александер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289"/>
            <a:ext cx="3143272" cy="188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5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 descr="C:\Users\Александер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321574" cy="3195647"/>
          </a:xfrm>
          <a:prstGeom prst="rect">
            <a:avLst/>
          </a:prstGeom>
          <a:noFill/>
        </p:spPr>
      </p:pic>
      <p:pic>
        <p:nvPicPr>
          <p:cNvPr id="38915" name="Picture 3" descr="C:\Users\Александер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14422"/>
            <a:ext cx="3714776" cy="2591901"/>
          </a:xfrm>
          <a:prstGeom prst="rect">
            <a:avLst/>
          </a:prstGeom>
          <a:noFill/>
        </p:spPr>
      </p:pic>
      <p:pic>
        <p:nvPicPr>
          <p:cNvPr id="38916" name="Picture 4" descr="C:\Users\Александер\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4214818"/>
            <a:ext cx="3418253" cy="2119317"/>
          </a:xfrm>
          <a:prstGeom prst="rect">
            <a:avLst/>
          </a:prstGeom>
          <a:noFill/>
        </p:spPr>
      </p:pic>
      <p:pic>
        <p:nvPicPr>
          <p:cNvPr id="38917" name="Picture 5" descr="C:\Users\Александер\Крым\ял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17074"/>
            <a:ext cx="3571900" cy="2226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5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1500174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Актуальность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357430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18 марта 2014 года в состав Российской Федерации вошли два новых субъекта – Республика Крым и город федерального значения Севастополь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8193" name="Picture 1" descr="C:\Users\Александер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00570"/>
            <a:ext cx="2752928" cy="1785950"/>
          </a:xfrm>
          <a:prstGeom prst="rect">
            <a:avLst/>
          </a:prstGeom>
          <a:noFill/>
        </p:spPr>
      </p:pic>
      <p:pic>
        <p:nvPicPr>
          <p:cNvPr id="8195" name="Picture 3" descr="C:\Users\Александер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500570"/>
            <a:ext cx="2714628" cy="1809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2500306"/>
            <a:ext cx="7886133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1500174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Проект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2571744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i="1" dirty="0" smtClean="0">
                <a:solidFill>
                  <a:srgbClr val="002060"/>
                </a:solidFill>
              </a:rPr>
              <a:t>История Крыма</a:t>
            </a:r>
          </a:p>
          <a:p>
            <a:pPr marL="514350" indent="-514350">
              <a:buAutoNum type="arabicPeriod"/>
            </a:pPr>
            <a:endParaRPr lang="ru-RU" sz="3200" i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ru-RU" sz="3200" i="1" dirty="0" smtClean="0">
                <a:solidFill>
                  <a:srgbClr val="002060"/>
                </a:solidFill>
              </a:rPr>
              <a:t>Вопросы современности</a:t>
            </a:r>
          </a:p>
          <a:p>
            <a:pPr marL="514350" indent="-514350">
              <a:buAutoNum type="arabicPeriod"/>
            </a:pPr>
            <a:endParaRPr lang="ru-RU" sz="3200" i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ru-RU" sz="3200" i="1" dirty="0" smtClean="0">
                <a:solidFill>
                  <a:srgbClr val="002060"/>
                </a:solidFill>
              </a:rPr>
              <a:t>Виртуальная экскурсия</a:t>
            </a:r>
          </a:p>
        </p:txBody>
      </p:sp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50017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Объект (предмет исследования)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285992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200" i="1" dirty="0" smtClean="0">
                <a:solidFill>
                  <a:srgbClr val="002060"/>
                </a:solidFill>
              </a:rPr>
              <a:t>«полуостров раздора»</a:t>
            </a:r>
          </a:p>
          <a:p>
            <a:pPr marL="514350" indent="-514350" algn="ctr"/>
            <a:r>
              <a:rPr lang="ru-RU" sz="3200" i="1" dirty="0" smtClean="0">
                <a:solidFill>
                  <a:srgbClr val="002060"/>
                </a:solidFill>
              </a:rPr>
              <a:t>КРЫМ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480" y="3786190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Цель исследования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92919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solidFill>
                  <a:srgbClr val="002060"/>
                </a:solidFill>
              </a:rPr>
              <a:t>доказать, что Крым – это была, есть и будет российская территория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1500174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Задачи исследования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357430"/>
            <a:ext cx="78581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ru-RU" sz="3200" i="1" dirty="0" smtClean="0">
                <a:solidFill>
                  <a:srgbClr val="002060"/>
                </a:solidFill>
              </a:rPr>
              <a:t>Выяснить, почему украинцы ошибочно считают Крым своим;</a:t>
            </a:r>
          </a:p>
          <a:p>
            <a:pPr marL="514350" lvl="0" indent="-514350"/>
            <a:endParaRPr lang="ru-RU" sz="3200" i="1" dirty="0" smtClean="0">
              <a:solidFill>
                <a:srgbClr val="002060"/>
              </a:solidFill>
            </a:endParaRPr>
          </a:p>
          <a:p>
            <a:pPr lvl="0"/>
            <a:r>
              <a:rPr lang="ru-RU" sz="3200" i="1" dirty="0" smtClean="0">
                <a:solidFill>
                  <a:srgbClr val="002060"/>
                </a:solidFill>
              </a:rPr>
              <a:t>2. Тщательно изучить историю Крыма с древнейших времен и привести неопровержимые аргументы о том, что Крым давно является российской территорией.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754216634"/>
              </p:ext>
            </p:extLst>
          </p:nvPr>
        </p:nvGraphicFramePr>
        <p:xfrm>
          <a:off x="1000100" y="1500174"/>
          <a:ext cx="7072362" cy="464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550" y="1484313"/>
            <a:ext cx="727075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792463190"/>
              </p:ext>
            </p:extLst>
          </p:nvPr>
        </p:nvGraphicFramePr>
        <p:xfrm>
          <a:off x="1043608" y="1484784"/>
          <a:ext cx="700092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 России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84988"/>
          </a:xfrm>
        </p:spPr>
      </p:pic>
      <p:sp>
        <p:nvSpPr>
          <p:cNvPr id="5" name="TextBox 4"/>
          <p:cNvSpPr txBox="1"/>
          <p:nvPr/>
        </p:nvSpPr>
        <p:spPr>
          <a:xfrm>
            <a:off x="1763688" y="29249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1214422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«Как по-вашему, в чем состоит значение Крыма для РФ?»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2285992"/>
            <a:ext cx="78581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82,89%</a:t>
            </a:r>
            <a:r>
              <a:rPr lang="ru-RU" sz="24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sz="2000" b="1" dirty="0" smtClean="0"/>
              <a:t>территория,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ресурсы,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безопасность (стратегическое значение),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Черноморский флот,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экономически выгодное расположение,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туризм (зона отдыха),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курорты (здравница),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выход в Средиземное море (и в Черное),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объединение нации,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инфраструктура,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это часть страны (гордость, достояние),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/>
              <a:t> нужен! И это не обсуждается!</a:t>
            </a:r>
          </a:p>
        </p:txBody>
      </p:sp>
    </p:spTree>
    <p:extLst>
      <p:ext uri="{BB962C8B-B14F-4D97-AF65-F5344CB8AC3E}">
        <p14:creationId xmlns="" xmlns:p14="http://schemas.microsoft.com/office/powerpoint/2010/main" val="2082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309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МЧС России </vt:lpstr>
      <vt:lpstr>МЧС России </vt:lpstr>
      <vt:lpstr>МЧС России </vt:lpstr>
      <vt:lpstr>МЧС России </vt:lpstr>
      <vt:lpstr>МЧС России </vt:lpstr>
      <vt:lpstr>МЧС России </vt:lpstr>
      <vt:lpstr>МЧС России </vt:lpstr>
      <vt:lpstr>МЧС России </vt:lpstr>
      <vt:lpstr>МЧС России </vt:lpstr>
      <vt:lpstr>МЧС России </vt:lpstr>
      <vt:lpstr>МЧС России </vt:lpstr>
      <vt:lpstr>МЧС России </vt:lpstr>
      <vt:lpstr>МЧС России </vt:lpstr>
      <vt:lpstr>МЧС России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Lilya</dc:creator>
  <cp:lastModifiedBy>Пользователь</cp:lastModifiedBy>
  <cp:revision>53</cp:revision>
  <dcterms:created xsi:type="dcterms:W3CDTF">2014-02-26T02:00:09Z</dcterms:created>
  <dcterms:modified xsi:type="dcterms:W3CDTF">2017-04-26T14:47:26Z</dcterms:modified>
</cp:coreProperties>
</file>