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60" r:id="rId5"/>
    <p:sldId id="262" r:id="rId6"/>
    <p:sldId id="271" r:id="rId7"/>
    <p:sldId id="272" r:id="rId8"/>
    <p:sldId id="263" r:id="rId9"/>
    <p:sldId id="264" r:id="rId10"/>
    <p:sldId id="265" r:id="rId11"/>
    <p:sldId id="266" r:id="rId12"/>
    <p:sldId id="268" r:id="rId13"/>
    <p:sldId id="273" r:id="rId14"/>
    <p:sldId id="267" r:id="rId15"/>
    <p:sldId id="274" r:id="rId16"/>
    <p:sldId id="280" r:id="rId17"/>
    <p:sldId id="277" r:id="rId18"/>
    <p:sldId id="275" r:id="rId19"/>
    <p:sldId id="276" r:id="rId20"/>
    <p:sldId id="278" r:id="rId21"/>
    <p:sldId id="279" r:id="rId22"/>
    <p:sldId id="269" r:id="rId23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CC0099"/>
    <a:srgbClr val="FF3300"/>
    <a:srgbClr val="00FF00"/>
    <a:srgbClr val="FFFF00"/>
    <a:srgbClr val="0000FF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2" d="100"/>
          <a:sy n="32" d="100"/>
        </p:scale>
        <p:origin x="-15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24A579-0E71-464E-81A8-37A768C62C72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711043-9FA5-4274-99C0-A77BEBA0B611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2ED979-4082-4478-8FC4-7FE0D8C42721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533B3E-1EBE-42F6-9FA3-405CA551CAEC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06F1AF-95EB-41A4-BAC1-AB35E06B0474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5D4DE7-1A92-406A-9E5C-EB18B6CB16DC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1523EE-3718-481D-9E53-3234D91FA111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E55EF8-31D6-4CEC-8AD2-42BD9A4EE563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CF8308-7647-4BED-A008-3B4DAC21A709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0EF7E0-3E22-461A-AA7E-C35032D886CC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A79E7B-2AFA-472A-9FEB-527598FBE89E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rgbClr val="FF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F3E3572-0D29-4A8F-A1BF-2714F8658146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jpeg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icarito.cl/medio/lamina/0,0,38035857__218827610,00.html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932320081_4c9e4536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683123">
            <a:off x="3048000" y="2819400"/>
            <a:ext cx="3429000" cy="2362200"/>
          </a:xfrm>
          <a:prstGeom prst="rect">
            <a:avLst/>
          </a:prstGeom>
          <a:noFill/>
          <a:ln w="63500"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2056" name="Picture 8" descr="aymara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10821">
            <a:off x="6324600" y="381000"/>
            <a:ext cx="2327275" cy="2665413"/>
          </a:xfrm>
          <a:prstGeom prst="rect">
            <a:avLst/>
          </a:prstGeom>
          <a:noFill/>
          <a:ln w="50800">
            <a:solidFill>
              <a:srgbClr val="00FFFF"/>
            </a:solidFill>
            <a:miter lim="800000"/>
            <a:headEnd/>
            <a:tailEnd/>
          </a:ln>
        </p:spPr>
      </p:pic>
      <p:pic>
        <p:nvPicPr>
          <p:cNvPr id="2057" name="Picture 9" descr="isla de pascu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694199">
            <a:off x="381000" y="3962400"/>
            <a:ext cx="3429000" cy="2466975"/>
          </a:xfrm>
          <a:prstGeom prst="rect">
            <a:avLst/>
          </a:prstGeom>
          <a:noFill/>
          <a:ln w="63500">
            <a:solidFill>
              <a:srgbClr val="CC99FF"/>
            </a:solidFill>
            <a:miter lim="800000"/>
            <a:headEnd/>
            <a:tailEnd/>
          </a:ln>
        </p:spPr>
      </p:pic>
      <p:pic>
        <p:nvPicPr>
          <p:cNvPr id="2058" name="Picture 10" descr="pehuenche0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0" y="4419600"/>
            <a:ext cx="3200400" cy="2133600"/>
          </a:xfrm>
          <a:prstGeom prst="rect">
            <a:avLst/>
          </a:prstGeom>
          <a:noFill/>
          <a:ln w="6350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2061" name="AutoShape 13"/>
          <p:cNvSpPr>
            <a:spLocks noChangeArrowheads="1"/>
          </p:cNvSpPr>
          <p:nvPr/>
        </p:nvSpPr>
        <p:spPr bwMode="auto">
          <a:xfrm rot="-749572">
            <a:off x="304800" y="228600"/>
            <a:ext cx="4876800" cy="2743200"/>
          </a:xfrm>
          <a:prstGeom prst="star32">
            <a:avLst>
              <a:gd name="adj" fmla="val 44171"/>
            </a:avLst>
          </a:prstGeom>
          <a:solidFill>
            <a:srgbClr val="00FF00"/>
          </a:solidFill>
          <a:ln w="952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CL" sz="2400">
                <a:solidFill>
                  <a:srgbClr val="0000FF"/>
                </a:solidFill>
                <a:latin typeface="Comic Sans MS" pitchFamily="66" charset="0"/>
              </a:rPr>
              <a:t>LA MÚSICA EN LA</a:t>
            </a:r>
          </a:p>
          <a:p>
            <a:pPr algn="ctr"/>
            <a:r>
              <a:rPr lang="es-CL" sz="2400">
                <a:solidFill>
                  <a:srgbClr val="0000FF"/>
                </a:solidFill>
                <a:latin typeface="Comic Sans MS" pitchFamily="66" charset="0"/>
              </a:rPr>
              <a:t>VIDA DE COMUNIDADES</a:t>
            </a:r>
          </a:p>
          <a:p>
            <a:pPr algn="ctr"/>
            <a:r>
              <a:rPr lang="es-CL" sz="2400">
                <a:solidFill>
                  <a:srgbClr val="0000FF"/>
                </a:solidFill>
                <a:latin typeface="Comic Sans MS" pitchFamily="66" charset="0"/>
              </a:rPr>
              <a:t>ABORÍGENES</a:t>
            </a:r>
          </a:p>
          <a:p>
            <a:pPr algn="ctr"/>
            <a:r>
              <a:rPr lang="es-CL" sz="2400">
                <a:solidFill>
                  <a:srgbClr val="0000FF"/>
                </a:solidFill>
                <a:latin typeface="Comic Sans MS" pitchFamily="66" charset="0"/>
              </a:rPr>
              <a:t>Y FIESTAS RELIGIOSAS</a:t>
            </a:r>
            <a:endParaRPr lang="es-ES_tradnl" sz="2400">
              <a:solidFill>
                <a:srgbClr val="0000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AutoShape 4"/>
          <p:cNvSpPr>
            <a:spLocks noChangeArrowheads="1"/>
          </p:cNvSpPr>
          <p:nvPr/>
        </p:nvSpPr>
        <p:spPr bwMode="auto">
          <a:xfrm>
            <a:off x="6324600" y="3657600"/>
            <a:ext cx="2667000" cy="2209800"/>
          </a:xfrm>
          <a:prstGeom prst="diamond">
            <a:avLst/>
          </a:prstGeom>
          <a:solidFill>
            <a:srgbClr val="00FFFF"/>
          </a:solidFill>
          <a:ln w="38100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_tradnl" sz="2400" b="1">
                <a:solidFill>
                  <a:srgbClr val="CC0099"/>
                </a:solidFill>
                <a:latin typeface="Comic Sans MS" pitchFamily="66" charset="0"/>
              </a:rPr>
              <a:t>PEHUENCHES</a:t>
            </a:r>
          </a:p>
        </p:txBody>
      </p:sp>
      <p:sp>
        <p:nvSpPr>
          <p:cNvPr id="11269" name="Oval 5"/>
          <p:cNvSpPr>
            <a:spLocks noChangeArrowheads="1"/>
          </p:cNvSpPr>
          <p:nvPr/>
        </p:nvSpPr>
        <p:spPr bwMode="auto">
          <a:xfrm>
            <a:off x="152400" y="152400"/>
            <a:ext cx="6096000" cy="3505200"/>
          </a:xfrm>
          <a:prstGeom prst="ellipse">
            <a:avLst/>
          </a:prstGeom>
          <a:solidFill>
            <a:schemeClr val="folHlink"/>
          </a:solidFill>
          <a:ln w="38100">
            <a:solidFill>
              <a:srgbClr val="CC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_tradnl" b="1" u="sng">
                <a:latin typeface="Comic Sans MS" pitchFamily="66" charset="0"/>
              </a:rPr>
              <a:t>CAMARRICUNES:</a:t>
            </a:r>
            <a:r>
              <a:rPr lang="es-ES_tradnl">
                <a:latin typeface="Comic Sans MS" pitchFamily="66" charset="0"/>
              </a:rPr>
              <a:t> rogativa de carácter religioso</a:t>
            </a:r>
          </a:p>
          <a:p>
            <a:pPr algn="ctr"/>
            <a:r>
              <a:rPr lang="es-ES_tradnl">
                <a:latin typeface="Comic Sans MS" pitchFamily="66" charset="0"/>
              </a:rPr>
              <a:t>en honor al Dios de la raza para que llueva sobre</a:t>
            </a:r>
          </a:p>
          <a:p>
            <a:pPr algn="ctr"/>
            <a:r>
              <a:rPr lang="es-ES_tradnl">
                <a:latin typeface="Comic Sans MS" pitchFamily="66" charset="0"/>
              </a:rPr>
              <a:t>los campos, protegiendo siembras y haciendas.</a:t>
            </a:r>
          </a:p>
          <a:p>
            <a:pPr algn="ctr"/>
            <a:r>
              <a:rPr lang="es-ES_tradnl">
                <a:latin typeface="Comic Sans MS" pitchFamily="66" charset="0"/>
              </a:rPr>
              <a:t>En éste ritual aprovechan de pedir salud y bienestar</a:t>
            </a:r>
          </a:p>
          <a:p>
            <a:pPr algn="ctr"/>
            <a:r>
              <a:rPr lang="es-ES_tradnl">
                <a:latin typeface="Comic Sans MS" pitchFamily="66" charset="0"/>
              </a:rPr>
              <a:t>para cada miembro de la comunidad.</a:t>
            </a:r>
          </a:p>
          <a:p>
            <a:pPr algn="ctr"/>
            <a:r>
              <a:rPr lang="es-ES_tradnl">
                <a:latin typeface="Comic Sans MS" pitchFamily="66" charset="0"/>
              </a:rPr>
              <a:t>Comparten algunas costumbres con</a:t>
            </a:r>
          </a:p>
          <a:p>
            <a:pPr algn="ctr"/>
            <a:r>
              <a:rPr lang="es-ES_tradnl">
                <a:latin typeface="Comic Sans MS" pitchFamily="66" charset="0"/>
              </a:rPr>
              <a:t>los mapuches.</a:t>
            </a:r>
          </a:p>
        </p:txBody>
      </p:sp>
      <p:sp>
        <p:nvSpPr>
          <p:cNvPr id="11273" name="AutoShape 9"/>
          <p:cNvSpPr>
            <a:spLocks noChangeArrowheads="1"/>
          </p:cNvSpPr>
          <p:nvPr/>
        </p:nvSpPr>
        <p:spPr bwMode="auto">
          <a:xfrm>
            <a:off x="228600" y="4343400"/>
            <a:ext cx="2286000" cy="2286000"/>
          </a:xfrm>
          <a:prstGeom prst="bracketPair">
            <a:avLst>
              <a:gd name="adj" fmla="val 16667"/>
            </a:avLst>
          </a:prstGeom>
          <a:noFill/>
          <a:ln w="1016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_tradnl" sz="2000" b="1">
                <a:solidFill>
                  <a:srgbClr val="FFFF00"/>
                </a:solidFill>
                <a:latin typeface="Comic Sans MS" pitchFamily="66" charset="0"/>
              </a:rPr>
              <a:t>Aquí la música</a:t>
            </a:r>
          </a:p>
          <a:p>
            <a:pPr algn="ctr"/>
            <a:r>
              <a:rPr lang="es-ES_tradnl" sz="2000" b="1">
                <a:solidFill>
                  <a:srgbClr val="FFFF00"/>
                </a:solidFill>
                <a:latin typeface="Comic Sans MS" pitchFamily="66" charset="0"/>
              </a:rPr>
              <a:t>es vista como</a:t>
            </a:r>
          </a:p>
          <a:p>
            <a:pPr algn="ctr"/>
            <a:r>
              <a:rPr lang="es-ES_tradnl" sz="2000" b="1">
                <a:solidFill>
                  <a:srgbClr val="FFFF00"/>
                </a:solidFill>
                <a:latin typeface="Comic Sans MS" pitchFamily="66" charset="0"/>
              </a:rPr>
              <a:t>ofrenda para</a:t>
            </a:r>
          </a:p>
          <a:p>
            <a:pPr algn="ctr"/>
            <a:r>
              <a:rPr lang="es-ES_tradnl" sz="2000" b="1">
                <a:solidFill>
                  <a:srgbClr val="FFFF00"/>
                </a:solidFill>
                <a:latin typeface="Comic Sans MS" pitchFamily="66" charset="0"/>
              </a:rPr>
              <a:t>la obtención</a:t>
            </a:r>
          </a:p>
          <a:p>
            <a:pPr algn="ctr"/>
            <a:r>
              <a:rPr lang="es-ES_tradnl" sz="2000" b="1">
                <a:solidFill>
                  <a:srgbClr val="FFFF00"/>
                </a:solidFill>
                <a:latin typeface="Comic Sans MS" pitchFamily="66" charset="0"/>
              </a:rPr>
              <a:t>de los beneficios</a:t>
            </a:r>
          </a:p>
          <a:p>
            <a:pPr algn="ctr"/>
            <a:r>
              <a:rPr lang="es-ES_tradnl" sz="2000" b="1">
                <a:solidFill>
                  <a:srgbClr val="FFFF00"/>
                </a:solidFill>
                <a:latin typeface="Comic Sans MS" pitchFamily="66" charset="0"/>
              </a:rPr>
              <a:t>pedidos.</a:t>
            </a:r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 flipH="1" flipV="1">
            <a:off x="5715000" y="2971800"/>
            <a:ext cx="1143000" cy="1143000"/>
          </a:xfrm>
          <a:prstGeom prst="line">
            <a:avLst/>
          </a:prstGeom>
          <a:noFill/>
          <a:ln w="127000">
            <a:solidFill>
              <a:srgbClr val="33CC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CL"/>
          </a:p>
        </p:txBody>
      </p:sp>
      <p:sp>
        <p:nvSpPr>
          <p:cNvPr id="11276" name="Line 12"/>
          <p:cNvSpPr>
            <a:spLocks noChangeShapeType="1"/>
          </p:cNvSpPr>
          <p:nvPr/>
        </p:nvSpPr>
        <p:spPr bwMode="auto">
          <a:xfrm flipH="1">
            <a:off x="1219200" y="3429000"/>
            <a:ext cx="228600" cy="1066800"/>
          </a:xfrm>
          <a:prstGeom prst="line">
            <a:avLst/>
          </a:prstGeom>
          <a:noFill/>
          <a:ln w="127000">
            <a:solidFill>
              <a:srgbClr val="33CC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CL"/>
          </a:p>
        </p:txBody>
      </p:sp>
      <p:pic>
        <p:nvPicPr>
          <p:cNvPr id="11277" name="Picture 13" descr="pehuench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152400"/>
            <a:ext cx="2366963" cy="3124200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</p:spPr>
      </p:pic>
      <p:pic>
        <p:nvPicPr>
          <p:cNvPr id="11278" name="Picture 14" descr="pehuenche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3962400"/>
            <a:ext cx="3352800" cy="27432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AutoShape 5"/>
          <p:cNvSpPr>
            <a:spLocks noChangeArrowheads="1"/>
          </p:cNvSpPr>
          <p:nvPr/>
        </p:nvSpPr>
        <p:spPr bwMode="auto">
          <a:xfrm>
            <a:off x="381000" y="228600"/>
            <a:ext cx="3429000" cy="914400"/>
          </a:xfrm>
          <a:prstGeom prst="ellipseRibbon">
            <a:avLst>
              <a:gd name="adj1" fmla="val 19444"/>
              <a:gd name="adj2" fmla="val 62407"/>
              <a:gd name="adj3" fmla="val 3125"/>
            </a:avLst>
          </a:prstGeom>
          <a:solidFill>
            <a:srgbClr val="CC0099"/>
          </a:solidFill>
          <a:ln w="381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_tradnl" sz="2400">
                <a:solidFill>
                  <a:srgbClr val="FFFF00"/>
                </a:solidFill>
                <a:latin typeface="Comic Sans MS" pitchFamily="66" charset="0"/>
              </a:rPr>
              <a:t>PASCUENCES</a:t>
            </a:r>
          </a:p>
        </p:txBody>
      </p:sp>
      <p:sp>
        <p:nvSpPr>
          <p:cNvPr id="12294" name="AutoShape 6"/>
          <p:cNvSpPr>
            <a:spLocks noChangeArrowheads="1"/>
          </p:cNvSpPr>
          <p:nvPr/>
        </p:nvSpPr>
        <p:spPr bwMode="auto">
          <a:xfrm>
            <a:off x="304800" y="1905000"/>
            <a:ext cx="3733800" cy="31242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rgbClr val="6600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_tradnl">
                <a:latin typeface="Comic Sans MS" pitchFamily="66" charset="0"/>
              </a:rPr>
              <a:t>Para la Isla de Pascua la</a:t>
            </a:r>
          </a:p>
          <a:p>
            <a:pPr algn="ctr"/>
            <a:r>
              <a:rPr lang="es-ES_tradnl">
                <a:latin typeface="Comic Sans MS" pitchFamily="66" charset="0"/>
              </a:rPr>
              <a:t>música es parte fundamental</a:t>
            </a:r>
          </a:p>
          <a:p>
            <a:pPr algn="ctr"/>
            <a:r>
              <a:rPr lang="es-ES_tradnl">
                <a:latin typeface="Comic Sans MS" pitchFamily="66" charset="0"/>
              </a:rPr>
              <a:t>de su cultura, desde sus inicios</a:t>
            </a:r>
          </a:p>
          <a:p>
            <a:pPr algn="ctr"/>
            <a:r>
              <a:rPr lang="es-ES_tradnl">
                <a:latin typeface="Comic Sans MS" pitchFamily="66" charset="0"/>
              </a:rPr>
              <a:t>hasta el día de hoy. </a:t>
            </a:r>
          </a:p>
          <a:p>
            <a:pPr algn="ctr"/>
            <a:r>
              <a:rPr lang="es-ES_tradnl">
                <a:latin typeface="Comic Sans MS" pitchFamily="66" charset="0"/>
              </a:rPr>
              <a:t>Ella está presente en ceremonias,</a:t>
            </a:r>
          </a:p>
          <a:p>
            <a:pPr algn="ctr"/>
            <a:r>
              <a:rPr lang="es-ES_tradnl">
                <a:latin typeface="Comic Sans MS" pitchFamily="66" charset="0"/>
              </a:rPr>
              <a:t>ritos y fiestas que año tras año</a:t>
            </a:r>
          </a:p>
          <a:p>
            <a:pPr algn="ctr"/>
            <a:r>
              <a:rPr lang="es-ES_tradnl">
                <a:latin typeface="Comic Sans MS" pitchFamily="66" charset="0"/>
              </a:rPr>
              <a:t>son realizadas en esos territorios;</a:t>
            </a:r>
          </a:p>
          <a:p>
            <a:pPr algn="ctr"/>
            <a:r>
              <a:rPr lang="es-ES_tradnl">
                <a:latin typeface="Comic Sans MS" pitchFamily="66" charset="0"/>
              </a:rPr>
              <a:t>veamos algunas de ellas:</a:t>
            </a:r>
          </a:p>
        </p:txBody>
      </p:sp>
      <p:sp>
        <p:nvSpPr>
          <p:cNvPr id="12295" name="Line 7"/>
          <p:cNvSpPr>
            <a:spLocks noChangeShapeType="1"/>
          </p:cNvSpPr>
          <p:nvPr/>
        </p:nvSpPr>
        <p:spPr bwMode="auto">
          <a:xfrm>
            <a:off x="1981200" y="1219200"/>
            <a:ext cx="0" cy="609600"/>
          </a:xfrm>
          <a:prstGeom prst="line">
            <a:avLst/>
          </a:prstGeom>
          <a:noFill/>
          <a:ln w="63500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CL"/>
          </a:p>
        </p:txBody>
      </p:sp>
      <p:pic>
        <p:nvPicPr>
          <p:cNvPr id="12296" name="Picture 8" descr="isla de pascu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76385">
            <a:off x="4419600" y="381000"/>
            <a:ext cx="2794000" cy="2281238"/>
          </a:xfrm>
          <a:prstGeom prst="rect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12297" name="Oval 9"/>
          <p:cNvSpPr>
            <a:spLocks noChangeArrowheads="1"/>
          </p:cNvSpPr>
          <p:nvPr/>
        </p:nvSpPr>
        <p:spPr bwMode="auto">
          <a:xfrm>
            <a:off x="4648200" y="3124200"/>
            <a:ext cx="4343400" cy="2971800"/>
          </a:xfrm>
          <a:prstGeom prst="ellipse">
            <a:avLst/>
          </a:prstGeom>
          <a:solidFill>
            <a:srgbClr val="CC99FF"/>
          </a:solidFill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_tradnl" b="1" u="sng">
                <a:latin typeface="Comic Sans MS" pitchFamily="66" charset="0"/>
              </a:rPr>
              <a:t>CULTO AL DIOS MAKE </a:t>
            </a:r>
          </a:p>
          <a:p>
            <a:pPr algn="ctr"/>
            <a:r>
              <a:rPr lang="es-ES_tradnl" b="1" u="sng">
                <a:latin typeface="Comic Sans MS" pitchFamily="66" charset="0"/>
              </a:rPr>
              <a:t>MAKE:</a:t>
            </a:r>
            <a:r>
              <a:rPr lang="es-ES_tradnl">
                <a:latin typeface="Comic Sans MS" pitchFamily="66" charset="0"/>
              </a:rPr>
              <a:t> se realizan ofrendas para</a:t>
            </a:r>
          </a:p>
          <a:p>
            <a:pPr algn="ctr"/>
            <a:r>
              <a:rPr lang="es-ES_tradnl">
                <a:latin typeface="Comic Sans MS" pitchFamily="66" charset="0"/>
              </a:rPr>
              <a:t>rogar por la fertilidad y</a:t>
            </a:r>
          </a:p>
          <a:p>
            <a:pPr algn="ctr"/>
            <a:r>
              <a:rPr lang="es-ES_tradnl">
                <a:latin typeface="Comic Sans MS" pitchFamily="66" charset="0"/>
              </a:rPr>
              <a:t>abundancia. Algunas de estas</a:t>
            </a:r>
          </a:p>
          <a:p>
            <a:pPr algn="ctr"/>
            <a:r>
              <a:rPr lang="es-ES_tradnl">
                <a:latin typeface="Comic Sans MS" pitchFamily="66" charset="0"/>
              </a:rPr>
              <a:t>ofrendas son bailes y cantos;</a:t>
            </a:r>
          </a:p>
          <a:p>
            <a:pPr algn="ctr"/>
            <a:r>
              <a:rPr lang="es-ES_tradnl">
                <a:latin typeface="Comic Sans MS" pitchFamily="66" charset="0"/>
              </a:rPr>
              <a:t>los cuales se realizan con</a:t>
            </a:r>
          </a:p>
          <a:p>
            <a:pPr algn="ctr"/>
            <a:r>
              <a:rPr lang="es-ES_tradnl">
                <a:latin typeface="Comic Sans MS" pitchFamily="66" charset="0"/>
              </a:rPr>
              <a:t>los cuerpos pintados.</a:t>
            </a:r>
          </a:p>
        </p:txBody>
      </p:sp>
      <p:sp>
        <p:nvSpPr>
          <p:cNvPr id="12298" name="AutoShape 10"/>
          <p:cNvSpPr>
            <a:spLocks noChangeArrowheads="1"/>
          </p:cNvSpPr>
          <p:nvPr/>
        </p:nvSpPr>
        <p:spPr bwMode="auto">
          <a:xfrm>
            <a:off x="304800" y="5715000"/>
            <a:ext cx="4724400" cy="685800"/>
          </a:xfrm>
          <a:prstGeom prst="bracePair">
            <a:avLst>
              <a:gd name="adj" fmla="val 8333"/>
            </a:avLst>
          </a:prstGeom>
          <a:noFill/>
          <a:ln w="889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_tradnl" sz="2000" b="1">
                <a:solidFill>
                  <a:srgbClr val="6600CC"/>
                </a:solidFill>
                <a:latin typeface="Comic Sans MS" pitchFamily="66" charset="0"/>
              </a:rPr>
              <a:t>Función musical de ruego y ofrenda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AutoShape 5"/>
          <p:cNvSpPr>
            <a:spLocks noChangeArrowheads="1"/>
          </p:cNvSpPr>
          <p:nvPr/>
        </p:nvSpPr>
        <p:spPr bwMode="auto">
          <a:xfrm>
            <a:off x="609600" y="152400"/>
            <a:ext cx="4876800" cy="3124200"/>
          </a:xfrm>
          <a:prstGeom prst="verticalScroll">
            <a:avLst>
              <a:gd name="adj" fmla="val 7727"/>
            </a:avLst>
          </a:prstGeom>
          <a:solidFill>
            <a:srgbClr val="00FF00"/>
          </a:solidFill>
          <a:ln w="38100">
            <a:solidFill>
              <a:srgbClr val="CC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_tradnl" b="1" u="sng">
                <a:latin typeface="Comic Sans MS" pitchFamily="66" charset="0"/>
              </a:rPr>
              <a:t>ARINGA ORA O KORO:</a:t>
            </a:r>
            <a:r>
              <a:rPr lang="es-ES_tradnl">
                <a:latin typeface="Comic Sans MS" pitchFamily="66" charset="0"/>
              </a:rPr>
              <a:t> año nuevo</a:t>
            </a:r>
          </a:p>
          <a:p>
            <a:pPr algn="ctr"/>
            <a:r>
              <a:rPr lang="es-ES_tradnl">
                <a:latin typeface="Comic Sans MS" pitchFamily="66" charset="0"/>
              </a:rPr>
              <a:t>Rapa Nui, celebrado para el solsticio</a:t>
            </a:r>
          </a:p>
          <a:p>
            <a:pPr algn="ctr"/>
            <a:r>
              <a:rPr lang="es-ES_tradnl">
                <a:latin typeface="Comic Sans MS" pitchFamily="66" charset="0"/>
              </a:rPr>
              <a:t>de invierno. Dedicado al ciclo anual de</a:t>
            </a:r>
          </a:p>
          <a:p>
            <a:pPr algn="ctr"/>
            <a:r>
              <a:rPr lang="es-ES_tradnl">
                <a:latin typeface="Comic Sans MS" pitchFamily="66" charset="0"/>
              </a:rPr>
              <a:t>vida; a la fertilidad y la productividad.</a:t>
            </a:r>
          </a:p>
          <a:p>
            <a:pPr algn="ctr"/>
            <a:r>
              <a:rPr lang="es-ES_tradnl">
                <a:latin typeface="Comic Sans MS" pitchFamily="66" charset="0"/>
              </a:rPr>
              <a:t>Se baila y se canta utilizando la</a:t>
            </a:r>
          </a:p>
          <a:p>
            <a:pPr algn="ctr"/>
            <a:r>
              <a:rPr lang="es-ES_tradnl">
                <a:latin typeface="Comic Sans MS" pitchFamily="66" charset="0"/>
              </a:rPr>
              <a:t>vestimenta pascuense; muchos de</a:t>
            </a:r>
          </a:p>
          <a:p>
            <a:pPr algn="ctr"/>
            <a:r>
              <a:rPr lang="es-ES_tradnl">
                <a:latin typeface="Comic Sans MS" pitchFamily="66" charset="0"/>
              </a:rPr>
              <a:t>ellos pintan sus cuerpos. También</a:t>
            </a:r>
          </a:p>
          <a:p>
            <a:pPr algn="ctr"/>
            <a:r>
              <a:rPr lang="es-ES_tradnl">
                <a:latin typeface="Comic Sans MS" pitchFamily="66" charset="0"/>
              </a:rPr>
              <a:t>preparan comidas típicas del lugar,</a:t>
            </a:r>
          </a:p>
          <a:p>
            <a:pPr algn="ctr"/>
            <a:r>
              <a:rPr lang="es-ES_tradnl">
                <a:latin typeface="Comic Sans MS" pitchFamily="66" charset="0"/>
              </a:rPr>
              <a:t>comparten fogatas, etc.</a:t>
            </a:r>
          </a:p>
          <a:p>
            <a:pPr algn="ctr"/>
            <a:endParaRPr lang="es-ES_tradnl">
              <a:latin typeface="Comic Sans MS" pitchFamily="66" charset="0"/>
            </a:endParaRPr>
          </a:p>
        </p:txBody>
      </p:sp>
      <p:pic>
        <p:nvPicPr>
          <p:cNvPr id="14343" name="Picture 7" descr="PASCUENS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478607">
            <a:off x="5699125" y="363538"/>
            <a:ext cx="2743200" cy="27432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14345" name="AutoShape 9"/>
          <p:cNvSpPr>
            <a:spLocks noChangeArrowheads="1"/>
          </p:cNvSpPr>
          <p:nvPr/>
        </p:nvSpPr>
        <p:spPr bwMode="auto">
          <a:xfrm>
            <a:off x="2590800" y="3505200"/>
            <a:ext cx="6400800" cy="3124200"/>
          </a:xfrm>
          <a:prstGeom prst="plaque">
            <a:avLst>
              <a:gd name="adj" fmla="val 16667"/>
            </a:avLst>
          </a:prstGeom>
          <a:solidFill>
            <a:srgbClr val="00FFFF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_tradnl" b="1" u="sng">
                <a:latin typeface="Comic Sans MS" pitchFamily="66" charset="0"/>
              </a:rPr>
              <a:t>NACIMIENTO:</a:t>
            </a:r>
            <a:r>
              <a:rPr lang="es-ES_tradnl">
                <a:latin typeface="Comic Sans MS" pitchFamily="66" charset="0"/>
              </a:rPr>
              <a:t> corte del cordón umbilical y del</a:t>
            </a:r>
          </a:p>
          <a:p>
            <a:pPr algn="ctr"/>
            <a:r>
              <a:rPr lang="es-ES_tradnl">
                <a:latin typeface="Comic Sans MS" pitchFamily="66" charset="0"/>
              </a:rPr>
              <a:t>pelo, sumado a la postura del primer taparrabo. A los</a:t>
            </a:r>
          </a:p>
          <a:p>
            <a:pPr algn="ctr"/>
            <a:r>
              <a:rPr lang="es-ES_tradnl">
                <a:latin typeface="Comic Sans MS" pitchFamily="66" charset="0"/>
              </a:rPr>
              <a:t>8 años se inician los tatuajes de las piernas.</a:t>
            </a:r>
          </a:p>
          <a:p>
            <a:pPr algn="ctr"/>
            <a:r>
              <a:rPr lang="es-ES_tradnl" b="1" u="sng">
                <a:latin typeface="Comic Sans MS" pitchFamily="66" charset="0"/>
              </a:rPr>
              <a:t>CRECIMIENTO:</a:t>
            </a:r>
            <a:r>
              <a:rPr lang="es-ES_tradnl">
                <a:latin typeface="Comic Sans MS" pitchFamily="66" charset="0"/>
              </a:rPr>
              <a:t> ritos y enseñanzas para entrar a la</a:t>
            </a:r>
          </a:p>
          <a:p>
            <a:pPr algn="ctr"/>
            <a:r>
              <a:rPr lang="es-ES_tradnl">
                <a:latin typeface="Comic Sans MS" pitchFamily="66" charset="0"/>
              </a:rPr>
              <a:t>vida adulta. Aquí se le enseñaban costumbres y creencias,</a:t>
            </a:r>
          </a:p>
          <a:p>
            <a:pPr algn="ctr"/>
            <a:r>
              <a:rPr lang="es-ES_tradnl">
                <a:latin typeface="Comic Sans MS" pitchFamily="66" charset="0"/>
              </a:rPr>
              <a:t>los mejores eran seleccionados.</a:t>
            </a:r>
          </a:p>
          <a:p>
            <a:pPr algn="ctr"/>
            <a:r>
              <a:rPr lang="es-ES_tradnl" b="1" u="sng">
                <a:latin typeface="Comic Sans MS" pitchFamily="66" charset="0"/>
              </a:rPr>
              <a:t>MUERTE:</a:t>
            </a:r>
            <a:r>
              <a:rPr lang="es-ES_tradnl">
                <a:latin typeface="Comic Sans MS" pitchFamily="66" charset="0"/>
              </a:rPr>
              <a:t> antiguamente se envolvía el cuerpo en vegetales</a:t>
            </a:r>
          </a:p>
          <a:p>
            <a:pPr algn="ctr"/>
            <a:r>
              <a:rPr lang="es-ES_tradnl">
                <a:latin typeface="Comic Sans MS" pitchFamily="66" charset="0"/>
              </a:rPr>
              <a:t>y se dejaba descomponer al aire por 2 años; para luego</a:t>
            </a:r>
          </a:p>
          <a:p>
            <a:pPr algn="ctr"/>
            <a:r>
              <a:rPr lang="es-ES_tradnl">
                <a:latin typeface="Comic Sans MS" pitchFamily="66" charset="0"/>
              </a:rPr>
              <a:t>Enterrar sólo los huesos y ofrecer una gran fiesta</a:t>
            </a:r>
          </a:p>
          <a:p>
            <a:pPr algn="ctr"/>
            <a:r>
              <a:rPr lang="es-ES_tradnl">
                <a:latin typeface="Comic Sans MS" pitchFamily="66" charset="0"/>
              </a:rPr>
              <a:t>en recuerdo del difunto.</a:t>
            </a:r>
          </a:p>
        </p:txBody>
      </p:sp>
      <p:sp>
        <p:nvSpPr>
          <p:cNvPr id="14346" name="AutoShape 10"/>
          <p:cNvSpPr>
            <a:spLocks noChangeArrowheads="1"/>
          </p:cNvSpPr>
          <p:nvPr/>
        </p:nvSpPr>
        <p:spPr bwMode="auto">
          <a:xfrm>
            <a:off x="152400" y="3505200"/>
            <a:ext cx="2362200" cy="3124200"/>
          </a:xfrm>
          <a:prstGeom prst="bracePair">
            <a:avLst>
              <a:gd name="adj" fmla="val 8333"/>
            </a:avLst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_tradnl">
                <a:solidFill>
                  <a:srgbClr val="00FF00"/>
                </a:solidFill>
                <a:latin typeface="Comic Sans MS" pitchFamily="66" charset="0"/>
              </a:rPr>
              <a:t>Función musical</a:t>
            </a:r>
          </a:p>
          <a:p>
            <a:pPr algn="ctr"/>
            <a:r>
              <a:rPr lang="es-ES_tradnl">
                <a:solidFill>
                  <a:srgbClr val="00FF00"/>
                </a:solidFill>
                <a:latin typeface="Comic Sans MS" pitchFamily="66" charset="0"/>
              </a:rPr>
              <a:t>de adoración,</a:t>
            </a:r>
          </a:p>
          <a:p>
            <a:pPr algn="ctr"/>
            <a:r>
              <a:rPr lang="es-ES_tradnl">
                <a:solidFill>
                  <a:srgbClr val="00FF00"/>
                </a:solidFill>
                <a:latin typeface="Comic Sans MS" pitchFamily="66" charset="0"/>
              </a:rPr>
              <a:t>envío, celebración.</a:t>
            </a:r>
          </a:p>
          <a:p>
            <a:pPr algn="ctr"/>
            <a:r>
              <a:rPr lang="es-ES_tradnl">
                <a:solidFill>
                  <a:srgbClr val="00FF00"/>
                </a:solidFill>
                <a:latin typeface="Comic Sans MS" pitchFamily="66" charset="0"/>
              </a:rPr>
              <a:t>En otros casos</a:t>
            </a:r>
          </a:p>
          <a:p>
            <a:pPr algn="ctr"/>
            <a:r>
              <a:rPr lang="es-ES_tradnl">
                <a:solidFill>
                  <a:srgbClr val="00FF00"/>
                </a:solidFill>
                <a:latin typeface="Comic Sans MS" pitchFamily="66" charset="0"/>
              </a:rPr>
              <a:t>la música tiene</a:t>
            </a:r>
          </a:p>
          <a:p>
            <a:pPr algn="ctr"/>
            <a:r>
              <a:rPr lang="es-ES_tradnl">
                <a:solidFill>
                  <a:srgbClr val="00FF00"/>
                </a:solidFill>
                <a:latin typeface="Comic Sans MS" pitchFamily="66" charset="0"/>
              </a:rPr>
              <a:t>la finalidad de</a:t>
            </a:r>
          </a:p>
          <a:p>
            <a:pPr algn="ctr"/>
            <a:r>
              <a:rPr lang="es-ES_tradnl">
                <a:solidFill>
                  <a:srgbClr val="00FF00"/>
                </a:solidFill>
                <a:latin typeface="Comic Sans MS" pitchFamily="66" charset="0"/>
              </a:rPr>
              <a:t>transmitir</a:t>
            </a:r>
          </a:p>
          <a:p>
            <a:pPr algn="ctr"/>
            <a:r>
              <a:rPr lang="es-ES_tradnl">
                <a:solidFill>
                  <a:srgbClr val="00FF00"/>
                </a:solidFill>
                <a:latin typeface="Comic Sans MS" pitchFamily="66" charset="0"/>
              </a:rPr>
              <a:t>energía positiva</a:t>
            </a:r>
          </a:p>
          <a:p>
            <a:pPr algn="ctr"/>
            <a:r>
              <a:rPr lang="es-ES_tradnl">
                <a:solidFill>
                  <a:srgbClr val="00FF00"/>
                </a:solidFill>
                <a:latin typeface="Comic Sans MS" pitchFamily="66" charset="0"/>
              </a:rPr>
              <a:t>y espantar</a:t>
            </a:r>
          </a:p>
          <a:p>
            <a:pPr algn="ctr"/>
            <a:r>
              <a:rPr lang="es-ES_tradnl">
                <a:solidFill>
                  <a:srgbClr val="00FF00"/>
                </a:solidFill>
                <a:latin typeface="Comic Sans MS" pitchFamily="66" charset="0"/>
              </a:rPr>
              <a:t>malas vibras.</a:t>
            </a:r>
          </a:p>
          <a:p>
            <a:pPr algn="ctr"/>
            <a:endParaRPr lang="es-ES_tradnl">
              <a:solidFill>
                <a:srgbClr val="00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Oval 5"/>
          <p:cNvSpPr>
            <a:spLocks noChangeArrowheads="1"/>
          </p:cNvSpPr>
          <p:nvPr/>
        </p:nvSpPr>
        <p:spPr bwMode="auto">
          <a:xfrm>
            <a:off x="2819400" y="914400"/>
            <a:ext cx="3124200" cy="1295400"/>
          </a:xfrm>
          <a:prstGeom prst="ellipse">
            <a:avLst/>
          </a:prstGeom>
          <a:solidFill>
            <a:srgbClr val="CC99FF"/>
          </a:solidFill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_tradnl" sz="2400" b="1">
                <a:solidFill>
                  <a:srgbClr val="FFFF00"/>
                </a:solidFill>
                <a:latin typeface="Comic Sans MS" pitchFamily="66" charset="0"/>
              </a:rPr>
              <a:t>FIESTAS</a:t>
            </a:r>
          </a:p>
          <a:p>
            <a:pPr algn="ctr"/>
            <a:r>
              <a:rPr lang="es-ES_tradnl" sz="2400" b="1">
                <a:solidFill>
                  <a:srgbClr val="FFFF00"/>
                </a:solidFill>
                <a:latin typeface="Comic Sans MS" pitchFamily="66" charset="0"/>
              </a:rPr>
              <a:t>RELIGIOSAS</a:t>
            </a:r>
          </a:p>
        </p:txBody>
      </p:sp>
      <p:pic>
        <p:nvPicPr>
          <p:cNvPr id="29702" name="Picture 6" descr="Diablada-La%20Tira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48986">
            <a:off x="6934200" y="457200"/>
            <a:ext cx="1905000" cy="2819400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</p:spPr>
      </p:pic>
      <p:pic>
        <p:nvPicPr>
          <p:cNvPr id="29703" name="Picture 7" descr="250px-Iglesia_tiran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21591">
            <a:off x="5867400" y="4038600"/>
            <a:ext cx="2959100" cy="2224088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29704" name="Picture 8" descr="13-00757 Fiesta de Cuasimod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852476">
            <a:off x="382588" y="393700"/>
            <a:ext cx="2209800" cy="2506663"/>
          </a:xfrm>
          <a:prstGeom prst="rect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29705" name="AutoShape 9"/>
          <p:cNvSpPr>
            <a:spLocks noChangeArrowheads="1"/>
          </p:cNvSpPr>
          <p:nvPr/>
        </p:nvSpPr>
        <p:spPr bwMode="auto">
          <a:xfrm>
            <a:off x="228600" y="3276600"/>
            <a:ext cx="5334000" cy="2895600"/>
          </a:xfrm>
          <a:prstGeom prst="foldedCorner">
            <a:avLst>
              <a:gd name="adj" fmla="val 12500"/>
            </a:avLst>
          </a:prstGeom>
          <a:solidFill>
            <a:srgbClr val="00FF00"/>
          </a:solidFill>
          <a:ln w="38100">
            <a:solidFill>
              <a:srgbClr val="8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_tradnl">
                <a:latin typeface="Comic Sans MS" pitchFamily="66" charset="0"/>
              </a:rPr>
              <a:t>A lo largo de todo nuestro país encontramos</a:t>
            </a:r>
          </a:p>
          <a:p>
            <a:pPr algn="ctr"/>
            <a:r>
              <a:rPr lang="es-ES_tradnl">
                <a:latin typeface="Comic Sans MS" pitchFamily="66" charset="0"/>
              </a:rPr>
              <a:t>variadas fiestas de carácter religioso, éstas</a:t>
            </a:r>
          </a:p>
          <a:p>
            <a:pPr algn="ctr"/>
            <a:r>
              <a:rPr lang="es-ES_tradnl">
                <a:latin typeface="Comic Sans MS" pitchFamily="66" charset="0"/>
              </a:rPr>
              <a:t>se han celebrado desde tiempos muy remotos;</a:t>
            </a:r>
          </a:p>
          <a:p>
            <a:pPr algn="ctr"/>
            <a:r>
              <a:rPr lang="es-ES_tradnl">
                <a:latin typeface="Comic Sans MS" pitchFamily="66" charset="0"/>
              </a:rPr>
              <a:t>motivo por el cual ya forman parte de nuestra</a:t>
            </a:r>
          </a:p>
          <a:p>
            <a:pPr algn="ctr"/>
            <a:r>
              <a:rPr lang="es-ES_tradnl">
                <a:latin typeface="Comic Sans MS" pitchFamily="66" charset="0"/>
              </a:rPr>
              <a:t>tradición folclórica. La mayoría de ellas veneran</a:t>
            </a:r>
          </a:p>
          <a:p>
            <a:pPr algn="ctr"/>
            <a:r>
              <a:rPr lang="es-ES_tradnl">
                <a:latin typeface="Comic Sans MS" pitchFamily="66" charset="0"/>
              </a:rPr>
              <a:t>a santos o a la Virgen María en variadas formas,</a:t>
            </a:r>
          </a:p>
          <a:p>
            <a:pPr algn="ctr"/>
            <a:r>
              <a:rPr lang="es-ES_tradnl">
                <a:latin typeface="Comic Sans MS" pitchFamily="66" charset="0"/>
              </a:rPr>
              <a:t>costumbre proveniente de los españoles, pero</a:t>
            </a:r>
          </a:p>
          <a:p>
            <a:pPr algn="ctr"/>
            <a:r>
              <a:rPr lang="es-ES_tradnl">
                <a:latin typeface="Comic Sans MS" pitchFamily="66" charset="0"/>
              </a:rPr>
              <a:t>que acá en Chile le hemos agregado algunos ritos</a:t>
            </a:r>
          </a:p>
          <a:p>
            <a:pPr algn="ctr"/>
            <a:r>
              <a:rPr lang="es-ES_tradnl">
                <a:latin typeface="Comic Sans MS" pitchFamily="66" charset="0"/>
              </a:rPr>
              <a:t>de pueblos aborígenes.</a:t>
            </a:r>
          </a:p>
        </p:txBody>
      </p:sp>
      <p:sp>
        <p:nvSpPr>
          <p:cNvPr id="29709" name="AutoShape 13"/>
          <p:cNvSpPr>
            <a:spLocks noChangeArrowheads="1"/>
          </p:cNvSpPr>
          <p:nvPr/>
        </p:nvSpPr>
        <p:spPr bwMode="auto">
          <a:xfrm rot="590164">
            <a:off x="5867400" y="1676400"/>
            <a:ext cx="762000" cy="2209800"/>
          </a:xfrm>
          <a:prstGeom prst="curvedLeftArrow">
            <a:avLst>
              <a:gd name="adj1" fmla="val 29094"/>
              <a:gd name="adj2" fmla="val 87094"/>
              <a:gd name="adj3" fmla="val 33333"/>
            </a:avLst>
          </a:prstGeom>
          <a:solidFill>
            <a:srgbClr val="FFFF00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CL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AutoShape 4"/>
          <p:cNvSpPr>
            <a:spLocks noChangeArrowheads="1"/>
          </p:cNvSpPr>
          <p:nvPr/>
        </p:nvSpPr>
        <p:spPr bwMode="auto">
          <a:xfrm>
            <a:off x="228600" y="228600"/>
            <a:ext cx="3276600" cy="1600200"/>
          </a:xfrm>
          <a:prstGeom prst="rtTriangle">
            <a:avLst/>
          </a:prstGeom>
          <a:solidFill>
            <a:srgbClr val="CC99FF"/>
          </a:solidFill>
          <a:ln w="381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s-ES_tradnl" sz="2400" b="1">
                <a:latin typeface="Comic Sans MS" pitchFamily="66" charset="0"/>
              </a:rPr>
              <a:t>MISA A</a:t>
            </a:r>
          </a:p>
          <a:p>
            <a:r>
              <a:rPr lang="es-ES_tradnl" sz="2400" b="1">
                <a:latin typeface="Comic Sans MS" pitchFamily="66" charset="0"/>
              </a:rPr>
              <a:t>LA CHILENA</a:t>
            </a:r>
          </a:p>
        </p:txBody>
      </p:sp>
      <p:sp>
        <p:nvSpPr>
          <p:cNvPr id="13317" name="Oval 5"/>
          <p:cNvSpPr>
            <a:spLocks noChangeArrowheads="1"/>
          </p:cNvSpPr>
          <p:nvPr/>
        </p:nvSpPr>
        <p:spPr bwMode="auto">
          <a:xfrm rot="1013783">
            <a:off x="3886200" y="228600"/>
            <a:ext cx="4953000" cy="3886200"/>
          </a:xfrm>
          <a:prstGeom prst="ellipse">
            <a:avLst/>
          </a:prstGeom>
          <a:solidFill>
            <a:srgbClr val="00FFFF"/>
          </a:solidFill>
          <a:ln w="381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_tradnl">
                <a:latin typeface="Comic Sans MS" pitchFamily="66" charset="0"/>
              </a:rPr>
              <a:t>Son misas en cuya celebración se</a:t>
            </a:r>
          </a:p>
          <a:p>
            <a:pPr algn="ctr"/>
            <a:r>
              <a:rPr lang="es-ES_tradnl">
                <a:latin typeface="Comic Sans MS" pitchFamily="66" charset="0"/>
              </a:rPr>
              <a:t>incorporan costumbres típicas</a:t>
            </a:r>
          </a:p>
          <a:p>
            <a:pPr algn="ctr"/>
            <a:r>
              <a:rPr lang="es-ES_tradnl">
                <a:latin typeface="Comic Sans MS" pitchFamily="66" charset="0"/>
              </a:rPr>
              <a:t>chilenas, dentro de las ofrendas</a:t>
            </a:r>
          </a:p>
          <a:p>
            <a:pPr algn="ctr"/>
            <a:r>
              <a:rPr lang="es-ES_tradnl">
                <a:latin typeface="Comic Sans MS" pitchFamily="66" charset="0"/>
              </a:rPr>
              <a:t>se baila un pie de Cueca, se entregan</a:t>
            </a:r>
          </a:p>
          <a:p>
            <a:pPr algn="ctr"/>
            <a:r>
              <a:rPr lang="es-ES_tradnl">
                <a:latin typeface="Comic Sans MS" pitchFamily="66" charset="0"/>
              </a:rPr>
              <a:t>empanadas y vino tinto en señal de</a:t>
            </a:r>
          </a:p>
          <a:p>
            <a:pPr algn="ctr"/>
            <a:r>
              <a:rPr lang="es-ES_tradnl">
                <a:latin typeface="Comic Sans MS" pitchFamily="66" charset="0"/>
              </a:rPr>
              <a:t>agradecimiento por los alimentos de nuestra</a:t>
            </a:r>
          </a:p>
          <a:p>
            <a:pPr algn="ctr"/>
            <a:r>
              <a:rPr lang="es-ES_tradnl">
                <a:latin typeface="Comic Sans MS" pitchFamily="66" charset="0"/>
              </a:rPr>
              <a:t>tierra; también encontramos espigas,</a:t>
            </a:r>
          </a:p>
          <a:p>
            <a:pPr algn="ctr"/>
            <a:r>
              <a:rPr lang="es-ES_tradnl">
                <a:latin typeface="Comic Sans MS" pitchFamily="66" charset="0"/>
              </a:rPr>
              <a:t>uvas, vestimenta del huaso chileno y</a:t>
            </a:r>
          </a:p>
          <a:p>
            <a:pPr algn="ctr"/>
            <a:r>
              <a:rPr lang="es-ES_tradnl">
                <a:latin typeface="Comic Sans MS" pitchFamily="66" charset="0"/>
              </a:rPr>
              <a:t>por supuesto la Bandera de</a:t>
            </a:r>
          </a:p>
          <a:p>
            <a:pPr algn="ctr"/>
            <a:r>
              <a:rPr lang="es-ES_tradnl">
                <a:latin typeface="Comic Sans MS" pitchFamily="66" charset="0"/>
              </a:rPr>
              <a:t>Chile, entre otros.  </a:t>
            </a: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152400" y="2362200"/>
            <a:ext cx="3657600" cy="37338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_tradnl">
              <a:latin typeface="Comic Sans MS" pitchFamily="66" charset="0"/>
            </a:endParaRPr>
          </a:p>
          <a:p>
            <a:pPr algn="ctr"/>
            <a:endParaRPr lang="es-ES_tradnl">
              <a:latin typeface="Comic Sans MS" pitchFamily="66" charset="0"/>
            </a:endParaRPr>
          </a:p>
          <a:p>
            <a:pPr algn="ctr"/>
            <a:r>
              <a:rPr lang="es-ES_tradnl">
                <a:solidFill>
                  <a:srgbClr val="FF0000"/>
                </a:solidFill>
                <a:latin typeface="Comic Sans MS" pitchFamily="66" charset="0"/>
              </a:rPr>
              <a:t>Los cantos tradicionales de</a:t>
            </a:r>
          </a:p>
          <a:p>
            <a:pPr algn="ctr"/>
            <a:r>
              <a:rPr lang="es-ES_tradnl">
                <a:solidFill>
                  <a:srgbClr val="FF0000"/>
                </a:solidFill>
                <a:latin typeface="Comic Sans MS" pitchFamily="66" charset="0"/>
              </a:rPr>
              <a:t>la misa son cantados de forma</a:t>
            </a:r>
          </a:p>
          <a:p>
            <a:pPr algn="ctr"/>
            <a:r>
              <a:rPr lang="es-ES_tradnl">
                <a:solidFill>
                  <a:srgbClr val="FF0000"/>
                </a:solidFill>
                <a:latin typeface="Comic Sans MS" pitchFamily="66" charset="0"/>
              </a:rPr>
              <a:t>folclórica. La iglesia es adornada</a:t>
            </a:r>
          </a:p>
          <a:p>
            <a:pPr algn="ctr"/>
            <a:r>
              <a:rPr lang="es-ES_tradnl">
                <a:solidFill>
                  <a:srgbClr val="FF0000"/>
                </a:solidFill>
                <a:latin typeface="Comic Sans MS" pitchFamily="66" charset="0"/>
              </a:rPr>
              <a:t>con los colores de la bandera y</a:t>
            </a:r>
          </a:p>
          <a:p>
            <a:pPr algn="ctr"/>
            <a:r>
              <a:rPr lang="es-ES_tradnl">
                <a:solidFill>
                  <a:srgbClr val="FF0000"/>
                </a:solidFill>
                <a:latin typeface="Comic Sans MS" pitchFamily="66" charset="0"/>
              </a:rPr>
              <a:t>en ocasiones el sacerdote utiliza</a:t>
            </a:r>
          </a:p>
          <a:p>
            <a:pPr algn="ctr"/>
            <a:r>
              <a:rPr lang="es-ES_tradnl">
                <a:solidFill>
                  <a:srgbClr val="FF0000"/>
                </a:solidFill>
                <a:latin typeface="Comic Sans MS" pitchFamily="66" charset="0"/>
              </a:rPr>
              <a:t>junto a su túnica y casulla aperos</a:t>
            </a:r>
          </a:p>
          <a:p>
            <a:pPr algn="ctr"/>
            <a:r>
              <a:rPr lang="es-ES_tradnl">
                <a:solidFill>
                  <a:srgbClr val="FF0000"/>
                </a:solidFill>
                <a:latin typeface="Comic Sans MS" pitchFamily="66" charset="0"/>
              </a:rPr>
              <a:t>de huaso. Al finalizar la misa se</a:t>
            </a:r>
          </a:p>
          <a:p>
            <a:pPr algn="ctr"/>
            <a:r>
              <a:rPr lang="es-ES_tradnl">
                <a:solidFill>
                  <a:srgbClr val="FF0000"/>
                </a:solidFill>
                <a:latin typeface="Comic Sans MS" pitchFamily="66" charset="0"/>
              </a:rPr>
              <a:t>bailan 3 pies de Cueca; en algunas</a:t>
            </a:r>
          </a:p>
          <a:p>
            <a:pPr algn="ctr"/>
            <a:r>
              <a:rPr lang="es-ES_tradnl">
                <a:solidFill>
                  <a:srgbClr val="FF0000"/>
                </a:solidFill>
                <a:latin typeface="Comic Sans MS" pitchFamily="66" charset="0"/>
              </a:rPr>
              <a:t>ocasiones un huaso baila sólo</a:t>
            </a:r>
          </a:p>
          <a:p>
            <a:pPr algn="ctr"/>
            <a:r>
              <a:rPr lang="es-ES_tradnl">
                <a:solidFill>
                  <a:srgbClr val="FF0000"/>
                </a:solidFill>
                <a:latin typeface="Comic Sans MS" pitchFamily="66" charset="0"/>
              </a:rPr>
              <a:t>frente a la imagen de la Virgen.</a:t>
            </a:r>
          </a:p>
          <a:p>
            <a:pPr algn="ctr"/>
            <a:r>
              <a:rPr lang="es-ES_tradnl">
                <a:solidFill>
                  <a:srgbClr val="FF0000"/>
                </a:solidFill>
                <a:latin typeface="Comic Sans MS" pitchFamily="66" charset="0"/>
              </a:rPr>
              <a:t>Al finalizar se ofrece comida</a:t>
            </a:r>
          </a:p>
          <a:p>
            <a:pPr algn="ctr"/>
            <a:r>
              <a:rPr lang="es-ES_tradnl">
                <a:solidFill>
                  <a:srgbClr val="FF0000"/>
                </a:solidFill>
                <a:latin typeface="Comic Sans MS" pitchFamily="66" charset="0"/>
              </a:rPr>
              <a:t>típica de nuestro país.</a:t>
            </a:r>
          </a:p>
          <a:p>
            <a:pPr algn="ctr"/>
            <a:endParaRPr lang="es-ES_tradnl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endParaRPr lang="es-ES_tradnl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3320" name="Picture 8" descr="misa chile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680864">
            <a:off x="4114800" y="4495800"/>
            <a:ext cx="2346325" cy="19812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3321" name="Picture 9" descr="MISA_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59901">
            <a:off x="6400800" y="4572000"/>
            <a:ext cx="2438400" cy="1865313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AutoShape 5"/>
          <p:cNvSpPr>
            <a:spLocks noChangeArrowheads="1"/>
          </p:cNvSpPr>
          <p:nvPr/>
        </p:nvSpPr>
        <p:spPr bwMode="auto">
          <a:xfrm>
            <a:off x="5257800" y="304800"/>
            <a:ext cx="3733800" cy="1981200"/>
          </a:xfrm>
          <a:prstGeom prst="star16">
            <a:avLst>
              <a:gd name="adj" fmla="val 39329"/>
            </a:avLst>
          </a:prstGeom>
          <a:solidFill>
            <a:srgbClr val="FF6600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_tradnl" sz="2400" b="1">
                <a:latin typeface="Comic Sans MS" pitchFamily="66" charset="0"/>
              </a:rPr>
              <a:t>FIESTA</a:t>
            </a:r>
          </a:p>
          <a:p>
            <a:pPr algn="ctr"/>
            <a:r>
              <a:rPr lang="es-ES_tradnl" sz="2400" b="1">
                <a:latin typeface="Comic Sans MS" pitchFamily="66" charset="0"/>
              </a:rPr>
              <a:t>DE LA TIRANA</a:t>
            </a:r>
          </a:p>
        </p:txBody>
      </p:sp>
      <p:pic>
        <p:nvPicPr>
          <p:cNvPr id="30726" name="Picture 6" descr="932320081_4c9e4536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992418">
            <a:off x="2514600" y="381000"/>
            <a:ext cx="2362200" cy="2438400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</p:spPr>
      </p:pic>
      <p:sp>
        <p:nvSpPr>
          <p:cNvPr id="30727" name="AutoShape 7"/>
          <p:cNvSpPr>
            <a:spLocks noChangeArrowheads="1"/>
          </p:cNvSpPr>
          <p:nvPr/>
        </p:nvSpPr>
        <p:spPr bwMode="auto">
          <a:xfrm>
            <a:off x="152400" y="3276600"/>
            <a:ext cx="4648200" cy="3352800"/>
          </a:xfrm>
          <a:prstGeom prst="foldedCorner">
            <a:avLst>
              <a:gd name="adj" fmla="val 12500"/>
            </a:avLst>
          </a:prstGeom>
          <a:solidFill>
            <a:srgbClr val="00FFFF"/>
          </a:solidFill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_tradnl">
                <a:solidFill>
                  <a:srgbClr val="FF0000"/>
                </a:solidFill>
                <a:latin typeface="Comic Sans MS" pitchFamily="66" charset="0"/>
              </a:rPr>
              <a:t>Celebrada en el pueblo de La Tirana,</a:t>
            </a:r>
          </a:p>
          <a:p>
            <a:pPr algn="ctr"/>
            <a:r>
              <a:rPr lang="es-ES_tradnl">
                <a:solidFill>
                  <a:srgbClr val="FF0000"/>
                </a:solidFill>
                <a:latin typeface="Comic Sans MS" pitchFamily="66" charset="0"/>
              </a:rPr>
              <a:t>Pampa del Tamarugal, región de Tarapacá,</a:t>
            </a:r>
          </a:p>
          <a:p>
            <a:pPr algn="ctr"/>
            <a:r>
              <a:rPr lang="es-ES_tradnl">
                <a:solidFill>
                  <a:srgbClr val="FF0000"/>
                </a:solidFill>
                <a:latin typeface="Comic Sans MS" pitchFamily="66" charset="0"/>
              </a:rPr>
              <a:t>en el norte de nuestro país. Entre el 12 y</a:t>
            </a:r>
          </a:p>
          <a:p>
            <a:pPr algn="ctr"/>
            <a:r>
              <a:rPr lang="es-ES_tradnl">
                <a:solidFill>
                  <a:srgbClr val="FF0000"/>
                </a:solidFill>
                <a:latin typeface="Comic Sans MS" pitchFamily="66" charset="0"/>
              </a:rPr>
              <a:t>el 18 de Julio éste pueblito, tranquilo;</a:t>
            </a:r>
          </a:p>
          <a:p>
            <a:pPr algn="ctr"/>
            <a:r>
              <a:rPr lang="es-ES_tradnl">
                <a:solidFill>
                  <a:srgbClr val="FF0000"/>
                </a:solidFill>
                <a:latin typeface="Comic Sans MS" pitchFamily="66" charset="0"/>
              </a:rPr>
              <a:t>sufre una verdadera revolución festiva. El</a:t>
            </a:r>
          </a:p>
          <a:p>
            <a:pPr algn="ctr"/>
            <a:r>
              <a:rPr lang="es-ES_tradnl">
                <a:solidFill>
                  <a:srgbClr val="FF0000"/>
                </a:solidFill>
                <a:latin typeface="Comic Sans MS" pitchFamily="66" charset="0"/>
              </a:rPr>
              <a:t>16 de Julio es la gran fiesta en honor a la</a:t>
            </a:r>
          </a:p>
          <a:p>
            <a:pPr algn="ctr"/>
            <a:r>
              <a:rPr lang="es-ES_tradnl">
                <a:solidFill>
                  <a:srgbClr val="FF0000"/>
                </a:solidFill>
                <a:latin typeface="Comic Sans MS" pitchFamily="66" charset="0"/>
              </a:rPr>
              <a:t>Virgen del Carmen, patrona de Chile.</a:t>
            </a:r>
          </a:p>
          <a:p>
            <a:pPr algn="ctr"/>
            <a:r>
              <a:rPr lang="es-ES_tradnl">
                <a:solidFill>
                  <a:srgbClr val="FF0000"/>
                </a:solidFill>
                <a:latin typeface="Comic Sans MS" pitchFamily="66" charset="0"/>
              </a:rPr>
              <a:t>Miles de fieles y devotos llegan a rendirle</a:t>
            </a:r>
          </a:p>
          <a:p>
            <a:pPr algn="ctr"/>
            <a:r>
              <a:rPr lang="es-ES_tradnl">
                <a:solidFill>
                  <a:srgbClr val="FF0000"/>
                </a:solidFill>
                <a:latin typeface="Comic Sans MS" pitchFamily="66" charset="0"/>
              </a:rPr>
              <a:t>honores bailando y cantando alegres</a:t>
            </a:r>
          </a:p>
          <a:p>
            <a:pPr algn="ctr"/>
            <a:r>
              <a:rPr lang="es-ES_tradnl">
                <a:solidFill>
                  <a:srgbClr val="FF0000"/>
                </a:solidFill>
                <a:latin typeface="Comic Sans MS" pitchFamily="66" charset="0"/>
              </a:rPr>
              <a:t>canciones para agradecer su protección.</a:t>
            </a:r>
            <a:r>
              <a:rPr lang="es-ES_tradnl">
                <a:latin typeface="Comic Sans MS" pitchFamily="66" charset="0"/>
              </a:rPr>
              <a:t> </a:t>
            </a:r>
          </a:p>
        </p:txBody>
      </p:sp>
      <p:pic>
        <p:nvPicPr>
          <p:cNvPr id="30728" name="Picture 8" descr="Diablada-La%20Tiran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705185">
            <a:off x="5864225" y="2635250"/>
            <a:ext cx="2514600" cy="2362200"/>
          </a:xfrm>
          <a:prstGeom prst="rect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30729" name="AutoShape 9"/>
          <p:cNvSpPr>
            <a:spLocks noChangeArrowheads="1"/>
          </p:cNvSpPr>
          <p:nvPr/>
        </p:nvSpPr>
        <p:spPr bwMode="auto">
          <a:xfrm>
            <a:off x="5791200" y="5410200"/>
            <a:ext cx="3124200" cy="990600"/>
          </a:xfrm>
          <a:prstGeom prst="bracketPair">
            <a:avLst>
              <a:gd name="adj" fmla="val 16667"/>
            </a:avLst>
          </a:prstGeom>
          <a:noFill/>
          <a:ln w="635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_tradnl">
                <a:solidFill>
                  <a:srgbClr val="FFFF00"/>
                </a:solidFill>
                <a:latin typeface="Comic Sans MS" pitchFamily="66" charset="0"/>
              </a:rPr>
              <a:t>Es considerada la fiesta</a:t>
            </a:r>
          </a:p>
          <a:p>
            <a:pPr algn="ctr"/>
            <a:r>
              <a:rPr lang="es-ES_tradnl">
                <a:solidFill>
                  <a:srgbClr val="FFFF00"/>
                </a:solidFill>
                <a:latin typeface="Comic Sans MS" pitchFamily="66" charset="0"/>
              </a:rPr>
              <a:t>religiosa más</a:t>
            </a:r>
          </a:p>
          <a:p>
            <a:pPr algn="ctr"/>
            <a:r>
              <a:rPr lang="es-ES_tradnl">
                <a:solidFill>
                  <a:srgbClr val="FFFF00"/>
                </a:solidFill>
                <a:latin typeface="Comic Sans MS" pitchFamily="66" charset="0"/>
              </a:rPr>
              <a:t>importante del país.</a:t>
            </a:r>
          </a:p>
        </p:txBody>
      </p:sp>
      <p:pic>
        <p:nvPicPr>
          <p:cNvPr id="30730" name="Picture 10" descr="fiesta-de-la-tiran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416830">
            <a:off x="228600" y="533400"/>
            <a:ext cx="2286000" cy="2281238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AutoShape 5"/>
          <p:cNvSpPr>
            <a:spLocks noChangeArrowheads="1"/>
          </p:cNvSpPr>
          <p:nvPr/>
        </p:nvSpPr>
        <p:spPr bwMode="auto">
          <a:xfrm rot="291124">
            <a:off x="2133600" y="1219200"/>
            <a:ext cx="6705600" cy="4953000"/>
          </a:xfrm>
          <a:prstGeom prst="verticalScroll">
            <a:avLst>
              <a:gd name="adj" fmla="val 4167"/>
            </a:avLst>
          </a:prstGeom>
          <a:solidFill>
            <a:srgbClr val="CC99FF"/>
          </a:solidFill>
          <a:ln w="381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sz="1600" b="1">
                <a:solidFill>
                  <a:srgbClr val="0000FF"/>
                </a:solidFill>
                <a:latin typeface="Comic Sans MS" pitchFamily="66" charset="0"/>
              </a:rPr>
              <a:t>En 1535 Diego de Almagro viajaba hacia</a:t>
            </a:r>
          </a:p>
          <a:p>
            <a:pPr algn="ctr"/>
            <a:r>
              <a:rPr lang="es-ES" sz="1600" b="1">
                <a:solidFill>
                  <a:srgbClr val="0000FF"/>
                </a:solidFill>
                <a:latin typeface="Comic Sans MS" pitchFamily="66" charset="0"/>
              </a:rPr>
              <a:t>Chile, en su comitiva iban Huillac Huma,</a:t>
            </a:r>
          </a:p>
          <a:p>
            <a:pPr algn="ctr"/>
            <a:r>
              <a:rPr lang="es-ES" sz="1600" b="1">
                <a:solidFill>
                  <a:srgbClr val="0000FF"/>
                </a:solidFill>
                <a:latin typeface="Comic Sans MS" pitchFamily="66" charset="0"/>
              </a:rPr>
              <a:t>príncipe incaico cautivo y hija Ñusta Huillac.</a:t>
            </a:r>
          </a:p>
          <a:p>
            <a:pPr algn="ctr"/>
            <a:r>
              <a:rPr lang="es-CL" sz="1600" b="1">
                <a:solidFill>
                  <a:srgbClr val="0000FF"/>
                </a:solidFill>
                <a:latin typeface="Comic Sans MS" pitchFamily="66" charset="0"/>
              </a:rPr>
              <a:t>En el camino unos</a:t>
            </a:r>
            <a:r>
              <a:rPr lang="es-ES" sz="1600" b="1">
                <a:solidFill>
                  <a:srgbClr val="0000FF"/>
                </a:solidFill>
                <a:latin typeface="Comic Sans MS" pitchFamily="66" charset="0"/>
              </a:rPr>
              <a:t> prisioneros incas huyeron</a:t>
            </a:r>
          </a:p>
          <a:p>
            <a:pPr algn="ctr"/>
            <a:r>
              <a:rPr lang="es-ES" sz="1600" b="1">
                <a:solidFill>
                  <a:srgbClr val="0000FF"/>
                </a:solidFill>
                <a:latin typeface="Comic Sans MS" pitchFamily="66" charset="0"/>
              </a:rPr>
              <a:t>hacia la pampa del Tamarugal, entre ellos, Ñusta</a:t>
            </a:r>
          </a:p>
          <a:p>
            <a:pPr algn="ctr"/>
            <a:r>
              <a:rPr lang="es-ES" sz="1600" b="1">
                <a:solidFill>
                  <a:srgbClr val="0000FF"/>
                </a:solidFill>
                <a:latin typeface="Comic Sans MS" pitchFamily="66" charset="0"/>
              </a:rPr>
              <a:t>y su padre. En los bosques de tamarugos, ésta</a:t>
            </a:r>
          </a:p>
          <a:p>
            <a:pPr algn="ctr"/>
            <a:r>
              <a:rPr lang="es-ES" sz="1600" b="1">
                <a:solidFill>
                  <a:srgbClr val="0000FF"/>
                </a:solidFill>
                <a:latin typeface="Comic Sans MS" pitchFamily="66" charset="0"/>
              </a:rPr>
              <a:t>organizó una rebelión, siendo tan temida que sus</a:t>
            </a:r>
          </a:p>
          <a:p>
            <a:pPr algn="ctr"/>
            <a:r>
              <a:rPr lang="es-ES" sz="1600" b="1">
                <a:solidFill>
                  <a:srgbClr val="0000FF"/>
                </a:solidFill>
                <a:latin typeface="Comic Sans MS" pitchFamily="66" charset="0"/>
              </a:rPr>
              <a:t>enemigos que la nombraron "Tirana del Tamarugal".</a:t>
            </a:r>
          </a:p>
          <a:p>
            <a:pPr algn="ctr"/>
            <a:r>
              <a:rPr lang="es-ES" sz="1600" b="1">
                <a:solidFill>
                  <a:srgbClr val="0000FF"/>
                </a:solidFill>
                <a:latin typeface="Comic Sans MS" pitchFamily="66" charset="0"/>
              </a:rPr>
              <a:t>Un día llegó un expedicionario portugués Vasco de</a:t>
            </a:r>
          </a:p>
          <a:p>
            <a:pPr algn="ctr"/>
            <a:r>
              <a:rPr lang="es-ES" sz="1600" b="1">
                <a:solidFill>
                  <a:srgbClr val="0000FF"/>
                </a:solidFill>
                <a:latin typeface="Comic Sans MS" pitchFamily="66" charset="0"/>
              </a:rPr>
              <a:t>Almeida; el flechazo fue inmediato. Al ser descubiertos</a:t>
            </a:r>
          </a:p>
          <a:p>
            <a:pPr algn="ctr"/>
            <a:r>
              <a:rPr lang="es-ES" sz="1600" b="1">
                <a:solidFill>
                  <a:srgbClr val="0000FF"/>
                </a:solidFill>
                <a:latin typeface="Comic Sans MS" pitchFamily="66" charset="0"/>
              </a:rPr>
              <a:t>son condenados a muerte éste convence a Ñusta</a:t>
            </a:r>
          </a:p>
          <a:p>
            <a:pPr algn="ctr"/>
            <a:r>
              <a:rPr lang="es-ES" sz="1600" b="1">
                <a:solidFill>
                  <a:srgbClr val="0000FF"/>
                </a:solidFill>
                <a:latin typeface="Comic Sans MS" pitchFamily="66" charset="0"/>
              </a:rPr>
              <a:t>para que se bautice y así renacerían en el más allá unidos</a:t>
            </a:r>
          </a:p>
          <a:p>
            <a:pPr algn="ctr"/>
            <a:r>
              <a:rPr lang="es-ES" sz="1600" b="1">
                <a:solidFill>
                  <a:srgbClr val="0000FF"/>
                </a:solidFill>
                <a:latin typeface="Comic Sans MS" pitchFamily="66" charset="0"/>
              </a:rPr>
              <a:t>para siempre. Son descubiertos en la ceremonia y asesinados</a:t>
            </a:r>
          </a:p>
          <a:p>
            <a:pPr algn="ctr"/>
            <a:r>
              <a:rPr lang="es-ES" sz="1600" b="1">
                <a:solidFill>
                  <a:srgbClr val="0000FF"/>
                </a:solidFill>
                <a:latin typeface="Comic Sans MS" pitchFamily="66" charset="0"/>
              </a:rPr>
              <a:t>por los nativos. En 1540, pasaba por el pueblo de "La Tirana“</a:t>
            </a:r>
          </a:p>
          <a:p>
            <a:pPr algn="ctr"/>
            <a:r>
              <a:rPr lang="es-ES" sz="1600" b="1">
                <a:solidFill>
                  <a:srgbClr val="0000FF"/>
                </a:solidFill>
                <a:latin typeface="Comic Sans MS" pitchFamily="66" charset="0"/>
              </a:rPr>
              <a:t>el fraile Rendón, encontrando una cruz, para homenajear a</a:t>
            </a:r>
          </a:p>
          <a:p>
            <a:pPr algn="ctr"/>
            <a:r>
              <a:rPr lang="es-ES" sz="1600" b="1">
                <a:solidFill>
                  <a:srgbClr val="0000FF"/>
                </a:solidFill>
                <a:latin typeface="Comic Sans MS" pitchFamily="66" charset="0"/>
              </a:rPr>
              <a:t>éstos jóvenes, se construye en el lugar una capilla</a:t>
            </a:r>
          </a:p>
          <a:p>
            <a:pPr algn="ctr"/>
            <a:r>
              <a:rPr lang="es-ES" sz="1600" b="1">
                <a:solidFill>
                  <a:srgbClr val="0000FF"/>
                </a:solidFill>
                <a:latin typeface="Comic Sans MS" pitchFamily="66" charset="0"/>
              </a:rPr>
              <a:t>bajo el nombre de "Nuestra Señora</a:t>
            </a:r>
            <a:r>
              <a:rPr lang="es-ES" b="1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s-ES" sz="1600" b="1">
                <a:solidFill>
                  <a:srgbClr val="0000FF"/>
                </a:solidFill>
                <a:latin typeface="Comic Sans MS" pitchFamily="66" charset="0"/>
              </a:rPr>
              <a:t>del Carmen de</a:t>
            </a:r>
          </a:p>
          <a:p>
            <a:pPr algn="ctr"/>
            <a:r>
              <a:rPr lang="es-ES" sz="1600" b="1">
                <a:solidFill>
                  <a:srgbClr val="0000FF"/>
                </a:solidFill>
                <a:latin typeface="Comic Sans MS" pitchFamily="66" charset="0"/>
              </a:rPr>
              <a:t>La Tirana".</a:t>
            </a:r>
          </a:p>
        </p:txBody>
      </p:sp>
      <p:sp>
        <p:nvSpPr>
          <p:cNvPr id="39942" name="Oval 6"/>
          <p:cNvSpPr>
            <a:spLocks noChangeArrowheads="1"/>
          </p:cNvSpPr>
          <p:nvPr/>
        </p:nvSpPr>
        <p:spPr bwMode="auto">
          <a:xfrm>
            <a:off x="228600" y="152400"/>
            <a:ext cx="2057400" cy="167640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CL" sz="2400" b="1">
                <a:solidFill>
                  <a:srgbClr val="FF0000"/>
                </a:solidFill>
                <a:latin typeface="Comic Sans MS" pitchFamily="66" charset="0"/>
              </a:rPr>
              <a:t>LEYENDA</a:t>
            </a:r>
          </a:p>
          <a:p>
            <a:pPr algn="ctr"/>
            <a:r>
              <a:rPr lang="es-CL" sz="2400" b="1">
                <a:solidFill>
                  <a:srgbClr val="FF0000"/>
                </a:solidFill>
                <a:latin typeface="Comic Sans MS" pitchFamily="66" charset="0"/>
              </a:rPr>
              <a:t>DE LA</a:t>
            </a:r>
          </a:p>
          <a:p>
            <a:pPr algn="ctr"/>
            <a:r>
              <a:rPr lang="es-CL" sz="2400" b="1">
                <a:solidFill>
                  <a:srgbClr val="FF0000"/>
                </a:solidFill>
                <a:latin typeface="Comic Sans MS" pitchFamily="66" charset="0"/>
              </a:rPr>
              <a:t>TIRANA</a:t>
            </a:r>
            <a:endParaRPr lang="es-ES" sz="2400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9944" name="AutoShape 8"/>
          <p:cNvSpPr>
            <a:spLocks noChangeArrowheads="1"/>
          </p:cNvSpPr>
          <p:nvPr/>
        </p:nvSpPr>
        <p:spPr bwMode="auto">
          <a:xfrm rot="4127446">
            <a:off x="2705100" y="-114300"/>
            <a:ext cx="838200" cy="1371600"/>
          </a:xfrm>
          <a:custGeom>
            <a:avLst/>
            <a:gdLst>
              <a:gd name="G0" fmla="+- 13950 0 0"/>
              <a:gd name="G1" fmla="+- 3262 0 0"/>
              <a:gd name="G2" fmla="+- 12158 0 3262"/>
              <a:gd name="G3" fmla="+- G2 0 3262"/>
              <a:gd name="G4" fmla="*/ G3 32768 32059"/>
              <a:gd name="G5" fmla="*/ G4 1 2"/>
              <a:gd name="G6" fmla="+- 21600 0 13950"/>
              <a:gd name="G7" fmla="*/ G6 3262 6079"/>
              <a:gd name="G8" fmla="+- G7 13950 0"/>
              <a:gd name="T0" fmla="*/ 13950 w 21600"/>
              <a:gd name="T1" fmla="*/ 0 h 21600"/>
              <a:gd name="T2" fmla="*/ 13950 w 21600"/>
              <a:gd name="T3" fmla="*/ 12158 h 21600"/>
              <a:gd name="T4" fmla="*/ 2880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3950" y="0"/>
                </a:lnTo>
                <a:lnTo>
                  <a:pt x="13950" y="3262"/>
                </a:lnTo>
                <a:lnTo>
                  <a:pt x="12427" y="3262"/>
                </a:lnTo>
                <a:cubicBezTo>
                  <a:pt x="5564" y="3262"/>
                  <a:pt x="0" y="7245"/>
                  <a:pt x="0" y="12158"/>
                </a:cubicBezTo>
                <a:lnTo>
                  <a:pt x="0" y="21600"/>
                </a:lnTo>
                <a:lnTo>
                  <a:pt x="5759" y="21600"/>
                </a:lnTo>
                <a:lnTo>
                  <a:pt x="5759" y="12158"/>
                </a:lnTo>
                <a:cubicBezTo>
                  <a:pt x="5759" y="10356"/>
                  <a:pt x="8744" y="8896"/>
                  <a:pt x="12427" y="8896"/>
                </a:cubicBezTo>
                <a:lnTo>
                  <a:pt x="13950" y="8896"/>
                </a:lnTo>
                <a:lnTo>
                  <a:pt x="13950" y="12158"/>
                </a:lnTo>
                <a:close/>
              </a:path>
            </a:pathLst>
          </a:custGeom>
          <a:solidFill>
            <a:srgbClr val="0000FF"/>
          </a:solidFill>
          <a:ln w="38100">
            <a:solidFill>
              <a:srgbClr val="00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CL"/>
          </a:p>
        </p:txBody>
      </p:sp>
      <p:pic>
        <p:nvPicPr>
          <p:cNvPr id="39945" name="Picture 9" descr="fiesta-de-la-tira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1096">
            <a:off x="298450" y="2062163"/>
            <a:ext cx="1768475" cy="22098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AutoShape 5"/>
          <p:cNvSpPr>
            <a:spLocks noChangeArrowheads="1"/>
          </p:cNvSpPr>
          <p:nvPr/>
        </p:nvSpPr>
        <p:spPr bwMode="auto">
          <a:xfrm>
            <a:off x="228600" y="685800"/>
            <a:ext cx="1600200" cy="1447800"/>
          </a:xfrm>
          <a:prstGeom prst="curvedRightArrow">
            <a:avLst>
              <a:gd name="adj1" fmla="val 20000"/>
              <a:gd name="adj2" fmla="val 40000"/>
              <a:gd name="adj3" fmla="val 36842"/>
            </a:avLst>
          </a:prstGeom>
          <a:solidFill>
            <a:srgbClr val="0000FF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CL"/>
          </a:p>
        </p:txBody>
      </p:sp>
      <p:sp>
        <p:nvSpPr>
          <p:cNvPr id="33798" name="AutoShape 6"/>
          <p:cNvSpPr>
            <a:spLocks noChangeArrowheads="1"/>
          </p:cNvSpPr>
          <p:nvPr/>
        </p:nvSpPr>
        <p:spPr bwMode="auto">
          <a:xfrm>
            <a:off x="2057400" y="228600"/>
            <a:ext cx="3429000" cy="1066800"/>
          </a:xfrm>
          <a:prstGeom prst="wave">
            <a:avLst>
              <a:gd name="adj1" fmla="val 13005"/>
              <a:gd name="adj2" fmla="val -4398"/>
            </a:avLst>
          </a:prstGeom>
          <a:solidFill>
            <a:srgbClr val="CCFFCC"/>
          </a:solidFill>
          <a:ln w="38100">
            <a:solidFill>
              <a:srgbClr val="8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_tradnl" sz="2400">
                <a:solidFill>
                  <a:srgbClr val="FF3300"/>
                </a:solidFill>
                <a:latin typeface="Comic Sans MS" pitchFamily="66" charset="0"/>
              </a:rPr>
              <a:t>SAN JUDAS TADEO</a:t>
            </a:r>
          </a:p>
        </p:txBody>
      </p:sp>
      <p:sp>
        <p:nvSpPr>
          <p:cNvPr id="33800" name="AutoShape 8"/>
          <p:cNvSpPr>
            <a:spLocks noChangeArrowheads="1"/>
          </p:cNvSpPr>
          <p:nvPr/>
        </p:nvSpPr>
        <p:spPr bwMode="auto">
          <a:xfrm>
            <a:off x="1828800" y="1371600"/>
            <a:ext cx="4495800" cy="4267200"/>
          </a:xfrm>
          <a:prstGeom prst="verticalScroll">
            <a:avLst>
              <a:gd name="adj" fmla="val 7824"/>
            </a:avLst>
          </a:prstGeom>
          <a:solidFill>
            <a:srgbClr val="00FF00"/>
          </a:solidFill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_tradnl">
                <a:solidFill>
                  <a:srgbClr val="FF3300"/>
                </a:solidFill>
                <a:latin typeface="Comic Sans MS" pitchFamily="66" charset="0"/>
              </a:rPr>
              <a:t>Celebrada el 28 de Octubre en la</a:t>
            </a:r>
          </a:p>
          <a:p>
            <a:pPr algn="ctr"/>
            <a:r>
              <a:rPr lang="es-ES_tradnl">
                <a:solidFill>
                  <a:srgbClr val="FF3300"/>
                </a:solidFill>
                <a:latin typeface="Comic Sans MS" pitchFamily="66" charset="0"/>
              </a:rPr>
              <a:t>comuna de Malloa, VI región, en</a:t>
            </a:r>
          </a:p>
          <a:p>
            <a:pPr algn="ctr"/>
            <a:r>
              <a:rPr lang="es-ES_tradnl">
                <a:solidFill>
                  <a:srgbClr val="FF3300"/>
                </a:solidFill>
                <a:latin typeface="Comic Sans MS" pitchFamily="66" charset="0"/>
              </a:rPr>
              <a:t>honor al santo de las causas</a:t>
            </a:r>
          </a:p>
          <a:p>
            <a:pPr algn="ctr"/>
            <a:r>
              <a:rPr lang="es-ES_tradnl">
                <a:solidFill>
                  <a:srgbClr val="FF3300"/>
                </a:solidFill>
                <a:latin typeface="Comic Sans MS" pitchFamily="66" charset="0"/>
              </a:rPr>
              <a:t>difíciles y desesperadas. Se</a:t>
            </a:r>
          </a:p>
          <a:p>
            <a:pPr algn="ctr"/>
            <a:r>
              <a:rPr lang="es-ES_tradnl">
                <a:solidFill>
                  <a:srgbClr val="FF3300"/>
                </a:solidFill>
                <a:latin typeface="Comic Sans MS" pitchFamily="66" charset="0"/>
              </a:rPr>
              <a:t>originó hace muchos años cuando</a:t>
            </a:r>
          </a:p>
          <a:p>
            <a:pPr algn="ctr"/>
            <a:r>
              <a:rPr lang="es-ES_tradnl">
                <a:solidFill>
                  <a:srgbClr val="FF3300"/>
                </a:solidFill>
                <a:latin typeface="Comic Sans MS" pitchFamily="66" charset="0"/>
              </a:rPr>
              <a:t>una epidemia de Cólera afectó</a:t>
            </a:r>
          </a:p>
          <a:p>
            <a:pPr algn="ctr"/>
            <a:r>
              <a:rPr lang="es-ES_tradnl">
                <a:solidFill>
                  <a:srgbClr val="FF3300"/>
                </a:solidFill>
                <a:latin typeface="Comic Sans MS" pitchFamily="66" charset="0"/>
              </a:rPr>
              <a:t>al lugar; la veneración a éste santo</a:t>
            </a:r>
          </a:p>
          <a:p>
            <a:pPr algn="ctr"/>
            <a:r>
              <a:rPr lang="es-ES_tradnl">
                <a:solidFill>
                  <a:srgbClr val="FF3300"/>
                </a:solidFill>
                <a:latin typeface="Comic Sans MS" pitchFamily="66" charset="0"/>
              </a:rPr>
              <a:t>logró el término de ésta.</a:t>
            </a:r>
          </a:p>
          <a:p>
            <a:pPr algn="ctr"/>
            <a:r>
              <a:rPr lang="es-ES_tradnl">
                <a:solidFill>
                  <a:srgbClr val="FF3300"/>
                </a:solidFill>
                <a:latin typeface="Comic Sans MS" pitchFamily="66" charset="0"/>
              </a:rPr>
              <a:t>Se realizan misas en su honor, se</a:t>
            </a:r>
          </a:p>
          <a:p>
            <a:pPr algn="ctr"/>
            <a:r>
              <a:rPr lang="es-ES_tradnl">
                <a:solidFill>
                  <a:srgbClr val="FF3300"/>
                </a:solidFill>
                <a:latin typeface="Comic Sans MS" pitchFamily="66" charset="0"/>
              </a:rPr>
              <a:t>pagan mandas, se ofrecen</a:t>
            </a:r>
          </a:p>
          <a:p>
            <a:pPr algn="ctr"/>
            <a:r>
              <a:rPr lang="es-ES_tradnl">
                <a:solidFill>
                  <a:srgbClr val="FF3300"/>
                </a:solidFill>
                <a:latin typeface="Comic Sans MS" pitchFamily="66" charset="0"/>
              </a:rPr>
              <a:t>oraciones y cantos para agradecer</a:t>
            </a:r>
          </a:p>
          <a:p>
            <a:pPr algn="ctr"/>
            <a:r>
              <a:rPr lang="es-ES_tradnl">
                <a:solidFill>
                  <a:srgbClr val="FF3300"/>
                </a:solidFill>
                <a:latin typeface="Comic Sans MS" pitchFamily="66" charset="0"/>
              </a:rPr>
              <a:t>favores concedidos y pedir</a:t>
            </a:r>
          </a:p>
          <a:p>
            <a:pPr algn="ctr"/>
            <a:r>
              <a:rPr lang="es-ES_tradnl">
                <a:solidFill>
                  <a:srgbClr val="FF3300"/>
                </a:solidFill>
                <a:latin typeface="Comic Sans MS" pitchFamily="66" charset="0"/>
              </a:rPr>
              <a:t>por nuevas causas.</a:t>
            </a:r>
          </a:p>
        </p:txBody>
      </p:sp>
      <p:pic>
        <p:nvPicPr>
          <p:cNvPr id="33801" name="Picture 9" descr="pag_114_altar_san_judas_tadeo_parroquia_mallo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00525">
            <a:off x="6400800" y="457200"/>
            <a:ext cx="2409825" cy="2667000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</p:spPr>
      </p:pic>
      <p:pic>
        <p:nvPicPr>
          <p:cNvPr id="33803" name="Picture 11" descr="2460380537_627f1a02a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60702">
            <a:off x="6324600" y="3962400"/>
            <a:ext cx="2590800" cy="24384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33805" name="Picture 13" descr="IGLESIADEGRANERO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79088">
            <a:off x="125413" y="2362200"/>
            <a:ext cx="1855787" cy="27432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AutoShape 4"/>
          <p:cNvSpPr>
            <a:spLocks noChangeArrowheads="1"/>
          </p:cNvSpPr>
          <p:nvPr/>
        </p:nvSpPr>
        <p:spPr bwMode="auto">
          <a:xfrm>
            <a:off x="762000" y="304800"/>
            <a:ext cx="3657600" cy="990600"/>
          </a:xfrm>
          <a:prstGeom prst="ribbon">
            <a:avLst>
              <a:gd name="adj1" fmla="val 12500"/>
              <a:gd name="adj2" fmla="val 64954"/>
            </a:avLst>
          </a:prstGeom>
          <a:solidFill>
            <a:srgbClr val="FF6600"/>
          </a:solidFill>
          <a:ln w="381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_tradnl" sz="2400" b="1">
                <a:latin typeface="Comic Sans MS" pitchFamily="66" charset="0"/>
              </a:rPr>
              <a:t>CUASIMODO</a:t>
            </a:r>
          </a:p>
        </p:txBody>
      </p:sp>
      <p:sp>
        <p:nvSpPr>
          <p:cNvPr id="31749" name="AutoShape 5"/>
          <p:cNvSpPr>
            <a:spLocks noChangeArrowheads="1"/>
          </p:cNvSpPr>
          <p:nvPr/>
        </p:nvSpPr>
        <p:spPr bwMode="auto">
          <a:xfrm>
            <a:off x="4419600" y="2743200"/>
            <a:ext cx="4495800" cy="3810000"/>
          </a:xfrm>
          <a:prstGeom prst="foldedCorner">
            <a:avLst>
              <a:gd name="adj" fmla="val 12218"/>
            </a:avLst>
          </a:prstGeom>
          <a:solidFill>
            <a:srgbClr val="993366"/>
          </a:solidFill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_tradnl">
                <a:solidFill>
                  <a:srgbClr val="00FF00"/>
                </a:solidFill>
                <a:latin typeface="Comic Sans MS" pitchFamily="66" charset="0"/>
              </a:rPr>
              <a:t>Fiesta típica de la zona central del país,</a:t>
            </a:r>
          </a:p>
          <a:p>
            <a:pPr algn="ctr"/>
            <a:r>
              <a:rPr lang="es-ES_tradnl">
                <a:solidFill>
                  <a:srgbClr val="00FF00"/>
                </a:solidFill>
                <a:latin typeface="Comic Sans MS" pitchFamily="66" charset="0"/>
              </a:rPr>
              <a:t>un grupo de huasos montados en caballos</a:t>
            </a:r>
          </a:p>
          <a:p>
            <a:pPr algn="ctr"/>
            <a:r>
              <a:rPr lang="es-ES_tradnl">
                <a:solidFill>
                  <a:srgbClr val="00FF00"/>
                </a:solidFill>
                <a:latin typeface="Comic Sans MS" pitchFamily="66" charset="0"/>
              </a:rPr>
              <a:t>acompañan al sacerdote, quién lleva la</a:t>
            </a:r>
          </a:p>
          <a:p>
            <a:pPr algn="ctr"/>
            <a:r>
              <a:rPr lang="es-ES_tradnl">
                <a:solidFill>
                  <a:srgbClr val="00FF00"/>
                </a:solidFill>
                <a:latin typeface="Comic Sans MS" pitchFamily="66" charset="0"/>
              </a:rPr>
              <a:t>comunión a enfermos y ancianos para</a:t>
            </a:r>
          </a:p>
          <a:p>
            <a:pPr algn="ctr"/>
            <a:r>
              <a:rPr lang="es-ES_tradnl">
                <a:solidFill>
                  <a:srgbClr val="00FF00"/>
                </a:solidFill>
                <a:latin typeface="Comic Sans MS" pitchFamily="66" charset="0"/>
              </a:rPr>
              <a:t>que cumplan con el comulgar al menos una</a:t>
            </a:r>
          </a:p>
          <a:p>
            <a:pPr algn="ctr"/>
            <a:r>
              <a:rPr lang="es-ES_tradnl">
                <a:solidFill>
                  <a:srgbClr val="00FF00"/>
                </a:solidFill>
                <a:latin typeface="Comic Sans MS" pitchFamily="66" charset="0"/>
              </a:rPr>
              <a:t>vez al año. Ésta fiesta celebrada</a:t>
            </a:r>
          </a:p>
          <a:p>
            <a:pPr algn="ctr"/>
            <a:r>
              <a:rPr lang="es-ES_tradnl">
                <a:solidFill>
                  <a:srgbClr val="00FF00"/>
                </a:solidFill>
                <a:latin typeface="Comic Sans MS" pitchFamily="66" charset="0"/>
              </a:rPr>
              <a:t>el domingo siguiente a la Pascua de</a:t>
            </a:r>
          </a:p>
          <a:p>
            <a:pPr algn="ctr"/>
            <a:r>
              <a:rPr lang="es-ES_tradnl">
                <a:solidFill>
                  <a:srgbClr val="00FF00"/>
                </a:solidFill>
                <a:latin typeface="Comic Sans MS" pitchFamily="66" charset="0"/>
              </a:rPr>
              <a:t>Resurrección, se remonta a la</a:t>
            </a:r>
          </a:p>
          <a:p>
            <a:pPr algn="ctr"/>
            <a:r>
              <a:rPr lang="es-ES_tradnl">
                <a:solidFill>
                  <a:srgbClr val="00FF00"/>
                </a:solidFill>
                <a:latin typeface="Comic Sans MS" pitchFamily="66" charset="0"/>
              </a:rPr>
              <a:t>época colonial, donde los sacerdotes</a:t>
            </a:r>
          </a:p>
          <a:p>
            <a:pPr algn="ctr"/>
            <a:r>
              <a:rPr lang="es-ES_tradnl">
                <a:solidFill>
                  <a:srgbClr val="00FF00"/>
                </a:solidFill>
                <a:latin typeface="Comic Sans MS" pitchFamily="66" charset="0"/>
              </a:rPr>
              <a:t>eran asaltados mientras cumplían con su</a:t>
            </a:r>
          </a:p>
          <a:p>
            <a:pPr algn="ctr"/>
            <a:r>
              <a:rPr lang="es-ES_tradnl">
                <a:solidFill>
                  <a:srgbClr val="00FF00"/>
                </a:solidFill>
                <a:latin typeface="Comic Sans MS" pitchFamily="66" charset="0"/>
              </a:rPr>
              <a:t>deber; fue así como decidieron</a:t>
            </a:r>
          </a:p>
          <a:p>
            <a:pPr algn="ctr"/>
            <a:r>
              <a:rPr lang="es-ES_tradnl">
                <a:solidFill>
                  <a:srgbClr val="00FF00"/>
                </a:solidFill>
                <a:latin typeface="Comic Sans MS" pitchFamily="66" charset="0"/>
              </a:rPr>
              <a:t>acompañarse de huasos a caballos.</a:t>
            </a:r>
          </a:p>
        </p:txBody>
      </p:sp>
      <p:pic>
        <p:nvPicPr>
          <p:cNvPr id="31750" name="Picture 6" descr="13-00757 Fiesta de Cuasimod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370745">
            <a:off x="304800" y="1600200"/>
            <a:ext cx="2457450" cy="2743200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</p:spPr>
      </p:pic>
      <p:pic>
        <p:nvPicPr>
          <p:cNvPr id="31751" name="Picture 7" descr="cuasimod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77777">
            <a:off x="5113338" y="304800"/>
            <a:ext cx="3238500" cy="2133600"/>
          </a:xfrm>
          <a:prstGeom prst="rect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31752" name="Picture 8" descr="Cuasimodo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854801">
            <a:off x="1524000" y="3886200"/>
            <a:ext cx="2514600" cy="25146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AutoShape 4"/>
          <p:cNvSpPr>
            <a:spLocks noChangeArrowheads="1"/>
          </p:cNvSpPr>
          <p:nvPr/>
        </p:nvSpPr>
        <p:spPr bwMode="auto">
          <a:xfrm rot="493516">
            <a:off x="5257800" y="228600"/>
            <a:ext cx="3657600" cy="2971800"/>
          </a:xfrm>
          <a:prstGeom prst="irregularSeal1">
            <a:avLst/>
          </a:prstGeom>
          <a:solidFill>
            <a:srgbClr val="800080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_tradnl" sz="2400" b="1">
                <a:solidFill>
                  <a:srgbClr val="00FF00"/>
                </a:solidFill>
                <a:latin typeface="Comic Sans MS" pitchFamily="66" charset="0"/>
              </a:rPr>
              <a:t>SANTA ROSA</a:t>
            </a:r>
          </a:p>
          <a:p>
            <a:pPr algn="ctr"/>
            <a:r>
              <a:rPr lang="es-ES_tradnl" sz="2400" b="1">
                <a:solidFill>
                  <a:srgbClr val="00FF00"/>
                </a:solidFill>
                <a:latin typeface="Comic Sans MS" pitchFamily="66" charset="0"/>
              </a:rPr>
              <a:t>DE LIMA</a:t>
            </a:r>
          </a:p>
        </p:txBody>
      </p:sp>
      <p:sp>
        <p:nvSpPr>
          <p:cNvPr id="32773" name="Oval 5"/>
          <p:cNvSpPr>
            <a:spLocks noChangeArrowheads="1"/>
          </p:cNvSpPr>
          <p:nvPr/>
        </p:nvSpPr>
        <p:spPr bwMode="auto">
          <a:xfrm>
            <a:off x="228600" y="2743200"/>
            <a:ext cx="5715000" cy="3581400"/>
          </a:xfrm>
          <a:prstGeom prst="ellipse">
            <a:avLst/>
          </a:prstGeom>
          <a:solidFill>
            <a:srgbClr val="00FF00"/>
          </a:solidFill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_tradnl">
                <a:solidFill>
                  <a:srgbClr val="FF3300"/>
                </a:solidFill>
                <a:latin typeface="Comic Sans MS" pitchFamily="66" charset="0"/>
              </a:rPr>
              <a:t>Venerada en Pelequén, VI región, el</a:t>
            </a:r>
          </a:p>
          <a:p>
            <a:pPr algn="ctr"/>
            <a:r>
              <a:rPr lang="es-ES_tradnl">
                <a:solidFill>
                  <a:srgbClr val="FF3300"/>
                </a:solidFill>
                <a:latin typeface="Comic Sans MS" pitchFamily="66" charset="0"/>
              </a:rPr>
              <a:t>30 de Agosto; cuenta la historia que un</a:t>
            </a:r>
          </a:p>
          <a:p>
            <a:pPr algn="ctr"/>
            <a:r>
              <a:rPr lang="es-ES_tradnl">
                <a:solidFill>
                  <a:srgbClr val="FF3300"/>
                </a:solidFill>
                <a:latin typeface="Comic Sans MS" pitchFamily="66" charset="0"/>
              </a:rPr>
              <a:t>cholito peruano viajaba junto a un oficial chileno</a:t>
            </a:r>
          </a:p>
          <a:p>
            <a:pPr algn="ctr"/>
            <a:r>
              <a:rPr lang="es-ES_tradnl">
                <a:solidFill>
                  <a:srgbClr val="FF3300"/>
                </a:solidFill>
                <a:latin typeface="Comic Sans MS" pitchFamily="66" charset="0"/>
              </a:rPr>
              <a:t>hacia Nancagua, el cholito enfermó cuando pasaban</a:t>
            </a:r>
          </a:p>
          <a:p>
            <a:pPr algn="ctr"/>
            <a:r>
              <a:rPr lang="es-ES_tradnl">
                <a:solidFill>
                  <a:srgbClr val="FF3300"/>
                </a:solidFill>
                <a:latin typeface="Comic Sans MS" pitchFamily="66" charset="0"/>
              </a:rPr>
              <a:t>por Pelequén y debió quedarse allí en la casa de una</a:t>
            </a:r>
          </a:p>
          <a:p>
            <a:pPr algn="ctr"/>
            <a:r>
              <a:rPr lang="es-ES_tradnl">
                <a:solidFill>
                  <a:srgbClr val="FF3300"/>
                </a:solidFill>
                <a:latin typeface="Comic Sans MS" pitchFamily="66" charset="0"/>
              </a:rPr>
              <a:t>generosa señora, éste traía un cofre donde</a:t>
            </a:r>
          </a:p>
          <a:p>
            <a:pPr algn="ctr"/>
            <a:r>
              <a:rPr lang="es-ES_tradnl">
                <a:solidFill>
                  <a:srgbClr val="FF3300"/>
                </a:solidFill>
                <a:latin typeface="Comic Sans MS" pitchFamily="66" charset="0"/>
              </a:rPr>
              <a:t>guardaba la imagen, la sacó y juntos le pidieron</a:t>
            </a:r>
          </a:p>
          <a:p>
            <a:pPr algn="ctr"/>
            <a:r>
              <a:rPr lang="es-ES_tradnl">
                <a:solidFill>
                  <a:srgbClr val="FF3300"/>
                </a:solidFill>
                <a:latin typeface="Comic Sans MS" pitchFamily="66" charset="0"/>
              </a:rPr>
              <a:t>por su salud, al día siguiente el</a:t>
            </a:r>
          </a:p>
          <a:p>
            <a:pPr algn="ctr"/>
            <a:r>
              <a:rPr lang="es-ES_tradnl">
                <a:solidFill>
                  <a:srgbClr val="FF3300"/>
                </a:solidFill>
                <a:latin typeface="Comic Sans MS" pitchFamily="66" charset="0"/>
              </a:rPr>
              <a:t>cholito había mejorado.</a:t>
            </a:r>
          </a:p>
        </p:txBody>
      </p:sp>
      <p:pic>
        <p:nvPicPr>
          <p:cNvPr id="32774" name="Picture 6" descr="450px-Santa_Rosa_de_Pelequ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39637">
            <a:off x="6096000" y="3429000"/>
            <a:ext cx="2590800" cy="28956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32775" name="Picture 7" descr="pelequ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726031">
            <a:off x="685800" y="381000"/>
            <a:ext cx="2819400" cy="2209800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Oval 5"/>
          <p:cNvSpPr>
            <a:spLocks noChangeArrowheads="1"/>
          </p:cNvSpPr>
          <p:nvPr/>
        </p:nvSpPr>
        <p:spPr bwMode="auto">
          <a:xfrm>
            <a:off x="1981200" y="304800"/>
            <a:ext cx="5029200" cy="1219200"/>
          </a:xfrm>
          <a:prstGeom prst="ellipse">
            <a:avLst/>
          </a:prstGeom>
          <a:solidFill>
            <a:schemeClr val="folHlink"/>
          </a:solidFill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CL">
                <a:solidFill>
                  <a:srgbClr val="0000FF"/>
                </a:solidFill>
                <a:latin typeface="Comic Sans MS" pitchFamily="66" charset="0"/>
              </a:rPr>
              <a:t>La música está presente en muchos</a:t>
            </a:r>
          </a:p>
          <a:p>
            <a:pPr algn="ctr"/>
            <a:r>
              <a:rPr lang="es-CL">
                <a:solidFill>
                  <a:srgbClr val="0000FF"/>
                </a:solidFill>
                <a:latin typeface="Comic Sans MS" pitchFamily="66" charset="0"/>
              </a:rPr>
              <a:t>ámbitos de nuestra sociedad.</a:t>
            </a:r>
            <a:endParaRPr lang="es-ES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>
            <a:off x="4572000" y="1524000"/>
            <a:ext cx="0" cy="609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CL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590800" y="2133600"/>
            <a:ext cx="3886200" cy="457200"/>
          </a:xfrm>
          <a:prstGeom prst="rect">
            <a:avLst/>
          </a:prstGeom>
          <a:solidFill>
            <a:srgbClr val="FF6600"/>
          </a:solidFill>
          <a:ln w="190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CL">
                <a:solidFill>
                  <a:srgbClr val="00FF00"/>
                </a:solidFill>
                <a:latin typeface="Comic Sans MS" pitchFamily="66" charset="0"/>
              </a:rPr>
              <a:t>es así como la encontramos en:</a:t>
            </a:r>
            <a:endParaRPr lang="es-ES">
              <a:solidFill>
                <a:srgbClr val="00FF00"/>
              </a:solidFill>
              <a:latin typeface="Comic Sans MS" pitchFamily="66" charset="0"/>
            </a:endParaRPr>
          </a:p>
        </p:txBody>
      </p:sp>
      <p:sp>
        <p:nvSpPr>
          <p:cNvPr id="3081" name="Line 9"/>
          <p:cNvSpPr>
            <a:spLocks noChangeShapeType="1"/>
          </p:cNvSpPr>
          <p:nvPr/>
        </p:nvSpPr>
        <p:spPr bwMode="auto">
          <a:xfrm>
            <a:off x="4572000" y="2590800"/>
            <a:ext cx="0" cy="762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CL"/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>
            <a:off x="2895600" y="3352800"/>
            <a:ext cx="3352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CL"/>
          </a:p>
        </p:txBody>
      </p:sp>
      <p:sp>
        <p:nvSpPr>
          <p:cNvPr id="3083" name="Line 11"/>
          <p:cNvSpPr>
            <a:spLocks noChangeShapeType="1"/>
          </p:cNvSpPr>
          <p:nvPr/>
        </p:nvSpPr>
        <p:spPr bwMode="auto">
          <a:xfrm>
            <a:off x="2895600" y="3352800"/>
            <a:ext cx="0" cy="381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CL"/>
          </a:p>
        </p:txBody>
      </p:sp>
      <p:sp>
        <p:nvSpPr>
          <p:cNvPr id="3084" name="Line 12"/>
          <p:cNvSpPr>
            <a:spLocks noChangeShapeType="1"/>
          </p:cNvSpPr>
          <p:nvPr/>
        </p:nvSpPr>
        <p:spPr bwMode="auto">
          <a:xfrm>
            <a:off x="6248400" y="3352800"/>
            <a:ext cx="0" cy="381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CL"/>
          </a:p>
        </p:txBody>
      </p:sp>
      <p:sp>
        <p:nvSpPr>
          <p:cNvPr id="3085" name="AutoShape 13"/>
          <p:cNvSpPr>
            <a:spLocks noChangeArrowheads="1"/>
          </p:cNvSpPr>
          <p:nvPr/>
        </p:nvSpPr>
        <p:spPr bwMode="auto">
          <a:xfrm>
            <a:off x="609600" y="3733800"/>
            <a:ext cx="3505200" cy="1600200"/>
          </a:xfrm>
          <a:prstGeom prst="bevel">
            <a:avLst>
              <a:gd name="adj" fmla="val 12500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CL">
                <a:latin typeface="Comic Sans MS" pitchFamily="66" charset="0"/>
              </a:rPr>
              <a:t>La vida de</a:t>
            </a:r>
          </a:p>
          <a:p>
            <a:pPr algn="ctr"/>
            <a:r>
              <a:rPr lang="es-CL">
                <a:latin typeface="Comic Sans MS" pitchFamily="66" charset="0"/>
              </a:rPr>
              <a:t>Comunidades Aborígenes</a:t>
            </a:r>
            <a:endParaRPr lang="es-ES">
              <a:latin typeface="Comic Sans MS" pitchFamily="66" charset="0"/>
            </a:endParaRPr>
          </a:p>
        </p:txBody>
      </p:sp>
      <p:sp>
        <p:nvSpPr>
          <p:cNvPr id="3086" name="AutoShape 14"/>
          <p:cNvSpPr>
            <a:spLocks noChangeArrowheads="1"/>
          </p:cNvSpPr>
          <p:nvPr/>
        </p:nvSpPr>
        <p:spPr bwMode="auto">
          <a:xfrm>
            <a:off x="4876800" y="3733800"/>
            <a:ext cx="3505200" cy="1600200"/>
          </a:xfrm>
          <a:prstGeom prst="bevel">
            <a:avLst>
              <a:gd name="adj" fmla="val 12500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CL">
                <a:latin typeface="Comic Sans MS" pitchFamily="66" charset="0"/>
              </a:rPr>
              <a:t>Fiestas Religiosas</a:t>
            </a:r>
            <a:endParaRPr lang="es-ES">
              <a:latin typeface="Comic Sans MS" pitchFamily="66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AutoShape 5"/>
          <p:cNvSpPr>
            <a:spLocks noChangeArrowheads="1"/>
          </p:cNvSpPr>
          <p:nvPr/>
        </p:nvSpPr>
        <p:spPr bwMode="auto">
          <a:xfrm>
            <a:off x="381000" y="304800"/>
            <a:ext cx="3810000" cy="2057400"/>
          </a:xfrm>
          <a:prstGeom prst="triangle">
            <a:avLst>
              <a:gd name="adj" fmla="val 50000"/>
            </a:avLst>
          </a:prstGeom>
          <a:solidFill>
            <a:srgbClr val="00FFFF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_tradnl" sz="2400" b="1">
                <a:solidFill>
                  <a:srgbClr val="6600CC"/>
                </a:solidFill>
                <a:latin typeface="Comic Sans MS" pitchFamily="66" charset="0"/>
              </a:rPr>
              <a:t>VIRGEN DE</a:t>
            </a:r>
          </a:p>
          <a:p>
            <a:pPr algn="ctr"/>
            <a:r>
              <a:rPr lang="es-ES_tradnl" sz="2400" b="1">
                <a:solidFill>
                  <a:srgbClr val="6600CC"/>
                </a:solidFill>
                <a:latin typeface="Comic Sans MS" pitchFamily="66" charset="0"/>
              </a:rPr>
              <a:t>ANDACOLLO</a:t>
            </a:r>
          </a:p>
        </p:txBody>
      </p:sp>
      <p:sp>
        <p:nvSpPr>
          <p:cNvPr id="34822" name="AutoShape 6"/>
          <p:cNvSpPr>
            <a:spLocks noChangeArrowheads="1"/>
          </p:cNvSpPr>
          <p:nvPr/>
        </p:nvSpPr>
        <p:spPr bwMode="auto">
          <a:xfrm>
            <a:off x="3810000" y="3429000"/>
            <a:ext cx="5029200" cy="3200400"/>
          </a:xfrm>
          <a:prstGeom prst="horizontalScroll">
            <a:avLst>
              <a:gd name="adj" fmla="val 8116"/>
            </a:avLst>
          </a:prstGeom>
          <a:solidFill>
            <a:srgbClr val="00FF00"/>
          </a:solidFill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_tradnl">
                <a:latin typeface="Comic Sans MS" pitchFamily="66" charset="0"/>
              </a:rPr>
              <a:t>Festividad celebrada en Andacollo, región</a:t>
            </a:r>
          </a:p>
          <a:p>
            <a:pPr algn="ctr"/>
            <a:r>
              <a:rPr lang="es-ES_tradnl">
                <a:latin typeface="Comic Sans MS" pitchFamily="66" charset="0"/>
              </a:rPr>
              <a:t>de Coquimbo, entre los días 24 y 26 de</a:t>
            </a:r>
          </a:p>
          <a:p>
            <a:pPr algn="ctr"/>
            <a:r>
              <a:rPr lang="es-ES_tradnl">
                <a:latin typeface="Comic Sans MS" pitchFamily="66" charset="0"/>
              </a:rPr>
              <a:t>Diciembre. Con bailes, cantos y oraciones</a:t>
            </a:r>
          </a:p>
          <a:p>
            <a:pPr algn="ctr"/>
            <a:r>
              <a:rPr lang="es-ES_tradnl">
                <a:latin typeface="Comic Sans MS" pitchFamily="66" charset="0"/>
              </a:rPr>
              <a:t>agradecen por favores concedidos, piden</a:t>
            </a:r>
          </a:p>
          <a:p>
            <a:pPr algn="ctr"/>
            <a:r>
              <a:rPr lang="es-ES_tradnl">
                <a:latin typeface="Comic Sans MS" pitchFamily="66" charset="0"/>
              </a:rPr>
              <a:t>por causas nuevas; y pagan mandas a la</a:t>
            </a:r>
          </a:p>
          <a:p>
            <a:pPr algn="ctr"/>
            <a:r>
              <a:rPr lang="es-ES_tradnl">
                <a:latin typeface="Comic Sans MS" pitchFamily="66" charset="0"/>
              </a:rPr>
              <a:t>patrona de los mineros. </a:t>
            </a:r>
          </a:p>
        </p:txBody>
      </p:sp>
      <p:pic>
        <p:nvPicPr>
          <p:cNvPr id="34823" name="Picture 7" descr="06 Andacollo festividad de la virgen 197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912482">
            <a:off x="457200" y="2971800"/>
            <a:ext cx="2590800" cy="3048000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</p:spPr>
      </p:pic>
      <p:pic>
        <p:nvPicPr>
          <p:cNvPr id="34824" name="Picture 8" descr="andacoll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14934">
            <a:off x="4876800" y="584200"/>
            <a:ext cx="3657600" cy="2443163"/>
          </a:xfrm>
          <a:prstGeom prst="rect">
            <a:avLst/>
          </a:prstGeom>
          <a:noFill/>
          <a:ln w="38100">
            <a:solidFill>
              <a:srgbClr val="CC99FF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AutoShape 5"/>
          <p:cNvSpPr>
            <a:spLocks noChangeArrowheads="1"/>
          </p:cNvSpPr>
          <p:nvPr/>
        </p:nvSpPr>
        <p:spPr bwMode="auto">
          <a:xfrm rot="-388729">
            <a:off x="304800" y="228600"/>
            <a:ext cx="5105400" cy="2895600"/>
          </a:xfrm>
          <a:prstGeom prst="wave">
            <a:avLst>
              <a:gd name="adj1" fmla="val 8875"/>
              <a:gd name="adj2" fmla="val -1028"/>
            </a:avLst>
          </a:prstGeom>
          <a:solidFill>
            <a:srgbClr val="0000FF"/>
          </a:solidFill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_tradnl">
                <a:solidFill>
                  <a:srgbClr val="00FF00"/>
                </a:solidFill>
                <a:latin typeface="Comic Sans MS" pitchFamily="66" charset="0"/>
              </a:rPr>
              <a:t>Alrededor de todas las fiestas religiosas se</a:t>
            </a:r>
          </a:p>
          <a:p>
            <a:pPr algn="ctr"/>
            <a:r>
              <a:rPr lang="es-ES_tradnl">
                <a:solidFill>
                  <a:srgbClr val="00FF00"/>
                </a:solidFill>
                <a:latin typeface="Comic Sans MS" pitchFamily="66" charset="0"/>
              </a:rPr>
              <a:t>genera todo un ambiente de fiesta, se colocan</a:t>
            </a:r>
          </a:p>
          <a:p>
            <a:pPr algn="ctr"/>
            <a:r>
              <a:rPr lang="es-ES_tradnl">
                <a:solidFill>
                  <a:srgbClr val="00FF00"/>
                </a:solidFill>
                <a:latin typeface="Comic Sans MS" pitchFamily="66" charset="0"/>
              </a:rPr>
              <a:t>cientos de personas a vender artesanías,</a:t>
            </a:r>
          </a:p>
          <a:p>
            <a:pPr algn="ctr"/>
            <a:r>
              <a:rPr lang="es-ES_tradnl">
                <a:solidFill>
                  <a:srgbClr val="00FF00"/>
                </a:solidFill>
                <a:latin typeface="Comic Sans MS" pitchFamily="66" charset="0"/>
              </a:rPr>
              <a:t>imágenes religiosas, comida y de</a:t>
            </a:r>
          </a:p>
          <a:p>
            <a:pPr algn="ctr"/>
            <a:r>
              <a:rPr lang="es-ES_tradnl">
                <a:solidFill>
                  <a:srgbClr val="00FF00"/>
                </a:solidFill>
                <a:latin typeface="Comic Sans MS" pitchFamily="66" charset="0"/>
              </a:rPr>
              <a:t>un cuanto hay.</a:t>
            </a:r>
          </a:p>
        </p:txBody>
      </p:sp>
      <p:sp>
        <p:nvSpPr>
          <p:cNvPr id="37894" name="AutoShape 6"/>
          <p:cNvSpPr>
            <a:spLocks noChangeArrowheads="1"/>
          </p:cNvSpPr>
          <p:nvPr/>
        </p:nvSpPr>
        <p:spPr bwMode="auto">
          <a:xfrm>
            <a:off x="2057400" y="4724400"/>
            <a:ext cx="6781800" cy="1600200"/>
          </a:xfrm>
          <a:prstGeom prst="bracePair">
            <a:avLst>
              <a:gd name="adj" fmla="val 8333"/>
            </a:avLst>
          </a:prstGeom>
          <a:noFill/>
          <a:ln w="635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_tradnl" sz="2000">
                <a:solidFill>
                  <a:srgbClr val="FFFF00"/>
                </a:solidFill>
                <a:latin typeface="Comic Sans MS" pitchFamily="66" charset="0"/>
              </a:rPr>
              <a:t>Aquí la música tiene una función muy</a:t>
            </a:r>
          </a:p>
          <a:p>
            <a:pPr algn="ctr"/>
            <a:r>
              <a:rPr lang="es-ES_tradnl" sz="2000">
                <a:solidFill>
                  <a:srgbClr val="FFFF00"/>
                </a:solidFill>
                <a:latin typeface="Comic Sans MS" pitchFamily="66" charset="0"/>
              </a:rPr>
              <a:t>importante, a través de ella se expresa la fé</a:t>
            </a:r>
          </a:p>
          <a:p>
            <a:pPr algn="ctr"/>
            <a:r>
              <a:rPr lang="es-ES_tradnl" sz="2000">
                <a:solidFill>
                  <a:srgbClr val="FFFF00"/>
                </a:solidFill>
                <a:latin typeface="Comic Sans MS" pitchFamily="66" charset="0"/>
              </a:rPr>
              <a:t>y devoción hacia los símbolos divinos; también es</a:t>
            </a:r>
          </a:p>
          <a:p>
            <a:pPr algn="ctr"/>
            <a:r>
              <a:rPr lang="es-ES_tradnl" sz="2000">
                <a:solidFill>
                  <a:srgbClr val="FFFF00"/>
                </a:solidFill>
                <a:latin typeface="Comic Sans MS" pitchFamily="66" charset="0"/>
              </a:rPr>
              <a:t>utilizada para agradecer y pedir distintos favores.</a:t>
            </a:r>
          </a:p>
        </p:txBody>
      </p:sp>
      <p:pic>
        <p:nvPicPr>
          <p:cNvPr id="37895" name="Picture 7" descr="250px-Iglesia_tira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772027">
            <a:off x="1066800" y="3124200"/>
            <a:ext cx="1905000" cy="1281113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37896" name="Picture 8" descr="13-00757 Fiesta de Cuasimod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603029">
            <a:off x="5334000" y="2743200"/>
            <a:ext cx="2286000" cy="1981200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</p:spPr>
      </p:pic>
      <p:pic>
        <p:nvPicPr>
          <p:cNvPr id="37897" name="Picture 9" descr="fiesta-de-la-tiran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453607">
            <a:off x="6400800" y="304800"/>
            <a:ext cx="2438400" cy="2133600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</p:spPr>
      </p:pic>
      <p:pic>
        <p:nvPicPr>
          <p:cNvPr id="37898" name="Picture 10" descr="fiesta-de-la-tirana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441313">
            <a:off x="381000" y="4572000"/>
            <a:ext cx="1371600" cy="2057400"/>
          </a:xfrm>
          <a:prstGeom prst="rect">
            <a:avLst/>
          </a:prstGeom>
          <a:noFill/>
          <a:ln w="38100">
            <a:solidFill>
              <a:srgbClr val="FFCC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0" name="AutoShape 10"/>
          <p:cNvSpPr>
            <a:spLocks noChangeArrowheads="1"/>
          </p:cNvSpPr>
          <p:nvPr/>
        </p:nvSpPr>
        <p:spPr bwMode="auto">
          <a:xfrm>
            <a:off x="1524000" y="1143000"/>
            <a:ext cx="5943600" cy="3886200"/>
          </a:xfrm>
          <a:prstGeom prst="cloudCallout">
            <a:avLst>
              <a:gd name="adj1" fmla="val -57185"/>
              <a:gd name="adj2" fmla="val 71935"/>
            </a:avLst>
          </a:prstGeom>
          <a:solidFill>
            <a:srgbClr val="00FF00"/>
          </a:solidFill>
          <a:ln w="635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es-ES_tradnl"/>
          </a:p>
          <a:p>
            <a:pPr algn="ctr"/>
            <a:endParaRPr lang="es-ES_tradnl"/>
          </a:p>
          <a:p>
            <a:pPr algn="ctr"/>
            <a:endParaRPr lang="es-ES_tradnl"/>
          </a:p>
          <a:p>
            <a:pPr algn="ctr"/>
            <a:r>
              <a:rPr lang="es-ES_tradnl" sz="5400" b="1">
                <a:latin typeface="Comic Sans MS" pitchFamily="66" charset="0"/>
              </a:rPr>
              <a:t>  </a:t>
            </a:r>
            <a:r>
              <a:rPr lang="es-ES_tradnl" sz="8000" b="1">
                <a:solidFill>
                  <a:srgbClr val="FF3300"/>
                </a:solidFill>
                <a:latin typeface="Comic Sans MS" pitchFamily="66" charset="0"/>
              </a:rPr>
              <a:t>F I N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/>
          <p:cNvSpPr>
            <a:spLocks noChangeArrowheads="1"/>
          </p:cNvSpPr>
          <p:nvPr/>
        </p:nvSpPr>
        <p:spPr bwMode="auto">
          <a:xfrm>
            <a:off x="228600" y="228600"/>
            <a:ext cx="2895600" cy="16002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CL" sz="2400">
                <a:solidFill>
                  <a:srgbClr val="FF0000"/>
                </a:solidFill>
                <a:latin typeface="Comic Sans MS" pitchFamily="66" charset="0"/>
              </a:rPr>
              <a:t>COMUNIDADES</a:t>
            </a:r>
          </a:p>
          <a:p>
            <a:pPr algn="ctr"/>
            <a:r>
              <a:rPr lang="es-CL" sz="2400">
                <a:solidFill>
                  <a:srgbClr val="FF0000"/>
                </a:solidFill>
                <a:latin typeface="Comic Sans MS" pitchFamily="66" charset="0"/>
              </a:rPr>
              <a:t>ABORÍGENES</a:t>
            </a:r>
            <a:endParaRPr lang="es-ES" sz="24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0483" name="AutoShape 3"/>
          <p:cNvSpPr>
            <a:spLocks noChangeArrowheads="1"/>
          </p:cNvSpPr>
          <p:nvPr/>
        </p:nvSpPr>
        <p:spPr bwMode="auto">
          <a:xfrm>
            <a:off x="3276600" y="762000"/>
            <a:ext cx="914400" cy="533400"/>
          </a:xfrm>
          <a:prstGeom prst="rightArrow">
            <a:avLst>
              <a:gd name="adj1" fmla="val 50000"/>
              <a:gd name="adj2" fmla="val 42857"/>
            </a:avLst>
          </a:prstGeom>
          <a:solidFill>
            <a:srgbClr val="FFFF00"/>
          </a:solidFill>
          <a:ln w="508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CL"/>
          </a:p>
        </p:txBody>
      </p:sp>
      <p:sp>
        <p:nvSpPr>
          <p:cNvPr id="20484" name="AutoShape 4"/>
          <p:cNvSpPr>
            <a:spLocks noChangeArrowheads="1"/>
          </p:cNvSpPr>
          <p:nvPr/>
        </p:nvSpPr>
        <p:spPr bwMode="auto">
          <a:xfrm>
            <a:off x="4267200" y="228600"/>
            <a:ext cx="4724400" cy="5943600"/>
          </a:xfrm>
          <a:prstGeom prst="foldedCorner">
            <a:avLst>
              <a:gd name="adj" fmla="val 23556"/>
            </a:avLst>
          </a:prstGeom>
          <a:solidFill>
            <a:srgbClr val="0000FF"/>
          </a:solidFill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s-CL" sz="2000">
                <a:latin typeface="Comic Sans MS" pitchFamily="66" charset="0"/>
              </a:rPr>
              <a:t>   </a:t>
            </a:r>
            <a:r>
              <a:rPr lang="es-CL" sz="2000">
                <a:solidFill>
                  <a:srgbClr val="00FF00"/>
                </a:solidFill>
                <a:latin typeface="Comic Sans MS" pitchFamily="66" charset="0"/>
              </a:rPr>
              <a:t>La música está presente en muchos</a:t>
            </a:r>
          </a:p>
          <a:p>
            <a:r>
              <a:rPr lang="es-CL" sz="2000">
                <a:solidFill>
                  <a:srgbClr val="00FF00"/>
                </a:solidFill>
                <a:latin typeface="Comic Sans MS" pitchFamily="66" charset="0"/>
              </a:rPr>
              <a:t>momentos dentro de la vida de</a:t>
            </a:r>
          </a:p>
          <a:p>
            <a:r>
              <a:rPr lang="es-CL" sz="2000">
                <a:solidFill>
                  <a:srgbClr val="00FF00"/>
                </a:solidFill>
                <a:latin typeface="Comic Sans MS" pitchFamily="66" charset="0"/>
              </a:rPr>
              <a:t>nuestros aborígenes, es así como la</a:t>
            </a:r>
          </a:p>
          <a:p>
            <a:r>
              <a:rPr lang="es-CL" sz="2000">
                <a:solidFill>
                  <a:srgbClr val="00FF00"/>
                </a:solidFill>
                <a:latin typeface="Comic Sans MS" pitchFamily="66" charset="0"/>
              </a:rPr>
              <a:t>encontramos en ritos, ceremonias y</a:t>
            </a:r>
          </a:p>
          <a:p>
            <a:r>
              <a:rPr lang="es-CL" sz="2000">
                <a:solidFill>
                  <a:srgbClr val="00FF00"/>
                </a:solidFill>
                <a:latin typeface="Comic Sans MS" pitchFamily="66" charset="0"/>
              </a:rPr>
              <a:t>situaciones determinadas.</a:t>
            </a:r>
          </a:p>
          <a:p>
            <a:r>
              <a:rPr lang="es-CL" sz="2000">
                <a:solidFill>
                  <a:srgbClr val="00FF00"/>
                </a:solidFill>
                <a:latin typeface="Comic Sans MS" pitchFamily="66" charset="0"/>
              </a:rPr>
              <a:t>   En todos estos momentos la música</a:t>
            </a:r>
          </a:p>
          <a:p>
            <a:r>
              <a:rPr lang="es-CL" sz="2000">
                <a:solidFill>
                  <a:srgbClr val="00FF00"/>
                </a:solidFill>
                <a:latin typeface="Comic Sans MS" pitchFamily="66" charset="0"/>
              </a:rPr>
              <a:t>cumple una función específica.</a:t>
            </a:r>
          </a:p>
          <a:p>
            <a:r>
              <a:rPr lang="es-CL" sz="2000">
                <a:solidFill>
                  <a:srgbClr val="00FF00"/>
                </a:solidFill>
                <a:latin typeface="Comic Sans MS" pitchFamily="66" charset="0"/>
              </a:rPr>
              <a:t>   Veamos cuales son estos momentos,</a:t>
            </a:r>
          </a:p>
          <a:p>
            <a:r>
              <a:rPr lang="es-CL" sz="2000">
                <a:solidFill>
                  <a:srgbClr val="00FF00"/>
                </a:solidFill>
                <a:latin typeface="Comic Sans MS" pitchFamily="66" charset="0"/>
              </a:rPr>
              <a:t>la comunidad a la que pertenecen y </a:t>
            </a:r>
          </a:p>
          <a:p>
            <a:r>
              <a:rPr lang="es-CL" sz="2000">
                <a:solidFill>
                  <a:srgbClr val="00FF00"/>
                </a:solidFill>
                <a:latin typeface="Comic Sans MS" pitchFamily="66" charset="0"/>
              </a:rPr>
              <a:t>la función que la música cumple en </a:t>
            </a:r>
          </a:p>
          <a:p>
            <a:r>
              <a:rPr lang="es-CL" sz="2000">
                <a:solidFill>
                  <a:srgbClr val="00FF00"/>
                </a:solidFill>
                <a:latin typeface="Comic Sans MS" pitchFamily="66" charset="0"/>
              </a:rPr>
              <a:t>ellas.</a:t>
            </a:r>
            <a:endParaRPr lang="es-ES" sz="2000">
              <a:solidFill>
                <a:srgbClr val="00FF00"/>
              </a:solidFill>
              <a:latin typeface="Comic Sans MS" pitchFamily="66" charset="0"/>
            </a:endParaRPr>
          </a:p>
        </p:txBody>
      </p:sp>
      <p:pic>
        <p:nvPicPr>
          <p:cNvPr id="20485" name="Picture 5" descr="0,,1_218827610_120_120,0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92933">
            <a:off x="5410200" y="4267200"/>
            <a:ext cx="1981200" cy="1420813"/>
          </a:xfrm>
          <a:prstGeom prst="rect">
            <a:avLst/>
          </a:prstGeom>
          <a:noFill/>
          <a:ln w="50800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20489" name="Picture 9" descr="Musicos-aymar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709289">
            <a:off x="381000" y="2133600"/>
            <a:ext cx="1981200" cy="1519238"/>
          </a:xfrm>
          <a:prstGeom prst="rect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20491" name="Picture 11" descr="fotoahain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472967">
            <a:off x="2667000" y="2590800"/>
            <a:ext cx="1198563" cy="2590800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</p:spPr>
      </p:pic>
      <p:pic>
        <p:nvPicPr>
          <p:cNvPr id="20493" name="Picture 13" descr="yaf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360103">
            <a:off x="533400" y="4191000"/>
            <a:ext cx="1527175" cy="22098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AutoShape 5"/>
          <p:cNvSpPr>
            <a:spLocks noChangeArrowheads="1"/>
          </p:cNvSpPr>
          <p:nvPr/>
        </p:nvSpPr>
        <p:spPr bwMode="auto">
          <a:xfrm>
            <a:off x="4495800" y="152400"/>
            <a:ext cx="1828800" cy="1066800"/>
          </a:xfrm>
          <a:prstGeom prst="wave">
            <a:avLst>
              <a:gd name="adj1" fmla="val 13005"/>
              <a:gd name="adj2" fmla="val 0"/>
            </a:avLst>
          </a:prstGeom>
          <a:solidFill>
            <a:srgbClr val="CC99FF"/>
          </a:solidFill>
          <a:ln w="158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_tradnl" sz="2800">
                <a:solidFill>
                  <a:srgbClr val="FF3300"/>
                </a:solidFill>
                <a:latin typeface="Comic Sans MS" pitchFamily="66" charset="0"/>
              </a:rPr>
              <a:t>ONAS</a:t>
            </a:r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 rot="-664117">
            <a:off x="6350" y="150813"/>
            <a:ext cx="5334000" cy="4724400"/>
          </a:xfrm>
          <a:prstGeom prst="star16">
            <a:avLst>
              <a:gd name="adj" fmla="val 37500"/>
            </a:avLst>
          </a:prstGeom>
          <a:solidFill>
            <a:schemeClr val="folHlink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_tradnl" b="1" u="sng">
              <a:latin typeface="Comic Sans MS" pitchFamily="66" charset="0"/>
            </a:endParaRPr>
          </a:p>
          <a:p>
            <a:pPr algn="ctr"/>
            <a:r>
              <a:rPr lang="es-ES_tradnl" b="1" u="sng">
                <a:latin typeface="Comic Sans MS" pitchFamily="66" charset="0"/>
              </a:rPr>
              <a:t>KLOKETÉN:</a:t>
            </a:r>
            <a:r>
              <a:rPr lang="es-ES_tradnl">
                <a:latin typeface="Comic Sans MS" pitchFamily="66" charset="0"/>
              </a:rPr>
              <a:t> rito de iniciación</a:t>
            </a:r>
          </a:p>
          <a:p>
            <a:pPr algn="ctr"/>
            <a:r>
              <a:rPr lang="es-ES_tradnl">
                <a:latin typeface="Comic Sans MS" pitchFamily="66" charset="0"/>
              </a:rPr>
              <a:t>de hombres, se realizaba en </a:t>
            </a:r>
          </a:p>
          <a:p>
            <a:pPr algn="ctr"/>
            <a:r>
              <a:rPr lang="es-ES_tradnl">
                <a:latin typeface="Comic Sans MS" pitchFamily="66" charset="0"/>
              </a:rPr>
              <a:t>una choza lejana, transmitían</a:t>
            </a:r>
          </a:p>
          <a:p>
            <a:pPr algn="ctr"/>
            <a:r>
              <a:rPr lang="es-ES_tradnl">
                <a:latin typeface="Comic Sans MS" pitchFamily="66" charset="0"/>
              </a:rPr>
              <a:t>creencias y secretos.</a:t>
            </a:r>
          </a:p>
          <a:p>
            <a:pPr algn="ctr"/>
            <a:r>
              <a:rPr lang="es-ES_tradnl">
                <a:latin typeface="Comic Sans MS" pitchFamily="66" charset="0"/>
              </a:rPr>
              <a:t>Pintaban sus cuerpos, usaban </a:t>
            </a:r>
          </a:p>
          <a:p>
            <a:pPr algn="ctr"/>
            <a:r>
              <a:rPr lang="es-ES_tradnl">
                <a:latin typeface="Comic Sans MS" pitchFamily="66" charset="0"/>
              </a:rPr>
              <a:t>máscaras para asustar a las mujeres,</a:t>
            </a:r>
          </a:p>
          <a:p>
            <a:pPr algn="ctr"/>
            <a:r>
              <a:rPr lang="es-ES_tradnl">
                <a:latin typeface="Comic Sans MS" pitchFamily="66" charset="0"/>
              </a:rPr>
              <a:t>ellas debían obediencia.</a:t>
            </a:r>
          </a:p>
          <a:p>
            <a:pPr algn="ctr"/>
            <a:r>
              <a:rPr lang="es-ES_tradnl">
                <a:latin typeface="Comic Sans MS" pitchFamily="66" charset="0"/>
              </a:rPr>
              <a:t>Finalizaba con una gran fiesta</a:t>
            </a:r>
          </a:p>
          <a:p>
            <a:pPr algn="ctr"/>
            <a:r>
              <a:rPr lang="es-ES_tradnl">
                <a:latin typeface="Comic Sans MS" pitchFamily="66" charset="0"/>
              </a:rPr>
              <a:t>donde se danzaba y cantaba de </a:t>
            </a:r>
          </a:p>
          <a:p>
            <a:pPr algn="ctr"/>
            <a:r>
              <a:rPr lang="es-ES_tradnl">
                <a:latin typeface="Comic Sans MS" pitchFamily="66" charset="0"/>
              </a:rPr>
              <a:t>manera energética.</a:t>
            </a:r>
          </a:p>
          <a:p>
            <a:pPr algn="ctr"/>
            <a:endParaRPr lang="es-ES_tradnl">
              <a:latin typeface="Comic Sans MS" pitchFamily="66" charset="0"/>
            </a:endParaRPr>
          </a:p>
          <a:p>
            <a:pPr algn="ctr"/>
            <a:r>
              <a:rPr lang="es-ES_tradnl"/>
              <a:t> </a:t>
            </a:r>
          </a:p>
        </p:txBody>
      </p:sp>
      <p:sp>
        <p:nvSpPr>
          <p:cNvPr id="6153" name="AutoShape 9"/>
          <p:cNvSpPr>
            <a:spLocks noChangeArrowheads="1"/>
          </p:cNvSpPr>
          <p:nvPr/>
        </p:nvSpPr>
        <p:spPr bwMode="auto">
          <a:xfrm rot="935645">
            <a:off x="5257800" y="2971800"/>
            <a:ext cx="3352800" cy="30480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00"/>
          </a:solidFill>
          <a:ln w="38100">
            <a:solidFill>
              <a:srgbClr val="CC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_tradnl" b="1" u="sng">
                <a:latin typeface="Comic Sans MS" pitchFamily="66" charset="0"/>
              </a:rPr>
              <a:t>CEREMONIAS DE</a:t>
            </a:r>
          </a:p>
          <a:p>
            <a:pPr algn="ctr"/>
            <a:r>
              <a:rPr lang="es-ES_tradnl" b="1" u="sng">
                <a:latin typeface="Comic Sans MS" pitchFamily="66" charset="0"/>
              </a:rPr>
              <a:t>CURACIÓN:</a:t>
            </a:r>
            <a:r>
              <a:rPr lang="es-ES_tradnl">
                <a:latin typeface="Comic Sans MS" pitchFamily="66" charset="0"/>
              </a:rPr>
              <a:t> un brujo</a:t>
            </a:r>
          </a:p>
          <a:p>
            <a:pPr algn="ctr"/>
            <a:r>
              <a:rPr lang="es-ES_tradnl">
                <a:latin typeface="Comic Sans MS" pitchFamily="66" charset="0"/>
              </a:rPr>
              <a:t>curandero danza en torno</a:t>
            </a:r>
          </a:p>
          <a:p>
            <a:pPr algn="ctr"/>
            <a:r>
              <a:rPr lang="es-ES_tradnl">
                <a:latin typeface="Comic Sans MS" pitchFamily="66" charset="0"/>
              </a:rPr>
              <a:t>al enfermo, éste se</a:t>
            </a:r>
          </a:p>
          <a:p>
            <a:pPr algn="ctr"/>
            <a:r>
              <a:rPr lang="es-ES_tradnl">
                <a:latin typeface="Comic Sans MS" pitchFamily="66" charset="0"/>
              </a:rPr>
              <a:t>encuentra de rodillas,</a:t>
            </a:r>
          </a:p>
          <a:p>
            <a:pPr algn="ctr"/>
            <a:r>
              <a:rPr lang="es-ES_tradnl">
                <a:latin typeface="Comic Sans MS" pitchFamily="66" charset="0"/>
              </a:rPr>
              <a:t>finaliza todo con</a:t>
            </a:r>
          </a:p>
          <a:p>
            <a:pPr algn="ctr"/>
            <a:r>
              <a:rPr lang="es-ES_tradnl">
                <a:latin typeface="Comic Sans MS" pitchFamily="66" charset="0"/>
              </a:rPr>
              <a:t>una canción</a:t>
            </a:r>
          </a:p>
          <a:p>
            <a:pPr algn="ctr"/>
            <a:r>
              <a:rPr lang="es-ES_tradnl">
                <a:latin typeface="Comic Sans MS" pitchFamily="66" charset="0"/>
              </a:rPr>
              <a:t>repetitiva y</a:t>
            </a:r>
          </a:p>
          <a:p>
            <a:pPr algn="ctr"/>
            <a:r>
              <a:rPr lang="es-ES_tradnl">
                <a:latin typeface="Comic Sans MS" pitchFamily="66" charset="0"/>
              </a:rPr>
              <a:t>lúgubre.</a:t>
            </a:r>
          </a:p>
          <a:p>
            <a:pPr algn="ctr"/>
            <a:endParaRPr lang="es-ES"/>
          </a:p>
        </p:txBody>
      </p:sp>
      <p:pic>
        <p:nvPicPr>
          <p:cNvPr id="6155" name="Picture 11" descr="danzser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405133">
            <a:off x="2819400" y="4876800"/>
            <a:ext cx="2667000" cy="173355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6157" name="Picture 13" descr="G19_09-imagen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60710">
            <a:off x="6702425" y="406400"/>
            <a:ext cx="2057400" cy="2390775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AutoShape 4"/>
          <p:cNvSpPr>
            <a:spLocks noChangeArrowheads="1"/>
          </p:cNvSpPr>
          <p:nvPr>
            <p:ph type="body" idx="1"/>
          </p:nvPr>
        </p:nvSpPr>
        <p:spPr>
          <a:xfrm>
            <a:off x="457200" y="533400"/>
            <a:ext cx="8229600" cy="5486400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 w="38100">
            <a:solidFill>
              <a:srgbClr val="0000FF"/>
            </a:solidFill>
            <a:round/>
          </a:ln>
        </p:spPr>
        <p:txBody>
          <a:bodyPr/>
          <a:lstStyle/>
          <a:p>
            <a:pPr algn="ctr">
              <a:buFontTx/>
              <a:buNone/>
            </a:pPr>
            <a:r>
              <a:rPr lang="es-ES_tradnl"/>
              <a:t> </a:t>
            </a:r>
          </a:p>
          <a:p>
            <a:pPr algn="ctr">
              <a:buFontTx/>
              <a:buNone/>
            </a:pPr>
            <a:r>
              <a:rPr lang="es-ES_tradnl"/>
              <a:t> </a:t>
            </a:r>
            <a:r>
              <a:rPr lang="es-ES_tradnl">
                <a:latin typeface="Comic Sans MS" pitchFamily="66" charset="0"/>
              </a:rPr>
              <a:t>Como vemos en ambos momentos de la vida de los Onas la música se encuentra presente cumpliendo la función de fuerza energizante (kloketén) y de sanación (ceremonia de curación) .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AutoShape 4"/>
          <p:cNvSpPr>
            <a:spLocks noChangeArrowheads="1"/>
          </p:cNvSpPr>
          <p:nvPr/>
        </p:nvSpPr>
        <p:spPr bwMode="auto">
          <a:xfrm>
            <a:off x="228600" y="152400"/>
            <a:ext cx="3276600" cy="914400"/>
          </a:xfrm>
          <a:prstGeom prst="ribbon2">
            <a:avLst>
              <a:gd name="adj1" fmla="val 15565"/>
              <a:gd name="adj2" fmla="val 67667"/>
            </a:avLst>
          </a:prstGeom>
          <a:solidFill>
            <a:srgbClr val="FFCC00"/>
          </a:solidFill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_tradnl" sz="2400" b="1">
                <a:solidFill>
                  <a:srgbClr val="FF3300"/>
                </a:solidFill>
                <a:latin typeface="Comic Sans MS" pitchFamily="66" charset="0"/>
              </a:rPr>
              <a:t>MAPUCHES</a:t>
            </a:r>
          </a:p>
        </p:txBody>
      </p:sp>
      <p:sp>
        <p:nvSpPr>
          <p:cNvPr id="27653" name="Oval 5"/>
          <p:cNvSpPr>
            <a:spLocks noChangeArrowheads="1"/>
          </p:cNvSpPr>
          <p:nvPr/>
        </p:nvSpPr>
        <p:spPr bwMode="auto">
          <a:xfrm rot="682341">
            <a:off x="4267200" y="228600"/>
            <a:ext cx="4754563" cy="1597025"/>
          </a:xfrm>
          <a:prstGeom prst="ellipse">
            <a:avLst/>
          </a:prstGeom>
          <a:solidFill>
            <a:schemeClr val="folHlink"/>
          </a:solidFill>
          <a:ln w="381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_tradnl" b="1" u="sng">
                <a:latin typeface="Comic Sans MS" pitchFamily="66" charset="0"/>
              </a:rPr>
              <a:t>MACHITUN:</a:t>
            </a:r>
            <a:r>
              <a:rPr lang="es-ES_tradnl">
                <a:latin typeface="Comic Sans MS" pitchFamily="66" charset="0"/>
              </a:rPr>
              <a:t> ceremonia de curación,</a:t>
            </a:r>
          </a:p>
          <a:p>
            <a:pPr algn="ctr"/>
            <a:r>
              <a:rPr lang="es-ES_tradnl">
                <a:latin typeface="Comic Sans MS" pitchFamily="66" charset="0"/>
              </a:rPr>
              <a:t>en ella el Machi canta, danza y realiza</a:t>
            </a:r>
          </a:p>
          <a:p>
            <a:pPr algn="ctr"/>
            <a:r>
              <a:rPr lang="es-ES_tradnl">
                <a:latin typeface="Comic Sans MS" pitchFamily="66" charset="0"/>
              </a:rPr>
              <a:t>rogativas para la sanación del enfermo.</a:t>
            </a:r>
            <a:endParaRPr lang="es-ES_tradnl" u="sng">
              <a:latin typeface="Comic Sans MS" pitchFamily="66" charset="0"/>
            </a:endParaRPr>
          </a:p>
        </p:txBody>
      </p:sp>
      <p:pic>
        <p:nvPicPr>
          <p:cNvPr id="27654" name="Picture 6" descr="mapuch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444846">
            <a:off x="304800" y="1524000"/>
            <a:ext cx="3048000" cy="1771650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</p:spPr>
      </p:pic>
      <p:sp>
        <p:nvSpPr>
          <p:cNvPr id="27655" name="Oval 7"/>
          <p:cNvSpPr>
            <a:spLocks noChangeArrowheads="1"/>
          </p:cNvSpPr>
          <p:nvPr/>
        </p:nvSpPr>
        <p:spPr bwMode="auto">
          <a:xfrm rot="-666823">
            <a:off x="228600" y="3810000"/>
            <a:ext cx="3832225" cy="2297113"/>
          </a:xfrm>
          <a:prstGeom prst="ellipse">
            <a:avLst/>
          </a:prstGeom>
          <a:solidFill>
            <a:srgbClr val="FF6600"/>
          </a:solidFill>
          <a:ln w="381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_tradnl" b="1" u="sng">
                <a:latin typeface="Comic Sans MS" pitchFamily="66" charset="0"/>
              </a:rPr>
              <a:t>NGUILLATUN:</a:t>
            </a:r>
            <a:r>
              <a:rPr lang="es-ES_tradnl">
                <a:latin typeface="Comic Sans MS" pitchFamily="66" charset="0"/>
              </a:rPr>
              <a:t> ritual de</a:t>
            </a:r>
          </a:p>
          <a:p>
            <a:pPr algn="ctr"/>
            <a:r>
              <a:rPr lang="es-ES_tradnl">
                <a:latin typeface="Comic Sans MS" pitchFamily="66" charset="0"/>
              </a:rPr>
              <a:t>rogativa al Pillán, ser</a:t>
            </a:r>
          </a:p>
          <a:p>
            <a:pPr algn="ctr"/>
            <a:r>
              <a:rPr lang="es-ES_tradnl">
                <a:latin typeface="Comic Sans MS" pitchFamily="66" charset="0"/>
              </a:rPr>
              <a:t>benefactor que aminora</a:t>
            </a:r>
          </a:p>
          <a:p>
            <a:pPr algn="ctr"/>
            <a:r>
              <a:rPr lang="es-ES_tradnl">
                <a:latin typeface="Comic Sans MS" pitchFamily="66" charset="0"/>
              </a:rPr>
              <a:t>los males. Cantan y danzan</a:t>
            </a:r>
          </a:p>
          <a:p>
            <a:pPr algn="ctr"/>
            <a:r>
              <a:rPr lang="es-ES_tradnl">
                <a:latin typeface="Comic Sans MS" pitchFamily="66" charset="0"/>
              </a:rPr>
              <a:t>para recibir los beneficios</a:t>
            </a:r>
          </a:p>
          <a:p>
            <a:pPr algn="ctr"/>
            <a:r>
              <a:rPr lang="es-ES_tradnl">
                <a:latin typeface="Comic Sans MS" pitchFamily="66" charset="0"/>
              </a:rPr>
              <a:t>de este ser.</a:t>
            </a:r>
          </a:p>
        </p:txBody>
      </p:sp>
      <p:pic>
        <p:nvPicPr>
          <p:cNvPr id="27656" name="Picture 8" descr="Nguillatu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57381">
            <a:off x="4343400" y="4191000"/>
            <a:ext cx="2128838" cy="2401888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</p:spPr>
      </p:pic>
      <p:sp>
        <p:nvSpPr>
          <p:cNvPr id="27657" name="AutoShape 9"/>
          <p:cNvSpPr>
            <a:spLocks noChangeArrowheads="1"/>
          </p:cNvSpPr>
          <p:nvPr/>
        </p:nvSpPr>
        <p:spPr bwMode="auto">
          <a:xfrm>
            <a:off x="7086600" y="2438400"/>
            <a:ext cx="1828800" cy="4038600"/>
          </a:xfrm>
          <a:prstGeom prst="foldedCorner">
            <a:avLst>
              <a:gd name="adj" fmla="val 15278"/>
            </a:avLst>
          </a:prstGeom>
          <a:solidFill>
            <a:srgbClr val="FFFF00"/>
          </a:solidFill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CL">
              <a:latin typeface="Comic Sans MS" pitchFamily="66" charset="0"/>
            </a:endParaRPr>
          </a:p>
          <a:p>
            <a:pPr algn="ctr"/>
            <a:r>
              <a:rPr lang="es-CL">
                <a:latin typeface="Comic Sans MS" pitchFamily="66" charset="0"/>
              </a:rPr>
              <a:t>En todas las</a:t>
            </a:r>
          </a:p>
          <a:p>
            <a:pPr algn="ctr"/>
            <a:r>
              <a:rPr lang="es-CL">
                <a:latin typeface="Comic Sans MS" pitchFamily="66" charset="0"/>
              </a:rPr>
              <a:t>ceremonias y</a:t>
            </a:r>
          </a:p>
          <a:p>
            <a:pPr algn="ctr"/>
            <a:r>
              <a:rPr lang="es-CL">
                <a:latin typeface="Comic Sans MS" pitchFamily="66" charset="0"/>
              </a:rPr>
              <a:t>rituales</a:t>
            </a:r>
          </a:p>
          <a:p>
            <a:pPr algn="ctr"/>
            <a:r>
              <a:rPr lang="es-CL">
                <a:latin typeface="Comic Sans MS" pitchFamily="66" charset="0"/>
              </a:rPr>
              <a:t>mapuches</a:t>
            </a:r>
          </a:p>
          <a:p>
            <a:pPr algn="ctr"/>
            <a:r>
              <a:rPr lang="es-CL">
                <a:latin typeface="Comic Sans MS" pitchFamily="66" charset="0"/>
              </a:rPr>
              <a:t>encontramos</a:t>
            </a:r>
          </a:p>
          <a:p>
            <a:pPr algn="ctr"/>
            <a:r>
              <a:rPr lang="es-CL">
                <a:latin typeface="Comic Sans MS" pitchFamily="66" charset="0"/>
              </a:rPr>
              <a:t>instrumentos</a:t>
            </a:r>
          </a:p>
          <a:p>
            <a:pPr algn="ctr"/>
            <a:r>
              <a:rPr lang="es-CL">
                <a:latin typeface="Comic Sans MS" pitchFamily="66" charset="0"/>
              </a:rPr>
              <a:t>como la</a:t>
            </a:r>
          </a:p>
          <a:p>
            <a:pPr algn="ctr"/>
            <a:r>
              <a:rPr lang="es-CL">
                <a:latin typeface="Comic Sans MS" pitchFamily="66" charset="0"/>
              </a:rPr>
              <a:t>Trutruka y el</a:t>
            </a:r>
          </a:p>
          <a:p>
            <a:pPr algn="ctr"/>
            <a:r>
              <a:rPr lang="es-CL">
                <a:latin typeface="Comic Sans MS" pitchFamily="66" charset="0"/>
              </a:rPr>
              <a:t>Kultrum;</a:t>
            </a:r>
          </a:p>
          <a:p>
            <a:pPr algn="ctr"/>
            <a:r>
              <a:rPr lang="es-CL">
                <a:latin typeface="Comic Sans MS" pitchFamily="66" charset="0"/>
              </a:rPr>
              <a:t>además de las</a:t>
            </a:r>
          </a:p>
          <a:p>
            <a:pPr algn="ctr"/>
            <a:r>
              <a:rPr lang="es-CL">
                <a:latin typeface="Comic Sans MS" pitchFamily="66" charset="0"/>
              </a:rPr>
              <a:t>ramas de canelo,</a:t>
            </a:r>
          </a:p>
          <a:p>
            <a:pPr algn="ctr"/>
            <a:r>
              <a:rPr lang="es-CL">
                <a:latin typeface="Comic Sans MS" pitchFamily="66" charset="0"/>
              </a:rPr>
              <a:t>árbol sagrado</a:t>
            </a:r>
          </a:p>
          <a:p>
            <a:pPr algn="ctr"/>
            <a:r>
              <a:rPr lang="es-CL">
                <a:latin typeface="Comic Sans MS" pitchFamily="66" charset="0"/>
              </a:rPr>
              <a:t>mapuche. </a:t>
            </a:r>
            <a:endParaRPr lang="es-ES">
              <a:latin typeface="Comic Sans MS" pitchFamily="66" charset="0"/>
            </a:endParaRPr>
          </a:p>
        </p:txBody>
      </p:sp>
      <p:pic>
        <p:nvPicPr>
          <p:cNvPr id="27658" name="Picture 10" descr="mapuches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735886">
            <a:off x="3733800" y="2057400"/>
            <a:ext cx="2514600" cy="16764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AutoShape 4"/>
          <p:cNvSpPr>
            <a:spLocks noChangeArrowheads="1"/>
          </p:cNvSpPr>
          <p:nvPr/>
        </p:nvSpPr>
        <p:spPr bwMode="auto">
          <a:xfrm rot="-467940">
            <a:off x="0" y="152400"/>
            <a:ext cx="6477000" cy="4114800"/>
          </a:xfrm>
          <a:prstGeom prst="star32">
            <a:avLst>
              <a:gd name="adj" fmla="val 44949"/>
            </a:avLst>
          </a:prstGeom>
          <a:solidFill>
            <a:srgbClr val="00FFFF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CL">
                <a:solidFill>
                  <a:srgbClr val="FF3300"/>
                </a:solidFill>
                <a:latin typeface="Comic Sans MS" pitchFamily="66" charset="0"/>
              </a:rPr>
              <a:t>Ésta comunidad aborigen es una de las pocas</a:t>
            </a:r>
          </a:p>
          <a:p>
            <a:pPr algn="ctr"/>
            <a:r>
              <a:rPr lang="es-CL">
                <a:solidFill>
                  <a:srgbClr val="FF3300"/>
                </a:solidFill>
                <a:latin typeface="Comic Sans MS" pitchFamily="66" charset="0"/>
              </a:rPr>
              <a:t>que aún existen en nuestro país; motivo por el</a:t>
            </a:r>
          </a:p>
          <a:p>
            <a:pPr algn="ctr"/>
            <a:r>
              <a:rPr lang="es-CL">
                <a:solidFill>
                  <a:srgbClr val="FF3300"/>
                </a:solidFill>
                <a:latin typeface="Comic Sans MS" pitchFamily="66" charset="0"/>
              </a:rPr>
              <a:t>cual éstas ceremonias se realizan en la actualidad.</a:t>
            </a:r>
          </a:p>
          <a:p>
            <a:pPr algn="ctr"/>
            <a:r>
              <a:rPr lang="es-CL">
                <a:solidFill>
                  <a:srgbClr val="FF3300"/>
                </a:solidFill>
                <a:latin typeface="Comic Sans MS" pitchFamily="66" charset="0"/>
              </a:rPr>
              <a:t>   Los mapuches también celebran el “WETRIPANTU”</a:t>
            </a:r>
          </a:p>
          <a:p>
            <a:pPr algn="ctr"/>
            <a:r>
              <a:rPr lang="es-CL">
                <a:solidFill>
                  <a:srgbClr val="FF3300"/>
                </a:solidFill>
                <a:latin typeface="Comic Sans MS" pitchFamily="66" charset="0"/>
              </a:rPr>
              <a:t>o Año Nuevo Mapuche. Cada 24 de Junio se reúnen</a:t>
            </a:r>
          </a:p>
          <a:p>
            <a:pPr algn="ctr"/>
            <a:r>
              <a:rPr lang="es-CL">
                <a:solidFill>
                  <a:srgbClr val="FF3300"/>
                </a:solidFill>
                <a:latin typeface="Comic Sans MS" pitchFamily="66" charset="0"/>
              </a:rPr>
              <a:t>alrededor del fogón, comparten comida, historias,</a:t>
            </a:r>
          </a:p>
          <a:p>
            <a:pPr algn="ctr"/>
            <a:r>
              <a:rPr lang="es-CL">
                <a:solidFill>
                  <a:srgbClr val="FF3300"/>
                </a:solidFill>
                <a:latin typeface="Comic Sans MS" pitchFamily="66" charset="0"/>
              </a:rPr>
              <a:t>creencias y cuentos; cantan, bailan y tocan la</a:t>
            </a:r>
          </a:p>
          <a:p>
            <a:pPr algn="ctr"/>
            <a:r>
              <a:rPr lang="es-CL">
                <a:solidFill>
                  <a:srgbClr val="FF3300"/>
                </a:solidFill>
                <a:latin typeface="Comic Sans MS" pitchFamily="66" charset="0"/>
              </a:rPr>
              <a:t>Trutruka, el Kultrum y el Trompe.</a:t>
            </a:r>
            <a:endParaRPr lang="es-ES">
              <a:solidFill>
                <a:srgbClr val="FF3300"/>
              </a:solidFill>
              <a:latin typeface="Comic Sans MS" pitchFamily="66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 rot="381569">
            <a:off x="6172200" y="2895600"/>
            <a:ext cx="2667000" cy="31242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CL">
                <a:latin typeface="Comic Sans MS" pitchFamily="66" charset="0"/>
              </a:rPr>
              <a:t>En ésta comunidad se </a:t>
            </a:r>
          </a:p>
          <a:p>
            <a:pPr algn="ctr"/>
            <a:r>
              <a:rPr lang="es-CL">
                <a:latin typeface="Comic Sans MS" pitchFamily="66" charset="0"/>
              </a:rPr>
              <a:t>le atribuye a la música</a:t>
            </a:r>
          </a:p>
          <a:p>
            <a:pPr algn="ctr"/>
            <a:r>
              <a:rPr lang="es-CL">
                <a:latin typeface="Comic Sans MS" pitchFamily="66" charset="0"/>
              </a:rPr>
              <a:t>la función de sanar,</a:t>
            </a:r>
          </a:p>
          <a:p>
            <a:pPr algn="ctr"/>
            <a:r>
              <a:rPr lang="es-CL">
                <a:latin typeface="Comic Sans MS" pitchFamily="66" charset="0"/>
              </a:rPr>
              <a:t>así como también</a:t>
            </a:r>
          </a:p>
          <a:p>
            <a:pPr algn="ctr"/>
            <a:r>
              <a:rPr lang="es-CL">
                <a:latin typeface="Comic Sans MS" pitchFamily="66" charset="0"/>
              </a:rPr>
              <a:t>de ser una ofrenda</a:t>
            </a:r>
          </a:p>
          <a:p>
            <a:pPr algn="ctr"/>
            <a:r>
              <a:rPr lang="es-CL">
                <a:latin typeface="Comic Sans MS" pitchFamily="66" charset="0"/>
              </a:rPr>
              <a:t>al ser benefactor</a:t>
            </a:r>
          </a:p>
          <a:p>
            <a:pPr algn="ctr"/>
            <a:r>
              <a:rPr lang="es-CL">
                <a:latin typeface="Comic Sans MS" pitchFamily="66" charset="0"/>
              </a:rPr>
              <a:t>y por supuesto de</a:t>
            </a:r>
          </a:p>
          <a:p>
            <a:pPr algn="ctr"/>
            <a:r>
              <a:rPr lang="es-CL">
                <a:latin typeface="Comic Sans MS" pitchFamily="66" charset="0"/>
              </a:rPr>
              <a:t>dar la bienvenida a</a:t>
            </a:r>
          </a:p>
          <a:p>
            <a:pPr algn="ctr"/>
            <a:r>
              <a:rPr lang="es-CL">
                <a:latin typeface="Comic Sans MS" pitchFamily="66" charset="0"/>
              </a:rPr>
              <a:t>un nuevo año.</a:t>
            </a:r>
          </a:p>
          <a:p>
            <a:pPr algn="ctr"/>
            <a:endParaRPr lang="es-ES">
              <a:latin typeface="Comic Sans MS" pitchFamily="66" charset="0"/>
            </a:endParaRPr>
          </a:p>
        </p:txBody>
      </p:sp>
      <p:pic>
        <p:nvPicPr>
          <p:cNvPr id="28678" name="Picture 6" descr="mapuches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13239">
            <a:off x="914400" y="4419600"/>
            <a:ext cx="3048000" cy="2032000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AutoShape 6"/>
          <p:cNvSpPr>
            <a:spLocks noChangeArrowheads="1"/>
          </p:cNvSpPr>
          <p:nvPr/>
        </p:nvSpPr>
        <p:spPr bwMode="auto">
          <a:xfrm rot="1257110">
            <a:off x="6400800" y="457200"/>
            <a:ext cx="2743200" cy="9144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38100">
            <a:solidFill>
              <a:srgbClr val="00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_tradnl" sz="2400" b="1">
                <a:latin typeface="Comic Sans MS" pitchFamily="66" charset="0"/>
              </a:rPr>
              <a:t>AYMARAS</a:t>
            </a:r>
          </a:p>
        </p:txBody>
      </p:sp>
      <p:sp>
        <p:nvSpPr>
          <p:cNvPr id="9223" name="AutoShape 7"/>
          <p:cNvSpPr>
            <a:spLocks noChangeArrowheads="1"/>
          </p:cNvSpPr>
          <p:nvPr/>
        </p:nvSpPr>
        <p:spPr bwMode="auto">
          <a:xfrm rot="-1040307">
            <a:off x="-152400" y="381000"/>
            <a:ext cx="6858000" cy="4876800"/>
          </a:xfrm>
          <a:prstGeom prst="irregularSeal2">
            <a:avLst/>
          </a:prstGeom>
          <a:solidFill>
            <a:srgbClr val="3366FF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_tradnl" b="1" u="sng">
              <a:latin typeface="Comic Sans MS" pitchFamily="66" charset="0"/>
            </a:endParaRPr>
          </a:p>
          <a:p>
            <a:pPr algn="ctr"/>
            <a:r>
              <a:rPr lang="es-ES_tradnl">
                <a:latin typeface="Comic Sans MS" pitchFamily="66" charset="0"/>
              </a:rPr>
              <a:t>           </a:t>
            </a:r>
            <a:r>
              <a:rPr lang="es-ES_tradnl" b="1" u="sng">
                <a:solidFill>
                  <a:srgbClr val="00FF00"/>
                </a:solidFill>
                <a:latin typeface="Comic Sans MS" pitchFamily="66" charset="0"/>
              </a:rPr>
              <a:t>ANATA:</a:t>
            </a:r>
            <a:r>
              <a:rPr lang="es-ES_tradnl">
                <a:solidFill>
                  <a:srgbClr val="00FF00"/>
                </a:solidFill>
                <a:latin typeface="Comic Sans MS" pitchFamily="66" charset="0"/>
              </a:rPr>
              <a:t> carnaval que se realiza</a:t>
            </a:r>
          </a:p>
          <a:p>
            <a:pPr algn="ctr"/>
            <a:r>
              <a:rPr lang="es-ES_tradnl">
                <a:solidFill>
                  <a:srgbClr val="00FF00"/>
                </a:solidFill>
                <a:latin typeface="Comic Sans MS" pitchFamily="66" charset="0"/>
              </a:rPr>
              <a:t>en honor al padre de los chacras</a:t>
            </a:r>
          </a:p>
          <a:p>
            <a:pPr algn="ctr"/>
            <a:r>
              <a:rPr lang="es-ES_tradnl">
                <a:solidFill>
                  <a:srgbClr val="00FF00"/>
                </a:solidFill>
                <a:latin typeface="Comic Sans MS" pitchFamily="66" charset="0"/>
              </a:rPr>
              <a:t>ISPALLANAKAS. Dura 8 días,</a:t>
            </a:r>
          </a:p>
          <a:p>
            <a:pPr algn="ctr"/>
            <a:r>
              <a:rPr lang="es-ES_tradnl">
                <a:solidFill>
                  <a:srgbClr val="00FF00"/>
                </a:solidFill>
                <a:latin typeface="Comic Sans MS" pitchFamily="66" charset="0"/>
              </a:rPr>
              <a:t>en donde le rinden culto a través</a:t>
            </a:r>
          </a:p>
          <a:p>
            <a:pPr algn="ctr"/>
            <a:r>
              <a:rPr lang="es-ES_tradnl">
                <a:solidFill>
                  <a:srgbClr val="00FF00"/>
                </a:solidFill>
                <a:latin typeface="Comic Sans MS" pitchFamily="66" charset="0"/>
              </a:rPr>
              <a:t>de danzas y cantos; en ésta</a:t>
            </a:r>
          </a:p>
          <a:p>
            <a:pPr algn="ctr"/>
            <a:r>
              <a:rPr lang="es-ES_tradnl">
                <a:solidFill>
                  <a:srgbClr val="00FF00"/>
                </a:solidFill>
                <a:latin typeface="Comic Sans MS" pitchFamily="66" charset="0"/>
              </a:rPr>
              <a:t>festividad también se acostumbra</a:t>
            </a:r>
          </a:p>
          <a:p>
            <a:pPr algn="ctr"/>
            <a:r>
              <a:rPr lang="es-ES_tradnl">
                <a:solidFill>
                  <a:srgbClr val="00FF00"/>
                </a:solidFill>
                <a:latin typeface="Comic Sans MS" pitchFamily="66" charset="0"/>
              </a:rPr>
              <a:t>visitar amigos y familiares.</a:t>
            </a:r>
          </a:p>
          <a:p>
            <a:pPr algn="ctr"/>
            <a:endParaRPr lang="es-ES_tradnl">
              <a:solidFill>
                <a:srgbClr val="00FF00"/>
              </a:solidFill>
              <a:latin typeface="Comic Sans MS" pitchFamily="66" charset="0"/>
            </a:endParaRPr>
          </a:p>
        </p:txBody>
      </p:sp>
      <p:pic>
        <p:nvPicPr>
          <p:cNvPr id="9224" name="Picture 8" descr="aymar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4114800"/>
            <a:ext cx="2366963" cy="2495550"/>
          </a:xfrm>
          <a:prstGeom prst="rect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9225" name="Picture 9" descr="aymara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1905000"/>
            <a:ext cx="2590800" cy="327660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228600" y="5867400"/>
            <a:ext cx="3581400" cy="838200"/>
          </a:xfrm>
          <a:prstGeom prst="rect">
            <a:avLst/>
          </a:prstGeom>
          <a:solidFill>
            <a:srgbClr val="00FF00"/>
          </a:solidFill>
          <a:ln w="38100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CL">
                <a:latin typeface="Comic Sans MS" pitchFamily="66" charset="0"/>
              </a:rPr>
              <a:t>Aquí cumple la función de</a:t>
            </a:r>
          </a:p>
          <a:p>
            <a:pPr algn="ctr"/>
            <a:r>
              <a:rPr lang="es-CL">
                <a:latin typeface="Comic Sans MS" pitchFamily="66" charset="0"/>
              </a:rPr>
              <a:t>adoración y celebración.</a:t>
            </a:r>
            <a:endParaRPr lang="es-ES">
              <a:latin typeface="Comic Sans MS" pitchFamily="66" charset="0"/>
            </a:endParaRPr>
          </a:p>
        </p:txBody>
      </p:sp>
      <p:pic>
        <p:nvPicPr>
          <p:cNvPr id="9227" name="Picture 11" descr="Musicos-aymar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228600"/>
            <a:ext cx="1828800" cy="1401763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Oval 7"/>
          <p:cNvSpPr>
            <a:spLocks noChangeArrowheads="1"/>
          </p:cNvSpPr>
          <p:nvPr/>
        </p:nvSpPr>
        <p:spPr bwMode="auto">
          <a:xfrm>
            <a:off x="1981200" y="304800"/>
            <a:ext cx="2667000" cy="1447800"/>
          </a:xfrm>
          <a:prstGeom prst="ellipse">
            <a:avLst/>
          </a:prstGeom>
          <a:solidFill>
            <a:srgbClr val="00FFFF"/>
          </a:solidFill>
          <a:ln w="38100">
            <a:solidFill>
              <a:srgbClr val="6600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CL" sz="2400" b="1">
                <a:solidFill>
                  <a:srgbClr val="6600CC"/>
                </a:solidFill>
                <a:latin typeface="Comic Sans MS" pitchFamily="66" charset="0"/>
              </a:rPr>
              <a:t>YAGANES</a:t>
            </a:r>
            <a:endParaRPr lang="es-ES" sz="2400" b="1">
              <a:solidFill>
                <a:srgbClr val="6600CC"/>
              </a:solidFill>
              <a:latin typeface="Comic Sans MS" pitchFamily="66" charset="0"/>
            </a:endParaRPr>
          </a:p>
        </p:txBody>
      </p:sp>
      <p:sp>
        <p:nvSpPr>
          <p:cNvPr id="10248" name="AutoShape 8"/>
          <p:cNvSpPr>
            <a:spLocks noChangeArrowheads="1"/>
          </p:cNvSpPr>
          <p:nvPr/>
        </p:nvSpPr>
        <p:spPr bwMode="auto">
          <a:xfrm>
            <a:off x="1828800" y="1905000"/>
            <a:ext cx="4419600" cy="2438400"/>
          </a:xfrm>
          <a:prstGeom prst="octagon">
            <a:avLst>
              <a:gd name="adj" fmla="val 29287"/>
            </a:avLst>
          </a:prstGeom>
          <a:solidFill>
            <a:srgbClr val="FFFF00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CL" b="1" u="sng">
                <a:latin typeface="Comic Sans MS" pitchFamily="66" charset="0"/>
              </a:rPr>
              <a:t>CHIEJAUS:</a:t>
            </a:r>
            <a:r>
              <a:rPr lang="es-CL">
                <a:latin typeface="Comic Sans MS" pitchFamily="66" charset="0"/>
              </a:rPr>
              <a:t> ceremonia de iniciación</a:t>
            </a:r>
          </a:p>
          <a:p>
            <a:pPr algn="ctr"/>
            <a:r>
              <a:rPr lang="es-CL">
                <a:latin typeface="Comic Sans MS" pitchFamily="66" charset="0"/>
              </a:rPr>
              <a:t>de los adolescentes.</a:t>
            </a:r>
          </a:p>
          <a:p>
            <a:pPr algn="ctr"/>
            <a:r>
              <a:rPr lang="es-CL">
                <a:latin typeface="Comic Sans MS" pitchFamily="66" charset="0"/>
              </a:rPr>
              <a:t>Los bailes y cantos sirven</a:t>
            </a:r>
          </a:p>
          <a:p>
            <a:pPr algn="ctr"/>
            <a:r>
              <a:rPr lang="es-CL">
                <a:latin typeface="Comic Sans MS" pitchFamily="66" charset="0"/>
              </a:rPr>
              <a:t>de distracción y para ahuyentar</a:t>
            </a:r>
          </a:p>
          <a:p>
            <a:pPr algn="ctr"/>
            <a:r>
              <a:rPr lang="es-CL">
                <a:latin typeface="Comic Sans MS" pitchFamily="66" charset="0"/>
              </a:rPr>
              <a:t>al “VETAITE” espíritu maligno.  </a:t>
            </a:r>
            <a:endParaRPr lang="es-ES">
              <a:latin typeface="Comic Sans MS" pitchFamily="66" charset="0"/>
            </a:endParaRPr>
          </a:p>
        </p:txBody>
      </p:sp>
      <p:sp>
        <p:nvSpPr>
          <p:cNvPr id="10251" name="AutoShape 11"/>
          <p:cNvSpPr>
            <a:spLocks noChangeArrowheads="1"/>
          </p:cNvSpPr>
          <p:nvPr/>
        </p:nvSpPr>
        <p:spPr bwMode="auto">
          <a:xfrm>
            <a:off x="381000" y="1219200"/>
            <a:ext cx="1371600" cy="1600200"/>
          </a:xfrm>
          <a:prstGeom prst="curvedRightArrow">
            <a:avLst>
              <a:gd name="adj1" fmla="val 13076"/>
              <a:gd name="adj2" fmla="val 34606"/>
              <a:gd name="adj3" fmla="val 48148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CL"/>
          </a:p>
        </p:txBody>
      </p:sp>
      <p:pic>
        <p:nvPicPr>
          <p:cNvPr id="10252" name="Picture 12" descr="mujer yag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14799">
            <a:off x="6629400" y="228600"/>
            <a:ext cx="2136775" cy="2514600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</p:spPr>
      </p:pic>
      <p:pic>
        <p:nvPicPr>
          <p:cNvPr id="10253" name="Picture 13" descr="yag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89696">
            <a:off x="381000" y="4419600"/>
            <a:ext cx="2562225" cy="2074863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</p:spPr>
      </p:pic>
      <p:sp>
        <p:nvSpPr>
          <p:cNvPr id="10254" name="AutoShape 14"/>
          <p:cNvSpPr>
            <a:spLocks noChangeArrowheads="1"/>
          </p:cNvSpPr>
          <p:nvPr/>
        </p:nvSpPr>
        <p:spPr bwMode="auto">
          <a:xfrm>
            <a:off x="3429000" y="4876800"/>
            <a:ext cx="5029200" cy="1219200"/>
          </a:xfrm>
          <a:prstGeom prst="bracePair">
            <a:avLst>
              <a:gd name="adj" fmla="val 8333"/>
            </a:avLst>
          </a:prstGeom>
          <a:noFill/>
          <a:ln w="635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CL" sz="2000">
                <a:solidFill>
                  <a:srgbClr val="00FF00"/>
                </a:solidFill>
                <a:latin typeface="Comic Sans MS" pitchFamily="66" charset="0"/>
              </a:rPr>
              <a:t>Aquí la música sirve como forma</a:t>
            </a:r>
          </a:p>
          <a:p>
            <a:pPr algn="ctr"/>
            <a:r>
              <a:rPr lang="es-CL" sz="2000">
                <a:solidFill>
                  <a:srgbClr val="00FF00"/>
                </a:solidFill>
                <a:latin typeface="Comic Sans MS" pitchFamily="66" charset="0"/>
              </a:rPr>
              <a:t>de destrucción de los malos espíritus.</a:t>
            </a:r>
            <a:endParaRPr lang="es-ES" sz="2000">
              <a:solidFill>
                <a:srgbClr val="00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</TotalTime>
  <Words>1661</Words>
  <Application>Microsoft Office PowerPoint</Application>
  <PresentationFormat>Presentación en pantalla (4:3)</PresentationFormat>
  <Paragraphs>300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5" baseType="lpstr">
      <vt:lpstr>Arial</vt:lpstr>
      <vt:lpstr>Comic Sans MS</vt:lpstr>
      <vt:lpstr>Diseño predeterminado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</vt:vector>
  </TitlesOfParts>
  <Company>umce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Alumnos</dc:creator>
  <cp:lastModifiedBy>OLIDATA 01</cp:lastModifiedBy>
  <cp:revision>34</cp:revision>
  <dcterms:created xsi:type="dcterms:W3CDTF">2009-09-22T20:19:26Z</dcterms:created>
  <dcterms:modified xsi:type="dcterms:W3CDTF">2015-10-04T04:55:52Z</dcterms:modified>
</cp:coreProperties>
</file>