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286544" cy="2786081"/>
          </a:xfrm>
        </p:spPr>
        <p:txBody>
          <a:bodyPr/>
          <a:lstStyle>
            <a:lvl1pPr>
              <a:defRPr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4857760"/>
            <a:ext cx="38576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E654-B4B0-41D6-93A0-1A823CA75BAB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2283-5512-4722-8151-C3B4D527F6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418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55E1-5BE9-4BAD-B462-2F1F05AAD9E4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D3CB7-6E27-4E58-8E03-25393B0EFA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115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5E11F-0514-4FC3-BB79-0CE86924CB60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AB91-74E0-4DF5-A754-13FEE02B8B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43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2BAD1-ECBA-43D3-BA5C-C72AF9EE0871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5380-D945-4F8A-BCFF-1D61E8C901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843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E7ED3-FC01-47B6-93FA-BBB7C6FBFECD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DB48-EFD4-49CD-AC34-EB9F2C7BD5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94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D32F4-B1EF-407C-A5D3-23D6CB841424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47547-B147-41E4-B5C3-3C288B8628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746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FEE49-6FF5-4FF5-8F9A-EFFDC2A330BF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2107F-ED51-4845-8ECC-D78D2DC44E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865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8E8B-998A-408A-A3EE-E9CF3DBB88ED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7481-7F93-4FA7-AF85-2E5FCF836F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940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1BDD9-8BB0-4385-BF6C-00A774A951ED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016C8-9532-40AF-9442-3B956C843C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37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4153A-D852-4634-9199-BA13CE9DF37C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4A82-EC5A-4820-ACA7-9D76909CF1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058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4A56A-A8A8-4370-9193-58717CFCAC39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6E7AF-DB4E-4D88-B5C6-DFCEC9C2A5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78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7643812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857375" y="1214438"/>
            <a:ext cx="70866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2D0B9D-0E18-4261-87A5-7555669113B5}" type="datetimeFigureOut">
              <a:rPr lang="ru-RU"/>
              <a:pPr>
                <a:defRPr/>
              </a:pPr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F01CBB-8719-48FC-814B-05D193C296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571625"/>
            <a:ext cx="6286500" cy="2786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Тепловые  явления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8" y="4857750"/>
            <a:ext cx="3857625" cy="17526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«А»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 углом 13"/>
          <p:cNvSpPr/>
          <p:nvPr/>
        </p:nvSpPr>
        <p:spPr>
          <a:xfrm flipH="1" flipV="1">
            <a:off x="4779963" y="3763963"/>
            <a:ext cx="796925" cy="11953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934075" y="3933825"/>
            <a:ext cx="4572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7" name="Стрелка углом 16"/>
          <p:cNvSpPr/>
          <p:nvPr/>
        </p:nvSpPr>
        <p:spPr>
          <a:xfrm flipV="1">
            <a:off x="6748463" y="3946525"/>
            <a:ext cx="800100" cy="105886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059832" y="1943278"/>
            <a:ext cx="638426" cy="693635"/>
          </a:xfrm>
          <a:prstGeom prst="straightConnector1">
            <a:avLst/>
          </a:prstGeom>
          <a:ln w="76200">
            <a:solidFill>
              <a:schemeClr val="bg2">
                <a:lumMod val="25000"/>
              </a:schemeClr>
            </a:solidFill>
            <a:tailEnd type="triangle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012160" y="1937705"/>
            <a:ext cx="736576" cy="699208"/>
          </a:xfrm>
          <a:prstGeom prst="straightConnector1">
            <a:avLst/>
          </a:prstGeom>
          <a:ln w="76200">
            <a:solidFill>
              <a:schemeClr val="bg2">
                <a:lumMod val="25000"/>
              </a:schemeClr>
            </a:solidFill>
            <a:tailEnd type="triangle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Скругленная прямоугольная выноска 26"/>
          <p:cNvSpPr/>
          <p:nvPr/>
        </p:nvSpPr>
        <p:spPr>
          <a:xfrm>
            <a:off x="5077033" y="5157192"/>
            <a:ext cx="2171700" cy="567690"/>
          </a:xfrm>
          <a:prstGeom prst="wedgeRoundRectCallou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конвекция</a:t>
            </a:r>
            <a:endParaRPr lang="ru-RU" sz="1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10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 flipH="1">
            <a:off x="2908633" y="4691102"/>
            <a:ext cx="2057400" cy="466090"/>
          </a:xfrm>
          <a:prstGeom prst="wedgeRoundRectCallout">
            <a:avLst/>
          </a:prstGeom>
          <a:ln w="34925"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6000"/>
              </a:lnSpc>
              <a:spcAft>
                <a:spcPts val="80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Теплопроводность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1" hangingPunct="1">
              <a:lnSpc>
                <a:spcPct val="106000"/>
              </a:lnSpc>
              <a:spcAft>
                <a:spcPts val="800"/>
              </a:spcAft>
              <a:defRPr/>
            </a:pPr>
            <a:r>
              <a:rPr lang="ru-RU" sz="1100" dirty="0">
                <a:solidFill>
                  <a:srgbClr val="FFFFFF"/>
                </a:solidFill>
                <a:ea typeface="Calibri" panose="020F0502020204030204" pitchFamily="34" charset="0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 rot="3239581">
            <a:off x="7033470" y="4835768"/>
            <a:ext cx="2171700" cy="567690"/>
          </a:xfrm>
          <a:prstGeom prst="wedgeRoundRectCallou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Излучение</a:t>
            </a:r>
            <a:endParaRPr lang="ru-RU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Надпись 16"/>
          <p:cNvSpPr txBox="1"/>
          <p:nvPr/>
        </p:nvSpPr>
        <p:spPr>
          <a:xfrm>
            <a:off x="3330556" y="692696"/>
            <a:ext cx="3204210" cy="13601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Внутренняя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1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6" name="Выноска-облако 35"/>
          <p:cNvSpPr/>
          <p:nvPr/>
        </p:nvSpPr>
        <p:spPr>
          <a:xfrm>
            <a:off x="1619250" y="2636838"/>
            <a:ext cx="2808288" cy="1127125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Выноска-облако 38"/>
          <p:cNvSpPr/>
          <p:nvPr/>
        </p:nvSpPr>
        <p:spPr>
          <a:xfrm>
            <a:off x="5030788" y="2636838"/>
            <a:ext cx="2925762" cy="14573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6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Теплопередача</a:t>
            </a:r>
            <a:endParaRPr lang="ru-RU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6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979613" y="1196975"/>
            <a:ext cx="6943725" cy="53578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1.Назовите основные признаки изменения внутренней энергии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2.Энергия, которую тело получает или теряет при теплопередаче, называют …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Единица измерения количества теплоты…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4.Что больше 100 калорий или 100 Джоулей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5.Удельная теплота  плавления железа меньше удельной теплоты плавления льда. Какое из тел сложнее расплавить?  Начальные температуры  тел одинаковы и равны 0С.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6.Вода при 100С  или пар при 100С растопят больше льда?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000250" y="1357313"/>
            <a:ext cx="6943725" cy="5357812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поразмышляем!</a:t>
            </a:r>
          </a:p>
          <a:p>
            <a:pPr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1.Килограмм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льда, при температуре -10</a:t>
            </a:r>
            <a:r>
              <a:rPr lang="ru-RU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превратили в пар при 100</a:t>
            </a:r>
            <a:r>
              <a:rPr lang="ru-RU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Какое количество теплоты было затрачено про этом? Удельная теплоемкость льда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2100 Дж/(кг • К), воды  -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4200Дж/(кг •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теплота плавления льда λ = 340кДж/кг, удельная теплота парообразования воды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2,3 МДж/кг.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 какой минимальной скоростью должна лететь свинцовая пуля, чтобы при ударе о препятствие расплавится? Удельная теплоемкость льда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130 Дж/(кг •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теплота плавления свинца 25 кДж/кг. Температура плавления 327С. Скорость пули перед ударом 27С.</a:t>
            </a: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подвал где температура 0С вносят ведро со льдом при 0С и ведро с водой при 0С. Растает лед  или нагреется вода?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колбе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1кг воды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0° С. Откачивая пар, воду заморозили.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массу образовавшегося пара.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Объект 4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тела одинаковой массы нагревают, передавая одинаковое количество теплоты в единицу времени. Удельная теплоемкость первого тела с1 = 460Дж/кгС. Если скорость передачи тепла не зависит от температуры, то удельная теплоемкость второго тела равна </a:t>
            </a:r>
          </a:p>
          <a:p>
            <a:endParaRPr lang="ru-RU" altLang="ru-RU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/>
        </p:nvGraphicFramePr>
        <p:xfrm>
          <a:off x="2936875" y="3141663"/>
          <a:ext cx="501967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Точечный рисунок" r:id="rId3" imgW="2561905" imgH="1657581" progId="Paint.Picture">
                  <p:embed/>
                </p:oleObj>
              </mc:Choice>
              <mc:Fallback>
                <p:oleObj name="Точечный рисунок" r:id="rId3" imgW="2561905" imgH="1657581" progId="Paint.Picture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141663"/>
                        <a:ext cx="5019675" cy="324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идеальном калориметре находится лёд массой 50 г при температуре (-10°С). Медленно в калориметр впускают водяной, имеющий температуру 100°С? Удельная теплота плавления льда 330 кДж/кг, удельная теплоёмкость льда 2,1 кДж/(кг·°С) , удельная теплота парообразования воды 2,3 МДж/кг, удельная теплоёмкость воды 4,2 кДж/(кг·°С) Проанализируйте возможные результаты теплообмена. Определите массу льда при которой в калориметре установится температура: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0⁰С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б)50⁰С       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100⁰С 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02" t="-554" r="-602"/>
            </a:stretch>
          </a:blipFill>
          <a:extLst/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 изображен график плавления твердого тела. Если поступление тепла в единицу времени постоянно, то удельная теплота плавления 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 удельной теплоемкости в твердом состоянии в … раз.</a:t>
            </a:r>
          </a:p>
          <a:p>
            <a:endParaRPr lang="ru-RU" altLang="ru-RU" sz="2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471738" y="2565400"/>
          <a:ext cx="5857875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Точечный рисунок" r:id="rId3" imgW="3209524" imgH="2085714" progId="Paint.Picture">
                  <p:embed/>
                </p:oleObj>
              </mc:Choice>
              <mc:Fallback>
                <p:oleObj name="Точечный рисунок" r:id="rId3" imgW="3209524" imgH="2085714" progId="Paint.Picture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2565400"/>
                        <a:ext cx="5857875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езентация КЛАССНАЯ РАБОТ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КЛАССНАЯ РАБОТА</Template>
  <TotalTime>368</TotalTime>
  <Words>391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Презентация КЛАССНАЯ РАБОТА</vt:lpstr>
      <vt:lpstr>Точечный рисунок</vt:lpstr>
      <vt:lpstr>Тепловые  явления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Волынец</dc:creator>
  <cp:lastModifiedBy>Pavel Pn</cp:lastModifiedBy>
  <cp:revision>31</cp:revision>
  <dcterms:created xsi:type="dcterms:W3CDTF">2011-07-27T14:39:28Z</dcterms:created>
  <dcterms:modified xsi:type="dcterms:W3CDTF">2019-03-16T18:15:17Z</dcterms:modified>
</cp:coreProperties>
</file>