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45" r:id="rId2"/>
    <p:sldId id="398" r:id="rId3"/>
    <p:sldId id="346" r:id="rId4"/>
    <p:sldId id="402" r:id="rId5"/>
    <p:sldId id="313" r:id="rId6"/>
    <p:sldId id="314" r:id="rId7"/>
    <p:sldId id="355" r:id="rId8"/>
    <p:sldId id="316" r:id="rId9"/>
    <p:sldId id="319" r:id="rId10"/>
    <p:sldId id="320" r:id="rId11"/>
    <p:sldId id="393" r:id="rId12"/>
    <p:sldId id="322" r:id="rId13"/>
    <p:sldId id="395" r:id="rId14"/>
    <p:sldId id="335" r:id="rId15"/>
    <p:sldId id="336" r:id="rId16"/>
    <p:sldId id="337" r:id="rId17"/>
    <p:sldId id="338" r:id="rId18"/>
    <p:sldId id="339" r:id="rId19"/>
    <p:sldId id="323" r:id="rId20"/>
    <p:sldId id="324" r:id="rId21"/>
    <p:sldId id="376" r:id="rId22"/>
    <p:sldId id="326" r:id="rId23"/>
    <p:sldId id="380" r:id="rId24"/>
    <p:sldId id="330" r:id="rId25"/>
    <p:sldId id="331" r:id="rId26"/>
    <p:sldId id="385" r:id="rId27"/>
    <p:sldId id="343" r:id="rId28"/>
    <p:sldId id="386" r:id="rId29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0000FF"/>
    <a:srgbClr val="009900"/>
    <a:srgbClr val="FFFF66"/>
    <a:srgbClr val="990000"/>
    <a:srgbClr val="FF0000"/>
    <a:srgbClr val="FF66CC"/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960" autoAdjust="0"/>
    <p:restoredTop sz="94595" autoAdjust="0"/>
  </p:normalViewPr>
  <p:slideViewPr>
    <p:cSldViewPr>
      <p:cViewPr varScale="1">
        <p:scale>
          <a:sx n="79" d="100"/>
          <a:sy n="79" d="100"/>
        </p:scale>
        <p:origin x="-25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ru-RU"/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/>
          </a:p>
        </p:txBody>
      </p:sp>
      <p:sp>
        <p:nvSpPr>
          <p:cNvPr id="331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ru-RU"/>
          </a:p>
        </p:txBody>
      </p:sp>
      <p:sp>
        <p:nvSpPr>
          <p:cNvPr id="331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C770364-F1AF-4296-AB09-73217C42B2B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168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ru-RU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48C27A8-AAA3-4719-8996-7F20A670DF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8121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27A8-AAA3-4719-8996-7F20A670DF3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736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27A8-AAA3-4719-8996-7F20A670DF3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077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2D9C1-04AC-43E6-AF21-D8C684A03B5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66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23791-9E4C-40E6-8CD6-FA58BBB33E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59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252B0-CBA2-43CF-8575-6511D00B5FB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3416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1717548-FA45-4278-B19C-B78C19F7729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07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E6181-0FD5-4E4E-B0C1-5F3DFAF52A8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003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E25E2-7A88-419C-BD0F-6BCE25A7B65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48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DDC74-B877-49B4-BC57-4C86D2BF119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29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B0DA0-C3A3-48F7-8B4D-BB27F09F186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4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8F7FD-3CB7-4F91-98F7-74091DF68E8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025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89FD-D389-401E-B63A-EB439D0007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43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9E693-E3C7-4CA0-99AA-0D1B579E3D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243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64BD1-CC1D-41CF-8B66-F6381D2DA4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025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607E858-8B04-4EC1-8ABF-C682A747182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86;&#1080;%20&#1076;&#1086;&#1082;&#1091;&#1084;&#1077;&#1085;&#1090;&#1099;\&#1052;&#1072;&#1088;&#1080;&#1085;&#1072;&#1085;&#1072;%20&#1076;%20&#1076;&#1080;&#1089;&#1082;&#1077;\&#1055;&#1088;&#1077;&#1079;&#1080;&#1085;&#1090;&#1072;&#1094;&#1080;&#1080;%20&#1087;&#1086;%20&#1092;&#1080;&#1079;&#1080;&#1082;&#1077;\&#1055;&#1088;&#1077;&#1079;&#1080;&#1085;&#1090;&#1072;&#1094;&#1080;&#1080;%20&#1052;&#1077;&#1085;&#1078;&#1080;&#1085;\&#1057;&#1042;&#1054;&#1071;%20&#1048;&#1043;&#1056;&#1040;%201\&#1044;&#1086;&#1088;&#1086;&#1078;&#1082;&#1072;.mp3" TargetMode="Externa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86;&#1080;%20&#1076;&#1086;&#1082;&#1091;&#1084;&#1077;&#1085;&#1090;&#1099;\&#1052;&#1072;&#1088;&#1080;&#1085;&#1072;&#1085;&#1072;%20&#1076;%20&#1076;&#1080;&#1089;&#1082;&#1077;\&#1055;&#1088;&#1077;&#1079;&#1080;&#1085;&#1090;&#1072;&#1094;&#1080;&#1080;%20&#1087;&#1086;%20&#1092;&#1080;&#1079;&#1080;&#1082;&#1077;\&#1055;&#1088;&#1077;&#1079;&#1080;&#1085;&#1090;&#1072;&#1094;&#1080;&#1080;%20&#1052;&#1077;&#1085;&#1078;&#1080;&#1085;\&#1057;&#1042;&#1054;&#1071;%20&#1048;&#1043;&#1056;&#1040;%201\&#1044;&#1086;&#1088;&#1086;&#1078;&#1082;&#1072;.mp3" TargetMode="External"/><Relationship Id="rId6" Type="http://schemas.openxmlformats.org/officeDocument/2006/relationships/image" Target="../media/image17.jpe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&#1052;&#1086;&#1080;%20&#1076;&#1086;&#1082;&#1091;&#1084;&#1077;&#1085;&#1090;&#1099;\&#1052;&#1072;&#1088;&#1080;&#1085;&#1072;&#1085;&#1072;%20&#1076;%20&#1076;&#1080;&#1089;&#1082;&#1077;\&#1055;&#1088;&#1077;&#1079;&#1080;&#1085;&#1090;&#1072;&#1094;&#1080;&#1080;%20&#1087;&#1086;%20&#1092;&#1080;&#1079;&#1080;&#1082;&#1077;\&#1055;&#1088;&#1077;&#1079;&#1080;&#1085;&#1090;&#1072;&#1094;&#1080;&#1080;%20&#1052;&#1077;&#1085;&#1078;&#1080;&#1085;\&#1057;&#1042;&#1054;&#1071;%20&#1048;&#1043;&#1056;&#1040;%201\The%20Spy%20Next%20Door%20HD%20trailer.wmv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1.xml"/><Relationship Id="rId18" Type="http://schemas.openxmlformats.org/officeDocument/2006/relationships/slide" Target="slide12.xml"/><Relationship Id="rId26" Type="http://schemas.openxmlformats.org/officeDocument/2006/relationships/slide" Target="slide28.xml"/><Relationship Id="rId3" Type="http://schemas.openxmlformats.org/officeDocument/2006/relationships/slide" Target="slide9.xml"/><Relationship Id="rId21" Type="http://schemas.openxmlformats.org/officeDocument/2006/relationships/slide" Target="slide27.xml"/><Relationship Id="rId7" Type="http://schemas.openxmlformats.org/officeDocument/2006/relationships/slide" Target="slide5.xml"/><Relationship Id="rId12" Type="http://schemas.openxmlformats.org/officeDocument/2006/relationships/slide" Target="slide6.xml"/><Relationship Id="rId17" Type="http://schemas.openxmlformats.org/officeDocument/2006/relationships/slide" Target="slide7.xml"/><Relationship Id="rId25" Type="http://schemas.openxmlformats.org/officeDocument/2006/relationships/slide" Target="slide23.xml"/><Relationship Id="rId2" Type="http://schemas.openxmlformats.org/officeDocument/2006/relationships/slide" Target="slide4.xml"/><Relationship Id="rId16" Type="http://schemas.openxmlformats.org/officeDocument/2006/relationships/slide" Target="slide26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25.xml"/><Relationship Id="rId24" Type="http://schemas.openxmlformats.org/officeDocument/2006/relationships/slide" Target="slide18.xml"/><Relationship Id="rId5" Type="http://schemas.openxmlformats.org/officeDocument/2006/relationships/slide" Target="slide19.xml"/><Relationship Id="rId15" Type="http://schemas.openxmlformats.org/officeDocument/2006/relationships/slide" Target="slide21.xml"/><Relationship Id="rId23" Type="http://schemas.openxmlformats.org/officeDocument/2006/relationships/slide" Target="slide13.xml"/><Relationship Id="rId10" Type="http://schemas.openxmlformats.org/officeDocument/2006/relationships/slide" Target="slide20.xml"/><Relationship Id="rId19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slide" Target="slide15.xml"/><Relationship Id="rId14" Type="http://schemas.openxmlformats.org/officeDocument/2006/relationships/slide" Target="slide16.xml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6" name="Picture 4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213100"/>
            <a:ext cx="4679950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7317" name="Ente600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Enter.WAV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60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7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11188" y="692150"/>
            <a:ext cx="7772400" cy="1470025"/>
          </a:xfrm>
        </p:spPr>
        <p:txBody>
          <a:bodyPr/>
          <a:lstStyle/>
          <a:p>
            <a:r>
              <a:rPr lang="ru-RU" sz="4000" b="1" dirty="0"/>
              <a:t>Внеклассное</a:t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 мероприятие</a:t>
            </a:r>
            <a:r>
              <a:rPr lang="ru-RU" sz="4000" dirty="0"/>
              <a:t> </a:t>
            </a:r>
          </a:p>
        </p:txBody>
      </p:sp>
      <p:sp>
        <p:nvSpPr>
          <p:cNvPr id="397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373688"/>
            <a:ext cx="6400800" cy="838200"/>
          </a:xfrm>
        </p:spPr>
        <p:txBody>
          <a:bodyPr/>
          <a:lstStyle/>
          <a:p>
            <a:r>
              <a:rPr lang="ru-RU" b="1" dirty="0"/>
              <a:t>по </a:t>
            </a:r>
            <a:r>
              <a:rPr lang="ru-RU" b="1" dirty="0" smtClean="0"/>
              <a:t>физике </a:t>
            </a:r>
            <a:endParaRPr lang="ru-RU" b="1" dirty="0"/>
          </a:p>
        </p:txBody>
      </p:sp>
      <p:pic>
        <p:nvPicPr>
          <p:cNvPr id="397324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5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6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34950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7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9500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8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500438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9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00663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30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73463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31" name="Рисунок 12" descr="pastel-star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29225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68" fill="hold"/>
                                        <p:tgtEl>
                                          <p:spTgt spid="397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rgbClr val="FFFF66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3" name="AutoShape 1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935436"/>
            <a:ext cx="1008063" cy="90805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"/>
            <a:ext cx="7272337" cy="846138"/>
          </a:xfrm>
        </p:spPr>
        <p:txBody>
          <a:bodyPr/>
          <a:lstStyle/>
          <a:p>
            <a:r>
              <a:rPr lang="ru-RU" sz="4000" b="1" u="sng" dirty="0"/>
              <a:t>Физика в кино и сказках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6197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71852" y="5733256"/>
            <a:ext cx="5040312" cy="1080393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000" dirty="0" smtClean="0">
                <a:latin typeface="Times New Roman" pitchFamily="18" charset="0"/>
              </a:rPr>
              <a:t>Диффузия</a:t>
            </a:r>
            <a:endParaRPr lang="ru-RU" sz="4000" dirty="0">
              <a:latin typeface="Times New Roman" pitchFamily="18" charset="0"/>
            </a:endParaRPr>
          </a:p>
        </p:txBody>
      </p:sp>
      <p:sp>
        <p:nvSpPr>
          <p:cNvPr id="136199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200</a:t>
            </a:r>
          </a:p>
        </p:txBody>
      </p:sp>
      <p:sp>
        <p:nvSpPr>
          <p:cNvPr id="2" name="AutoShape 2" descr="Трое в лодке, не считая собаки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724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3443" y="2633042"/>
            <a:ext cx="2863053" cy="2596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8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FFFF66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1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949950"/>
            <a:ext cx="1008063" cy="90805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828055" y="1"/>
            <a:ext cx="7272337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ru-RU" sz="4000" u="sng" dirty="0"/>
              <a:t>Учёные-физики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AutoShape 5">
                <a:hlinkClick r:id="" action="ppaction://noaction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2051720" y="5444951"/>
                <a:ext cx="5040312" cy="1368425"/>
              </a:xfrm>
              <a:prstGeom prst="actionButtonBlank">
                <a:avLst/>
              </a:prstGeom>
              <a:solidFill>
                <a:srgbClr val="FFFF0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/>
                        </a:rPr>
                        <m:t>𝐅</m:t>
                      </m:r>
                      <m:r>
                        <a:rPr lang="en-US" sz="4000" b="1" i="1" smtClean="0"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latin typeface="Cambria Math"/>
                        </a:rPr>
                        <m:t>𝒌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4000" b="1" i="1" smtClean="0"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40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4000" b="1" i="1" smtClean="0"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40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40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40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40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40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21" name="AutoShape 5">
                <a:hlinkClick r:id="" action="ppaction://noaction" highlightClick="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1720" y="5444951"/>
                <a:ext cx="5040312" cy="1368425"/>
              </a:xfrm>
              <a:prstGeom prst="actionButtonBlank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200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58966" y="908720"/>
            <a:ext cx="8066087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r>
              <a:rPr lang="ru-RU" sz="3600" dirty="0">
                <a:latin typeface="Times New Roman" pitchFamily="18" charset="0"/>
              </a:rPr>
              <a:t>Мудрецы в древности говорили, что притягиваться могут 2 противоположности. Кто впервые сформулировал эти слова на языке физической формулы? </a:t>
            </a:r>
          </a:p>
        </p:txBody>
      </p:sp>
      <p:sp>
        <p:nvSpPr>
          <p:cNvPr id="29" name="Овал 28"/>
          <p:cNvSpPr/>
          <p:nvPr/>
        </p:nvSpPr>
        <p:spPr bwMode="auto">
          <a:xfrm>
            <a:off x="1134149" y="4077168"/>
            <a:ext cx="864816" cy="864000"/>
          </a:xfrm>
          <a:prstGeom prst="ellipse">
            <a:avLst/>
          </a:prstGeom>
          <a:solidFill>
            <a:srgbClr val="0070C0">
              <a:alpha val="9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</a:rPr>
              <a:t>+</a:t>
            </a:r>
          </a:p>
        </p:txBody>
      </p:sp>
      <p:sp>
        <p:nvSpPr>
          <p:cNvPr id="30" name="Овал 29"/>
          <p:cNvSpPr/>
          <p:nvPr/>
        </p:nvSpPr>
        <p:spPr bwMode="auto">
          <a:xfrm>
            <a:off x="7163568" y="4077168"/>
            <a:ext cx="864816" cy="864000"/>
          </a:xfrm>
          <a:prstGeom prst="ellipse">
            <a:avLst/>
          </a:prstGeom>
          <a:solidFill>
            <a:srgbClr val="0070C0">
              <a:alpha val="9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31" name="Прямая соединительная линия 30"/>
          <p:cNvCxnSpPr>
            <a:stCxn id="30" idx="2"/>
            <a:endCxn id="29" idx="6"/>
          </p:cNvCxnSpPr>
          <p:nvPr/>
        </p:nvCxnSpPr>
        <p:spPr bwMode="auto">
          <a:xfrm flipH="1">
            <a:off x="1998965" y="4509168"/>
            <a:ext cx="5164603" cy="0"/>
          </a:xfrm>
          <a:prstGeom prst="line">
            <a:avLst/>
          </a:prstGeom>
          <a:solidFill>
            <a:srgbClr val="FFFF00">
              <a:alpha val="89999"/>
            </a:srgbClr>
          </a:solidFill>
          <a:ln w="63500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>
            <a:stCxn id="30" idx="2"/>
          </p:cNvCxnSpPr>
          <p:nvPr/>
        </p:nvCxnSpPr>
        <p:spPr bwMode="auto">
          <a:xfrm flipH="1">
            <a:off x="5746207" y="4509168"/>
            <a:ext cx="1417361" cy="0"/>
          </a:xfrm>
          <a:prstGeom prst="straightConnector1">
            <a:avLst/>
          </a:prstGeom>
          <a:solidFill>
            <a:srgbClr val="FFFF00">
              <a:alpha val="89999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 стрелкой 32"/>
          <p:cNvCxnSpPr/>
          <p:nvPr/>
        </p:nvCxnSpPr>
        <p:spPr bwMode="auto">
          <a:xfrm flipH="1">
            <a:off x="1998965" y="4509168"/>
            <a:ext cx="1417361" cy="0"/>
          </a:xfrm>
          <a:prstGeom prst="straightConnector1">
            <a:avLst/>
          </a:prstGeom>
          <a:solidFill>
            <a:srgbClr val="FFFF00">
              <a:alpha val="89999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7202815" y="3638634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solidFill>
                  <a:schemeClr val="accent1"/>
                </a:solidFill>
              </a:rPr>
              <a:t>–</a:t>
            </a:r>
            <a:endParaRPr lang="ru-RU" sz="8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FFFF6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92" name="AutoShape 5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14282" y="5949950"/>
            <a:ext cx="1046193" cy="90805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"/>
            <a:ext cx="7127875" cy="920540"/>
          </a:xfrm>
        </p:spPr>
        <p:txBody>
          <a:bodyPr/>
          <a:lstStyle/>
          <a:p>
            <a:r>
              <a:rPr lang="ru-RU" sz="4000" b="1" u="sng" dirty="0">
                <a:solidFill>
                  <a:schemeClr val="accent1"/>
                </a:solidFill>
              </a:rPr>
              <a:t>Физика в картинках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8245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50336" y="5517232"/>
            <a:ext cx="6480522" cy="1340769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2800" dirty="0">
                <a:latin typeface="Times New Roman" pitchFamily="18" charset="0"/>
              </a:rPr>
              <a:t>От белой майки солнечные лучи </a:t>
            </a:r>
            <a:endParaRPr lang="ru-RU" sz="2800" dirty="0" smtClean="0">
              <a:latin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</a:rPr>
              <a:t>отражаются</a:t>
            </a:r>
            <a:r>
              <a:rPr lang="ru-RU" sz="2800" dirty="0">
                <a:latin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</a:rPr>
              <a:t>а </a:t>
            </a:r>
            <a:r>
              <a:rPr lang="ru-RU" sz="2800" dirty="0">
                <a:latin typeface="Times New Roman" pitchFamily="18" charset="0"/>
              </a:rPr>
              <a:t>черной поглощаются</a:t>
            </a:r>
          </a:p>
        </p:txBody>
      </p:sp>
      <p:sp>
        <p:nvSpPr>
          <p:cNvPr id="138247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26035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200</a:t>
            </a:r>
          </a:p>
        </p:txBody>
      </p:sp>
      <p:pic>
        <p:nvPicPr>
          <p:cNvPr id="15" name="Picture 4" descr="07i-i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392" y="920540"/>
            <a:ext cx="5562114" cy="4536281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50000">
              <a:srgbClr val="FFFF66"/>
            </a:gs>
            <a:gs pos="100000">
              <a:srgbClr val="99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Дорож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0034" y="6143644"/>
            <a:ext cx="304800" cy="304800"/>
          </a:xfrm>
          <a:prstGeom prst="rect">
            <a:avLst/>
          </a:prstGeom>
        </p:spPr>
      </p:pic>
      <p:sp>
        <p:nvSpPr>
          <p:cNvPr id="465925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949950"/>
            <a:ext cx="1008063" cy="90805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5283" y="0"/>
            <a:ext cx="8229600" cy="676746"/>
          </a:xfrm>
        </p:spPr>
        <p:txBody>
          <a:bodyPr/>
          <a:lstStyle/>
          <a:p>
            <a:r>
              <a:rPr lang="ru-RU" sz="4000" b="1" u="sng" dirty="0">
                <a:solidFill>
                  <a:schemeClr val="accent1"/>
                </a:solidFill>
              </a:rPr>
              <a:t>Физика дома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65923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98851" y="5805264"/>
            <a:ext cx="5905500" cy="1080120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3200" dirty="0" smtClean="0">
                <a:latin typeface="Times New Roman" pitchFamily="18" charset="0"/>
              </a:rPr>
              <a:t>Поглощая часть теплоты </a:t>
            </a:r>
          </a:p>
          <a:p>
            <a:r>
              <a:rPr lang="ru-RU" sz="3200" dirty="0" smtClean="0">
                <a:latin typeface="Times New Roman" pitchFamily="18" charset="0"/>
              </a:rPr>
              <a:t>не дает стакану лопнуть.</a:t>
            </a:r>
            <a:endParaRPr lang="ru-RU" sz="3200" dirty="0">
              <a:latin typeface="Times New Roman" pitchFamily="18" charset="0"/>
            </a:endParaRPr>
          </a:p>
        </p:txBody>
      </p:sp>
      <p:sp>
        <p:nvSpPr>
          <p:cNvPr id="465924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200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76746"/>
            <a:ext cx="6742013" cy="505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6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659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CC"/>
            </a:gs>
            <a:gs pos="50000">
              <a:srgbClr val="FFFF66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2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388" y="5929330"/>
            <a:ext cx="1035026" cy="928671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7187" y="-8694"/>
            <a:ext cx="7127875" cy="1104974"/>
          </a:xfrm>
        </p:spPr>
        <p:txBody>
          <a:bodyPr/>
          <a:lstStyle/>
          <a:p>
            <a:r>
              <a:rPr lang="ru-RU" sz="4000" b="1" u="sng" dirty="0" smtClean="0"/>
              <a:t>Физики шутят</a:t>
            </a:r>
            <a:endParaRPr lang="ru-RU" sz="4800" b="1" u="sng" dirty="0"/>
          </a:p>
        </p:txBody>
      </p:sp>
      <p:sp>
        <p:nvSpPr>
          <p:cNvPr id="151558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300</a:t>
            </a:r>
          </a:p>
        </p:txBody>
      </p:sp>
      <p:sp>
        <p:nvSpPr>
          <p:cNvPr id="151563" name="Rectangle 11"/>
          <p:cNvSpPr>
            <a:spLocks noChangeArrowheads="1"/>
          </p:cNvSpPr>
          <p:nvPr/>
        </p:nvSpPr>
        <p:spPr bwMode="auto">
          <a:xfrm>
            <a:off x="4069010" y="1096279"/>
            <a:ext cx="484003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342900" indent="-342900"/>
            <a:r>
              <a:rPr lang="ru-RU" sz="4000" b="0" dirty="0" smtClean="0">
                <a:latin typeface="Times New Roman" pitchFamily="18" charset="0"/>
              </a:rPr>
              <a:t>Джозеф Томсон</a:t>
            </a:r>
            <a:endParaRPr lang="ru-RU" sz="4000" b="0" dirty="0">
              <a:latin typeface="Times New Roman" pitchFamily="18" charset="0"/>
            </a:endParaRPr>
          </a:p>
        </p:txBody>
      </p:sp>
      <p:pic>
        <p:nvPicPr>
          <p:cNvPr id="4689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588" y="862940"/>
            <a:ext cx="39776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55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14498" y="5643578"/>
            <a:ext cx="4757832" cy="1080304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000" dirty="0" smtClean="0">
                <a:latin typeface="Times New Roman" pitchFamily="18" charset="0"/>
              </a:rPr>
              <a:t>Пудинг с изюмом</a:t>
            </a:r>
            <a:endParaRPr lang="ru-RU" sz="4000" dirty="0">
              <a:latin typeface="Times New Roman" pitchFamily="18" charset="0"/>
            </a:endParaRPr>
          </a:p>
        </p:txBody>
      </p:sp>
      <p:pic>
        <p:nvPicPr>
          <p:cNvPr id="4689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2738636" cy="27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786" name="Picture 2" descr="D:\Своя игра\Своя игра\пудинг с изюм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736"/>
            <a:ext cx="5369076" cy="42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8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0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3" grpId="0"/>
      <p:bldP spid="1515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rgbClr val="FFFF66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99" name="AutoShape 23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4" y="5949950"/>
            <a:ext cx="1035027" cy="90805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3493"/>
            <a:ext cx="6840537" cy="1008063"/>
          </a:xfrm>
        </p:spPr>
        <p:txBody>
          <a:bodyPr/>
          <a:lstStyle/>
          <a:p>
            <a:r>
              <a:rPr lang="ru-RU" sz="4000" b="1" u="sng" dirty="0"/>
              <a:t>Физика в кино и сказках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2582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300</a:t>
            </a:r>
          </a:p>
        </p:txBody>
      </p:sp>
      <p:sp>
        <p:nvSpPr>
          <p:cNvPr id="152584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39975" y="5589240"/>
            <a:ext cx="4679950" cy="1231900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2800" dirty="0" smtClean="0"/>
              <a:t>Обернуть кувшин </a:t>
            </a:r>
          </a:p>
          <a:p>
            <a:r>
              <a:rPr lang="ru-RU" sz="2800" dirty="0" smtClean="0"/>
              <a:t>мокрой тряпкой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14285"/>
          <a:stretch>
            <a:fillRect/>
          </a:stretch>
        </p:blipFill>
        <p:spPr bwMode="auto">
          <a:xfrm>
            <a:off x="142844" y="1071546"/>
            <a:ext cx="374930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148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071546"/>
            <a:ext cx="4929190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FFFF66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4" name="AutoShape 1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1520" y="5929331"/>
            <a:ext cx="962894" cy="884046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0"/>
            <a:ext cx="7572428" cy="1079500"/>
          </a:xfrm>
        </p:spPr>
        <p:txBody>
          <a:bodyPr/>
          <a:lstStyle/>
          <a:p>
            <a:r>
              <a:rPr lang="ru-RU" sz="4000" b="1" u="sng" dirty="0" smtClean="0"/>
              <a:t>Учёные-физики</a:t>
            </a:r>
            <a:endParaRPr lang="ru-RU" sz="4000" b="1" u="sng" dirty="0"/>
          </a:p>
        </p:txBody>
      </p:sp>
      <p:sp>
        <p:nvSpPr>
          <p:cNvPr id="153606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300</a:t>
            </a:r>
          </a:p>
        </p:txBody>
      </p:sp>
      <p:sp>
        <p:nvSpPr>
          <p:cNvPr id="153615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57356" y="5733256"/>
            <a:ext cx="5616575" cy="105333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400" b="0" dirty="0" smtClean="0">
                <a:solidFill>
                  <a:schemeClr val="tx2"/>
                </a:solidFill>
              </a:rPr>
              <a:t>Рычаг</a:t>
            </a:r>
            <a:endParaRPr lang="ru-RU" sz="4400" b="0" dirty="0">
              <a:solidFill>
                <a:schemeClr val="tx2"/>
              </a:solidFill>
            </a:endParaRPr>
          </a:p>
        </p:txBody>
      </p:sp>
      <p:pic>
        <p:nvPicPr>
          <p:cNvPr id="480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829513"/>
            <a:ext cx="6072198" cy="274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428596" y="1329625"/>
            <a:ext cx="8358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/>
              <a:t>Архимед утверждал: "Дайте мне точку опоры и я сдвину землю!". Каким простым механизмом он собирался воспользоваться, чтобы это сделать?</a:t>
            </a:r>
            <a:endParaRPr lang="ru-RU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0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FFFF6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08" name="AutoShape 8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42844" y="5929330"/>
            <a:ext cx="1044854" cy="92867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29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85852" y="5786454"/>
            <a:ext cx="7668946" cy="836612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2800" dirty="0" smtClean="0">
                <a:latin typeface="Arial" pitchFamily="34" charset="0"/>
              </a:rPr>
              <a:t>Равнодействующая всех сил равна нулю</a:t>
            </a:r>
            <a:endParaRPr lang="ru-RU" sz="2800" dirty="0">
              <a:latin typeface="Arial" pitchFamily="34" charset="0"/>
            </a:endParaRPr>
          </a:p>
        </p:txBody>
      </p:sp>
      <p:sp>
        <p:nvSpPr>
          <p:cNvPr id="154631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8029607" y="-24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300</a:t>
            </a:r>
          </a:p>
        </p:txBody>
      </p:sp>
      <p:sp>
        <p:nvSpPr>
          <p:cNvPr id="154709" name="Rectangle 85"/>
          <p:cNvSpPr>
            <a:spLocks noChangeArrowheads="1"/>
          </p:cNvSpPr>
          <p:nvPr/>
        </p:nvSpPr>
        <p:spPr bwMode="auto">
          <a:xfrm>
            <a:off x="1891840" y="0"/>
            <a:ext cx="520044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ru-RU" sz="4000" u="sng" dirty="0" smtClean="0">
                <a:solidFill>
                  <a:schemeClr val="accent1"/>
                </a:solidFill>
              </a:rPr>
              <a:t>Физика в картинках</a:t>
            </a:r>
            <a:endParaRPr lang="ru-RU" sz="4000" u="sng" dirty="0">
              <a:solidFill>
                <a:schemeClr val="accent1"/>
              </a:solidFill>
            </a:endParaRPr>
          </a:p>
        </p:txBody>
      </p:sp>
      <p:pic>
        <p:nvPicPr>
          <p:cNvPr id="16" name="Рисунок 15" descr="ЛебедьРакЩука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42976" y="714356"/>
            <a:ext cx="6973258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50000">
              <a:srgbClr val="FFFF66"/>
            </a:gs>
            <a:gs pos="100000">
              <a:srgbClr val="99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63" name="AutoShape 1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3528" y="5929330"/>
            <a:ext cx="962324" cy="92867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chemeClr val="accent1"/>
                </a:solidFill>
              </a:rPr>
              <a:t>Физика дома</a:t>
            </a:r>
            <a:endParaRPr lang="ru-RU" b="1" u="sng" dirty="0">
              <a:solidFill>
                <a:schemeClr val="accent1"/>
              </a:solidFill>
            </a:endParaRPr>
          </a:p>
        </p:txBody>
      </p:sp>
      <p:sp>
        <p:nvSpPr>
          <p:cNvPr id="15566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86116" y="1500174"/>
            <a:ext cx="5429288" cy="3400436"/>
          </a:xfrm>
        </p:spPr>
        <p:txBody>
          <a:bodyPr/>
          <a:lstStyle/>
          <a:p>
            <a:pPr marL="4763" indent="-4763">
              <a:buFontTx/>
              <a:buNone/>
            </a:pPr>
            <a:r>
              <a:rPr lang="ru-RU" sz="4000" dirty="0" smtClean="0">
                <a:latin typeface="Times New Roman" pitchFamily="18" charset="0"/>
              </a:rPr>
              <a:t>Одна лампочка ёлочной гирлянды перегорела и вся гирлянда погасла. Как соединены лампочки в гирлянде?</a:t>
            </a:r>
            <a:endParaRPr lang="ru-RU" sz="4800" b="1" dirty="0">
              <a:latin typeface="Times New Roman" pitchFamily="18" charset="0"/>
            </a:endParaRPr>
          </a:p>
        </p:txBody>
      </p:sp>
      <p:sp>
        <p:nvSpPr>
          <p:cNvPr id="155655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956550" y="142852"/>
            <a:ext cx="1042988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300</a:t>
            </a:r>
          </a:p>
        </p:txBody>
      </p:sp>
      <p:sp>
        <p:nvSpPr>
          <p:cNvPr id="155664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14546" y="5589588"/>
            <a:ext cx="5429288" cy="1054122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400" b="0" dirty="0" smtClean="0">
                <a:solidFill>
                  <a:schemeClr val="tx2"/>
                </a:solidFill>
              </a:rPr>
              <a:t>Последовательно</a:t>
            </a:r>
            <a:endParaRPr lang="ru-RU" sz="4400" b="0" dirty="0">
              <a:solidFill>
                <a:schemeClr val="tx2"/>
              </a:solidFill>
            </a:endParaRPr>
          </a:p>
        </p:txBody>
      </p:sp>
      <p:pic>
        <p:nvPicPr>
          <p:cNvPr id="14" name="Рисунок 13" descr="full_1354695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142984"/>
            <a:ext cx="2219325" cy="41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CC"/>
            </a:gs>
            <a:gs pos="50000">
              <a:srgbClr val="FFFF66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3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857892"/>
            <a:ext cx="963589" cy="965183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"/>
            <a:ext cx="8229600" cy="908736"/>
          </a:xfrm>
        </p:spPr>
        <p:txBody>
          <a:bodyPr/>
          <a:lstStyle/>
          <a:p>
            <a:r>
              <a:rPr lang="ru-RU" sz="4000" b="1" u="sng" dirty="0"/>
              <a:t>Физики шутят</a:t>
            </a:r>
            <a:endParaRPr lang="ru-RU" sz="4800" b="1" u="sng" dirty="0"/>
          </a:p>
        </p:txBody>
      </p:sp>
      <p:sp>
        <p:nvSpPr>
          <p:cNvPr id="139271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400</a:t>
            </a: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4481513" y="3200400"/>
            <a:ext cx="18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ru-RU" b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9275" name="AutoShape 11">
                <a:hlinkClick r:id="" action="ppaction://noaction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616072" y="5517232"/>
                <a:ext cx="5715000" cy="1305843"/>
              </a:xfrm>
              <a:prstGeom prst="actionButtonBlank">
                <a:avLst/>
              </a:prstGeom>
              <a:solidFill>
                <a:srgbClr val="FFFF0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ru-RU" sz="3600" b="1" i="1" smtClean="0">
                              <a:latin typeface="Cambria Math"/>
                            </a:rPr>
                            <m:t>кин</m:t>
                          </m:r>
                        </m:sub>
                      </m:sSub>
                      <m:r>
                        <a:rPr lang="ru-RU" sz="36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US" sz="36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1" i="1" smtClean="0">
                                  <a:latin typeface="Cambria Math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36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39275" name="AutoShape 11">
                <a:hlinkClick r:id="" action="ppaction://noaction" highlightClick="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6072" y="5517232"/>
                <a:ext cx="5715000" cy="1305843"/>
              </a:xfrm>
              <a:prstGeom prst="actionButtonBlank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17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6071" y="908720"/>
            <a:ext cx="5715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 descr="Untitled-5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6163" name="Rectangle 3"/>
          <p:cNvSpPr>
            <a:spLocks noChangeArrowheads="1"/>
          </p:cNvSpPr>
          <p:nvPr/>
        </p:nvSpPr>
        <p:spPr bwMode="auto">
          <a:xfrm>
            <a:off x="1619250" y="4437063"/>
            <a:ext cx="6400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6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rgbClr val="FFFF66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2" name="AutoShape 1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4471" y="5857892"/>
            <a:ext cx="961381" cy="955484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894" y="0"/>
            <a:ext cx="7056437" cy="865188"/>
          </a:xfrm>
        </p:spPr>
        <p:txBody>
          <a:bodyPr/>
          <a:lstStyle/>
          <a:p>
            <a:r>
              <a:rPr lang="ru-RU" sz="4000" b="1" u="sng" dirty="0"/>
              <a:t>Физика в кино и сказках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0294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26035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400</a:t>
            </a: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468313" y="5084763"/>
            <a:ext cx="8229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 sz="3600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0303" name="AutoShape 15">
                <a:hlinkClick r:id="" action="ppaction://noaction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727992" y="5589240"/>
                <a:ext cx="5400675" cy="1240788"/>
              </a:xfrm>
              <a:prstGeom prst="actionButtonBlank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/>
                        </a:rPr>
                        <m:t>𝑷</m:t>
                      </m:r>
                      <m:r>
                        <a:rPr lang="en-US" sz="4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𝑭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ru-RU" sz="4000" dirty="0"/>
              </a:p>
            </p:txBody>
          </p:sp>
        </mc:Choice>
        <mc:Fallback>
          <p:sp>
            <p:nvSpPr>
              <p:cNvPr id="140303" name="AutoShape 15">
                <a:hlinkClick r:id="" action="ppaction://noaction" highlightClick="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7992" y="5589240"/>
                <a:ext cx="5400675" cy="1240788"/>
              </a:xfrm>
              <a:prstGeom prst="actionButtonBlank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304" name="Rectangle 16"/>
          <p:cNvSpPr>
            <a:spLocks noChangeArrowheads="1"/>
          </p:cNvSpPr>
          <p:nvPr/>
        </p:nvSpPr>
        <p:spPr bwMode="auto">
          <a:xfrm>
            <a:off x="323850" y="1557338"/>
            <a:ext cx="8208963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342900" indent="-342900" algn="l"/>
            <a:endParaRPr lang="ru-RU" sz="4000" b="0" dirty="0">
              <a:latin typeface="Times New Roman" pitchFamily="18" charset="0"/>
            </a:endParaRPr>
          </a:p>
          <a:p>
            <a:pPr marL="342900" indent="-342900" algn="l"/>
            <a:endParaRPr lang="ru-RU" sz="4000" b="0" dirty="0">
              <a:latin typeface="Times New Roman" pitchFamily="18" charset="0"/>
            </a:endParaRPr>
          </a:p>
        </p:txBody>
      </p:sp>
      <p:sp>
        <p:nvSpPr>
          <p:cNvPr id="2" name="AutoShape 2" descr="http://4.bp.blogspot.com/-czd0aJRGPeA/ThiHUVERZFI/AAAAAAAABMs/qjYPbXu-8P8/s1600/%25D0%259F%25D1%2580%25D0%25B8%25D0%25BD%25D1%2586%25D0%25B5%25D1%2581%25D1%2581%25D0%25B0+%25D0%25BD%25D0%25B0+%25D0%25B3%25D0%25BE%25D1%2580%25D0%25BE%25D1%2588%25D0%25B8%25D0%25BD%25D0%25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518" y="846138"/>
            <a:ext cx="61436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FFFF66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7975" y="6093296"/>
            <a:ext cx="879475" cy="747712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881" y="2"/>
            <a:ext cx="7344519" cy="715974"/>
          </a:xfrm>
        </p:spPr>
        <p:txBody>
          <a:bodyPr/>
          <a:lstStyle/>
          <a:p>
            <a:r>
              <a:rPr lang="ru-RU" sz="4000" b="1" u="sng" dirty="0"/>
              <a:t>Учёные-физики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6467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26035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400</a:t>
            </a:r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468313" y="5084763"/>
            <a:ext cx="8229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 sz="3600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6470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77145" y="6093296"/>
            <a:ext cx="6607224" cy="792088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</a:rPr>
              <a:t>Исаак Ньютон</a:t>
            </a:r>
            <a:endParaRPr lang="ru-RU" sz="4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" name="AutoShape 2" descr="http://www.fullhdoboi.ru/_ph/28/107513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450" y="969440"/>
            <a:ext cx="5076825" cy="432435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5975"/>
            <a:ext cx="7812088" cy="53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4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FFFF6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63" name="AutoShape 2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5288" y="5857893"/>
            <a:ext cx="1033440" cy="1000108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099" y="0"/>
            <a:ext cx="6696075" cy="1081088"/>
          </a:xfrm>
          <a:noFill/>
        </p:spPr>
        <p:txBody>
          <a:bodyPr/>
          <a:lstStyle/>
          <a:p>
            <a:r>
              <a:rPr lang="ru-RU" sz="4000" u="sng" dirty="0">
                <a:solidFill>
                  <a:schemeClr val="accent1"/>
                </a:solidFill>
              </a:rPr>
              <a:t>Физика в картинках</a:t>
            </a:r>
          </a:p>
        </p:txBody>
      </p:sp>
      <p:sp>
        <p:nvSpPr>
          <p:cNvPr id="14234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85918" y="5500702"/>
            <a:ext cx="7000924" cy="112395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3200" dirty="0" smtClean="0"/>
              <a:t>	</a:t>
            </a:r>
            <a:r>
              <a:rPr lang="ru-RU" sz="3200" dirty="0" smtClean="0"/>
              <a:t>Сила трения</a:t>
            </a:r>
            <a:r>
              <a:rPr lang="en-US" sz="3200" dirty="0" smtClean="0"/>
              <a:t>. </a:t>
            </a:r>
            <a:endParaRPr lang="ru-RU" sz="3200" dirty="0"/>
          </a:p>
        </p:txBody>
      </p:sp>
      <p:sp>
        <p:nvSpPr>
          <p:cNvPr id="142342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400</a:t>
            </a:r>
          </a:p>
        </p:txBody>
      </p:sp>
      <p:sp>
        <p:nvSpPr>
          <p:cNvPr id="142369" name="Rectangle 33"/>
          <p:cNvSpPr>
            <a:spLocks noChangeArrowheads="1"/>
          </p:cNvSpPr>
          <p:nvPr/>
        </p:nvSpPr>
        <p:spPr bwMode="auto">
          <a:xfrm>
            <a:off x="0" y="2176314"/>
            <a:ext cx="93964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l"/>
            <a:r>
              <a:rPr lang="ru-RU" b="0" dirty="0">
                <a:solidFill>
                  <a:schemeClr val="tx2"/>
                </a:solidFill>
              </a:rPr>
              <a:t> </a:t>
            </a:r>
            <a:endParaRPr lang="ru-RU" sz="3200" b="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354285"/>
            <a:ext cx="4942705" cy="389076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5429256" y="5614550"/>
          <a:ext cx="2643206" cy="881069"/>
        </p:xfrm>
        <a:graphic>
          <a:graphicData uri="http://schemas.openxmlformats.org/presentationml/2006/ole">
            <p:oleObj spid="_x0000_s1026" name="Формула" r:id="rId5" imgW="723600" imgH="241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50000">
              <a:srgbClr val="FFFF66"/>
            </a:gs>
            <a:gs pos="100000">
              <a:srgbClr val="99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Дорож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71472" y="6143644"/>
            <a:ext cx="304800" cy="30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857232"/>
            <a:ext cx="7128242" cy="5754047"/>
          </a:xfrm>
          <a:prstGeom prst="rect">
            <a:avLst/>
          </a:prstGeom>
        </p:spPr>
      </p:pic>
      <p:sp>
        <p:nvSpPr>
          <p:cNvPr id="450565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14282" y="5857893"/>
            <a:ext cx="973168" cy="1000108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8864" y="0"/>
            <a:ext cx="8229600" cy="908720"/>
          </a:xfrm>
          <a:noFill/>
        </p:spPr>
        <p:txBody>
          <a:bodyPr/>
          <a:lstStyle/>
          <a:p>
            <a:r>
              <a:rPr lang="ru-RU" sz="4000" b="1" u="sng" dirty="0">
                <a:solidFill>
                  <a:schemeClr val="accent1"/>
                </a:solidFill>
              </a:rPr>
              <a:t>Физика дома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564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400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892770"/>
            <a:ext cx="6742013" cy="505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CC"/>
            </a:gs>
            <a:gs pos="50000">
              <a:srgbClr val="FFFF66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4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929330"/>
            <a:ext cx="892151" cy="928669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6436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35869" y="5949280"/>
            <a:ext cx="5832475" cy="908720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400" dirty="0" smtClean="0">
                <a:latin typeface="Times New Roman" pitchFamily="18" charset="0"/>
              </a:rPr>
              <a:t>Рентген</a:t>
            </a:r>
            <a:endParaRPr lang="ru-RU" sz="4400" dirty="0">
              <a:latin typeface="Times New Roman" pitchFamily="18" charset="0"/>
            </a:endParaRPr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92" y="54198"/>
            <a:ext cx="7200900" cy="998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b="1" u="sng" dirty="0"/>
              <a:t>Физики шутят</a:t>
            </a:r>
          </a:p>
        </p:txBody>
      </p:sp>
      <p:sp>
        <p:nvSpPr>
          <p:cNvPr id="146438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26035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500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052736"/>
            <a:ext cx="2996456" cy="4645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966" y="980728"/>
            <a:ext cx="6396203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rgbClr val="FFFF66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74" name="AutoShape 1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3850" y="6021288"/>
            <a:ext cx="792163" cy="836712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3532"/>
            <a:ext cx="7005637" cy="865188"/>
          </a:xfrm>
        </p:spPr>
        <p:txBody>
          <a:bodyPr/>
          <a:lstStyle/>
          <a:p>
            <a:r>
              <a:rPr lang="ru-RU" sz="4000" b="1" u="sng" dirty="0"/>
              <a:t>Физика в кино и сказках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7463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116632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500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1476375" y="285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sz="1800" b="0"/>
          </a:p>
        </p:txBody>
      </p:sp>
      <p:pic>
        <p:nvPicPr>
          <p:cNvPr id="8" name="The Spy Next Door HD traile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FFFF66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85720" y="5929330"/>
            <a:ext cx="973912" cy="92867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067550" cy="1081087"/>
          </a:xfrm>
        </p:spPr>
        <p:txBody>
          <a:bodyPr/>
          <a:lstStyle/>
          <a:p>
            <a:r>
              <a:rPr lang="ru-RU" sz="4000" b="1" u="sng" dirty="0"/>
              <a:t>Учёные-физики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5683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500</a:t>
            </a:r>
          </a:p>
        </p:txBody>
      </p:sp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1476375" y="285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sz="1800" b="0"/>
          </a:p>
        </p:txBody>
      </p:sp>
      <p:sp>
        <p:nvSpPr>
          <p:cNvPr id="455686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60525" y="5429264"/>
            <a:ext cx="7054879" cy="1357299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</a:rPr>
              <a:t>Галилео Галилей:</a:t>
            </a:r>
            <a:endParaRPr lang="en-US" sz="40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</a:rPr>
              <a:t>«И всё-таки она вертится!»</a:t>
            </a:r>
            <a:endParaRPr lang="ru-RU" sz="4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601" y="1018166"/>
            <a:ext cx="5500519" cy="4196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218" y="1448403"/>
            <a:ext cx="3184922" cy="318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5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FFFF6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94" name="AutoShape 5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5536" y="5929330"/>
            <a:ext cx="961754" cy="92867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970" y="0"/>
            <a:ext cx="7273925" cy="1081087"/>
          </a:xfrm>
        </p:spPr>
        <p:txBody>
          <a:bodyPr/>
          <a:lstStyle/>
          <a:p>
            <a:r>
              <a:rPr lang="ru-RU" sz="4000" u="sng" dirty="0">
                <a:solidFill>
                  <a:schemeClr val="accent1"/>
                </a:solidFill>
              </a:rPr>
              <a:t>Физика в картинках</a:t>
            </a:r>
          </a:p>
        </p:txBody>
      </p:sp>
      <p:sp>
        <p:nvSpPr>
          <p:cNvPr id="15974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1050" y="5957888"/>
            <a:ext cx="5437188" cy="900112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000" dirty="0">
                <a:latin typeface="Times New Roman" pitchFamily="18" charset="0"/>
              </a:rPr>
              <a:t>Невесомость</a:t>
            </a:r>
          </a:p>
        </p:txBody>
      </p:sp>
      <p:sp>
        <p:nvSpPr>
          <p:cNvPr id="159751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260350"/>
            <a:ext cx="971550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500</a:t>
            </a:r>
          </a:p>
        </p:txBody>
      </p:sp>
      <p:sp>
        <p:nvSpPr>
          <p:cNvPr id="159791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9793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608" y="980728"/>
            <a:ext cx="7236792" cy="487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50000">
              <a:srgbClr val="FFFF66"/>
            </a:gs>
            <a:gs pos="100000">
              <a:srgbClr val="99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11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8313" y="5857892"/>
            <a:ext cx="1031853" cy="1000108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43656"/>
            <a:ext cx="7416800" cy="1081088"/>
          </a:xfrm>
        </p:spPr>
        <p:txBody>
          <a:bodyPr/>
          <a:lstStyle/>
          <a:p>
            <a:r>
              <a:rPr lang="ru-RU" sz="4000" b="1" u="sng" dirty="0">
                <a:solidFill>
                  <a:schemeClr val="accent1"/>
                </a:solidFill>
              </a:rPr>
              <a:t>Физика дома</a:t>
            </a:r>
            <a:endParaRPr lang="ru-RU" sz="40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670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1050" y="5805488"/>
            <a:ext cx="5437188" cy="1079896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ru-RU" sz="5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56708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260350"/>
            <a:ext cx="971550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500</a:t>
            </a: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96752"/>
            <a:ext cx="6875603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2924944"/>
            <a:ext cx="117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00FF"/>
                </a:solidFill>
              </a:rPr>
              <a:t>1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2120" y="3356992"/>
            <a:ext cx="117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00FF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6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04" y="-29116"/>
            <a:ext cx="8229600" cy="79382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1"/>
                </a:solidFill>
              </a:rPr>
              <a:t>Своя игра</a:t>
            </a:r>
            <a:endParaRPr lang="ru-RU" b="1" i="1" dirty="0">
              <a:solidFill>
                <a:schemeClr val="accent1"/>
              </a:solidFill>
            </a:endParaRPr>
          </a:p>
        </p:txBody>
      </p:sp>
      <p:graphicFrame>
        <p:nvGraphicFramePr>
          <p:cNvPr id="3983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2965104"/>
              </p:ext>
            </p:extLst>
          </p:nvPr>
        </p:nvGraphicFramePr>
        <p:xfrm>
          <a:off x="0" y="857796"/>
          <a:ext cx="9144001" cy="5760000"/>
        </p:xfrm>
        <a:graphic>
          <a:graphicData uri="http://schemas.openxmlformats.org/drawingml/2006/table">
            <a:tbl>
              <a:tblPr/>
              <a:tblGrid>
                <a:gridCol w="2555776"/>
                <a:gridCol w="1317645"/>
                <a:gridCol w="1317645"/>
                <a:gridCol w="1317645"/>
                <a:gridCol w="1317645"/>
                <a:gridCol w="1317645"/>
              </a:tblGrid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Физики шутят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99CC"/>
                        </a:gs>
                        <a:gs pos="50000">
                          <a:srgbClr val="FFFF66"/>
                        </a:gs>
                        <a:gs pos="100000">
                          <a:srgbClr val="FF99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99CC"/>
                        </a:gs>
                        <a:gs pos="50000">
                          <a:srgbClr val="FFFF66"/>
                        </a:gs>
                        <a:gs pos="100000">
                          <a:srgbClr val="FF99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3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99CC"/>
                        </a:gs>
                        <a:gs pos="50000">
                          <a:srgbClr val="FFFF66"/>
                        </a:gs>
                        <a:gs pos="100000">
                          <a:srgbClr val="FF99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4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99CC"/>
                        </a:gs>
                        <a:gs pos="50000">
                          <a:srgbClr val="FFFF66"/>
                        </a:gs>
                        <a:gs pos="100000">
                          <a:srgbClr val="FF99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5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99CC"/>
                        </a:gs>
                        <a:gs pos="50000">
                          <a:srgbClr val="FFFF66"/>
                        </a:gs>
                        <a:gs pos="100000">
                          <a:srgbClr val="FF99CC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6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99CC"/>
                        </a:gs>
                        <a:gs pos="50000">
                          <a:srgbClr val="FFFF66"/>
                        </a:gs>
                        <a:gs pos="100000">
                          <a:srgbClr val="FF99CC"/>
                        </a:gs>
                      </a:gsLst>
                      <a:lin ang="5400000" scaled="0"/>
                    </a:gradFill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Физика в кино и сказках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7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8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9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0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1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Учёные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-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физики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9900"/>
                        </a:gs>
                        <a:gs pos="50000">
                          <a:srgbClr val="FFFF66"/>
                        </a:gs>
                        <a:gs pos="100000">
                          <a:srgbClr val="0099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2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9900"/>
                        </a:gs>
                        <a:gs pos="50000">
                          <a:srgbClr val="FFFF66"/>
                        </a:gs>
                        <a:gs pos="100000">
                          <a:srgbClr val="0099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3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9900"/>
                        </a:gs>
                        <a:gs pos="50000">
                          <a:srgbClr val="FFFF66"/>
                        </a:gs>
                        <a:gs pos="100000">
                          <a:srgbClr val="0099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4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9900"/>
                        </a:gs>
                        <a:gs pos="50000">
                          <a:srgbClr val="FFFF66"/>
                        </a:gs>
                        <a:gs pos="100000">
                          <a:srgbClr val="0099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5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9900"/>
                        </a:gs>
                        <a:gs pos="50000">
                          <a:srgbClr val="FFFF66"/>
                        </a:gs>
                        <a:gs pos="100000">
                          <a:srgbClr val="0099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6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9900"/>
                        </a:gs>
                        <a:gs pos="50000">
                          <a:srgbClr val="FFFF66"/>
                        </a:gs>
                        <a:gs pos="100000">
                          <a:srgbClr val="009900"/>
                        </a:gs>
                      </a:gsLst>
                      <a:lin ang="5400000" scaled="0"/>
                    </a:gradFill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Физика в картинках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F0"/>
                        </a:gs>
                        <a:gs pos="50000">
                          <a:srgbClr val="FFFF66"/>
                        </a:gs>
                        <a:gs pos="100000">
                          <a:srgbClr val="00B0F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7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F0"/>
                        </a:gs>
                        <a:gs pos="50000">
                          <a:srgbClr val="FFFF66"/>
                        </a:gs>
                        <a:gs pos="100000">
                          <a:srgbClr val="00B0F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8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F0"/>
                        </a:gs>
                        <a:gs pos="50000">
                          <a:srgbClr val="FFFF66"/>
                        </a:gs>
                        <a:gs pos="100000">
                          <a:srgbClr val="00B0F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19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F0"/>
                        </a:gs>
                        <a:gs pos="50000">
                          <a:srgbClr val="FFFF66"/>
                        </a:gs>
                        <a:gs pos="100000">
                          <a:srgbClr val="00B0F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0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F0"/>
                        </a:gs>
                        <a:gs pos="50000">
                          <a:srgbClr val="FFFF66"/>
                        </a:gs>
                        <a:gs pos="100000">
                          <a:srgbClr val="00B0F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1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F0"/>
                        </a:gs>
                        <a:gs pos="50000">
                          <a:srgbClr val="FFFF66"/>
                        </a:gs>
                        <a:gs pos="100000">
                          <a:srgbClr val="00B0F0"/>
                        </a:gs>
                      </a:gsLst>
                      <a:lin ang="5400000" scaled="0"/>
                    </a:gradFill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Физика дома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2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3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4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5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hlinkClick r:id="rId26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rgbClr val="FFFF66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CC"/>
            </a:gs>
            <a:gs pos="50000">
              <a:srgbClr val="FFFF66"/>
            </a:gs>
            <a:gs pos="100000">
              <a:srgbClr val="FF99C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79712" y="5860082"/>
            <a:ext cx="5184575" cy="953294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4000" dirty="0" smtClean="0">
                <a:latin typeface="Times New Roman" pitchFamily="18" charset="0"/>
              </a:rPr>
              <a:t>Альберт Эйнштейн</a:t>
            </a:r>
            <a:endParaRPr lang="ru-RU" sz="4000" dirty="0">
              <a:latin typeface="Times New Roman" pitchFamily="18" charset="0"/>
            </a:endParaRPr>
          </a:p>
        </p:txBody>
      </p:sp>
      <p:sp>
        <p:nvSpPr>
          <p:cNvPr id="128007" name="WordArt 7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100</a:t>
            </a:r>
          </a:p>
        </p:txBody>
      </p:sp>
      <p:sp>
        <p:nvSpPr>
          <p:cNvPr id="128022" name="AutoShape 2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6110" y="5981709"/>
            <a:ext cx="963725" cy="836712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8023" name="Rectangle 23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576064"/>
          </a:xfrm>
        </p:spPr>
        <p:txBody>
          <a:bodyPr/>
          <a:lstStyle/>
          <a:p>
            <a:r>
              <a:rPr lang="ru-RU" sz="4000" b="1" u="sng" dirty="0" smtClean="0"/>
              <a:t>Физики шутят</a:t>
            </a:r>
            <a:endParaRPr lang="ru-RU" sz="4000" b="1" u="sng" dirty="0"/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141" y="670522"/>
            <a:ext cx="6696744" cy="51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8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50000">
              <a:srgbClr val="FFFF66"/>
            </a:gs>
            <a:gs pos="100000">
              <a:srgbClr val="FF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3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5389" y="6083310"/>
            <a:ext cx="792163" cy="730250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323850" y="-24"/>
            <a:ext cx="8229600" cy="1143000"/>
          </a:xfrm>
        </p:spPr>
        <p:txBody>
          <a:bodyPr/>
          <a:lstStyle/>
          <a:p>
            <a:r>
              <a:rPr lang="ru-RU" sz="4000" b="1" u="sng" dirty="0" smtClean="0"/>
              <a:t>Физика в кино и сказках</a:t>
            </a:r>
            <a:endParaRPr lang="ru-RU" sz="4000" b="1" u="sng" dirty="0"/>
          </a:p>
        </p:txBody>
      </p:sp>
      <p:sp>
        <p:nvSpPr>
          <p:cNvPr id="12902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49639" y="5239776"/>
            <a:ext cx="6876256" cy="1573784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3200" b="0" dirty="0" smtClean="0"/>
              <a:t>Дюйм происходит от </a:t>
            </a:r>
          </a:p>
          <a:p>
            <a:r>
              <a:rPr lang="ru-RU" sz="3200" b="0" dirty="0" smtClean="0"/>
              <a:t>нидерландского </a:t>
            </a:r>
            <a:r>
              <a:rPr lang="ru-RU" sz="3200" b="0" dirty="0" err="1" smtClean="0"/>
              <a:t>duim</a:t>
            </a:r>
            <a:r>
              <a:rPr lang="ru-RU" sz="3200" b="0" dirty="0" smtClean="0"/>
              <a:t> — </a:t>
            </a:r>
          </a:p>
          <a:p>
            <a:r>
              <a:rPr lang="ru-RU" sz="3200" b="0" dirty="0" smtClean="0"/>
              <a:t>большой палец</a:t>
            </a:r>
            <a:endParaRPr lang="ru-RU" sz="3200" b="0" dirty="0"/>
          </a:p>
        </p:txBody>
      </p:sp>
      <p:sp>
        <p:nvSpPr>
          <p:cNvPr id="129031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85113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100</a:t>
            </a:r>
          </a:p>
        </p:txBody>
      </p:sp>
      <p:pic>
        <p:nvPicPr>
          <p:cNvPr id="4167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06262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5643570" y="1500174"/>
            <a:ext cx="3214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dirty="0" smtClean="0">
                <a:latin typeface="+mn-lt"/>
                <a:cs typeface="Arial" pitchFamily="34" charset="0"/>
              </a:rPr>
              <a:t>Покажите на себе какого роста была </a:t>
            </a:r>
            <a:r>
              <a:rPr lang="ru-RU" sz="3200" b="0" dirty="0" err="1" smtClean="0">
                <a:latin typeface="+mn-lt"/>
                <a:cs typeface="Arial" pitchFamily="34" charset="0"/>
              </a:rPr>
              <a:t>Дюймовочка</a:t>
            </a:r>
            <a:r>
              <a:rPr lang="ru-RU" sz="3200" b="0" dirty="0" smtClean="0">
                <a:latin typeface="+mn-lt"/>
                <a:cs typeface="Arial" pitchFamily="34" charset="0"/>
              </a:rPr>
              <a:t>.</a:t>
            </a:r>
            <a:endParaRPr lang="ru-RU" sz="3200" b="0" dirty="0">
              <a:latin typeface="+mn-lt"/>
              <a:cs typeface="Arial" pitchFamily="34" charset="0"/>
            </a:endParaRPr>
          </a:p>
        </p:txBody>
      </p:sp>
      <p:pic>
        <p:nvPicPr>
          <p:cNvPr id="26" name="Рисунок 25" descr="Thumbs_up_new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489980" y="1744982"/>
            <a:ext cx="2289420" cy="3371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FFFF66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AutoShape 1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3528" y="6092825"/>
            <a:ext cx="720725" cy="765175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2339751" cy="1143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66"/>
                </a:solidFill>
              </a14:hiddenFill>
            </a:ext>
          </a:extLst>
        </p:spPr>
        <p:txBody>
          <a:bodyPr/>
          <a:lstStyle/>
          <a:p>
            <a:r>
              <a:rPr lang="ru-RU" sz="4000" b="1" u="sng" dirty="0" smtClean="0"/>
              <a:t>Учёные-</a:t>
            </a:r>
            <a:br>
              <a:rPr lang="ru-RU" sz="4000" b="1" u="sng" dirty="0" smtClean="0"/>
            </a:br>
            <a:r>
              <a:rPr lang="ru-RU" sz="4000" b="1" u="sng" dirty="0" smtClean="0"/>
              <a:t>физики</a:t>
            </a:r>
            <a:endParaRPr lang="ru-RU" sz="4000" b="1" u="sng" dirty="0"/>
          </a:p>
        </p:txBody>
      </p:sp>
      <p:sp>
        <p:nvSpPr>
          <p:cNvPr id="130052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" y="4869160"/>
            <a:ext cx="3475434" cy="1063625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ru-RU" sz="4800" dirty="0" smtClean="0">
                <a:latin typeface="Times New Roman" pitchFamily="18" charset="0"/>
              </a:rPr>
              <a:t>Архимед</a:t>
            </a:r>
            <a:endParaRPr lang="ru-RU" sz="4800" dirty="0" smtClean="0"/>
          </a:p>
        </p:txBody>
      </p:sp>
      <p:sp>
        <p:nvSpPr>
          <p:cNvPr id="130055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410899" y="18864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100</a:t>
            </a: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539552" y="2276872"/>
            <a:ext cx="237640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Эврика!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Эврика!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5434" y="0"/>
            <a:ext cx="56685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FFFF6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5803570" y="0"/>
            <a:ext cx="3138142" cy="1052760"/>
          </a:xfrm>
        </p:spPr>
        <p:txBody>
          <a:bodyPr/>
          <a:lstStyle/>
          <a:p>
            <a:r>
              <a:rPr lang="ru-RU" sz="4000" b="1" u="sng" dirty="0" smtClean="0">
                <a:solidFill>
                  <a:schemeClr val="accent1"/>
                </a:solidFill>
              </a:rPr>
              <a:t>Физика в картинках</a:t>
            </a:r>
            <a:endParaRPr lang="ru-RU" sz="4000" b="1" u="sng" dirty="0">
              <a:solidFill>
                <a:schemeClr val="accent1"/>
              </a:solidFill>
            </a:endParaRPr>
          </a:p>
        </p:txBody>
      </p:sp>
      <p:sp>
        <p:nvSpPr>
          <p:cNvPr id="409603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85918" y="5891173"/>
            <a:ext cx="5759450" cy="922387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ru-RU" sz="4400" dirty="0" smtClean="0">
                <a:latin typeface="Times New Roman" pitchFamily="18" charset="0"/>
              </a:rPr>
              <a:t>Планетарная</a:t>
            </a:r>
            <a:endParaRPr lang="ru-RU" sz="4400" dirty="0"/>
          </a:p>
        </p:txBody>
      </p:sp>
      <p:sp>
        <p:nvSpPr>
          <p:cNvPr id="409604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993509" y="1268760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100</a:t>
            </a:r>
          </a:p>
        </p:txBody>
      </p:sp>
      <p:sp>
        <p:nvSpPr>
          <p:cNvPr id="409605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87454" y="6000768"/>
            <a:ext cx="926960" cy="812147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5926012" cy="5638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50000">
              <a:srgbClr val="FFFF66"/>
            </a:gs>
            <a:gs pos="100000">
              <a:srgbClr val="99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3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956550" y="188913"/>
            <a:ext cx="1042988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100</a:t>
            </a:r>
          </a:p>
        </p:txBody>
      </p:sp>
      <p:sp>
        <p:nvSpPr>
          <p:cNvPr id="132108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ru-RU" sz="4000" b="1" u="sng" dirty="0" smtClean="0">
                <a:solidFill>
                  <a:schemeClr val="accent1"/>
                </a:solidFill>
              </a:rPr>
              <a:t>Физика дома</a:t>
            </a:r>
            <a:endParaRPr lang="ru-RU" sz="4000" b="1" u="sng" dirty="0">
              <a:solidFill>
                <a:schemeClr val="accent1"/>
              </a:solidFill>
            </a:endParaRPr>
          </a:p>
        </p:txBody>
      </p:sp>
      <p:sp>
        <p:nvSpPr>
          <p:cNvPr id="13211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3603621" cy="2879725"/>
          </a:xfrm>
        </p:spPr>
        <p:txBody>
          <a:bodyPr/>
          <a:lstStyle/>
          <a:p>
            <a:pPr marL="4763" indent="-4763" algn="ctr">
              <a:buFontTx/>
              <a:buNone/>
            </a:pPr>
            <a:r>
              <a:rPr lang="ru-RU" sz="4000" b="1" dirty="0" smtClean="0">
                <a:latin typeface="Times New Roman" pitchFamily="18" charset="0"/>
              </a:rPr>
              <a:t>Почему в скороварке еда готовится быстрее?</a:t>
            </a:r>
            <a:endParaRPr lang="ru-RU" sz="6000" b="1" dirty="0"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2118" name="AutoShape 22">
                <a:hlinkClick r:id="" action="ppaction://noaction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357290" y="5301208"/>
                <a:ext cx="6500858" cy="1428760"/>
              </a:xfrm>
              <a:prstGeom prst="actionButtonBlank">
                <a:avLst/>
              </a:prstGeom>
              <a:solidFill>
                <a:srgbClr val="FFFF0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ru-RU" sz="3200" dirty="0" smtClean="0">
                    <a:latin typeface="Times New Roman" pitchFamily="18" charset="0"/>
                  </a:rPr>
                  <a:t>Температура кипения воды </a:t>
                </a:r>
              </a:p>
              <a:p>
                <a:r>
                  <a:rPr lang="ru-RU" sz="3200" dirty="0" smtClean="0">
                    <a:latin typeface="Times New Roman" pitchFamily="18" charset="0"/>
                  </a:rPr>
                  <a:t>в скороварке выше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1" i="1" smtClean="0">
                            <a:latin typeface="Cambria Math"/>
                          </a:rPr>
                          <m:t>𝟏𝟎𝟎</m:t>
                        </m:r>
                      </m:e>
                      <m:sup>
                        <m:r>
                          <a:rPr lang="ru-RU" sz="3200" b="1" i="1" smtClean="0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ru-RU" sz="3200" b="1" i="1" smtClean="0">
                        <a:latin typeface="Cambria Math"/>
                      </a:rPr>
                      <m:t> С</m:t>
                    </m:r>
                  </m:oMath>
                </a14:m>
                <a:r>
                  <a:rPr lang="ru-RU" sz="3200" dirty="0" smtClean="0">
                    <a:latin typeface="Times New Roman" pitchFamily="18" charset="0"/>
                  </a:rPr>
                  <a:t/>
                </a:r>
                <a:endParaRPr lang="ru-RU" sz="32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32118" name="AutoShape 22">
                <a:hlinkClick r:id="" action="ppaction://noaction" highlightClick="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7290" y="5301208"/>
                <a:ext cx="6500858" cy="1428760"/>
              </a:xfrm>
              <a:prstGeom prst="actionButtonBlank">
                <a:avLst/>
              </a:prstGeom>
              <a:blipFill rotWithShape="1">
                <a:blip r:embed="rId2" cstate="print"/>
                <a:stretch>
                  <a:fillRect b="-1282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3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02502"/>
            <a:ext cx="3929090" cy="41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107" name="AutoShape 1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512" y="5887556"/>
            <a:ext cx="864791" cy="842412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99CC"/>
            </a:gs>
            <a:gs pos="50000">
              <a:srgbClr val="FFFF66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9" name="AutoShape 1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388" y="6000769"/>
            <a:ext cx="892150" cy="857232"/>
          </a:xfrm>
          <a:prstGeom prst="actionButtonHom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4016"/>
            <a:ext cx="8229600" cy="908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b="1" u="sng" dirty="0"/>
              <a:t>Физики шутят</a:t>
            </a:r>
          </a:p>
        </p:txBody>
      </p:sp>
      <p:sp>
        <p:nvSpPr>
          <p:cNvPr id="135173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1720" y="5157192"/>
            <a:ext cx="5022304" cy="1447800"/>
          </a:xfrm>
          <a:prstGeom prst="actionButtonBlank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4000" b="0" dirty="0" smtClean="0">
                <a:solidFill>
                  <a:schemeClr val="tx2"/>
                </a:solidFill>
                <a:latin typeface="+mn-lt"/>
              </a:rPr>
              <a:t>3 закон Ньютона</a:t>
            </a:r>
            <a:endParaRPr lang="ru-RU" sz="40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5175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812088" y="188913"/>
            <a:ext cx="1042987" cy="65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200</a:t>
            </a:r>
          </a:p>
        </p:txBody>
      </p: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637009" y="1556792"/>
            <a:ext cx="7200800" cy="29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ru-RU" sz="4000" b="0" dirty="0" smtClean="0">
                <a:latin typeface="Times New Roman" pitchFamily="18" charset="0"/>
              </a:rPr>
              <a:t>Некоторые физики этот закон в шутку трактовали так:</a:t>
            </a:r>
          </a:p>
          <a:p>
            <a:pPr algn="l"/>
            <a:r>
              <a:rPr lang="ru-RU" sz="5400" dirty="0" smtClean="0">
                <a:latin typeface="Times New Roman" pitchFamily="18" charset="0"/>
              </a:rPr>
              <a:t>Как аукнется, так и откликнется</a:t>
            </a:r>
            <a:endParaRPr lang="en-US" sz="5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Своя игра">
  <a:themeElements>
    <a:clrScheme name="Другая 1">
      <a:dk1>
        <a:srgbClr val="000000"/>
      </a:dk1>
      <a:lt1>
        <a:srgbClr val="00CC99"/>
      </a:lt1>
      <a:dk2>
        <a:srgbClr val="000000"/>
      </a:dk2>
      <a:lt2>
        <a:srgbClr val="969696"/>
      </a:lt2>
      <a:accent1>
        <a:srgbClr val="FFFFFF"/>
      </a:accent1>
      <a:accent2>
        <a:srgbClr val="FF9966"/>
      </a:accent2>
      <a:accent3>
        <a:srgbClr val="AAE2CA"/>
      </a:accent3>
      <a:accent4>
        <a:srgbClr val="000000"/>
      </a:accent4>
      <a:accent5>
        <a:srgbClr val="FFFFFF"/>
      </a:accent5>
      <a:accent6>
        <a:srgbClr val="E78A5C"/>
      </a:accent6>
      <a:hlink>
        <a:srgbClr val="000000"/>
      </a:hlink>
      <a:folHlink>
        <a:srgbClr val="FFFFFF"/>
      </a:folHlink>
    </a:clrScheme>
    <a:fontScheme name="Своя игра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89999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89999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Своя игр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воя игра 13">
        <a:dk1>
          <a:srgbClr val="000000"/>
        </a:dk1>
        <a:lt1>
          <a:srgbClr val="FFFF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14">
        <a:dk1>
          <a:srgbClr val="000000"/>
        </a:dk1>
        <a:lt1>
          <a:srgbClr val="FFFF00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AA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FF00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15">
        <a:dk1>
          <a:srgbClr val="000000"/>
        </a:dk1>
        <a:lt1>
          <a:srgbClr val="FFFF00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AA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0000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воя игра 16">
        <a:dk1>
          <a:srgbClr val="000000"/>
        </a:dk1>
        <a:lt1>
          <a:srgbClr val="00CC99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E2CA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0000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Своя игра</Template>
  <TotalTime>9940</TotalTime>
  <Words>301</Words>
  <Application>Microsoft Office PowerPoint</Application>
  <PresentationFormat>Экран (4:3)</PresentationFormat>
  <Paragraphs>130</Paragraphs>
  <Slides>28</Slides>
  <Notes>2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Своя игра</vt:lpstr>
      <vt:lpstr>Формула</vt:lpstr>
      <vt:lpstr>Внеклассное   мероприятие </vt:lpstr>
      <vt:lpstr>Слайд 2</vt:lpstr>
      <vt:lpstr>Своя игра</vt:lpstr>
      <vt:lpstr>Физики шутят</vt:lpstr>
      <vt:lpstr>Физика в кино и сказках</vt:lpstr>
      <vt:lpstr>Учёные- физики</vt:lpstr>
      <vt:lpstr>Физика в картинках</vt:lpstr>
      <vt:lpstr>Физика дома</vt:lpstr>
      <vt:lpstr>Физики шутят</vt:lpstr>
      <vt:lpstr>Физика в кино и сказках</vt:lpstr>
      <vt:lpstr>Слайд 11</vt:lpstr>
      <vt:lpstr>Физика в картинках</vt:lpstr>
      <vt:lpstr>Физика дома</vt:lpstr>
      <vt:lpstr>Физики шутят</vt:lpstr>
      <vt:lpstr>Физика в кино и сказках</vt:lpstr>
      <vt:lpstr>Учёные-физики</vt:lpstr>
      <vt:lpstr>Слайд 17</vt:lpstr>
      <vt:lpstr>Физика дома</vt:lpstr>
      <vt:lpstr>Физики шутят</vt:lpstr>
      <vt:lpstr>Физика в кино и сказках</vt:lpstr>
      <vt:lpstr>Учёные-физики</vt:lpstr>
      <vt:lpstr>Физика в картинках</vt:lpstr>
      <vt:lpstr>Физика дома</vt:lpstr>
      <vt:lpstr>Физики шутят</vt:lpstr>
      <vt:lpstr>Физика в кино и сказках</vt:lpstr>
      <vt:lpstr>Учёные-физики</vt:lpstr>
      <vt:lpstr>Физика в картинках</vt:lpstr>
      <vt:lpstr>Физика дома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1</dc:creator>
  <cp:lastModifiedBy>Admin</cp:lastModifiedBy>
  <cp:revision>655</cp:revision>
  <dcterms:created xsi:type="dcterms:W3CDTF">2007-11-15T14:04:03Z</dcterms:created>
  <dcterms:modified xsi:type="dcterms:W3CDTF">2019-01-29T16:03:27Z</dcterms:modified>
</cp:coreProperties>
</file>