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slideMasters/slideMaster21.xml" ContentType="application/vnd.openxmlformats-officedocument.presentationml.slideMaster+xml"/>
  <Override PartName="/ppt/slides/slide21.xml" ContentType="application/vnd.openxmlformats-officedocument.presentationml.slide+xml"/>
  <Override PartName="/ppt/slideMasters/slideMaster22.xml" ContentType="application/vnd.openxmlformats-officedocument.presentationml.slideMaster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notesMasterIdLst>
    <p:notesMasterId r:id="rId2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notesMaster" Target="notesMasters/notesMaster1.xml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2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1.xml"/>
		</Relationships>
</file>

<file path=ppt/notesSlides/_rels/notesSlide2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01A3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583680" y="-1097280"/>
            <a:ext cx="4114800" cy="4114800"/>
          </a:xfrm>
          <a:prstGeom prst="ellipse">
            <a:avLst/>
          </a:prstGeom>
          <a:solidFill>
            <a:srgbClr val="003366">
              <a:alpha val="40000"/>
            </a:srgbClr>
          </a:solidFill>
          <a:ln w="12700">
            <a:solidFill>
              <a:srgbClr val="004D80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132320" y="-548640"/>
            <a:ext cx="2926080" cy="2926080"/>
          </a:xfrm>
          <a:prstGeom prst="ellipse">
            <a:avLst/>
          </a:prstGeom>
          <a:solidFill>
            <a:srgbClr val="002D55">
              <a:alpha val="30000"/>
            </a:srgbClr>
          </a:solidFill>
          <a:ln w="12700">
            <a:solidFill>
              <a:srgbClr val="336699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772400" y="3474720"/>
            <a:ext cx="1371600" cy="1645920"/>
          </a:xfrm>
          <a:prstGeom prst="rect">
            <a:avLst/>
          </a:prstGeom>
          <a:solidFill>
            <a:srgbClr val="336699">
              <a:alpha val="25000"/>
            </a:srgbClr>
          </a:solidFill>
          <a:ln w="12700">
            <a:solidFill>
              <a:srgbClr val="004D8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8412480" y="3931920"/>
            <a:ext cx="731520" cy="1188720"/>
          </a:xfrm>
          <a:prstGeom prst="rect">
            <a:avLst/>
          </a:prstGeom>
          <a:solidFill>
            <a:srgbClr val="FF6600">
              <a:alpha val="30000"/>
            </a:srgbClr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20040" y="50292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 | B  RESOURCES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320040" y="1005840"/>
            <a:ext cx="68580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Planning &amp;</a:t>
            </a:r>
            <a:endParaRPr lang="en-US" sz="5200" dirty="0"/>
          </a:p>
        </p:txBody>
      </p:sp>
      <p:sp>
        <p:nvSpPr>
          <p:cNvPr id="9" name="Text 7"/>
          <p:cNvSpPr/>
          <p:nvPr/>
        </p:nvSpPr>
        <p:spPr>
          <a:xfrm>
            <a:off x="320040" y="1828800"/>
            <a:ext cx="84124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Project Management</a:t>
            </a:r>
            <a:endParaRPr lang="en-US" sz="4400" dirty="0"/>
          </a:p>
        </p:txBody>
      </p:sp>
      <p:sp>
        <p:nvSpPr>
          <p:cNvPr id="10" name="Shape 8"/>
          <p:cNvSpPr/>
          <p:nvPr/>
        </p:nvSpPr>
        <p:spPr>
          <a:xfrm>
            <a:off x="320040" y="2788920"/>
            <a:ext cx="4114800" cy="36576"/>
          </a:xfrm>
          <a:prstGeom prst="rect">
            <a:avLst/>
          </a:prstGeom>
          <a:solidFill>
            <a:srgbClr val="336699"/>
          </a:solidFill>
          <a:ln w="12700">
            <a:solidFill>
              <a:srgbClr val="336699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20040" y="2926080"/>
            <a:ext cx="65836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Timelines, roadmaps, pilots, and intake forms.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Pick the layout that fits your planning horizon.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320040" y="3822192"/>
            <a:ext cx="54864" cy="128016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75488" y="3794760"/>
            <a:ext cx="4114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Project Timeline — Simple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320040" y="4041648"/>
            <a:ext cx="54864" cy="128016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75488" y="4014216"/>
            <a:ext cx="4114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Project Timeline — Full Gantt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320040" y="4261104"/>
            <a:ext cx="54864" cy="128016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75488" y="4233672"/>
            <a:ext cx="4114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90-Day Quick-Wins Roadmap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320040" y="4480560"/>
            <a:ext cx="54864" cy="128016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75488" y="4453128"/>
            <a:ext cx="4114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Pilot Design Canvas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320040" y="4700016"/>
            <a:ext cx="54864" cy="128016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75488" y="4672584"/>
            <a:ext cx="4114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Initiative Intake Form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0" y="4956048"/>
            <a:ext cx="9144000" cy="182880"/>
          </a:xfrm>
          <a:prstGeom prst="rect">
            <a:avLst/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20040" y="4965192"/>
            <a:ext cx="8229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soufianeboudarraja.com  |  Dark Version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1A3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56032"/>
            <a:ext cx="36576" cy="292608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93776" y="246888"/>
            <a:ext cx="5029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INITIATIVE INTAKE FORM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8046720" y="164592"/>
            <a:ext cx="914400" cy="256032"/>
          </a:xfrm>
          <a:prstGeom prst="roundRect">
            <a:avLst>
              <a:gd name="adj" fmla="val 17857"/>
            </a:avLst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046720" y="164592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Layout A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365760" y="59436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Initiative Intake Form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365760" y="1078992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Capture every new initiative before it enters the backlog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0" y="4919472"/>
            <a:ext cx="9144000" cy="219456"/>
          </a:xfrm>
          <a:prstGeom prst="rect">
            <a:avLst/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65760" y="4928616"/>
            <a:ext cx="8412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 | B  ·  Initiative Intake Form  ·  soufianeboudarraja.com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320040" y="1371600"/>
            <a:ext cx="3977640" cy="585216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20040" y="1371600"/>
            <a:ext cx="3977640" cy="201168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11480" y="1371600"/>
            <a:ext cx="3794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5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PROBLEM STATEMENT</a:t>
            </a:r>
            <a:endParaRPr lang="en-US" sz="800" dirty="0"/>
          </a:p>
        </p:txBody>
      </p:sp>
      <p:sp>
        <p:nvSpPr>
          <p:cNvPr id="13" name="Text 11"/>
          <p:cNvSpPr/>
          <p:nvPr/>
        </p:nvSpPr>
        <p:spPr>
          <a:xfrm>
            <a:off x="411480" y="1609344"/>
            <a:ext cx="37947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Describe the problem or gap this initiative addresses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320040" y="2011680"/>
            <a:ext cx="3977640" cy="585216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320040" y="2011680"/>
            <a:ext cx="3977640" cy="201168"/>
          </a:xfrm>
          <a:prstGeom prst="rect">
            <a:avLst/>
          </a:prstGeom>
          <a:solidFill>
            <a:srgbClr val="336699"/>
          </a:solidFill>
          <a:ln w="12700">
            <a:solidFill>
              <a:srgbClr val="336699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11480" y="2011680"/>
            <a:ext cx="3794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5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PROPOSED SOLUTION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2249424"/>
            <a:ext cx="37947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High-level description of what you want to do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320040" y="2651760"/>
            <a:ext cx="3977640" cy="585216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320040" y="2651760"/>
            <a:ext cx="3977640" cy="201168"/>
          </a:xfrm>
          <a:prstGeom prst="rect">
            <a:avLst/>
          </a:prstGeom>
          <a:solidFill>
            <a:srgbClr val="336699"/>
          </a:solidFill>
          <a:ln w="12700">
            <a:solidFill>
              <a:srgbClr val="336699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11480" y="2651760"/>
            <a:ext cx="3794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5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EXPECTED OUTCOME</a:t>
            </a:r>
            <a:endParaRPr lang="en-US" sz="800" dirty="0"/>
          </a:p>
        </p:txBody>
      </p:sp>
      <p:sp>
        <p:nvSpPr>
          <p:cNvPr id="21" name="Text 19"/>
          <p:cNvSpPr/>
          <p:nvPr/>
        </p:nvSpPr>
        <p:spPr>
          <a:xfrm>
            <a:off x="411480" y="2889504"/>
            <a:ext cx="37947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does success look like? Quantify where possible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320040" y="3291840"/>
            <a:ext cx="3977640" cy="585216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320040" y="3291840"/>
            <a:ext cx="3977640" cy="201168"/>
          </a:xfrm>
          <a:prstGeom prst="rect">
            <a:avLst/>
          </a:prstGeom>
          <a:solidFill>
            <a:srgbClr val="336699"/>
          </a:solidFill>
          <a:ln w="12700">
            <a:solidFill>
              <a:srgbClr val="336699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11480" y="3291840"/>
            <a:ext cx="3794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5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</a:t>
            </a:r>
            <a:endParaRPr lang="en-US" sz="800" dirty="0"/>
          </a:p>
        </p:txBody>
      </p:sp>
      <p:sp>
        <p:nvSpPr>
          <p:cNvPr id="25" name="Text 23"/>
          <p:cNvSpPr/>
          <p:nvPr/>
        </p:nvSpPr>
        <p:spPr>
          <a:xfrm>
            <a:off x="411480" y="3529584"/>
            <a:ext cx="37947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Name  |  Function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4434840" y="1371600"/>
            <a:ext cx="4480560" cy="585216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27" name="Shape 25"/>
          <p:cNvSpPr/>
          <p:nvPr/>
        </p:nvSpPr>
        <p:spPr>
          <a:xfrm>
            <a:off x="4434840" y="1371600"/>
            <a:ext cx="4480560" cy="201168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526280" y="1371600"/>
            <a:ext cx="42976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5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TIMELINE</a:t>
            </a:r>
            <a:endParaRPr lang="en-US" sz="800" dirty="0"/>
          </a:p>
        </p:txBody>
      </p:sp>
      <p:sp>
        <p:nvSpPr>
          <p:cNvPr id="29" name="Text 27"/>
          <p:cNvSpPr/>
          <p:nvPr/>
        </p:nvSpPr>
        <p:spPr>
          <a:xfrm>
            <a:off x="4526280" y="1609344"/>
            <a:ext cx="42976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Estimated start  →  estimated end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4434840" y="2011680"/>
            <a:ext cx="4480560" cy="585216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31" name="Shape 29"/>
          <p:cNvSpPr/>
          <p:nvPr/>
        </p:nvSpPr>
        <p:spPr>
          <a:xfrm>
            <a:off x="4434840" y="2011680"/>
            <a:ext cx="4480560" cy="201168"/>
          </a:xfrm>
          <a:prstGeom prst="rect">
            <a:avLst/>
          </a:prstGeom>
          <a:solidFill>
            <a:srgbClr val="336699"/>
          </a:solidFill>
          <a:ln w="12700">
            <a:solidFill>
              <a:srgbClr val="336699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4526280" y="2011680"/>
            <a:ext cx="42976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5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RESOURCES REQUIRED</a:t>
            </a:r>
            <a:endParaRPr lang="en-US" sz="800" dirty="0"/>
          </a:p>
        </p:txBody>
      </p:sp>
      <p:sp>
        <p:nvSpPr>
          <p:cNvPr id="33" name="Text 31"/>
          <p:cNvSpPr/>
          <p:nvPr/>
        </p:nvSpPr>
        <p:spPr>
          <a:xfrm>
            <a:off x="4526280" y="2249424"/>
            <a:ext cx="42976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People  |  Budget  |  Tools</a:t>
            </a:r>
            <a:endParaRPr lang="en-US" sz="900" dirty="0"/>
          </a:p>
        </p:txBody>
      </p:sp>
      <p:sp>
        <p:nvSpPr>
          <p:cNvPr id="34" name="Shape 32"/>
          <p:cNvSpPr/>
          <p:nvPr/>
        </p:nvSpPr>
        <p:spPr>
          <a:xfrm>
            <a:off x="4434840" y="2651760"/>
            <a:ext cx="4480560" cy="585216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35" name="Shape 33"/>
          <p:cNvSpPr/>
          <p:nvPr/>
        </p:nvSpPr>
        <p:spPr>
          <a:xfrm>
            <a:off x="4434840" y="2651760"/>
            <a:ext cx="4480560" cy="201168"/>
          </a:xfrm>
          <a:prstGeom prst="rect">
            <a:avLst/>
          </a:prstGeom>
          <a:solidFill>
            <a:srgbClr val="336699"/>
          </a:solidFill>
          <a:ln w="12700">
            <a:solidFill>
              <a:srgbClr val="336699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4526280" y="2651760"/>
            <a:ext cx="42976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5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DEPENDENCIES</a:t>
            </a:r>
            <a:endParaRPr lang="en-US" sz="800" dirty="0"/>
          </a:p>
        </p:txBody>
      </p:sp>
      <p:sp>
        <p:nvSpPr>
          <p:cNvPr id="37" name="Text 35"/>
          <p:cNvSpPr/>
          <p:nvPr/>
        </p:nvSpPr>
        <p:spPr>
          <a:xfrm>
            <a:off x="4526280" y="2889504"/>
            <a:ext cx="42976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needs to happen first?</a:t>
            </a:r>
            <a:endParaRPr lang="en-US" sz="900" dirty="0"/>
          </a:p>
        </p:txBody>
      </p:sp>
      <p:sp>
        <p:nvSpPr>
          <p:cNvPr id="38" name="Shape 36"/>
          <p:cNvSpPr/>
          <p:nvPr/>
        </p:nvSpPr>
        <p:spPr>
          <a:xfrm>
            <a:off x="4434840" y="3291840"/>
            <a:ext cx="4480560" cy="585216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39" name="Shape 37"/>
          <p:cNvSpPr/>
          <p:nvPr/>
        </p:nvSpPr>
        <p:spPr>
          <a:xfrm>
            <a:off x="4434840" y="3291840"/>
            <a:ext cx="4480560" cy="201168"/>
          </a:xfrm>
          <a:prstGeom prst="rect">
            <a:avLst/>
          </a:prstGeom>
          <a:solidFill>
            <a:srgbClr val="336699"/>
          </a:solidFill>
          <a:ln w="12700">
            <a:solidFill>
              <a:srgbClr val="336699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4526280" y="3291840"/>
            <a:ext cx="42976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5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/ CONCERN</a:t>
            </a:r>
            <a:endParaRPr lang="en-US" sz="800" dirty="0"/>
          </a:p>
        </p:txBody>
      </p:sp>
      <p:sp>
        <p:nvSpPr>
          <p:cNvPr id="41" name="Text 39"/>
          <p:cNvSpPr/>
          <p:nvPr/>
        </p:nvSpPr>
        <p:spPr>
          <a:xfrm>
            <a:off x="4526280" y="3529584"/>
            <a:ext cx="42976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could go wrong?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1A3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56032"/>
            <a:ext cx="36576" cy="292608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93776" y="246888"/>
            <a:ext cx="5029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INITIATIVE INTAKE FORM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8046720" y="164592"/>
            <a:ext cx="914400" cy="256032"/>
          </a:xfrm>
          <a:prstGeom prst="roundRect">
            <a:avLst>
              <a:gd name="adj" fmla="val 17857"/>
            </a:avLst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046720" y="164592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Layout B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365760" y="59436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Initiative Intake — With Priority Scoring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365760" y="1078992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Capture the case and score it for prioritisation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0" y="4919472"/>
            <a:ext cx="9144000" cy="219456"/>
          </a:xfrm>
          <a:prstGeom prst="rect">
            <a:avLst/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65760" y="4928616"/>
            <a:ext cx="8412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 | B  ·  Initiative Intake Form  ·  soufianeboudarraja.com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320040" y="1371600"/>
            <a:ext cx="8503920" cy="402336"/>
          </a:xfrm>
          <a:prstGeom prst="rect">
            <a:avLst/>
          </a:prstGeom>
          <a:solidFill>
            <a:srgbClr val="003366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57200" y="1371600"/>
            <a:ext cx="14630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Initiative Name: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1920240" y="1371600"/>
            <a:ext cx="36576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Type initiative name here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5669280" y="1371600"/>
            <a:ext cx="10972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Submitted by: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6766560" y="1371600"/>
            <a:ext cx="19202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Name / Date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320040" y="1865376"/>
            <a:ext cx="4937760" cy="640080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57200" y="1911096"/>
            <a:ext cx="1097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Problem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457200" y="2167128"/>
            <a:ext cx="4663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pain or gap exists?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320040" y="2542032"/>
            <a:ext cx="4937760" cy="640080"/>
          </a:xfrm>
          <a:prstGeom prst="rect">
            <a:avLst/>
          </a:prstGeom>
          <a:solidFill>
            <a:srgbClr val="001A33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57200" y="2587752"/>
            <a:ext cx="1097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Solution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457200" y="2843784"/>
            <a:ext cx="4663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do you propose?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320040" y="3218688"/>
            <a:ext cx="4937760" cy="640080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57200" y="3264408"/>
            <a:ext cx="1097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Benefit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457200" y="3520440"/>
            <a:ext cx="4663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the expected gain?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5394960" y="1865376"/>
            <a:ext cx="3429000" cy="1993392"/>
          </a:xfrm>
          <a:prstGeom prst="rect">
            <a:avLst/>
          </a:prstGeom>
          <a:solidFill>
            <a:srgbClr val="002D55"/>
          </a:solidFill>
          <a:ln w="12700">
            <a:solidFill>
              <a:srgbClr val="336699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5394960" y="1865376"/>
            <a:ext cx="3429000" cy="292608"/>
          </a:xfrm>
          <a:prstGeom prst="rect">
            <a:avLst/>
          </a:prstGeom>
          <a:solidFill>
            <a:srgbClr val="336699"/>
          </a:solidFill>
          <a:ln w="12700">
            <a:solidFill>
              <a:srgbClr val="336699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394960" y="1865376"/>
            <a:ext cx="34290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PRIORITY SCORE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5532120" y="2212848"/>
            <a:ext cx="21945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Strategic Alignment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7388352" y="2258568"/>
            <a:ext cx="182880" cy="201168"/>
          </a:xfrm>
          <a:prstGeom prst="rect">
            <a:avLst/>
          </a:prstGeom>
          <a:solidFill>
            <a:srgbClr val="FF6600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7607808" y="2258568"/>
            <a:ext cx="182880" cy="201168"/>
          </a:xfrm>
          <a:prstGeom prst="rect">
            <a:avLst/>
          </a:prstGeom>
          <a:solidFill>
            <a:srgbClr val="003366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7827264" y="2258568"/>
            <a:ext cx="182880" cy="201168"/>
          </a:xfrm>
          <a:prstGeom prst="rect">
            <a:avLst/>
          </a:prstGeom>
          <a:solidFill>
            <a:srgbClr val="003366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8046720" y="2258568"/>
            <a:ext cx="182880" cy="201168"/>
          </a:xfrm>
          <a:prstGeom prst="rect">
            <a:avLst/>
          </a:prstGeom>
          <a:solidFill>
            <a:srgbClr val="003366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8266176" y="2258568"/>
            <a:ext cx="182880" cy="201168"/>
          </a:xfrm>
          <a:prstGeom prst="rect">
            <a:avLst/>
          </a:prstGeom>
          <a:solidFill>
            <a:srgbClr val="003366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8503920" y="2212848"/>
            <a:ext cx="29260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 5</a:t>
            </a:r>
            <a:endParaRPr lang="en-US" sz="800" dirty="0"/>
          </a:p>
        </p:txBody>
      </p:sp>
      <p:sp>
        <p:nvSpPr>
          <p:cNvPr id="34" name="Text 32"/>
          <p:cNvSpPr/>
          <p:nvPr/>
        </p:nvSpPr>
        <p:spPr>
          <a:xfrm>
            <a:off x="5532120" y="2560320"/>
            <a:ext cx="21945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Estimated Impact</a:t>
            </a:r>
            <a:endParaRPr lang="en-US" sz="900" dirty="0"/>
          </a:p>
        </p:txBody>
      </p:sp>
      <p:sp>
        <p:nvSpPr>
          <p:cNvPr id="35" name="Shape 33"/>
          <p:cNvSpPr/>
          <p:nvPr/>
        </p:nvSpPr>
        <p:spPr>
          <a:xfrm>
            <a:off x="7388352" y="2606040"/>
            <a:ext cx="182880" cy="201168"/>
          </a:xfrm>
          <a:prstGeom prst="rect">
            <a:avLst/>
          </a:prstGeom>
          <a:solidFill>
            <a:srgbClr val="FF6600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7607808" y="2606040"/>
            <a:ext cx="182880" cy="201168"/>
          </a:xfrm>
          <a:prstGeom prst="rect">
            <a:avLst/>
          </a:prstGeom>
          <a:solidFill>
            <a:srgbClr val="003366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7827264" y="2606040"/>
            <a:ext cx="182880" cy="201168"/>
          </a:xfrm>
          <a:prstGeom prst="rect">
            <a:avLst/>
          </a:prstGeom>
          <a:solidFill>
            <a:srgbClr val="003366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8046720" y="2606040"/>
            <a:ext cx="182880" cy="201168"/>
          </a:xfrm>
          <a:prstGeom prst="rect">
            <a:avLst/>
          </a:prstGeom>
          <a:solidFill>
            <a:srgbClr val="003366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8266176" y="2606040"/>
            <a:ext cx="182880" cy="201168"/>
          </a:xfrm>
          <a:prstGeom prst="rect">
            <a:avLst/>
          </a:prstGeom>
          <a:solidFill>
            <a:srgbClr val="003366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8503920" y="2560320"/>
            <a:ext cx="29260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 5</a:t>
            </a:r>
            <a:endParaRPr lang="en-US" sz="800" dirty="0"/>
          </a:p>
        </p:txBody>
      </p:sp>
      <p:sp>
        <p:nvSpPr>
          <p:cNvPr id="41" name="Text 39"/>
          <p:cNvSpPr/>
          <p:nvPr/>
        </p:nvSpPr>
        <p:spPr>
          <a:xfrm>
            <a:off x="5532120" y="2907792"/>
            <a:ext cx="21945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Effort to Deliver</a:t>
            </a:r>
            <a:endParaRPr lang="en-US" sz="900" dirty="0"/>
          </a:p>
        </p:txBody>
      </p:sp>
      <p:sp>
        <p:nvSpPr>
          <p:cNvPr id="42" name="Shape 40"/>
          <p:cNvSpPr/>
          <p:nvPr/>
        </p:nvSpPr>
        <p:spPr>
          <a:xfrm>
            <a:off x="7388352" y="2953512"/>
            <a:ext cx="182880" cy="201168"/>
          </a:xfrm>
          <a:prstGeom prst="rect">
            <a:avLst/>
          </a:prstGeom>
          <a:solidFill>
            <a:srgbClr val="FF6600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7607808" y="2953512"/>
            <a:ext cx="182880" cy="201168"/>
          </a:xfrm>
          <a:prstGeom prst="rect">
            <a:avLst/>
          </a:prstGeom>
          <a:solidFill>
            <a:srgbClr val="003366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7827264" y="2953512"/>
            <a:ext cx="182880" cy="201168"/>
          </a:xfrm>
          <a:prstGeom prst="rect">
            <a:avLst/>
          </a:prstGeom>
          <a:solidFill>
            <a:srgbClr val="003366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8046720" y="2953512"/>
            <a:ext cx="182880" cy="201168"/>
          </a:xfrm>
          <a:prstGeom prst="rect">
            <a:avLst/>
          </a:prstGeom>
          <a:solidFill>
            <a:srgbClr val="003366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8266176" y="2953512"/>
            <a:ext cx="182880" cy="201168"/>
          </a:xfrm>
          <a:prstGeom prst="rect">
            <a:avLst/>
          </a:prstGeom>
          <a:solidFill>
            <a:srgbClr val="003366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8503920" y="2907792"/>
            <a:ext cx="29260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 5</a:t>
            </a:r>
            <a:endParaRPr lang="en-US" sz="800" dirty="0"/>
          </a:p>
        </p:txBody>
      </p:sp>
      <p:sp>
        <p:nvSpPr>
          <p:cNvPr id="48" name="Text 46"/>
          <p:cNvSpPr/>
          <p:nvPr/>
        </p:nvSpPr>
        <p:spPr>
          <a:xfrm>
            <a:off x="5532120" y="3255264"/>
            <a:ext cx="21945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Urgency</a:t>
            </a:r>
            <a:endParaRPr lang="en-US" sz="900" dirty="0"/>
          </a:p>
        </p:txBody>
      </p:sp>
      <p:sp>
        <p:nvSpPr>
          <p:cNvPr id="49" name="Shape 47"/>
          <p:cNvSpPr/>
          <p:nvPr/>
        </p:nvSpPr>
        <p:spPr>
          <a:xfrm>
            <a:off x="7388352" y="3300984"/>
            <a:ext cx="182880" cy="201168"/>
          </a:xfrm>
          <a:prstGeom prst="rect">
            <a:avLst/>
          </a:prstGeom>
          <a:solidFill>
            <a:srgbClr val="FF6600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7607808" y="3300984"/>
            <a:ext cx="182880" cy="201168"/>
          </a:xfrm>
          <a:prstGeom prst="rect">
            <a:avLst/>
          </a:prstGeom>
          <a:solidFill>
            <a:srgbClr val="003366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7827264" y="3300984"/>
            <a:ext cx="182880" cy="201168"/>
          </a:xfrm>
          <a:prstGeom prst="rect">
            <a:avLst/>
          </a:prstGeom>
          <a:solidFill>
            <a:srgbClr val="003366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8046720" y="3300984"/>
            <a:ext cx="182880" cy="201168"/>
          </a:xfrm>
          <a:prstGeom prst="rect">
            <a:avLst/>
          </a:prstGeom>
          <a:solidFill>
            <a:srgbClr val="003366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53" name="Shape 51"/>
          <p:cNvSpPr/>
          <p:nvPr/>
        </p:nvSpPr>
        <p:spPr>
          <a:xfrm>
            <a:off x="8266176" y="3300984"/>
            <a:ext cx="182880" cy="201168"/>
          </a:xfrm>
          <a:prstGeom prst="rect">
            <a:avLst/>
          </a:prstGeom>
          <a:solidFill>
            <a:srgbClr val="003366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8503920" y="3255264"/>
            <a:ext cx="29260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 5</a:t>
            </a:r>
            <a:endParaRPr lang="en-US" sz="800" dirty="0"/>
          </a:p>
        </p:txBody>
      </p:sp>
      <p:sp>
        <p:nvSpPr>
          <p:cNvPr id="55" name="Shape 53"/>
          <p:cNvSpPr/>
          <p:nvPr/>
        </p:nvSpPr>
        <p:spPr>
          <a:xfrm>
            <a:off x="5394960" y="3621024"/>
            <a:ext cx="3429000" cy="237744"/>
          </a:xfrm>
          <a:prstGeom prst="rect">
            <a:avLst/>
          </a:prstGeom>
          <a:solidFill>
            <a:srgbClr val="003366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56" name="Text 54"/>
          <p:cNvSpPr/>
          <p:nvPr/>
        </p:nvSpPr>
        <p:spPr>
          <a:xfrm>
            <a:off x="5532120" y="3621024"/>
            <a:ext cx="18288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Score:</a:t>
            </a:r>
            <a:endParaRPr lang="en-US" sz="900" dirty="0"/>
          </a:p>
        </p:txBody>
      </p:sp>
      <p:sp>
        <p:nvSpPr>
          <p:cNvPr id="57" name="Text 55"/>
          <p:cNvSpPr/>
          <p:nvPr/>
        </p:nvSpPr>
        <p:spPr>
          <a:xfrm>
            <a:off x="7772400" y="3621024"/>
            <a:ext cx="9144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__ / 20</a:t>
            </a:r>
            <a:endParaRPr lang="en-US" sz="1000" dirty="0"/>
          </a:p>
        </p:txBody>
      </p:sp>
      <p:sp>
        <p:nvSpPr>
          <p:cNvPr id="58" name="Shape 56"/>
          <p:cNvSpPr/>
          <p:nvPr/>
        </p:nvSpPr>
        <p:spPr>
          <a:xfrm>
            <a:off x="320040" y="4553712"/>
            <a:ext cx="8503920" cy="256032"/>
          </a:xfrm>
          <a:prstGeom prst="rect">
            <a:avLst/>
          </a:prstGeom>
          <a:solidFill>
            <a:srgbClr val="003366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59" name="Text 57"/>
          <p:cNvSpPr/>
          <p:nvPr/>
        </p:nvSpPr>
        <p:spPr>
          <a:xfrm>
            <a:off x="457200" y="4562856"/>
            <a:ext cx="8229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  Score ≥ 14 = Fast-track  |  Score 10–13 = Queue  |  Score &lt; 10 = Park or decline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4864"/>
            <a:ext cx="9144000" cy="36576"/>
          </a:xfrm>
          <a:prstGeom prst="rect">
            <a:avLst/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6217920" y="365760"/>
            <a:ext cx="3474720" cy="3474720"/>
          </a:xfrm>
          <a:prstGeom prst="ellipse">
            <a:avLst/>
          </a:prstGeom>
          <a:solidFill>
            <a:srgbClr val="E8EEF4">
              <a:alpha val="80000"/>
            </a:srgbClr>
          </a:solidFill>
          <a:ln w="19050">
            <a:solidFill>
              <a:srgbClr val="C5D4E3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6858000" y="1005840"/>
            <a:ext cx="2194560" cy="2194560"/>
          </a:xfrm>
          <a:prstGeom prst="ellipse">
            <a:avLst/>
          </a:prstGeom>
          <a:solidFill>
            <a:srgbClr val="D6E4F0">
              <a:alpha val="70000"/>
            </a:srgbClr>
          </a:solidFill>
          <a:ln w="12700">
            <a:solidFill>
              <a:srgbClr val="336699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32004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 | B  RESOURCES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457200" y="749808"/>
            <a:ext cx="64008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200" b="1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Planning &amp;</a:t>
            </a:r>
            <a:endParaRPr lang="en-US" sz="6200" dirty="0"/>
          </a:p>
        </p:txBody>
      </p:sp>
      <p:sp>
        <p:nvSpPr>
          <p:cNvPr id="8" name="Text 6"/>
          <p:cNvSpPr/>
          <p:nvPr/>
        </p:nvSpPr>
        <p:spPr>
          <a:xfrm>
            <a:off x="457200" y="1664208"/>
            <a:ext cx="82296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200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Project Management</a:t>
            </a:r>
            <a:endParaRPr lang="en-US" sz="5200" dirty="0"/>
          </a:p>
        </p:txBody>
      </p:sp>
      <p:sp>
        <p:nvSpPr>
          <p:cNvPr id="9" name="Shape 7"/>
          <p:cNvSpPr/>
          <p:nvPr/>
        </p:nvSpPr>
        <p:spPr>
          <a:xfrm>
            <a:off x="457200" y="2633472"/>
            <a:ext cx="4572000" cy="36576"/>
          </a:xfrm>
          <a:prstGeom prst="rect">
            <a:avLst/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57200" y="2788920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Light Version  ·  All templates below are optimised for printing and sharing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57200" y="3246120"/>
            <a:ext cx="54864" cy="182880"/>
          </a:xfrm>
          <a:prstGeom prst="rect">
            <a:avLst/>
          </a:prstGeom>
          <a:solidFill>
            <a:srgbClr val="336699"/>
          </a:solidFill>
          <a:ln w="12700">
            <a:solidFill>
              <a:srgbClr val="336699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21792" y="3236976"/>
            <a:ext cx="41148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Project Timeline — Simple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457200" y="3520440"/>
            <a:ext cx="54864" cy="182880"/>
          </a:xfrm>
          <a:prstGeom prst="rect">
            <a:avLst/>
          </a:prstGeom>
          <a:solidFill>
            <a:srgbClr val="336699"/>
          </a:solidFill>
          <a:ln w="12700">
            <a:solidFill>
              <a:srgbClr val="336699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21792" y="3511296"/>
            <a:ext cx="41148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Project Timeline — Full Gantt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457200" y="3794760"/>
            <a:ext cx="54864" cy="182880"/>
          </a:xfrm>
          <a:prstGeom prst="rect">
            <a:avLst/>
          </a:prstGeom>
          <a:solidFill>
            <a:srgbClr val="336699"/>
          </a:solidFill>
          <a:ln w="12700">
            <a:solidFill>
              <a:srgbClr val="336699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21792" y="3785616"/>
            <a:ext cx="41148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90-Day Quick-Wins Roadmap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457200" y="4069080"/>
            <a:ext cx="54864" cy="182880"/>
          </a:xfrm>
          <a:prstGeom prst="rect">
            <a:avLst/>
          </a:prstGeom>
          <a:solidFill>
            <a:srgbClr val="336699"/>
          </a:solidFill>
          <a:ln w="12700">
            <a:solidFill>
              <a:srgbClr val="336699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21792" y="4059936"/>
            <a:ext cx="41148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Pilot Design Canvas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57200" y="4343400"/>
            <a:ext cx="54864" cy="182880"/>
          </a:xfrm>
          <a:prstGeom prst="rect">
            <a:avLst/>
          </a:prstGeom>
          <a:solidFill>
            <a:srgbClr val="336699"/>
          </a:solidFill>
          <a:ln w="12700">
            <a:solidFill>
              <a:srgbClr val="336699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21792" y="4334256"/>
            <a:ext cx="41148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Initiative Intake Form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0" y="4919472"/>
            <a:ext cx="9144000" cy="219456"/>
          </a:xfrm>
          <a:prstGeom prst="rect">
            <a:avLst/>
          </a:prstGeom>
          <a:solidFill>
            <a:srgbClr val="E8EEF4"/>
          </a:solidFill>
          <a:ln w="12700">
            <a:solidFill>
              <a:srgbClr val="E8EEF4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57200" y="4956048"/>
            <a:ext cx="5486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soufianeboudarraja.com  |  Light Version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56032"/>
            <a:ext cx="36576" cy="292608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93776" y="246888"/>
            <a:ext cx="5029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PROJECT TIMELINE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8046720" y="164592"/>
            <a:ext cx="914400" cy="256032"/>
          </a:xfrm>
          <a:prstGeom prst="roundRect">
            <a:avLst>
              <a:gd name="adj" fmla="val 17857"/>
            </a:avLst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046720" y="164592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Layout A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365760" y="59436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Project Timeline — Simple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365760" y="1078992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Track milestones and owners across key phases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0" y="4919472"/>
            <a:ext cx="9144000" cy="219456"/>
          </a:xfrm>
          <a:prstGeom prst="rect">
            <a:avLst/>
          </a:prstGeom>
          <a:solidFill>
            <a:srgbClr val="E8EEF4"/>
          </a:solidFill>
          <a:ln w="12700">
            <a:solidFill>
              <a:srgbClr val="E8EEF4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65760" y="4928616"/>
            <a:ext cx="8412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 | B  ·  Project Timeline  ·  soufianeboudarraja.com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347472" y="1371600"/>
            <a:ext cx="1005840" cy="347472"/>
          </a:xfrm>
          <a:prstGeom prst="rect">
            <a:avLst/>
          </a:prstGeom>
          <a:solidFill>
            <a:srgbClr val="D6E4F0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47472" y="1371600"/>
            <a:ext cx="10058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1399032" y="1371600"/>
            <a:ext cx="1913382" cy="347472"/>
          </a:xfrm>
          <a:prstGeom prst="rect">
            <a:avLst/>
          </a:prstGeom>
          <a:solidFill>
            <a:srgbClr val="FF6600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399032" y="1371600"/>
            <a:ext cx="191338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1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3358134" y="1371600"/>
            <a:ext cx="1913382" cy="347472"/>
          </a:xfrm>
          <a:prstGeom prst="rect">
            <a:avLst/>
          </a:prstGeom>
          <a:solidFill>
            <a:srgbClr val="003366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358134" y="1371600"/>
            <a:ext cx="191338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2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5317236" y="1371600"/>
            <a:ext cx="1913382" cy="347472"/>
          </a:xfrm>
          <a:prstGeom prst="rect">
            <a:avLst/>
          </a:prstGeom>
          <a:solidFill>
            <a:srgbClr val="003366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317236" y="1371600"/>
            <a:ext cx="191338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3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7276338" y="1371600"/>
            <a:ext cx="1913382" cy="347472"/>
          </a:xfrm>
          <a:prstGeom prst="rect">
            <a:avLst/>
          </a:prstGeom>
          <a:solidFill>
            <a:srgbClr val="003366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7276338" y="1371600"/>
            <a:ext cx="191338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4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347472" y="1755648"/>
            <a:ext cx="1005840" cy="475488"/>
          </a:xfrm>
          <a:prstGeom prst="rect">
            <a:avLst/>
          </a:prstGeom>
          <a:solidFill>
            <a:srgbClr val="D6E4F0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02336" y="1792224"/>
            <a:ext cx="896112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Initiative /</a:t>
            </a:r>
            <a:endParaRPr lang="en-US" sz="850" dirty="0"/>
          </a:p>
          <a:p>
            <a:pPr algn="ctr" indent="0" marL="0">
              <a:buNone/>
            </a:pPr>
            <a:r>
              <a:rPr lang="en-US" sz="850" b="1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Task</a:t>
            </a:r>
            <a:endParaRPr lang="en-US" sz="850" dirty="0"/>
          </a:p>
        </p:txBody>
      </p:sp>
      <p:sp>
        <p:nvSpPr>
          <p:cNvPr id="22" name="Shape 20"/>
          <p:cNvSpPr/>
          <p:nvPr/>
        </p:nvSpPr>
        <p:spPr>
          <a:xfrm>
            <a:off x="1399032" y="1755648"/>
            <a:ext cx="1913382" cy="475488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1472184" y="1792224"/>
            <a:ext cx="1767078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Task name here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3358134" y="1755648"/>
            <a:ext cx="1913382" cy="475488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3431286" y="1792224"/>
            <a:ext cx="1767078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Task name here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5317236" y="1755648"/>
            <a:ext cx="1913382" cy="475488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5390388" y="1792224"/>
            <a:ext cx="1767078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Task name here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7276338" y="1755648"/>
            <a:ext cx="1913382" cy="475488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7349490" y="1792224"/>
            <a:ext cx="1767078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Task name here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347472" y="2231136"/>
            <a:ext cx="1005840" cy="475488"/>
          </a:xfrm>
          <a:prstGeom prst="rect">
            <a:avLst/>
          </a:prstGeom>
          <a:solidFill>
            <a:srgbClr val="D6E4F0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402336" y="2267712"/>
            <a:ext cx="896112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Milestone</a:t>
            </a:r>
            <a:endParaRPr lang="en-US" sz="850" dirty="0"/>
          </a:p>
        </p:txBody>
      </p:sp>
      <p:sp>
        <p:nvSpPr>
          <p:cNvPr id="32" name="Shape 30"/>
          <p:cNvSpPr/>
          <p:nvPr/>
        </p:nvSpPr>
        <p:spPr>
          <a:xfrm>
            <a:off x="1399032" y="2231136"/>
            <a:ext cx="1913382" cy="475488"/>
          </a:xfrm>
          <a:prstGeom prst="rect">
            <a:avLst/>
          </a:prstGeom>
          <a:solidFill>
            <a:srgbClr val="F0F4F8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1472184" y="2267712"/>
            <a:ext cx="1767078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___  ___  20__</a:t>
            </a:r>
            <a:endParaRPr lang="en-US" sz="900" dirty="0"/>
          </a:p>
        </p:txBody>
      </p:sp>
      <p:sp>
        <p:nvSpPr>
          <p:cNvPr id="34" name="Shape 32"/>
          <p:cNvSpPr/>
          <p:nvPr/>
        </p:nvSpPr>
        <p:spPr>
          <a:xfrm>
            <a:off x="3358134" y="2231136"/>
            <a:ext cx="1913382" cy="475488"/>
          </a:xfrm>
          <a:prstGeom prst="rect">
            <a:avLst/>
          </a:prstGeom>
          <a:solidFill>
            <a:srgbClr val="F0F4F8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3431286" y="2267712"/>
            <a:ext cx="1767078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___  ___  20__</a:t>
            </a:r>
            <a:endParaRPr lang="en-US" sz="900" dirty="0"/>
          </a:p>
        </p:txBody>
      </p:sp>
      <p:sp>
        <p:nvSpPr>
          <p:cNvPr id="36" name="Shape 34"/>
          <p:cNvSpPr/>
          <p:nvPr/>
        </p:nvSpPr>
        <p:spPr>
          <a:xfrm>
            <a:off x="5317236" y="2231136"/>
            <a:ext cx="1913382" cy="475488"/>
          </a:xfrm>
          <a:prstGeom prst="rect">
            <a:avLst/>
          </a:prstGeom>
          <a:solidFill>
            <a:srgbClr val="F0F4F8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5390388" y="2267712"/>
            <a:ext cx="1767078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___  ___  20__</a:t>
            </a:r>
            <a:endParaRPr lang="en-US" sz="900" dirty="0"/>
          </a:p>
        </p:txBody>
      </p:sp>
      <p:sp>
        <p:nvSpPr>
          <p:cNvPr id="38" name="Shape 36"/>
          <p:cNvSpPr/>
          <p:nvPr/>
        </p:nvSpPr>
        <p:spPr>
          <a:xfrm>
            <a:off x="7276338" y="2231136"/>
            <a:ext cx="1913382" cy="475488"/>
          </a:xfrm>
          <a:prstGeom prst="rect">
            <a:avLst/>
          </a:prstGeom>
          <a:solidFill>
            <a:srgbClr val="F0F4F8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7349490" y="2267712"/>
            <a:ext cx="1767078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___  ___  20__</a:t>
            </a:r>
            <a:endParaRPr lang="en-US" sz="900" dirty="0"/>
          </a:p>
        </p:txBody>
      </p:sp>
      <p:sp>
        <p:nvSpPr>
          <p:cNvPr id="40" name="Shape 38"/>
          <p:cNvSpPr/>
          <p:nvPr/>
        </p:nvSpPr>
        <p:spPr>
          <a:xfrm>
            <a:off x="347472" y="2706624"/>
            <a:ext cx="1005840" cy="475488"/>
          </a:xfrm>
          <a:prstGeom prst="rect">
            <a:avLst/>
          </a:prstGeom>
          <a:solidFill>
            <a:srgbClr val="D6E4F0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402336" y="2743200"/>
            <a:ext cx="896112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</a:t>
            </a:r>
            <a:endParaRPr lang="en-US" sz="850" dirty="0"/>
          </a:p>
        </p:txBody>
      </p:sp>
      <p:sp>
        <p:nvSpPr>
          <p:cNvPr id="42" name="Shape 40"/>
          <p:cNvSpPr/>
          <p:nvPr/>
        </p:nvSpPr>
        <p:spPr>
          <a:xfrm>
            <a:off x="1399032" y="2706624"/>
            <a:ext cx="1913382" cy="475488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1472184" y="2743200"/>
            <a:ext cx="1767078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</a:t>
            </a:r>
            <a:endParaRPr lang="en-US" sz="900" dirty="0"/>
          </a:p>
        </p:txBody>
      </p:sp>
      <p:sp>
        <p:nvSpPr>
          <p:cNvPr id="44" name="Shape 42"/>
          <p:cNvSpPr/>
          <p:nvPr/>
        </p:nvSpPr>
        <p:spPr>
          <a:xfrm>
            <a:off x="3358134" y="2706624"/>
            <a:ext cx="1913382" cy="475488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3431286" y="2743200"/>
            <a:ext cx="1767078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</a:t>
            </a:r>
            <a:endParaRPr lang="en-US" sz="900" dirty="0"/>
          </a:p>
        </p:txBody>
      </p:sp>
      <p:sp>
        <p:nvSpPr>
          <p:cNvPr id="46" name="Shape 44"/>
          <p:cNvSpPr/>
          <p:nvPr/>
        </p:nvSpPr>
        <p:spPr>
          <a:xfrm>
            <a:off x="5317236" y="2706624"/>
            <a:ext cx="1913382" cy="475488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5390388" y="2743200"/>
            <a:ext cx="1767078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</a:t>
            </a:r>
            <a:endParaRPr lang="en-US" sz="900" dirty="0"/>
          </a:p>
        </p:txBody>
      </p:sp>
      <p:sp>
        <p:nvSpPr>
          <p:cNvPr id="48" name="Shape 46"/>
          <p:cNvSpPr/>
          <p:nvPr/>
        </p:nvSpPr>
        <p:spPr>
          <a:xfrm>
            <a:off x="7276338" y="2706624"/>
            <a:ext cx="1913382" cy="475488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7349490" y="2743200"/>
            <a:ext cx="1767078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</a:t>
            </a:r>
            <a:endParaRPr lang="en-US" sz="900" dirty="0"/>
          </a:p>
        </p:txBody>
      </p:sp>
      <p:sp>
        <p:nvSpPr>
          <p:cNvPr id="50" name="Shape 48"/>
          <p:cNvSpPr/>
          <p:nvPr/>
        </p:nvSpPr>
        <p:spPr>
          <a:xfrm>
            <a:off x="347472" y="3182112"/>
            <a:ext cx="1005840" cy="475488"/>
          </a:xfrm>
          <a:prstGeom prst="rect">
            <a:avLst/>
          </a:prstGeom>
          <a:solidFill>
            <a:srgbClr val="D6E4F0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402336" y="3218688"/>
            <a:ext cx="896112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Status</a:t>
            </a:r>
            <a:endParaRPr lang="en-US" sz="850" dirty="0"/>
          </a:p>
        </p:txBody>
      </p:sp>
      <p:sp>
        <p:nvSpPr>
          <p:cNvPr id="52" name="Shape 50"/>
          <p:cNvSpPr/>
          <p:nvPr/>
        </p:nvSpPr>
        <p:spPr>
          <a:xfrm>
            <a:off x="1399032" y="3182112"/>
            <a:ext cx="1913382" cy="475488"/>
          </a:xfrm>
          <a:prstGeom prst="rect">
            <a:avLst/>
          </a:prstGeom>
          <a:solidFill>
            <a:srgbClr val="F0F4F8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53" name="Shape 51"/>
          <p:cNvSpPr/>
          <p:nvPr/>
        </p:nvSpPr>
        <p:spPr>
          <a:xfrm>
            <a:off x="2245995" y="3310128"/>
            <a:ext cx="219456" cy="219456"/>
          </a:xfrm>
          <a:prstGeom prst="ellipse">
            <a:avLst/>
          </a:prstGeom>
          <a:solidFill>
            <a:srgbClr val="2E7D32"/>
          </a:solidFill>
          <a:ln w="12700">
            <a:solidFill>
              <a:srgbClr val="1B5E20"/>
            </a:solidFill>
            <a:prstDash val="solid"/>
          </a:ln>
        </p:spPr>
      </p:sp>
      <p:sp>
        <p:nvSpPr>
          <p:cNvPr id="54" name="Shape 52"/>
          <p:cNvSpPr/>
          <p:nvPr/>
        </p:nvSpPr>
        <p:spPr>
          <a:xfrm>
            <a:off x="3358134" y="3182112"/>
            <a:ext cx="1913382" cy="475488"/>
          </a:xfrm>
          <a:prstGeom prst="rect">
            <a:avLst/>
          </a:prstGeom>
          <a:solidFill>
            <a:srgbClr val="F0F4F8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55" name="Shape 53"/>
          <p:cNvSpPr/>
          <p:nvPr/>
        </p:nvSpPr>
        <p:spPr>
          <a:xfrm>
            <a:off x="4205097" y="3310128"/>
            <a:ext cx="219456" cy="219456"/>
          </a:xfrm>
          <a:prstGeom prst="ellipse">
            <a:avLst/>
          </a:prstGeom>
          <a:solidFill>
            <a:srgbClr val="2E7D32"/>
          </a:solidFill>
          <a:ln w="12700">
            <a:solidFill>
              <a:srgbClr val="1B5E20"/>
            </a:solidFill>
            <a:prstDash val="solid"/>
          </a:ln>
        </p:spPr>
      </p:sp>
      <p:sp>
        <p:nvSpPr>
          <p:cNvPr id="56" name="Shape 54"/>
          <p:cNvSpPr/>
          <p:nvPr/>
        </p:nvSpPr>
        <p:spPr>
          <a:xfrm>
            <a:off x="5317236" y="3182112"/>
            <a:ext cx="1913382" cy="475488"/>
          </a:xfrm>
          <a:prstGeom prst="rect">
            <a:avLst/>
          </a:prstGeom>
          <a:solidFill>
            <a:srgbClr val="F0F4F8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57" name="Shape 55"/>
          <p:cNvSpPr/>
          <p:nvPr/>
        </p:nvSpPr>
        <p:spPr>
          <a:xfrm>
            <a:off x="6164199" y="3310128"/>
            <a:ext cx="219456" cy="219456"/>
          </a:xfrm>
          <a:prstGeom prst="ellipse">
            <a:avLst/>
          </a:prstGeom>
          <a:solidFill>
            <a:srgbClr val="2E7D32"/>
          </a:solidFill>
          <a:ln w="12700">
            <a:solidFill>
              <a:srgbClr val="1B5E20"/>
            </a:solidFill>
            <a:prstDash val="solid"/>
          </a:ln>
        </p:spPr>
      </p:sp>
      <p:sp>
        <p:nvSpPr>
          <p:cNvPr id="58" name="Shape 56"/>
          <p:cNvSpPr/>
          <p:nvPr/>
        </p:nvSpPr>
        <p:spPr>
          <a:xfrm>
            <a:off x="7276338" y="3182112"/>
            <a:ext cx="1913382" cy="475488"/>
          </a:xfrm>
          <a:prstGeom prst="rect">
            <a:avLst/>
          </a:prstGeom>
          <a:solidFill>
            <a:srgbClr val="F0F4F8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59" name="Shape 57"/>
          <p:cNvSpPr/>
          <p:nvPr/>
        </p:nvSpPr>
        <p:spPr>
          <a:xfrm>
            <a:off x="8123301" y="3310128"/>
            <a:ext cx="219456" cy="219456"/>
          </a:xfrm>
          <a:prstGeom prst="ellipse">
            <a:avLst/>
          </a:prstGeom>
          <a:solidFill>
            <a:srgbClr val="2E7D32"/>
          </a:solidFill>
          <a:ln w="12700">
            <a:solidFill>
              <a:srgbClr val="1B5E20"/>
            </a:solidFill>
            <a:prstDash val="solid"/>
          </a:ln>
        </p:spPr>
      </p:sp>
      <p:sp>
        <p:nvSpPr>
          <p:cNvPr id="60" name="Shape 58"/>
          <p:cNvSpPr/>
          <p:nvPr/>
        </p:nvSpPr>
        <p:spPr>
          <a:xfrm>
            <a:off x="365760" y="4553712"/>
            <a:ext cx="164592" cy="164592"/>
          </a:xfrm>
          <a:prstGeom prst="ellipse">
            <a:avLst/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</p:spPr>
      </p:sp>
      <p:sp>
        <p:nvSpPr>
          <p:cNvPr id="61" name="Text 59"/>
          <p:cNvSpPr/>
          <p:nvPr/>
        </p:nvSpPr>
        <p:spPr>
          <a:xfrm>
            <a:off x="585216" y="4535424"/>
            <a:ext cx="10972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 Track</a:t>
            </a:r>
            <a:endParaRPr lang="en-US" sz="800" dirty="0"/>
          </a:p>
        </p:txBody>
      </p:sp>
      <p:sp>
        <p:nvSpPr>
          <p:cNvPr id="62" name="Shape 60"/>
          <p:cNvSpPr/>
          <p:nvPr/>
        </p:nvSpPr>
        <p:spPr>
          <a:xfrm>
            <a:off x="1828800" y="4553712"/>
            <a:ext cx="164592" cy="164592"/>
          </a:xfrm>
          <a:prstGeom prst="ellipse">
            <a:avLst/>
          </a:prstGeom>
          <a:solidFill>
            <a:srgbClr val="F57F17"/>
          </a:solidFill>
          <a:ln w="12700">
            <a:solidFill>
              <a:srgbClr val="F57F17"/>
            </a:solidFill>
            <a:prstDash val="solid"/>
          </a:ln>
        </p:spPr>
      </p:sp>
      <p:sp>
        <p:nvSpPr>
          <p:cNvPr id="63" name="Text 61"/>
          <p:cNvSpPr/>
          <p:nvPr/>
        </p:nvSpPr>
        <p:spPr>
          <a:xfrm>
            <a:off x="2048256" y="4535424"/>
            <a:ext cx="10972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 Risk</a:t>
            </a:r>
            <a:endParaRPr lang="en-US" sz="800" dirty="0"/>
          </a:p>
        </p:txBody>
      </p:sp>
      <p:sp>
        <p:nvSpPr>
          <p:cNvPr id="64" name="Shape 62"/>
          <p:cNvSpPr/>
          <p:nvPr/>
        </p:nvSpPr>
        <p:spPr>
          <a:xfrm>
            <a:off x="3291840" y="4553712"/>
            <a:ext cx="164592" cy="164592"/>
          </a:xfrm>
          <a:prstGeom prst="ellipse">
            <a:avLst/>
          </a:prstGeom>
          <a:solidFill>
            <a:srgbClr val="C62828"/>
          </a:solidFill>
          <a:ln w="12700">
            <a:solidFill>
              <a:srgbClr val="C62828"/>
            </a:solidFill>
            <a:prstDash val="solid"/>
          </a:ln>
        </p:spPr>
      </p:sp>
      <p:sp>
        <p:nvSpPr>
          <p:cNvPr id="65" name="Text 63"/>
          <p:cNvSpPr/>
          <p:nvPr/>
        </p:nvSpPr>
        <p:spPr>
          <a:xfrm>
            <a:off x="3511296" y="4535424"/>
            <a:ext cx="10972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Behind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56032"/>
            <a:ext cx="36576" cy="292608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93776" y="246888"/>
            <a:ext cx="5029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PROJECT TIMELINE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8046720" y="164592"/>
            <a:ext cx="914400" cy="256032"/>
          </a:xfrm>
          <a:prstGeom prst="roundRect">
            <a:avLst>
              <a:gd name="adj" fmla="val 17857"/>
            </a:avLst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046720" y="164592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Layout B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365760" y="59436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Gantt — Tasks &amp; Dependencies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365760" y="1078992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Map every task across 12 weeks with owner and status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0" y="4919472"/>
            <a:ext cx="9144000" cy="219456"/>
          </a:xfrm>
          <a:prstGeom prst="rect">
            <a:avLst/>
          </a:prstGeom>
          <a:solidFill>
            <a:srgbClr val="E8EEF4"/>
          </a:solidFill>
          <a:ln w="12700">
            <a:solidFill>
              <a:srgbClr val="E8EEF4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65760" y="4928616"/>
            <a:ext cx="8412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 | B  ·  Project Timeline  ·  soufianeboudarraja.com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274320" y="1371600"/>
            <a:ext cx="2011680" cy="292608"/>
          </a:xfrm>
          <a:prstGeom prst="rect">
            <a:avLst/>
          </a:prstGeom>
          <a:solidFill>
            <a:srgbClr val="003366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274320" y="1371600"/>
            <a:ext cx="20116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Task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2286000" y="1371600"/>
            <a:ext cx="822960" cy="292608"/>
          </a:xfrm>
          <a:prstGeom prst="rect">
            <a:avLst/>
          </a:prstGeom>
          <a:solidFill>
            <a:srgbClr val="003366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2286000" y="1371600"/>
            <a:ext cx="8229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3108960" y="1371600"/>
            <a:ext cx="365760" cy="292608"/>
          </a:xfrm>
          <a:prstGeom prst="rect">
            <a:avLst/>
          </a:prstGeom>
          <a:solidFill>
            <a:srgbClr val="003366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108960" y="1371600"/>
            <a:ext cx="3657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W1</a:t>
            </a:r>
            <a:endParaRPr lang="en-US" sz="750" dirty="0"/>
          </a:p>
        </p:txBody>
      </p:sp>
      <p:sp>
        <p:nvSpPr>
          <p:cNvPr id="16" name="Shape 14"/>
          <p:cNvSpPr/>
          <p:nvPr/>
        </p:nvSpPr>
        <p:spPr>
          <a:xfrm>
            <a:off x="3474720" y="1371600"/>
            <a:ext cx="365760" cy="292608"/>
          </a:xfrm>
          <a:prstGeom prst="rect">
            <a:avLst/>
          </a:prstGeom>
          <a:solidFill>
            <a:srgbClr val="003366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474720" y="1371600"/>
            <a:ext cx="3657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W2</a:t>
            </a:r>
            <a:endParaRPr lang="en-US" sz="750" dirty="0"/>
          </a:p>
        </p:txBody>
      </p:sp>
      <p:sp>
        <p:nvSpPr>
          <p:cNvPr id="18" name="Shape 16"/>
          <p:cNvSpPr/>
          <p:nvPr/>
        </p:nvSpPr>
        <p:spPr>
          <a:xfrm>
            <a:off x="3840480" y="1371600"/>
            <a:ext cx="365760" cy="292608"/>
          </a:xfrm>
          <a:prstGeom prst="rect">
            <a:avLst/>
          </a:prstGeom>
          <a:solidFill>
            <a:srgbClr val="003366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840480" y="1371600"/>
            <a:ext cx="3657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W3</a:t>
            </a:r>
            <a:endParaRPr lang="en-US" sz="750" dirty="0"/>
          </a:p>
        </p:txBody>
      </p:sp>
      <p:sp>
        <p:nvSpPr>
          <p:cNvPr id="20" name="Shape 18"/>
          <p:cNvSpPr/>
          <p:nvPr/>
        </p:nvSpPr>
        <p:spPr>
          <a:xfrm>
            <a:off x="4206240" y="1371600"/>
            <a:ext cx="365760" cy="292608"/>
          </a:xfrm>
          <a:prstGeom prst="rect">
            <a:avLst/>
          </a:prstGeom>
          <a:solidFill>
            <a:srgbClr val="003366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206240" y="1371600"/>
            <a:ext cx="3657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W4</a:t>
            </a:r>
            <a:endParaRPr lang="en-US" sz="750" dirty="0"/>
          </a:p>
        </p:txBody>
      </p:sp>
      <p:sp>
        <p:nvSpPr>
          <p:cNvPr id="22" name="Shape 20"/>
          <p:cNvSpPr/>
          <p:nvPr/>
        </p:nvSpPr>
        <p:spPr>
          <a:xfrm>
            <a:off x="4572000" y="1371600"/>
            <a:ext cx="365760" cy="292608"/>
          </a:xfrm>
          <a:prstGeom prst="rect">
            <a:avLst/>
          </a:prstGeom>
          <a:solidFill>
            <a:srgbClr val="003366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572000" y="1371600"/>
            <a:ext cx="3657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W5</a:t>
            </a:r>
            <a:endParaRPr lang="en-US" sz="750" dirty="0"/>
          </a:p>
        </p:txBody>
      </p:sp>
      <p:sp>
        <p:nvSpPr>
          <p:cNvPr id="24" name="Shape 22"/>
          <p:cNvSpPr/>
          <p:nvPr/>
        </p:nvSpPr>
        <p:spPr>
          <a:xfrm>
            <a:off x="4937760" y="1371600"/>
            <a:ext cx="365760" cy="292608"/>
          </a:xfrm>
          <a:prstGeom prst="rect">
            <a:avLst/>
          </a:prstGeom>
          <a:solidFill>
            <a:srgbClr val="003366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4937760" y="1371600"/>
            <a:ext cx="3657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W6</a:t>
            </a:r>
            <a:endParaRPr lang="en-US" sz="750" dirty="0"/>
          </a:p>
        </p:txBody>
      </p:sp>
      <p:sp>
        <p:nvSpPr>
          <p:cNvPr id="26" name="Shape 24"/>
          <p:cNvSpPr/>
          <p:nvPr/>
        </p:nvSpPr>
        <p:spPr>
          <a:xfrm>
            <a:off x="5303520" y="1371600"/>
            <a:ext cx="365760" cy="292608"/>
          </a:xfrm>
          <a:prstGeom prst="rect">
            <a:avLst/>
          </a:prstGeom>
          <a:solidFill>
            <a:srgbClr val="003366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5303520" y="1371600"/>
            <a:ext cx="3657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W7</a:t>
            </a:r>
            <a:endParaRPr lang="en-US" sz="750" dirty="0"/>
          </a:p>
        </p:txBody>
      </p:sp>
      <p:sp>
        <p:nvSpPr>
          <p:cNvPr id="28" name="Shape 26"/>
          <p:cNvSpPr/>
          <p:nvPr/>
        </p:nvSpPr>
        <p:spPr>
          <a:xfrm>
            <a:off x="5669280" y="1371600"/>
            <a:ext cx="365760" cy="292608"/>
          </a:xfrm>
          <a:prstGeom prst="rect">
            <a:avLst/>
          </a:prstGeom>
          <a:solidFill>
            <a:srgbClr val="003366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5669280" y="1371600"/>
            <a:ext cx="3657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W8</a:t>
            </a:r>
            <a:endParaRPr lang="en-US" sz="750" dirty="0"/>
          </a:p>
        </p:txBody>
      </p:sp>
      <p:sp>
        <p:nvSpPr>
          <p:cNvPr id="30" name="Shape 28"/>
          <p:cNvSpPr/>
          <p:nvPr/>
        </p:nvSpPr>
        <p:spPr>
          <a:xfrm>
            <a:off x="6035040" y="1371600"/>
            <a:ext cx="365760" cy="292608"/>
          </a:xfrm>
          <a:prstGeom prst="rect">
            <a:avLst/>
          </a:prstGeom>
          <a:solidFill>
            <a:srgbClr val="003366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6035040" y="1371600"/>
            <a:ext cx="3657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W9</a:t>
            </a:r>
            <a:endParaRPr lang="en-US" sz="750" dirty="0"/>
          </a:p>
        </p:txBody>
      </p:sp>
      <p:sp>
        <p:nvSpPr>
          <p:cNvPr id="32" name="Shape 30"/>
          <p:cNvSpPr/>
          <p:nvPr/>
        </p:nvSpPr>
        <p:spPr>
          <a:xfrm>
            <a:off x="6400800" y="1371600"/>
            <a:ext cx="365760" cy="292608"/>
          </a:xfrm>
          <a:prstGeom prst="rect">
            <a:avLst/>
          </a:prstGeom>
          <a:solidFill>
            <a:srgbClr val="003366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6400800" y="1371600"/>
            <a:ext cx="3657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W10</a:t>
            </a:r>
            <a:endParaRPr lang="en-US" sz="750" dirty="0"/>
          </a:p>
        </p:txBody>
      </p:sp>
      <p:sp>
        <p:nvSpPr>
          <p:cNvPr id="34" name="Shape 32"/>
          <p:cNvSpPr/>
          <p:nvPr/>
        </p:nvSpPr>
        <p:spPr>
          <a:xfrm>
            <a:off x="6766560" y="1371600"/>
            <a:ext cx="365760" cy="292608"/>
          </a:xfrm>
          <a:prstGeom prst="rect">
            <a:avLst/>
          </a:prstGeom>
          <a:solidFill>
            <a:srgbClr val="003366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6766560" y="1371600"/>
            <a:ext cx="3657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W11</a:t>
            </a:r>
            <a:endParaRPr lang="en-US" sz="750" dirty="0"/>
          </a:p>
        </p:txBody>
      </p:sp>
      <p:sp>
        <p:nvSpPr>
          <p:cNvPr id="36" name="Shape 34"/>
          <p:cNvSpPr/>
          <p:nvPr/>
        </p:nvSpPr>
        <p:spPr>
          <a:xfrm>
            <a:off x="7132320" y="1371600"/>
            <a:ext cx="365760" cy="292608"/>
          </a:xfrm>
          <a:prstGeom prst="rect">
            <a:avLst/>
          </a:prstGeom>
          <a:solidFill>
            <a:srgbClr val="003366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7132320" y="1371600"/>
            <a:ext cx="3657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W12</a:t>
            </a:r>
            <a:endParaRPr lang="en-US" sz="750" dirty="0"/>
          </a:p>
        </p:txBody>
      </p:sp>
      <p:sp>
        <p:nvSpPr>
          <p:cNvPr id="38" name="Shape 36"/>
          <p:cNvSpPr/>
          <p:nvPr/>
        </p:nvSpPr>
        <p:spPr>
          <a:xfrm>
            <a:off x="7498080" y="1371600"/>
            <a:ext cx="731520" cy="292608"/>
          </a:xfrm>
          <a:prstGeom prst="rect">
            <a:avLst/>
          </a:prstGeom>
          <a:solidFill>
            <a:srgbClr val="003366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7498080" y="1371600"/>
            <a:ext cx="7315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Status</a:t>
            </a:r>
            <a:endParaRPr lang="en-US" sz="750" dirty="0"/>
          </a:p>
        </p:txBody>
      </p:sp>
      <p:sp>
        <p:nvSpPr>
          <p:cNvPr id="40" name="Shape 38"/>
          <p:cNvSpPr/>
          <p:nvPr/>
        </p:nvSpPr>
        <p:spPr>
          <a:xfrm>
            <a:off x="274320" y="1682496"/>
            <a:ext cx="2011680" cy="402336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347472" y="1719072"/>
            <a:ext cx="1865376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Discovery &amp; Scoping</a:t>
            </a:r>
            <a:endParaRPr lang="en-US" sz="900" dirty="0"/>
          </a:p>
        </p:txBody>
      </p:sp>
      <p:sp>
        <p:nvSpPr>
          <p:cNvPr id="42" name="Shape 40"/>
          <p:cNvSpPr/>
          <p:nvPr/>
        </p:nvSpPr>
        <p:spPr>
          <a:xfrm>
            <a:off x="2286000" y="1682496"/>
            <a:ext cx="822960" cy="402336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2286000" y="1682496"/>
            <a:ext cx="82296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PM</a:t>
            </a:r>
            <a:endParaRPr lang="en-US" sz="900" dirty="0"/>
          </a:p>
        </p:txBody>
      </p:sp>
      <p:sp>
        <p:nvSpPr>
          <p:cNvPr id="44" name="Shape 42"/>
          <p:cNvSpPr/>
          <p:nvPr/>
        </p:nvSpPr>
        <p:spPr>
          <a:xfrm>
            <a:off x="3108960" y="1682496"/>
            <a:ext cx="365760" cy="402336"/>
          </a:xfrm>
          <a:prstGeom prst="rect">
            <a:avLst/>
          </a:prstGeom>
          <a:solidFill>
            <a:srgbClr val="E8EEF4"/>
          </a:solidFill>
          <a:ln w="3810">
            <a:solidFill>
              <a:srgbClr val="C5D4E3"/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3474720" y="1682496"/>
            <a:ext cx="365760" cy="402336"/>
          </a:xfrm>
          <a:prstGeom prst="rect">
            <a:avLst/>
          </a:prstGeom>
          <a:solidFill>
            <a:srgbClr val="E8EEF4"/>
          </a:solidFill>
          <a:ln w="3810">
            <a:solidFill>
              <a:srgbClr val="C5D4E3"/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3840480" y="1682496"/>
            <a:ext cx="365760" cy="402336"/>
          </a:xfrm>
          <a:prstGeom prst="rect">
            <a:avLst/>
          </a:prstGeom>
          <a:solidFill>
            <a:srgbClr val="E8EEF4"/>
          </a:solidFill>
          <a:ln w="3810">
            <a:solidFill>
              <a:srgbClr val="C5D4E3"/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4206240" y="1682496"/>
            <a:ext cx="365760" cy="402336"/>
          </a:xfrm>
          <a:prstGeom prst="rect">
            <a:avLst/>
          </a:prstGeom>
          <a:solidFill>
            <a:srgbClr val="E8EEF4"/>
          </a:solidFill>
          <a:ln w="3810">
            <a:solidFill>
              <a:srgbClr val="C5D4E3"/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4572000" y="1682496"/>
            <a:ext cx="365760" cy="402336"/>
          </a:xfrm>
          <a:prstGeom prst="rect">
            <a:avLst/>
          </a:prstGeom>
          <a:solidFill>
            <a:srgbClr val="E8EEF4"/>
          </a:solidFill>
          <a:ln w="3810">
            <a:solidFill>
              <a:srgbClr val="C5D4E3"/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4937760" y="1682496"/>
            <a:ext cx="365760" cy="402336"/>
          </a:xfrm>
          <a:prstGeom prst="rect">
            <a:avLst/>
          </a:prstGeom>
          <a:solidFill>
            <a:srgbClr val="E8EEF4"/>
          </a:solidFill>
          <a:ln w="3810">
            <a:solidFill>
              <a:srgbClr val="C5D4E3"/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5303520" y="1682496"/>
            <a:ext cx="365760" cy="402336"/>
          </a:xfrm>
          <a:prstGeom prst="rect">
            <a:avLst/>
          </a:prstGeom>
          <a:solidFill>
            <a:srgbClr val="E8EEF4"/>
          </a:solidFill>
          <a:ln w="3810">
            <a:solidFill>
              <a:srgbClr val="C5D4E3"/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5669280" y="1682496"/>
            <a:ext cx="365760" cy="402336"/>
          </a:xfrm>
          <a:prstGeom prst="rect">
            <a:avLst/>
          </a:prstGeom>
          <a:solidFill>
            <a:srgbClr val="E8EEF4"/>
          </a:solidFill>
          <a:ln w="3810">
            <a:solidFill>
              <a:srgbClr val="C5D4E3"/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6035040" y="1682496"/>
            <a:ext cx="365760" cy="402336"/>
          </a:xfrm>
          <a:prstGeom prst="rect">
            <a:avLst/>
          </a:prstGeom>
          <a:solidFill>
            <a:srgbClr val="E8EEF4"/>
          </a:solidFill>
          <a:ln w="3810">
            <a:solidFill>
              <a:srgbClr val="C5D4E3"/>
            </a:solidFill>
            <a:prstDash val="solid"/>
          </a:ln>
        </p:spPr>
      </p:sp>
      <p:sp>
        <p:nvSpPr>
          <p:cNvPr id="53" name="Shape 51"/>
          <p:cNvSpPr/>
          <p:nvPr/>
        </p:nvSpPr>
        <p:spPr>
          <a:xfrm>
            <a:off x="6400800" y="1682496"/>
            <a:ext cx="365760" cy="402336"/>
          </a:xfrm>
          <a:prstGeom prst="rect">
            <a:avLst/>
          </a:prstGeom>
          <a:solidFill>
            <a:srgbClr val="E8EEF4"/>
          </a:solidFill>
          <a:ln w="3810">
            <a:solidFill>
              <a:srgbClr val="C5D4E3"/>
            </a:solidFill>
            <a:prstDash val="solid"/>
          </a:ln>
        </p:spPr>
      </p:sp>
      <p:sp>
        <p:nvSpPr>
          <p:cNvPr id="54" name="Shape 52"/>
          <p:cNvSpPr/>
          <p:nvPr/>
        </p:nvSpPr>
        <p:spPr>
          <a:xfrm>
            <a:off x="6766560" y="1682496"/>
            <a:ext cx="365760" cy="402336"/>
          </a:xfrm>
          <a:prstGeom prst="rect">
            <a:avLst/>
          </a:prstGeom>
          <a:solidFill>
            <a:srgbClr val="E8EEF4"/>
          </a:solidFill>
          <a:ln w="3810">
            <a:solidFill>
              <a:srgbClr val="C5D4E3"/>
            </a:solidFill>
            <a:prstDash val="solid"/>
          </a:ln>
        </p:spPr>
      </p:sp>
      <p:sp>
        <p:nvSpPr>
          <p:cNvPr id="55" name="Shape 53"/>
          <p:cNvSpPr/>
          <p:nvPr/>
        </p:nvSpPr>
        <p:spPr>
          <a:xfrm>
            <a:off x="7132320" y="1682496"/>
            <a:ext cx="365760" cy="402336"/>
          </a:xfrm>
          <a:prstGeom prst="rect">
            <a:avLst/>
          </a:prstGeom>
          <a:solidFill>
            <a:srgbClr val="E8EEF4"/>
          </a:solidFill>
          <a:ln w="3810">
            <a:solidFill>
              <a:srgbClr val="C5D4E3"/>
            </a:solidFill>
            <a:prstDash val="solid"/>
          </a:ln>
        </p:spPr>
      </p:sp>
      <p:sp>
        <p:nvSpPr>
          <p:cNvPr id="56" name="Shape 54"/>
          <p:cNvSpPr/>
          <p:nvPr/>
        </p:nvSpPr>
        <p:spPr>
          <a:xfrm>
            <a:off x="3136392" y="1773936"/>
            <a:ext cx="1042416" cy="219456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57" name="Shape 55"/>
          <p:cNvSpPr/>
          <p:nvPr/>
        </p:nvSpPr>
        <p:spPr>
          <a:xfrm>
            <a:off x="7498080" y="1682496"/>
            <a:ext cx="731520" cy="402336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58" name="Shape 56"/>
          <p:cNvSpPr/>
          <p:nvPr/>
        </p:nvSpPr>
        <p:spPr>
          <a:xfrm>
            <a:off x="7754112" y="1773936"/>
            <a:ext cx="219456" cy="219456"/>
          </a:xfrm>
          <a:prstGeom prst="ellipse">
            <a:avLst/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</p:spPr>
      </p:sp>
      <p:sp>
        <p:nvSpPr>
          <p:cNvPr id="59" name="Shape 57"/>
          <p:cNvSpPr/>
          <p:nvPr/>
        </p:nvSpPr>
        <p:spPr>
          <a:xfrm>
            <a:off x="274320" y="2112264"/>
            <a:ext cx="2011680" cy="402336"/>
          </a:xfrm>
          <a:prstGeom prst="rect">
            <a:avLst/>
          </a:prstGeom>
          <a:solidFill>
            <a:srgbClr val="F0F4F8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60" name="Text 58"/>
          <p:cNvSpPr/>
          <p:nvPr/>
        </p:nvSpPr>
        <p:spPr>
          <a:xfrm>
            <a:off x="347472" y="2148840"/>
            <a:ext cx="1865376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Stakeholder Alignment</a:t>
            </a:r>
            <a:endParaRPr lang="en-US" sz="900" dirty="0"/>
          </a:p>
        </p:txBody>
      </p:sp>
      <p:sp>
        <p:nvSpPr>
          <p:cNvPr id="61" name="Shape 59"/>
          <p:cNvSpPr/>
          <p:nvPr/>
        </p:nvSpPr>
        <p:spPr>
          <a:xfrm>
            <a:off x="2286000" y="2112264"/>
            <a:ext cx="822960" cy="402336"/>
          </a:xfrm>
          <a:prstGeom prst="rect">
            <a:avLst/>
          </a:prstGeom>
          <a:solidFill>
            <a:srgbClr val="F0F4F8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62" name="Text 60"/>
          <p:cNvSpPr/>
          <p:nvPr/>
        </p:nvSpPr>
        <p:spPr>
          <a:xfrm>
            <a:off x="2286000" y="2112264"/>
            <a:ext cx="82296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Lead</a:t>
            </a:r>
            <a:endParaRPr lang="en-US" sz="900" dirty="0"/>
          </a:p>
        </p:txBody>
      </p:sp>
      <p:sp>
        <p:nvSpPr>
          <p:cNvPr id="63" name="Shape 61"/>
          <p:cNvSpPr/>
          <p:nvPr/>
        </p:nvSpPr>
        <p:spPr>
          <a:xfrm>
            <a:off x="3108960" y="2112264"/>
            <a:ext cx="365760" cy="402336"/>
          </a:xfrm>
          <a:prstGeom prst="rect">
            <a:avLst/>
          </a:prstGeom>
          <a:solidFill>
            <a:srgbClr val="F0F4F8"/>
          </a:solidFill>
          <a:ln w="3810">
            <a:solidFill>
              <a:srgbClr val="C5D4E3"/>
            </a:solidFill>
            <a:prstDash val="solid"/>
          </a:ln>
        </p:spPr>
      </p:sp>
      <p:sp>
        <p:nvSpPr>
          <p:cNvPr id="64" name="Shape 62"/>
          <p:cNvSpPr/>
          <p:nvPr/>
        </p:nvSpPr>
        <p:spPr>
          <a:xfrm>
            <a:off x="3474720" y="2112264"/>
            <a:ext cx="365760" cy="402336"/>
          </a:xfrm>
          <a:prstGeom prst="rect">
            <a:avLst/>
          </a:prstGeom>
          <a:solidFill>
            <a:srgbClr val="F0F4F8"/>
          </a:solidFill>
          <a:ln w="3810">
            <a:solidFill>
              <a:srgbClr val="C5D4E3"/>
            </a:solidFill>
            <a:prstDash val="solid"/>
          </a:ln>
        </p:spPr>
      </p:sp>
      <p:sp>
        <p:nvSpPr>
          <p:cNvPr id="65" name="Shape 63"/>
          <p:cNvSpPr/>
          <p:nvPr/>
        </p:nvSpPr>
        <p:spPr>
          <a:xfrm>
            <a:off x="3840480" y="2112264"/>
            <a:ext cx="365760" cy="402336"/>
          </a:xfrm>
          <a:prstGeom prst="rect">
            <a:avLst/>
          </a:prstGeom>
          <a:solidFill>
            <a:srgbClr val="F0F4F8"/>
          </a:solidFill>
          <a:ln w="3810">
            <a:solidFill>
              <a:srgbClr val="C5D4E3"/>
            </a:solidFill>
            <a:prstDash val="solid"/>
          </a:ln>
        </p:spPr>
      </p:sp>
      <p:sp>
        <p:nvSpPr>
          <p:cNvPr id="66" name="Shape 64"/>
          <p:cNvSpPr/>
          <p:nvPr/>
        </p:nvSpPr>
        <p:spPr>
          <a:xfrm>
            <a:off x="4206240" y="2112264"/>
            <a:ext cx="365760" cy="402336"/>
          </a:xfrm>
          <a:prstGeom prst="rect">
            <a:avLst/>
          </a:prstGeom>
          <a:solidFill>
            <a:srgbClr val="F0F4F8"/>
          </a:solidFill>
          <a:ln w="3810">
            <a:solidFill>
              <a:srgbClr val="C5D4E3"/>
            </a:solidFill>
            <a:prstDash val="solid"/>
          </a:ln>
        </p:spPr>
      </p:sp>
      <p:sp>
        <p:nvSpPr>
          <p:cNvPr id="67" name="Shape 65"/>
          <p:cNvSpPr/>
          <p:nvPr/>
        </p:nvSpPr>
        <p:spPr>
          <a:xfrm>
            <a:off x="4572000" y="2112264"/>
            <a:ext cx="365760" cy="402336"/>
          </a:xfrm>
          <a:prstGeom prst="rect">
            <a:avLst/>
          </a:prstGeom>
          <a:solidFill>
            <a:srgbClr val="F0F4F8"/>
          </a:solidFill>
          <a:ln w="3810">
            <a:solidFill>
              <a:srgbClr val="C5D4E3"/>
            </a:solidFill>
            <a:prstDash val="solid"/>
          </a:ln>
        </p:spPr>
      </p:sp>
      <p:sp>
        <p:nvSpPr>
          <p:cNvPr id="68" name="Shape 66"/>
          <p:cNvSpPr/>
          <p:nvPr/>
        </p:nvSpPr>
        <p:spPr>
          <a:xfrm>
            <a:off x="4937760" y="2112264"/>
            <a:ext cx="365760" cy="402336"/>
          </a:xfrm>
          <a:prstGeom prst="rect">
            <a:avLst/>
          </a:prstGeom>
          <a:solidFill>
            <a:srgbClr val="F0F4F8"/>
          </a:solidFill>
          <a:ln w="3810">
            <a:solidFill>
              <a:srgbClr val="C5D4E3"/>
            </a:solidFill>
            <a:prstDash val="solid"/>
          </a:ln>
        </p:spPr>
      </p:sp>
      <p:sp>
        <p:nvSpPr>
          <p:cNvPr id="69" name="Shape 67"/>
          <p:cNvSpPr/>
          <p:nvPr/>
        </p:nvSpPr>
        <p:spPr>
          <a:xfrm>
            <a:off x="5303520" y="2112264"/>
            <a:ext cx="365760" cy="402336"/>
          </a:xfrm>
          <a:prstGeom prst="rect">
            <a:avLst/>
          </a:prstGeom>
          <a:solidFill>
            <a:srgbClr val="F0F4F8"/>
          </a:solidFill>
          <a:ln w="3810">
            <a:solidFill>
              <a:srgbClr val="C5D4E3"/>
            </a:solidFill>
            <a:prstDash val="solid"/>
          </a:ln>
        </p:spPr>
      </p:sp>
      <p:sp>
        <p:nvSpPr>
          <p:cNvPr id="70" name="Shape 68"/>
          <p:cNvSpPr/>
          <p:nvPr/>
        </p:nvSpPr>
        <p:spPr>
          <a:xfrm>
            <a:off x="5669280" y="2112264"/>
            <a:ext cx="365760" cy="402336"/>
          </a:xfrm>
          <a:prstGeom prst="rect">
            <a:avLst/>
          </a:prstGeom>
          <a:solidFill>
            <a:srgbClr val="F0F4F8"/>
          </a:solidFill>
          <a:ln w="3810">
            <a:solidFill>
              <a:srgbClr val="C5D4E3"/>
            </a:solidFill>
            <a:prstDash val="solid"/>
          </a:ln>
        </p:spPr>
      </p:sp>
      <p:sp>
        <p:nvSpPr>
          <p:cNvPr id="71" name="Shape 69"/>
          <p:cNvSpPr/>
          <p:nvPr/>
        </p:nvSpPr>
        <p:spPr>
          <a:xfrm>
            <a:off x="6035040" y="2112264"/>
            <a:ext cx="365760" cy="402336"/>
          </a:xfrm>
          <a:prstGeom prst="rect">
            <a:avLst/>
          </a:prstGeom>
          <a:solidFill>
            <a:srgbClr val="F0F4F8"/>
          </a:solidFill>
          <a:ln w="3810">
            <a:solidFill>
              <a:srgbClr val="C5D4E3"/>
            </a:solidFill>
            <a:prstDash val="solid"/>
          </a:ln>
        </p:spPr>
      </p:sp>
      <p:sp>
        <p:nvSpPr>
          <p:cNvPr id="72" name="Shape 70"/>
          <p:cNvSpPr/>
          <p:nvPr/>
        </p:nvSpPr>
        <p:spPr>
          <a:xfrm>
            <a:off x="6400800" y="2112264"/>
            <a:ext cx="365760" cy="402336"/>
          </a:xfrm>
          <a:prstGeom prst="rect">
            <a:avLst/>
          </a:prstGeom>
          <a:solidFill>
            <a:srgbClr val="F0F4F8"/>
          </a:solidFill>
          <a:ln w="3810">
            <a:solidFill>
              <a:srgbClr val="C5D4E3"/>
            </a:solidFill>
            <a:prstDash val="solid"/>
          </a:ln>
        </p:spPr>
      </p:sp>
      <p:sp>
        <p:nvSpPr>
          <p:cNvPr id="73" name="Shape 71"/>
          <p:cNvSpPr/>
          <p:nvPr/>
        </p:nvSpPr>
        <p:spPr>
          <a:xfrm>
            <a:off x="6766560" y="2112264"/>
            <a:ext cx="365760" cy="402336"/>
          </a:xfrm>
          <a:prstGeom prst="rect">
            <a:avLst/>
          </a:prstGeom>
          <a:solidFill>
            <a:srgbClr val="F0F4F8"/>
          </a:solidFill>
          <a:ln w="3810">
            <a:solidFill>
              <a:srgbClr val="C5D4E3"/>
            </a:solidFill>
            <a:prstDash val="solid"/>
          </a:ln>
        </p:spPr>
      </p:sp>
      <p:sp>
        <p:nvSpPr>
          <p:cNvPr id="74" name="Shape 72"/>
          <p:cNvSpPr/>
          <p:nvPr/>
        </p:nvSpPr>
        <p:spPr>
          <a:xfrm>
            <a:off x="7132320" y="2112264"/>
            <a:ext cx="365760" cy="402336"/>
          </a:xfrm>
          <a:prstGeom prst="rect">
            <a:avLst/>
          </a:prstGeom>
          <a:solidFill>
            <a:srgbClr val="F0F4F8"/>
          </a:solidFill>
          <a:ln w="3810">
            <a:solidFill>
              <a:srgbClr val="C5D4E3"/>
            </a:solidFill>
            <a:prstDash val="solid"/>
          </a:ln>
        </p:spPr>
      </p:sp>
      <p:sp>
        <p:nvSpPr>
          <p:cNvPr id="75" name="Shape 73"/>
          <p:cNvSpPr/>
          <p:nvPr/>
        </p:nvSpPr>
        <p:spPr>
          <a:xfrm>
            <a:off x="3867912" y="2203704"/>
            <a:ext cx="676656" cy="219456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76" name="Shape 74"/>
          <p:cNvSpPr/>
          <p:nvPr/>
        </p:nvSpPr>
        <p:spPr>
          <a:xfrm>
            <a:off x="7498080" y="2112264"/>
            <a:ext cx="731520" cy="402336"/>
          </a:xfrm>
          <a:prstGeom prst="rect">
            <a:avLst/>
          </a:prstGeom>
          <a:solidFill>
            <a:srgbClr val="F0F4F8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77" name="Shape 75"/>
          <p:cNvSpPr/>
          <p:nvPr/>
        </p:nvSpPr>
        <p:spPr>
          <a:xfrm>
            <a:off x="7754112" y="2203704"/>
            <a:ext cx="219456" cy="219456"/>
          </a:xfrm>
          <a:prstGeom prst="ellipse">
            <a:avLst/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</p:spPr>
      </p:sp>
      <p:sp>
        <p:nvSpPr>
          <p:cNvPr id="78" name="Shape 76"/>
          <p:cNvSpPr/>
          <p:nvPr/>
        </p:nvSpPr>
        <p:spPr>
          <a:xfrm>
            <a:off x="274320" y="2542032"/>
            <a:ext cx="2011680" cy="402336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79" name="Text 77"/>
          <p:cNvSpPr/>
          <p:nvPr/>
        </p:nvSpPr>
        <p:spPr>
          <a:xfrm>
            <a:off x="347472" y="2578608"/>
            <a:ext cx="1865376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 Mapping</a:t>
            </a:r>
            <a:endParaRPr lang="en-US" sz="900" dirty="0"/>
          </a:p>
        </p:txBody>
      </p:sp>
      <p:sp>
        <p:nvSpPr>
          <p:cNvPr id="80" name="Shape 78"/>
          <p:cNvSpPr/>
          <p:nvPr/>
        </p:nvSpPr>
        <p:spPr>
          <a:xfrm>
            <a:off x="2286000" y="2542032"/>
            <a:ext cx="822960" cy="402336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81" name="Text 79"/>
          <p:cNvSpPr/>
          <p:nvPr/>
        </p:nvSpPr>
        <p:spPr>
          <a:xfrm>
            <a:off x="2286000" y="2542032"/>
            <a:ext cx="82296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Ops</a:t>
            </a:r>
            <a:endParaRPr lang="en-US" sz="900" dirty="0"/>
          </a:p>
        </p:txBody>
      </p:sp>
      <p:sp>
        <p:nvSpPr>
          <p:cNvPr id="82" name="Shape 80"/>
          <p:cNvSpPr/>
          <p:nvPr/>
        </p:nvSpPr>
        <p:spPr>
          <a:xfrm>
            <a:off x="3108960" y="2542032"/>
            <a:ext cx="365760" cy="402336"/>
          </a:xfrm>
          <a:prstGeom prst="rect">
            <a:avLst/>
          </a:prstGeom>
          <a:solidFill>
            <a:srgbClr val="E8EEF4"/>
          </a:solidFill>
          <a:ln w="3810">
            <a:solidFill>
              <a:srgbClr val="C5D4E3"/>
            </a:solidFill>
            <a:prstDash val="solid"/>
          </a:ln>
        </p:spPr>
      </p:sp>
      <p:sp>
        <p:nvSpPr>
          <p:cNvPr id="83" name="Shape 81"/>
          <p:cNvSpPr/>
          <p:nvPr/>
        </p:nvSpPr>
        <p:spPr>
          <a:xfrm>
            <a:off x="3474720" y="2542032"/>
            <a:ext cx="365760" cy="402336"/>
          </a:xfrm>
          <a:prstGeom prst="rect">
            <a:avLst/>
          </a:prstGeom>
          <a:solidFill>
            <a:srgbClr val="E8EEF4"/>
          </a:solidFill>
          <a:ln w="3810">
            <a:solidFill>
              <a:srgbClr val="C5D4E3"/>
            </a:solidFill>
            <a:prstDash val="solid"/>
          </a:ln>
        </p:spPr>
      </p:sp>
      <p:sp>
        <p:nvSpPr>
          <p:cNvPr id="84" name="Shape 82"/>
          <p:cNvSpPr/>
          <p:nvPr/>
        </p:nvSpPr>
        <p:spPr>
          <a:xfrm>
            <a:off x="3840480" y="2542032"/>
            <a:ext cx="365760" cy="402336"/>
          </a:xfrm>
          <a:prstGeom prst="rect">
            <a:avLst/>
          </a:prstGeom>
          <a:solidFill>
            <a:srgbClr val="E8EEF4"/>
          </a:solidFill>
          <a:ln w="3810">
            <a:solidFill>
              <a:srgbClr val="C5D4E3"/>
            </a:solidFill>
            <a:prstDash val="solid"/>
          </a:ln>
        </p:spPr>
      </p:sp>
      <p:sp>
        <p:nvSpPr>
          <p:cNvPr id="85" name="Shape 83"/>
          <p:cNvSpPr/>
          <p:nvPr/>
        </p:nvSpPr>
        <p:spPr>
          <a:xfrm>
            <a:off x="4206240" y="2542032"/>
            <a:ext cx="365760" cy="402336"/>
          </a:xfrm>
          <a:prstGeom prst="rect">
            <a:avLst/>
          </a:prstGeom>
          <a:solidFill>
            <a:srgbClr val="E8EEF4"/>
          </a:solidFill>
          <a:ln w="3810">
            <a:solidFill>
              <a:srgbClr val="C5D4E3"/>
            </a:solidFill>
            <a:prstDash val="solid"/>
          </a:ln>
        </p:spPr>
      </p:sp>
      <p:sp>
        <p:nvSpPr>
          <p:cNvPr id="86" name="Shape 84"/>
          <p:cNvSpPr/>
          <p:nvPr/>
        </p:nvSpPr>
        <p:spPr>
          <a:xfrm>
            <a:off x="4572000" y="2542032"/>
            <a:ext cx="365760" cy="402336"/>
          </a:xfrm>
          <a:prstGeom prst="rect">
            <a:avLst/>
          </a:prstGeom>
          <a:solidFill>
            <a:srgbClr val="E8EEF4"/>
          </a:solidFill>
          <a:ln w="3810">
            <a:solidFill>
              <a:srgbClr val="C5D4E3"/>
            </a:solidFill>
            <a:prstDash val="solid"/>
          </a:ln>
        </p:spPr>
      </p:sp>
      <p:sp>
        <p:nvSpPr>
          <p:cNvPr id="87" name="Shape 85"/>
          <p:cNvSpPr/>
          <p:nvPr/>
        </p:nvSpPr>
        <p:spPr>
          <a:xfrm>
            <a:off x="4937760" y="2542032"/>
            <a:ext cx="365760" cy="402336"/>
          </a:xfrm>
          <a:prstGeom prst="rect">
            <a:avLst/>
          </a:prstGeom>
          <a:solidFill>
            <a:srgbClr val="E8EEF4"/>
          </a:solidFill>
          <a:ln w="3810">
            <a:solidFill>
              <a:srgbClr val="C5D4E3"/>
            </a:solidFill>
            <a:prstDash val="solid"/>
          </a:ln>
        </p:spPr>
      </p:sp>
      <p:sp>
        <p:nvSpPr>
          <p:cNvPr id="88" name="Shape 86"/>
          <p:cNvSpPr/>
          <p:nvPr/>
        </p:nvSpPr>
        <p:spPr>
          <a:xfrm>
            <a:off x="5303520" y="2542032"/>
            <a:ext cx="365760" cy="402336"/>
          </a:xfrm>
          <a:prstGeom prst="rect">
            <a:avLst/>
          </a:prstGeom>
          <a:solidFill>
            <a:srgbClr val="E8EEF4"/>
          </a:solidFill>
          <a:ln w="3810">
            <a:solidFill>
              <a:srgbClr val="C5D4E3"/>
            </a:solidFill>
            <a:prstDash val="solid"/>
          </a:ln>
        </p:spPr>
      </p:sp>
      <p:sp>
        <p:nvSpPr>
          <p:cNvPr id="89" name="Shape 87"/>
          <p:cNvSpPr/>
          <p:nvPr/>
        </p:nvSpPr>
        <p:spPr>
          <a:xfrm>
            <a:off x="5669280" y="2542032"/>
            <a:ext cx="365760" cy="402336"/>
          </a:xfrm>
          <a:prstGeom prst="rect">
            <a:avLst/>
          </a:prstGeom>
          <a:solidFill>
            <a:srgbClr val="E8EEF4"/>
          </a:solidFill>
          <a:ln w="3810">
            <a:solidFill>
              <a:srgbClr val="C5D4E3"/>
            </a:solidFill>
            <a:prstDash val="solid"/>
          </a:ln>
        </p:spPr>
      </p:sp>
      <p:sp>
        <p:nvSpPr>
          <p:cNvPr id="90" name="Shape 88"/>
          <p:cNvSpPr/>
          <p:nvPr/>
        </p:nvSpPr>
        <p:spPr>
          <a:xfrm>
            <a:off x="6035040" y="2542032"/>
            <a:ext cx="365760" cy="402336"/>
          </a:xfrm>
          <a:prstGeom prst="rect">
            <a:avLst/>
          </a:prstGeom>
          <a:solidFill>
            <a:srgbClr val="E8EEF4"/>
          </a:solidFill>
          <a:ln w="3810">
            <a:solidFill>
              <a:srgbClr val="C5D4E3"/>
            </a:solidFill>
            <a:prstDash val="solid"/>
          </a:ln>
        </p:spPr>
      </p:sp>
      <p:sp>
        <p:nvSpPr>
          <p:cNvPr id="91" name="Shape 89"/>
          <p:cNvSpPr/>
          <p:nvPr/>
        </p:nvSpPr>
        <p:spPr>
          <a:xfrm>
            <a:off x="6400800" y="2542032"/>
            <a:ext cx="365760" cy="402336"/>
          </a:xfrm>
          <a:prstGeom prst="rect">
            <a:avLst/>
          </a:prstGeom>
          <a:solidFill>
            <a:srgbClr val="E8EEF4"/>
          </a:solidFill>
          <a:ln w="3810">
            <a:solidFill>
              <a:srgbClr val="C5D4E3"/>
            </a:solidFill>
            <a:prstDash val="solid"/>
          </a:ln>
        </p:spPr>
      </p:sp>
      <p:sp>
        <p:nvSpPr>
          <p:cNvPr id="92" name="Shape 90"/>
          <p:cNvSpPr/>
          <p:nvPr/>
        </p:nvSpPr>
        <p:spPr>
          <a:xfrm>
            <a:off x="6766560" y="2542032"/>
            <a:ext cx="365760" cy="402336"/>
          </a:xfrm>
          <a:prstGeom prst="rect">
            <a:avLst/>
          </a:prstGeom>
          <a:solidFill>
            <a:srgbClr val="E8EEF4"/>
          </a:solidFill>
          <a:ln w="3810">
            <a:solidFill>
              <a:srgbClr val="C5D4E3"/>
            </a:solidFill>
            <a:prstDash val="solid"/>
          </a:ln>
        </p:spPr>
      </p:sp>
      <p:sp>
        <p:nvSpPr>
          <p:cNvPr id="93" name="Shape 91"/>
          <p:cNvSpPr/>
          <p:nvPr/>
        </p:nvSpPr>
        <p:spPr>
          <a:xfrm>
            <a:off x="7132320" y="2542032"/>
            <a:ext cx="365760" cy="402336"/>
          </a:xfrm>
          <a:prstGeom prst="rect">
            <a:avLst/>
          </a:prstGeom>
          <a:solidFill>
            <a:srgbClr val="E8EEF4"/>
          </a:solidFill>
          <a:ln w="3810">
            <a:solidFill>
              <a:srgbClr val="C5D4E3"/>
            </a:solidFill>
            <a:prstDash val="solid"/>
          </a:ln>
        </p:spPr>
      </p:sp>
      <p:sp>
        <p:nvSpPr>
          <p:cNvPr id="94" name="Shape 92"/>
          <p:cNvSpPr/>
          <p:nvPr/>
        </p:nvSpPr>
        <p:spPr>
          <a:xfrm>
            <a:off x="4233672" y="2633472"/>
            <a:ext cx="1042416" cy="219456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95" name="Shape 93"/>
          <p:cNvSpPr/>
          <p:nvPr/>
        </p:nvSpPr>
        <p:spPr>
          <a:xfrm>
            <a:off x="7498080" y="2542032"/>
            <a:ext cx="731520" cy="402336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96" name="Shape 94"/>
          <p:cNvSpPr/>
          <p:nvPr/>
        </p:nvSpPr>
        <p:spPr>
          <a:xfrm>
            <a:off x="7754112" y="2633472"/>
            <a:ext cx="219456" cy="219456"/>
          </a:xfrm>
          <a:prstGeom prst="ellipse">
            <a:avLst/>
          </a:prstGeom>
          <a:solidFill>
            <a:srgbClr val="F57F17"/>
          </a:solidFill>
          <a:ln w="12700">
            <a:solidFill>
              <a:srgbClr val="F57F17"/>
            </a:solidFill>
            <a:prstDash val="solid"/>
          </a:ln>
        </p:spPr>
      </p:sp>
      <p:sp>
        <p:nvSpPr>
          <p:cNvPr id="97" name="Shape 95"/>
          <p:cNvSpPr/>
          <p:nvPr/>
        </p:nvSpPr>
        <p:spPr>
          <a:xfrm>
            <a:off x="274320" y="2971800"/>
            <a:ext cx="2011680" cy="402336"/>
          </a:xfrm>
          <a:prstGeom prst="rect">
            <a:avLst/>
          </a:prstGeom>
          <a:solidFill>
            <a:srgbClr val="F0F4F8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98" name="Text 96"/>
          <p:cNvSpPr/>
          <p:nvPr/>
        </p:nvSpPr>
        <p:spPr>
          <a:xfrm>
            <a:off x="347472" y="3008376"/>
            <a:ext cx="1865376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Solution Design</a:t>
            </a:r>
            <a:endParaRPr lang="en-US" sz="900" dirty="0"/>
          </a:p>
        </p:txBody>
      </p:sp>
      <p:sp>
        <p:nvSpPr>
          <p:cNvPr id="99" name="Shape 97"/>
          <p:cNvSpPr/>
          <p:nvPr/>
        </p:nvSpPr>
        <p:spPr>
          <a:xfrm>
            <a:off x="2286000" y="2971800"/>
            <a:ext cx="822960" cy="402336"/>
          </a:xfrm>
          <a:prstGeom prst="rect">
            <a:avLst/>
          </a:prstGeom>
          <a:solidFill>
            <a:srgbClr val="F0F4F8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100" name="Text 98"/>
          <p:cNvSpPr/>
          <p:nvPr/>
        </p:nvSpPr>
        <p:spPr>
          <a:xfrm>
            <a:off x="2286000" y="2971800"/>
            <a:ext cx="82296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</a:t>
            </a:r>
            <a:endParaRPr lang="en-US" sz="900" dirty="0"/>
          </a:p>
        </p:txBody>
      </p:sp>
      <p:sp>
        <p:nvSpPr>
          <p:cNvPr id="101" name="Shape 99"/>
          <p:cNvSpPr/>
          <p:nvPr/>
        </p:nvSpPr>
        <p:spPr>
          <a:xfrm>
            <a:off x="3108960" y="2971800"/>
            <a:ext cx="365760" cy="402336"/>
          </a:xfrm>
          <a:prstGeom prst="rect">
            <a:avLst/>
          </a:prstGeom>
          <a:solidFill>
            <a:srgbClr val="F0F4F8"/>
          </a:solidFill>
          <a:ln w="3810">
            <a:solidFill>
              <a:srgbClr val="C5D4E3"/>
            </a:solidFill>
            <a:prstDash val="solid"/>
          </a:ln>
        </p:spPr>
      </p:sp>
      <p:sp>
        <p:nvSpPr>
          <p:cNvPr id="102" name="Shape 100"/>
          <p:cNvSpPr/>
          <p:nvPr/>
        </p:nvSpPr>
        <p:spPr>
          <a:xfrm>
            <a:off x="3474720" y="2971800"/>
            <a:ext cx="365760" cy="402336"/>
          </a:xfrm>
          <a:prstGeom prst="rect">
            <a:avLst/>
          </a:prstGeom>
          <a:solidFill>
            <a:srgbClr val="F0F4F8"/>
          </a:solidFill>
          <a:ln w="3810">
            <a:solidFill>
              <a:srgbClr val="C5D4E3"/>
            </a:solidFill>
            <a:prstDash val="solid"/>
          </a:ln>
        </p:spPr>
      </p:sp>
      <p:sp>
        <p:nvSpPr>
          <p:cNvPr id="103" name="Shape 101"/>
          <p:cNvSpPr/>
          <p:nvPr/>
        </p:nvSpPr>
        <p:spPr>
          <a:xfrm>
            <a:off x="3840480" y="2971800"/>
            <a:ext cx="365760" cy="402336"/>
          </a:xfrm>
          <a:prstGeom prst="rect">
            <a:avLst/>
          </a:prstGeom>
          <a:solidFill>
            <a:srgbClr val="F0F4F8"/>
          </a:solidFill>
          <a:ln w="3810">
            <a:solidFill>
              <a:srgbClr val="C5D4E3"/>
            </a:solidFill>
            <a:prstDash val="solid"/>
          </a:ln>
        </p:spPr>
      </p:sp>
      <p:sp>
        <p:nvSpPr>
          <p:cNvPr id="104" name="Shape 102"/>
          <p:cNvSpPr/>
          <p:nvPr/>
        </p:nvSpPr>
        <p:spPr>
          <a:xfrm>
            <a:off x="4206240" y="2971800"/>
            <a:ext cx="365760" cy="402336"/>
          </a:xfrm>
          <a:prstGeom prst="rect">
            <a:avLst/>
          </a:prstGeom>
          <a:solidFill>
            <a:srgbClr val="F0F4F8"/>
          </a:solidFill>
          <a:ln w="3810">
            <a:solidFill>
              <a:srgbClr val="C5D4E3"/>
            </a:solidFill>
            <a:prstDash val="solid"/>
          </a:ln>
        </p:spPr>
      </p:sp>
      <p:sp>
        <p:nvSpPr>
          <p:cNvPr id="105" name="Shape 103"/>
          <p:cNvSpPr/>
          <p:nvPr/>
        </p:nvSpPr>
        <p:spPr>
          <a:xfrm>
            <a:off x="4572000" y="2971800"/>
            <a:ext cx="365760" cy="402336"/>
          </a:xfrm>
          <a:prstGeom prst="rect">
            <a:avLst/>
          </a:prstGeom>
          <a:solidFill>
            <a:srgbClr val="F0F4F8"/>
          </a:solidFill>
          <a:ln w="3810">
            <a:solidFill>
              <a:srgbClr val="C5D4E3"/>
            </a:solidFill>
            <a:prstDash val="solid"/>
          </a:ln>
        </p:spPr>
      </p:sp>
      <p:sp>
        <p:nvSpPr>
          <p:cNvPr id="106" name="Shape 104"/>
          <p:cNvSpPr/>
          <p:nvPr/>
        </p:nvSpPr>
        <p:spPr>
          <a:xfrm>
            <a:off x="4937760" y="2971800"/>
            <a:ext cx="365760" cy="402336"/>
          </a:xfrm>
          <a:prstGeom prst="rect">
            <a:avLst/>
          </a:prstGeom>
          <a:solidFill>
            <a:srgbClr val="F0F4F8"/>
          </a:solidFill>
          <a:ln w="3810">
            <a:solidFill>
              <a:srgbClr val="C5D4E3"/>
            </a:solidFill>
            <a:prstDash val="solid"/>
          </a:ln>
        </p:spPr>
      </p:sp>
      <p:sp>
        <p:nvSpPr>
          <p:cNvPr id="107" name="Shape 105"/>
          <p:cNvSpPr/>
          <p:nvPr/>
        </p:nvSpPr>
        <p:spPr>
          <a:xfrm>
            <a:off x="5303520" y="2971800"/>
            <a:ext cx="365760" cy="402336"/>
          </a:xfrm>
          <a:prstGeom prst="rect">
            <a:avLst/>
          </a:prstGeom>
          <a:solidFill>
            <a:srgbClr val="F0F4F8"/>
          </a:solidFill>
          <a:ln w="3810">
            <a:solidFill>
              <a:srgbClr val="C5D4E3"/>
            </a:solidFill>
            <a:prstDash val="solid"/>
          </a:ln>
        </p:spPr>
      </p:sp>
      <p:sp>
        <p:nvSpPr>
          <p:cNvPr id="108" name="Shape 106"/>
          <p:cNvSpPr/>
          <p:nvPr/>
        </p:nvSpPr>
        <p:spPr>
          <a:xfrm>
            <a:off x="5669280" y="2971800"/>
            <a:ext cx="365760" cy="402336"/>
          </a:xfrm>
          <a:prstGeom prst="rect">
            <a:avLst/>
          </a:prstGeom>
          <a:solidFill>
            <a:srgbClr val="F0F4F8"/>
          </a:solidFill>
          <a:ln w="3810">
            <a:solidFill>
              <a:srgbClr val="C5D4E3"/>
            </a:solidFill>
            <a:prstDash val="solid"/>
          </a:ln>
        </p:spPr>
      </p:sp>
      <p:sp>
        <p:nvSpPr>
          <p:cNvPr id="109" name="Shape 107"/>
          <p:cNvSpPr/>
          <p:nvPr/>
        </p:nvSpPr>
        <p:spPr>
          <a:xfrm>
            <a:off x="6035040" y="2971800"/>
            <a:ext cx="365760" cy="402336"/>
          </a:xfrm>
          <a:prstGeom prst="rect">
            <a:avLst/>
          </a:prstGeom>
          <a:solidFill>
            <a:srgbClr val="F0F4F8"/>
          </a:solidFill>
          <a:ln w="3810">
            <a:solidFill>
              <a:srgbClr val="C5D4E3"/>
            </a:solidFill>
            <a:prstDash val="solid"/>
          </a:ln>
        </p:spPr>
      </p:sp>
      <p:sp>
        <p:nvSpPr>
          <p:cNvPr id="110" name="Shape 108"/>
          <p:cNvSpPr/>
          <p:nvPr/>
        </p:nvSpPr>
        <p:spPr>
          <a:xfrm>
            <a:off x="6400800" y="2971800"/>
            <a:ext cx="365760" cy="402336"/>
          </a:xfrm>
          <a:prstGeom prst="rect">
            <a:avLst/>
          </a:prstGeom>
          <a:solidFill>
            <a:srgbClr val="F0F4F8"/>
          </a:solidFill>
          <a:ln w="3810">
            <a:solidFill>
              <a:srgbClr val="C5D4E3"/>
            </a:solidFill>
            <a:prstDash val="solid"/>
          </a:ln>
        </p:spPr>
      </p:sp>
      <p:sp>
        <p:nvSpPr>
          <p:cNvPr id="111" name="Shape 109"/>
          <p:cNvSpPr/>
          <p:nvPr/>
        </p:nvSpPr>
        <p:spPr>
          <a:xfrm>
            <a:off x="6766560" y="2971800"/>
            <a:ext cx="365760" cy="402336"/>
          </a:xfrm>
          <a:prstGeom prst="rect">
            <a:avLst/>
          </a:prstGeom>
          <a:solidFill>
            <a:srgbClr val="F0F4F8"/>
          </a:solidFill>
          <a:ln w="3810">
            <a:solidFill>
              <a:srgbClr val="C5D4E3"/>
            </a:solidFill>
            <a:prstDash val="solid"/>
          </a:ln>
        </p:spPr>
      </p:sp>
      <p:sp>
        <p:nvSpPr>
          <p:cNvPr id="112" name="Shape 110"/>
          <p:cNvSpPr/>
          <p:nvPr/>
        </p:nvSpPr>
        <p:spPr>
          <a:xfrm>
            <a:off x="7132320" y="2971800"/>
            <a:ext cx="365760" cy="402336"/>
          </a:xfrm>
          <a:prstGeom prst="rect">
            <a:avLst/>
          </a:prstGeom>
          <a:solidFill>
            <a:srgbClr val="F0F4F8"/>
          </a:solidFill>
          <a:ln w="3810">
            <a:solidFill>
              <a:srgbClr val="C5D4E3"/>
            </a:solidFill>
            <a:prstDash val="solid"/>
          </a:ln>
        </p:spPr>
      </p:sp>
      <p:sp>
        <p:nvSpPr>
          <p:cNvPr id="113" name="Shape 111"/>
          <p:cNvSpPr/>
          <p:nvPr/>
        </p:nvSpPr>
        <p:spPr>
          <a:xfrm>
            <a:off x="4965192" y="3063240"/>
            <a:ext cx="1042416" cy="219456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114" name="Shape 112"/>
          <p:cNvSpPr/>
          <p:nvPr/>
        </p:nvSpPr>
        <p:spPr>
          <a:xfrm>
            <a:off x="7498080" y="2971800"/>
            <a:ext cx="731520" cy="402336"/>
          </a:xfrm>
          <a:prstGeom prst="rect">
            <a:avLst/>
          </a:prstGeom>
          <a:solidFill>
            <a:srgbClr val="F0F4F8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115" name="Shape 113"/>
          <p:cNvSpPr/>
          <p:nvPr/>
        </p:nvSpPr>
        <p:spPr>
          <a:xfrm>
            <a:off x="7754112" y="3063240"/>
            <a:ext cx="219456" cy="219456"/>
          </a:xfrm>
          <a:prstGeom prst="ellipse">
            <a:avLst/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</p:spPr>
      </p:sp>
      <p:sp>
        <p:nvSpPr>
          <p:cNvPr id="116" name="Shape 114"/>
          <p:cNvSpPr/>
          <p:nvPr/>
        </p:nvSpPr>
        <p:spPr>
          <a:xfrm>
            <a:off x="274320" y="3401568"/>
            <a:ext cx="2011680" cy="402336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117" name="Text 115"/>
          <p:cNvSpPr/>
          <p:nvPr/>
        </p:nvSpPr>
        <p:spPr>
          <a:xfrm>
            <a:off x="347472" y="3438144"/>
            <a:ext cx="1865376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Pilot Execution</a:t>
            </a:r>
            <a:endParaRPr lang="en-US" sz="900" dirty="0"/>
          </a:p>
        </p:txBody>
      </p:sp>
      <p:sp>
        <p:nvSpPr>
          <p:cNvPr id="118" name="Shape 116"/>
          <p:cNvSpPr/>
          <p:nvPr/>
        </p:nvSpPr>
        <p:spPr>
          <a:xfrm>
            <a:off x="2286000" y="3401568"/>
            <a:ext cx="822960" cy="402336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119" name="Text 117"/>
          <p:cNvSpPr/>
          <p:nvPr/>
        </p:nvSpPr>
        <p:spPr>
          <a:xfrm>
            <a:off x="2286000" y="3401568"/>
            <a:ext cx="82296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Ops</a:t>
            </a:r>
            <a:endParaRPr lang="en-US" sz="900" dirty="0"/>
          </a:p>
        </p:txBody>
      </p:sp>
      <p:sp>
        <p:nvSpPr>
          <p:cNvPr id="120" name="Shape 118"/>
          <p:cNvSpPr/>
          <p:nvPr/>
        </p:nvSpPr>
        <p:spPr>
          <a:xfrm>
            <a:off x="3108960" y="3401568"/>
            <a:ext cx="365760" cy="402336"/>
          </a:xfrm>
          <a:prstGeom prst="rect">
            <a:avLst/>
          </a:prstGeom>
          <a:solidFill>
            <a:srgbClr val="E8EEF4"/>
          </a:solidFill>
          <a:ln w="3810">
            <a:solidFill>
              <a:srgbClr val="C5D4E3"/>
            </a:solidFill>
            <a:prstDash val="solid"/>
          </a:ln>
        </p:spPr>
      </p:sp>
      <p:sp>
        <p:nvSpPr>
          <p:cNvPr id="121" name="Shape 119"/>
          <p:cNvSpPr/>
          <p:nvPr/>
        </p:nvSpPr>
        <p:spPr>
          <a:xfrm>
            <a:off x="3474720" y="3401568"/>
            <a:ext cx="365760" cy="402336"/>
          </a:xfrm>
          <a:prstGeom prst="rect">
            <a:avLst/>
          </a:prstGeom>
          <a:solidFill>
            <a:srgbClr val="E8EEF4"/>
          </a:solidFill>
          <a:ln w="3810">
            <a:solidFill>
              <a:srgbClr val="C5D4E3"/>
            </a:solidFill>
            <a:prstDash val="solid"/>
          </a:ln>
        </p:spPr>
      </p:sp>
      <p:sp>
        <p:nvSpPr>
          <p:cNvPr id="122" name="Shape 120"/>
          <p:cNvSpPr/>
          <p:nvPr/>
        </p:nvSpPr>
        <p:spPr>
          <a:xfrm>
            <a:off x="3840480" y="3401568"/>
            <a:ext cx="365760" cy="402336"/>
          </a:xfrm>
          <a:prstGeom prst="rect">
            <a:avLst/>
          </a:prstGeom>
          <a:solidFill>
            <a:srgbClr val="E8EEF4"/>
          </a:solidFill>
          <a:ln w="3810">
            <a:solidFill>
              <a:srgbClr val="C5D4E3"/>
            </a:solidFill>
            <a:prstDash val="solid"/>
          </a:ln>
        </p:spPr>
      </p:sp>
      <p:sp>
        <p:nvSpPr>
          <p:cNvPr id="123" name="Shape 121"/>
          <p:cNvSpPr/>
          <p:nvPr/>
        </p:nvSpPr>
        <p:spPr>
          <a:xfrm>
            <a:off x="4206240" y="3401568"/>
            <a:ext cx="365760" cy="402336"/>
          </a:xfrm>
          <a:prstGeom prst="rect">
            <a:avLst/>
          </a:prstGeom>
          <a:solidFill>
            <a:srgbClr val="E8EEF4"/>
          </a:solidFill>
          <a:ln w="3810">
            <a:solidFill>
              <a:srgbClr val="C5D4E3"/>
            </a:solidFill>
            <a:prstDash val="solid"/>
          </a:ln>
        </p:spPr>
      </p:sp>
      <p:sp>
        <p:nvSpPr>
          <p:cNvPr id="124" name="Shape 122"/>
          <p:cNvSpPr/>
          <p:nvPr/>
        </p:nvSpPr>
        <p:spPr>
          <a:xfrm>
            <a:off x="4572000" y="3401568"/>
            <a:ext cx="365760" cy="402336"/>
          </a:xfrm>
          <a:prstGeom prst="rect">
            <a:avLst/>
          </a:prstGeom>
          <a:solidFill>
            <a:srgbClr val="E8EEF4"/>
          </a:solidFill>
          <a:ln w="3810">
            <a:solidFill>
              <a:srgbClr val="C5D4E3"/>
            </a:solidFill>
            <a:prstDash val="solid"/>
          </a:ln>
        </p:spPr>
      </p:sp>
      <p:sp>
        <p:nvSpPr>
          <p:cNvPr id="125" name="Shape 123"/>
          <p:cNvSpPr/>
          <p:nvPr/>
        </p:nvSpPr>
        <p:spPr>
          <a:xfrm>
            <a:off x="4937760" y="3401568"/>
            <a:ext cx="365760" cy="402336"/>
          </a:xfrm>
          <a:prstGeom prst="rect">
            <a:avLst/>
          </a:prstGeom>
          <a:solidFill>
            <a:srgbClr val="E8EEF4"/>
          </a:solidFill>
          <a:ln w="3810">
            <a:solidFill>
              <a:srgbClr val="C5D4E3"/>
            </a:solidFill>
            <a:prstDash val="solid"/>
          </a:ln>
        </p:spPr>
      </p:sp>
      <p:sp>
        <p:nvSpPr>
          <p:cNvPr id="126" name="Shape 124"/>
          <p:cNvSpPr/>
          <p:nvPr/>
        </p:nvSpPr>
        <p:spPr>
          <a:xfrm>
            <a:off x="5303520" y="3401568"/>
            <a:ext cx="365760" cy="402336"/>
          </a:xfrm>
          <a:prstGeom prst="rect">
            <a:avLst/>
          </a:prstGeom>
          <a:solidFill>
            <a:srgbClr val="E8EEF4"/>
          </a:solidFill>
          <a:ln w="3810">
            <a:solidFill>
              <a:srgbClr val="C5D4E3"/>
            </a:solidFill>
            <a:prstDash val="solid"/>
          </a:ln>
        </p:spPr>
      </p:sp>
      <p:sp>
        <p:nvSpPr>
          <p:cNvPr id="127" name="Shape 125"/>
          <p:cNvSpPr/>
          <p:nvPr/>
        </p:nvSpPr>
        <p:spPr>
          <a:xfrm>
            <a:off x="5669280" y="3401568"/>
            <a:ext cx="365760" cy="402336"/>
          </a:xfrm>
          <a:prstGeom prst="rect">
            <a:avLst/>
          </a:prstGeom>
          <a:solidFill>
            <a:srgbClr val="E8EEF4"/>
          </a:solidFill>
          <a:ln w="3810">
            <a:solidFill>
              <a:srgbClr val="C5D4E3"/>
            </a:solidFill>
            <a:prstDash val="solid"/>
          </a:ln>
        </p:spPr>
      </p:sp>
      <p:sp>
        <p:nvSpPr>
          <p:cNvPr id="128" name="Shape 126"/>
          <p:cNvSpPr/>
          <p:nvPr/>
        </p:nvSpPr>
        <p:spPr>
          <a:xfrm>
            <a:off x="6035040" y="3401568"/>
            <a:ext cx="365760" cy="402336"/>
          </a:xfrm>
          <a:prstGeom prst="rect">
            <a:avLst/>
          </a:prstGeom>
          <a:solidFill>
            <a:srgbClr val="E8EEF4"/>
          </a:solidFill>
          <a:ln w="3810">
            <a:solidFill>
              <a:srgbClr val="C5D4E3"/>
            </a:solidFill>
            <a:prstDash val="solid"/>
          </a:ln>
        </p:spPr>
      </p:sp>
      <p:sp>
        <p:nvSpPr>
          <p:cNvPr id="129" name="Shape 127"/>
          <p:cNvSpPr/>
          <p:nvPr/>
        </p:nvSpPr>
        <p:spPr>
          <a:xfrm>
            <a:off x="6400800" y="3401568"/>
            <a:ext cx="365760" cy="402336"/>
          </a:xfrm>
          <a:prstGeom prst="rect">
            <a:avLst/>
          </a:prstGeom>
          <a:solidFill>
            <a:srgbClr val="E8EEF4"/>
          </a:solidFill>
          <a:ln w="3810">
            <a:solidFill>
              <a:srgbClr val="C5D4E3"/>
            </a:solidFill>
            <a:prstDash val="solid"/>
          </a:ln>
        </p:spPr>
      </p:sp>
      <p:sp>
        <p:nvSpPr>
          <p:cNvPr id="130" name="Shape 128"/>
          <p:cNvSpPr/>
          <p:nvPr/>
        </p:nvSpPr>
        <p:spPr>
          <a:xfrm>
            <a:off x="6766560" y="3401568"/>
            <a:ext cx="365760" cy="402336"/>
          </a:xfrm>
          <a:prstGeom prst="rect">
            <a:avLst/>
          </a:prstGeom>
          <a:solidFill>
            <a:srgbClr val="E8EEF4"/>
          </a:solidFill>
          <a:ln w="3810">
            <a:solidFill>
              <a:srgbClr val="C5D4E3"/>
            </a:solidFill>
            <a:prstDash val="solid"/>
          </a:ln>
        </p:spPr>
      </p:sp>
      <p:sp>
        <p:nvSpPr>
          <p:cNvPr id="131" name="Shape 129"/>
          <p:cNvSpPr/>
          <p:nvPr/>
        </p:nvSpPr>
        <p:spPr>
          <a:xfrm>
            <a:off x="7132320" y="3401568"/>
            <a:ext cx="365760" cy="402336"/>
          </a:xfrm>
          <a:prstGeom prst="rect">
            <a:avLst/>
          </a:prstGeom>
          <a:solidFill>
            <a:srgbClr val="E8EEF4"/>
          </a:solidFill>
          <a:ln w="3810">
            <a:solidFill>
              <a:srgbClr val="C5D4E3"/>
            </a:solidFill>
            <a:prstDash val="solid"/>
          </a:ln>
        </p:spPr>
      </p:sp>
      <p:sp>
        <p:nvSpPr>
          <p:cNvPr id="132" name="Shape 130"/>
          <p:cNvSpPr/>
          <p:nvPr/>
        </p:nvSpPr>
        <p:spPr>
          <a:xfrm>
            <a:off x="5696712" y="3493008"/>
            <a:ext cx="1408176" cy="219456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133" name="Shape 131"/>
          <p:cNvSpPr/>
          <p:nvPr/>
        </p:nvSpPr>
        <p:spPr>
          <a:xfrm>
            <a:off x="7498080" y="3401568"/>
            <a:ext cx="731520" cy="402336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134" name="Shape 132"/>
          <p:cNvSpPr/>
          <p:nvPr/>
        </p:nvSpPr>
        <p:spPr>
          <a:xfrm>
            <a:off x="7754112" y="3493008"/>
            <a:ext cx="219456" cy="219456"/>
          </a:xfrm>
          <a:prstGeom prst="ellipse">
            <a:avLst/>
          </a:prstGeom>
          <a:solidFill>
            <a:srgbClr val="F57F17"/>
          </a:solidFill>
          <a:ln w="12700">
            <a:solidFill>
              <a:srgbClr val="F57F17"/>
            </a:solidFill>
            <a:prstDash val="solid"/>
          </a:ln>
        </p:spPr>
      </p:sp>
      <p:sp>
        <p:nvSpPr>
          <p:cNvPr id="135" name="Shape 133"/>
          <p:cNvSpPr/>
          <p:nvPr/>
        </p:nvSpPr>
        <p:spPr>
          <a:xfrm>
            <a:off x="274320" y="3831336"/>
            <a:ext cx="2011680" cy="402336"/>
          </a:xfrm>
          <a:prstGeom prst="rect">
            <a:avLst/>
          </a:prstGeom>
          <a:solidFill>
            <a:srgbClr val="F0F4F8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136" name="Text 134"/>
          <p:cNvSpPr/>
          <p:nvPr/>
        </p:nvSpPr>
        <p:spPr>
          <a:xfrm>
            <a:off x="347472" y="3867912"/>
            <a:ext cx="1865376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Review &amp; Embed</a:t>
            </a:r>
            <a:endParaRPr lang="en-US" sz="900" dirty="0"/>
          </a:p>
        </p:txBody>
      </p:sp>
      <p:sp>
        <p:nvSpPr>
          <p:cNvPr id="137" name="Shape 135"/>
          <p:cNvSpPr/>
          <p:nvPr/>
        </p:nvSpPr>
        <p:spPr>
          <a:xfrm>
            <a:off x="2286000" y="3831336"/>
            <a:ext cx="822960" cy="402336"/>
          </a:xfrm>
          <a:prstGeom prst="rect">
            <a:avLst/>
          </a:prstGeom>
          <a:solidFill>
            <a:srgbClr val="F0F4F8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138" name="Text 136"/>
          <p:cNvSpPr/>
          <p:nvPr/>
        </p:nvSpPr>
        <p:spPr>
          <a:xfrm>
            <a:off x="2286000" y="3831336"/>
            <a:ext cx="82296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PM</a:t>
            </a:r>
            <a:endParaRPr lang="en-US" sz="900" dirty="0"/>
          </a:p>
        </p:txBody>
      </p:sp>
      <p:sp>
        <p:nvSpPr>
          <p:cNvPr id="139" name="Shape 137"/>
          <p:cNvSpPr/>
          <p:nvPr/>
        </p:nvSpPr>
        <p:spPr>
          <a:xfrm>
            <a:off x="3108960" y="3831336"/>
            <a:ext cx="365760" cy="402336"/>
          </a:xfrm>
          <a:prstGeom prst="rect">
            <a:avLst/>
          </a:prstGeom>
          <a:solidFill>
            <a:srgbClr val="F0F4F8"/>
          </a:solidFill>
          <a:ln w="3810">
            <a:solidFill>
              <a:srgbClr val="C5D4E3"/>
            </a:solidFill>
            <a:prstDash val="solid"/>
          </a:ln>
        </p:spPr>
      </p:sp>
      <p:sp>
        <p:nvSpPr>
          <p:cNvPr id="140" name="Shape 138"/>
          <p:cNvSpPr/>
          <p:nvPr/>
        </p:nvSpPr>
        <p:spPr>
          <a:xfrm>
            <a:off x="3474720" y="3831336"/>
            <a:ext cx="365760" cy="402336"/>
          </a:xfrm>
          <a:prstGeom prst="rect">
            <a:avLst/>
          </a:prstGeom>
          <a:solidFill>
            <a:srgbClr val="F0F4F8"/>
          </a:solidFill>
          <a:ln w="3810">
            <a:solidFill>
              <a:srgbClr val="C5D4E3"/>
            </a:solidFill>
            <a:prstDash val="solid"/>
          </a:ln>
        </p:spPr>
      </p:sp>
      <p:sp>
        <p:nvSpPr>
          <p:cNvPr id="141" name="Shape 139"/>
          <p:cNvSpPr/>
          <p:nvPr/>
        </p:nvSpPr>
        <p:spPr>
          <a:xfrm>
            <a:off x="3840480" y="3831336"/>
            <a:ext cx="365760" cy="402336"/>
          </a:xfrm>
          <a:prstGeom prst="rect">
            <a:avLst/>
          </a:prstGeom>
          <a:solidFill>
            <a:srgbClr val="F0F4F8"/>
          </a:solidFill>
          <a:ln w="3810">
            <a:solidFill>
              <a:srgbClr val="C5D4E3"/>
            </a:solidFill>
            <a:prstDash val="solid"/>
          </a:ln>
        </p:spPr>
      </p:sp>
      <p:sp>
        <p:nvSpPr>
          <p:cNvPr id="142" name="Shape 140"/>
          <p:cNvSpPr/>
          <p:nvPr/>
        </p:nvSpPr>
        <p:spPr>
          <a:xfrm>
            <a:off x="4206240" y="3831336"/>
            <a:ext cx="365760" cy="402336"/>
          </a:xfrm>
          <a:prstGeom prst="rect">
            <a:avLst/>
          </a:prstGeom>
          <a:solidFill>
            <a:srgbClr val="F0F4F8"/>
          </a:solidFill>
          <a:ln w="3810">
            <a:solidFill>
              <a:srgbClr val="C5D4E3"/>
            </a:solidFill>
            <a:prstDash val="solid"/>
          </a:ln>
        </p:spPr>
      </p:sp>
      <p:sp>
        <p:nvSpPr>
          <p:cNvPr id="143" name="Shape 141"/>
          <p:cNvSpPr/>
          <p:nvPr/>
        </p:nvSpPr>
        <p:spPr>
          <a:xfrm>
            <a:off x="4572000" y="3831336"/>
            <a:ext cx="365760" cy="402336"/>
          </a:xfrm>
          <a:prstGeom prst="rect">
            <a:avLst/>
          </a:prstGeom>
          <a:solidFill>
            <a:srgbClr val="F0F4F8"/>
          </a:solidFill>
          <a:ln w="3810">
            <a:solidFill>
              <a:srgbClr val="C5D4E3"/>
            </a:solidFill>
            <a:prstDash val="solid"/>
          </a:ln>
        </p:spPr>
      </p:sp>
      <p:sp>
        <p:nvSpPr>
          <p:cNvPr id="144" name="Shape 142"/>
          <p:cNvSpPr/>
          <p:nvPr/>
        </p:nvSpPr>
        <p:spPr>
          <a:xfrm>
            <a:off x="4937760" y="3831336"/>
            <a:ext cx="365760" cy="402336"/>
          </a:xfrm>
          <a:prstGeom prst="rect">
            <a:avLst/>
          </a:prstGeom>
          <a:solidFill>
            <a:srgbClr val="F0F4F8"/>
          </a:solidFill>
          <a:ln w="3810">
            <a:solidFill>
              <a:srgbClr val="C5D4E3"/>
            </a:solidFill>
            <a:prstDash val="solid"/>
          </a:ln>
        </p:spPr>
      </p:sp>
      <p:sp>
        <p:nvSpPr>
          <p:cNvPr id="145" name="Shape 143"/>
          <p:cNvSpPr/>
          <p:nvPr/>
        </p:nvSpPr>
        <p:spPr>
          <a:xfrm>
            <a:off x="5303520" y="3831336"/>
            <a:ext cx="365760" cy="402336"/>
          </a:xfrm>
          <a:prstGeom prst="rect">
            <a:avLst/>
          </a:prstGeom>
          <a:solidFill>
            <a:srgbClr val="F0F4F8"/>
          </a:solidFill>
          <a:ln w="3810">
            <a:solidFill>
              <a:srgbClr val="C5D4E3"/>
            </a:solidFill>
            <a:prstDash val="solid"/>
          </a:ln>
        </p:spPr>
      </p:sp>
      <p:sp>
        <p:nvSpPr>
          <p:cNvPr id="146" name="Shape 144"/>
          <p:cNvSpPr/>
          <p:nvPr/>
        </p:nvSpPr>
        <p:spPr>
          <a:xfrm>
            <a:off x="5669280" y="3831336"/>
            <a:ext cx="365760" cy="402336"/>
          </a:xfrm>
          <a:prstGeom prst="rect">
            <a:avLst/>
          </a:prstGeom>
          <a:solidFill>
            <a:srgbClr val="F0F4F8"/>
          </a:solidFill>
          <a:ln w="3810">
            <a:solidFill>
              <a:srgbClr val="C5D4E3"/>
            </a:solidFill>
            <a:prstDash val="solid"/>
          </a:ln>
        </p:spPr>
      </p:sp>
      <p:sp>
        <p:nvSpPr>
          <p:cNvPr id="147" name="Shape 145"/>
          <p:cNvSpPr/>
          <p:nvPr/>
        </p:nvSpPr>
        <p:spPr>
          <a:xfrm>
            <a:off x="6035040" y="3831336"/>
            <a:ext cx="365760" cy="402336"/>
          </a:xfrm>
          <a:prstGeom prst="rect">
            <a:avLst/>
          </a:prstGeom>
          <a:solidFill>
            <a:srgbClr val="F0F4F8"/>
          </a:solidFill>
          <a:ln w="3810">
            <a:solidFill>
              <a:srgbClr val="C5D4E3"/>
            </a:solidFill>
            <a:prstDash val="solid"/>
          </a:ln>
        </p:spPr>
      </p:sp>
      <p:sp>
        <p:nvSpPr>
          <p:cNvPr id="148" name="Shape 146"/>
          <p:cNvSpPr/>
          <p:nvPr/>
        </p:nvSpPr>
        <p:spPr>
          <a:xfrm>
            <a:off x="6400800" y="3831336"/>
            <a:ext cx="365760" cy="402336"/>
          </a:xfrm>
          <a:prstGeom prst="rect">
            <a:avLst/>
          </a:prstGeom>
          <a:solidFill>
            <a:srgbClr val="F0F4F8"/>
          </a:solidFill>
          <a:ln w="3810">
            <a:solidFill>
              <a:srgbClr val="C5D4E3"/>
            </a:solidFill>
            <a:prstDash val="solid"/>
          </a:ln>
        </p:spPr>
      </p:sp>
      <p:sp>
        <p:nvSpPr>
          <p:cNvPr id="149" name="Shape 147"/>
          <p:cNvSpPr/>
          <p:nvPr/>
        </p:nvSpPr>
        <p:spPr>
          <a:xfrm>
            <a:off x="6766560" y="3831336"/>
            <a:ext cx="365760" cy="402336"/>
          </a:xfrm>
          <a:prstGeom prst="rect">
            <a:avLst/>
          </a:prstGeom>
          <a:solidFill>
            <a:srgbClr val="F0F4F8"/>
          </a:solidFill>
          <a:ln w="3810">
            <a:solidFill>
              <a:srgbClr val="C5D4E3"/>
            </a:solidFill>
            <a:prstDash val="solid"/>
          </a:ln>
        </p:spPr>
      </p:sp>
      <p:sp>
        <p:nvSpPr>
          <p:cNvPr id="150" name="Shape 148"/>
          <p:cNvSpPr/>
          <p:nvPr/>
        </p:nvSpPr>
        <p:spPr>
          <a:xfrm>
            <a:off x="7132320" y="3831336"/>
            <a:ext cx="365760" cy="402336"/>
          </a:xfrm>
          <a:prstGeom prst="rect">
            <a:avLst/>
          </a:prstGeom>
          <a:solidFill>
            <a:srgbClr val="F0F4F8"/>
          </a:solidFill>
          <a:ln w="3810">
            <a:solidFill>
              <a:srgbClr val="C5D4E3"/>
            </a:solidFill>
            <a:prstDash val="solid"/>
          </a:ln>
        </p:spPr>
      </p:sp>
      <p:sp>
        <p:nvSpPr>
          <p:cNvPr id="151" name="Shape 149"/>
          <p:cNvSpPr/>
          <p:nvPr/>
        </p:nvSpPr>
        <p:spPr>
          <a:xfrm>
            <a:off x="6793992" y="3922776"/>
            <a:ext cx="676656" cy="219456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152" name="Shape 150"/>
          <p:cNvSpPr/>
          <p:nvPr/>
        </p:nvSpPr>
        <p:spPr>
          <a:xfrm>
            <a:off x="7498080" y="3831336"/>
            <a:ext cx="731520" cy="402336"/>
          </a:xfrm>
          <a:prstGeom prst="rect">
            <a:avLst/>
          </a:prstGeom>
          <a:solidFill>
            <a:srgbClr val="F0F4F8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153" name="Shape 151"/>
          <p:cNvSpPr/>
          <p:nvPr/>
        </p:nvSpPr>
        <p:spPr>
          <a:xfrm>
            <a:off x="7754112" y="3922776"/>
            <a:ext cx="219456" cy="219456"/>
          </a:xfrm>
          <a:prstGeom prst="ellipse">
            <a:avLst/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</p:spPr>
      </p:sp>
      <p:sp>
        <p:nvSpPr>
          <p:cNvPr id="154" name="Shape 152"/>
          <p:cNvSpPr/>
          <p:nvPr/>
        </p:nvSpPr>
        <p:spPr>
          <a:xfrm>
            <a:off x="365760" y="4553712"/>
            <a:ext cx="164592" cy="164592"/>
          </a:xfrm>
          <a:prstGeom prst="ellipse">
            <a:avLst/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</p:spPr>
      </p:sp>
      <p:sp>
        <p:nvSpPr>
          <p:cNvPr id="155" name="Text 153"/>
          <p:cNvSpPr/>
          <p:nvPr/>
        </p:nvSpPr>
        <p:spPr>
          <a:xfrm>
            <a:off x="585216" y="4535424"/>
            <a:ext cx="10972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 Track</a:t>
            </a:r>
            <a:endParaRPr lang="en-US" sz="800" dirty="0"/>
          </a:p>
        </p:txBody>
      </p:sp>
      <p:sp>
        <p:nvSpPr>
          <p:cNvPr id="156" name="Shape 154"/>
          <p:cNvSpPr/>
          <p:nvPr/>
        </p:nvSpPr>
        <p:spPr>
          <a:xfrm>
            <a:off x="1828800" y="4553712"/>
            <a:ext cx="164592" cy="164592"/>
          </a:xfrm>
          <a:prstGeom prst="ellipse">
            <a:avLst/>
          </a:prstGeom>
          <a:solidFill>
            <a:srgbClr val="F57F17"/>
          </a:solidFill>
          <a:ln w="12700">
            <a:solidFill>
              <a:srgbClr val="F57F17"/>
            </a:solidFill>
            <a:prstDash val="solid"/>
          </a:ln>
        </p:spPr>
      </p:sp>
      <p:sp>
        <p:nvSpPr>
          <p:cNvPr id="157" name="Text 155"/>
          <p:cNvSpPr/>
          <p:nvPr/>
        </p:nvSpPr>
        <p:spPr>
          <a:xfrm>
            <a:off x="2048256" y="4535424"/>
            <a:ext cx="10972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 Risk</a:t>
            </a:r>
            <a:endParaRPr lang="en-US" sz="800" dirty="0"/>
          </a:p>
        </p:txBody>
      </p:sp>
      <p:sp>
        <p:nvSpPr>
          <p:cNvPr id="158" name="Shape 156"/>
          <p:cNvSpPr/>
          <p:nvPr/>
        </p:nvSpPr>
        <p:spPr>
          <a:xfrm>
            <a:off x="3291840" y="4553712"/>
            <a:ext cx="164592" cy="164592"/>
          </a:xfrm>
          <a:prstGeom prst="ellipse">
            <a:avLst/>
          </a:prstGeom>
          <a:solidFill>
            <a:srgbClr val="C62828"/>
          </a:solidFill>
          <a:ln w="12700">
            <a:solidFill>
              <a:srgbClr val="C62828"/>
            </a:solidFill>
            <a:prstDash val="solid"/>
          </a:ln>
        </p:spPr>
      </p:sp>
      <p:sp>
        <p:nvSpPr>
          <p:cNvPr id="159" name="Text 157"/>
          <p:cNvSpPr/>
          <p:nvPr/>
        </p:nvSpPr>
        <p:spPr>
          <a:xfrm>
            <a:off x="3511296" y="4535424"/>
            <a:ext cx="10972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Behind</a:t>
            </a:r>
            <a:endParaRPr lang="en-US" sz="800" dirty="0"/>
          </a:p>
        </p:txBody>
      </p:sp>
      <p:sp>
        <p:nvSpPr>
          <p:cNvPr id="160" name="Text 158"/>
          <p:cNvSpPr/>
          <p:nvPr/>
        </p:nvSpPr>
        <p:spPr>
          <a:xfrm>
            <a:off x="4572000" y="4517136"/>
            <a:ext cx="42062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  Replace task names, owner initials, and week bars with your own project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56032"/>
            <a:ext cx="36576" cy="292608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93776" y="246888"/>
            <a:ext cx="5029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PROJECT TIMELINE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8046720" y="164592"/>
            <a:ext cx="914400" cy="256032"/>
          </a:xfrm>
          <a:prstGeom prst="roundRect">
            <a:avLst>
              <a:gd name="adj" fmla="val 17857"/>
            </a:avLst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046720" y="164592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Layout C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365760" y="59436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Visual Milestone Roadmap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365760" y="1078992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One-page view of your key milestones from kickoff to close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0" y="4919472"/>
            <a:ext cx="9144000" cy="219456"/>
          </a:xfrm>
          <a:prstGeom prst="rect">
            <a:avLst/>
          </a:prstGeom>
          <a:solidFill>
            <a:srgbClr val="E8EEF4"/>
          </a:solidFill>
          <a:ln w="12700">
            <a:solidFill>
              <a:srgbClr val="E8EEF4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65760" y="4928616"/>
            <a:ext cx="8412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 | B  ·  Project Timeline  ·  soufianeboudarraja.com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457200" y="2834640"/>
            <a:ext cx="8229600" cy="0"/>
          </a:xfrm>
          <a:prstGeom prst="line">
            <a:avLst/>
          </a:prstGeom>
          <a:noFill/>
          <a:ln w="25400">
            <a:solidFill>
              <a:srgbClr val="003366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274320" y="2651760"/>
            <a:ext cx="365760" cy="365760"/>
          </a:xfrm>
          <a:prstGeom prst="ellipse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457200" y="2121408"/>
            <a:ext cx="0" cy="530352"/>
          </a:xfrm>
          <a:prstGeom prst="line">
            <a:avLst/>
          </a:prstGeom>
          <a:noFill/>
          <a:ln w="12700">
            <a:solidFill>
              <a:srgbClr val="C5D4E3"/>
            </a:solidFill>
            <a:prstDash val="dash"/>
          </a:ln>
        </p:spPr>
      </p:sp>
      <p:sp>
        <p:nvSpPr>
          <p:cNvPr id="13" name="Shape 11"/>
          <p:cNvSpPr/>
          <p:nvPr/>
        </p:nvSpPr>
        <p:spPr>
          <a:xfrm>
            <a:off x="-109728" y="1627632"/>
            <a:ext cx="1133856" cy="493776"/>
          </a:xfrm>
          <a:prstGeom prst="rect">
            <a:avLst/>
          </a:prstGeom>
          <a:solidFill>
            <a:srgbClr val="E8EEF4"/>
          </a:solidFill>
          <a:ln w="12700">
            <a:solidFill>
              <a:srgbClr val="FF6600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-109728" y="1645920"/>
            <a:ext cx="1133856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Kickoff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-109728" y="1901952"/>
            <a:ext cx="1133856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Week 1</a:t>
            </a:r>
            <a:endParaRPr lang="en-US" sz="800" dirty="0"/>
          </a:p>
        </p:txBody>
      </p:sp>
      <p:sp>
        <p:nvSpPr>
          <p:cNvPr id="16" name="Shape 14"/>
          <p:cNvSpPr/>
          <p:nvPr/>
        </p:nvSpPr>
        <p:spPr>
          <a:xfrm>
            <a:off x="1920240" y="2651760"/>
            <a:ext cx="365760" cy="365760"/>
          </a:xfrm>
          <a:prstGeom prst="ellipse">
            <a:avLst/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2103120" y="3017520"/>
            <a:ext cx="0" cy="530352"/>
          </a:xfrm>
          <a:prstGeom prst="line">
            <a:avLst/>
          </a:prstGeom>
          <a:noFill/>
          <a:ln w="12700">
            <a:solidFill>
              <a:srgbClr val="C5D4E3"/>
            </a:solidFill>
            <a:prstDash val="dash"/>
          </a:ln>
        </p:spPr>
      </p:sp>
      <p:sp>
        <p:nvSpPr>
          <p:cNvPr id="18" name="Shape 16"/>
          <p:cNvSpPr/>
          <p:nvPr/>
        </p:nvSpPr>
        <p:spPr>
          <a:xfrm>
            <a:off x="1536192" y="3547872"/>
            <a:ext cx="1133856" cy="493776"/>
          </a:xfrm>
          <a:prstGeom prst="rect">
            <a:avLst/>
          </a:prstGeom>
          <a:solidFill>
            <a:srgbClr val="E8EEF4"/>
          </a:solidFill>
          <a:ln w="12700">
            <a:solidFill>
              <a:srgbClr val="003366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1536192" y="3566160"/>
            <a:ext cx="1133856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Discovery</a:t>
            </a:r>
            <a:endParaRPr lang="en-US" sz="900" dirty="0"/>
          </a:p>
          <a:p>
            <a:pPr algn="ctr" indent="0" marL="0">
              <a:buNone/>
            </a:pPr>
            <a:r>
              <a:rPr lang="en-US" sz="900" b="1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Complete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1536192" y="3822192"/>
            <a:ext cx="1133856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Week 3</a:t>
            </a:r>
            <a:endParaRPr lang="en-US" sz="800" dirty="0"/>
          </a:p>
        </p:txBody>
      </p:sp>
      <p:sp>
        <p:nvSpPr>
          <p:cNvPr id="21" name="Shape 19"/>
          <p:cNvSpPr/>
          <p:nvPr/>
        </p:nvSpPr>
        <p:spPr>
          <a:xfrm>
            <a:off x="3566160" y="2651760"/>
            <a:ext cx="365760" cy="365760"/>
          </a:xfrm>
          <a:prstGeom prst="ellipse">
            <a:avLst/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3749040" y="2121408"/>
            <a:ext cx="0" cy="530352"/>
          </a:xfrm>
          <a:prstGeom prst="line">
            <a:avLst/>
          </a:prstGeom>
          <a:noFill/>
          <a:ln w="12700">
            <a:solidFill>
              <a:srgbClr val="C5D4E3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3182112" y="1627632"/>
            <a:ext cx="1133856" cy="493776"/>
          </a:xfrm>
          <a:prstGeom prst="rect">
            <a:avLst/>
          </a:prstGeom>
          <a:solidFill>
            <a:srgbClr val="E8EEF4"/>
          </a:solidFill>
          <a:ln w="12700">
            <a:solidFill>
              <a:srgbClr val="003366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24" name="Text 22"/>
          <p:cNvSpPr/>
          <p:nvPr/>
        </p:nvSpPr>
        <p:spPr>
          <a:xfrm>
            <a:off x="3182112" y="1645920"/>
            <a:ext cx="1133856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</a:t>
            </a:r>
            <a:endParaRPr lang="en-US" sz="900" dirty="0"/>
          </a:p>
          <a:p>
            <a:pPr algn="ctr" indent="0" marL="0">
              <a:buNone/>
            </a:pPr>
            <a:r>
              <a:rPr lang="en-US" sz="900" b="1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Approved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3182112" y="1901952"/>
            <a:ext cx="1133856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Week 6</a:t>
            </a:r>
            <a:endParaRPr lang="en-US" sz="800" dirty="0"/>
          </a:p>
        </p:txBody>
      </p:sp>
      <p:sp>
        <p:nvSpPr>
          <p:cNvPr id="26" name="Shape 24"/>
          <p:cNvSpPr/>
          <p:nvPr/>
        </p:nvSpPr>
        <p:spPr>
          <a:xfrm>
            <a:off x="5212080" y="2651760"/>
            <a:ext cx="365760" cy="365760"/>
          </a:xfrm>
          <a:prstGeom prst="ellipse">
            <a:avLst/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27" name="Shape 25"/>
          <p:cNvSpPr/>
          <p:nvPr/>
        </p:nvSpPr>
        <p:spPr>
          <a:xfrm>
            <a:off x="5394960" y="3017520"/>
            <a:ext cx="0" cy="530352"/>
          </a:xfrm>
          <a:prstGeom prst="line">
            <a:avLst/>
          </a:prstGeom>
          <a:noFill/>
          <a:ln w="12700">
            <a:solidFill>
              <a:srgbClr val="C5D4E3"/>
            </a:solidFill>
            <a:prstDash val="dash"/>
          </a:ln>
        </p:spPr>
      </p:sp>
      <p:sp>
        <p:nvSpPr>
          <p:cNvPr id="28" name="Shape 26"/>
          <p:cNvSpPr/>
          <p:nvPr/>
        </p:nvSpPr>
        <p:spPr>
          <a:xfrm>
            <a:off x="4828032" y="3547872"/>
            <a:ext cx="1133856" cy="493776"/>
          </a:xfrm>
          <a:prstGeom prst="rect">
            <a:avLst/>
          </a:prstGeom>
          <a:solidFill>
            <a:srgbClr val="E8EEF4"/>
          </a:solidFill>
          <a:ln w="12700">
            <a:solidFill>
              <a:srgbClr val="003366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4828032" y="3566160"/>
            <a:ext cx="1133856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Pilot</a:t>
            </a:r>
            <a:endParaRPr lang="en-US" sz="900" dirty="0"/>
          </a:p>
          <a:p>
            <a:pPr algn="ctr" indent="0" marL="0">
              <a:buNone/>
            </a:pPr>
            <a:r>
              <a:rPr lang="en-US" sz="900" b="1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Launch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4828032" y="3822192"/>
            <a:ext cx="1133856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Week 9</a:t>
            </a:r>
            <a:endParaRPr lang="en-US" sz="800" dirty="0"/>
          </a:p>
        </p:txBody>
      </p:sp>
      <p:sp>
        <p:nvSpPr>
          <p:cNvPr id="31" name="Shape 29"/>
          <p:cNvSpPr/>
          <p:nvPr/>
        </p:nvSpPr>
        <p:spPr>
          <a:xfrm>
            <a:off x="6858000" y="2651760"/>
            <a:ext cx="365760" cy="365760"/>
          </a:xfrm>
          <a:prstGeom prst="ellipse">
            <a:avLst/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7040880" y="2121408"/>
            <a:ext cx="0" cy="530352"/>
          </a:xfrm>
          <a:prstGeom prst="line">
            <a:avLst/>
          </a:prstGeom>
          <a:noFill/>
          <a:ln w="12700">
            <a:solidFill>
              <a:srgbClr val="C5D4E3"/>
            </a:solidFill>
            <a:prstDash val="dash"/>
          </a:ln>
        </p:spPr>
      </p:sp>
      <p:sp>
        <p:nvSpPr>
          <p:cNvPr id="33" name="Shape 31"/>
          <p:cNvSpPr/>
          <p:nvPr/>
        </p:nvSpPr>
        <p:spPr>
          <a:xfrm>
            <a:off x="6473952" y="1627632"/>
            <a:ext cx="1133856" cy="493776"/>
          </a:xfrm>
          <a:prstGeom prst="rect">
            <a:avLst/>
          </a:prstGeom>
          <a:solidFill>
            <a:srgbClr val="E8EEF4"/>
          </a:solidFill>
          <a:ln w="12700">
            <a:solidFill>
              <a:srgbClr val="003366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34" name="Text 32"/>
          <p:cNvSpPr/>
          <p:nvPr/>
        </p:nvSpPr>
        <p:spPr>
          <a:xfrm>
            <a:off x="6473952" y="1645920"/>
            <a:ext cx="1133856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Review</a:t>
            </a:r>
            <a:endParaRPr lang="en-US" sz="900" dirty="0"/>
          </a:p>
        </p:txBody>
      </p:sp>
      <p:sp>
        <p:nvSpPr>
          <p:cNvPr id="35" name="Text 33"/>
          <p:cNvSpPr/>
          <p:nvPr/>
        </p:nvSpPr>
        <p:spPr>
          <a:xfrm>
            <a:off x="6473952" y="1901952"/>
            <a:ext cx="1133856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Week 11</a:t>
            </a:r>
            <a:endParaRPr lang="en-US" sz="800" dirty="0"/>
          </a:p>
        </p:txBody>
      </p:sp>
      <p:sp>
        <p:nvSpPr>
          <p:cNvPr id="36" name="Shape 34"/>
          <p:cNvSpPr/>
          <p:nvPr/>
        </p:nvSpPr>
        <p:spPr>
          <a:xfrm>
            <a:off x="8503920" y="2651760"/>
            <a:ext cx="365760" cy="365760"/>
          </a:xfrm>
          <a:prstGeom prst="ellipse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37" name="Shape 35"/>
          <p:cNvSpPr/>
          <p:nvPr/>
        </p:nvSpPr>
        <p:spPr>
          <a:xfrm>
            <a:off x="8686800" y="3017520"/>
            <a:ext cx="0" cy="530352"/>
          </a:xfrm>
          <a:prstGeom prst="line">
            <a:avLst/>
          </a:prstGeom>
          <a:noFill/>
          <a:ln w="12700">
            <a:solidFill>
              <a:srgbClr val="C5D4E3"/>
            </a:solidFill>
            <a:prstDash val="dash"/>
          </a:ln>
        </p:spPr>
      </p:sp>
      <p:sp>
        <p:nvSpPr>
          <p:cNvPr id="38" name="Shape 36"/>
          <p:cNvSpPr/>
          <p:nvPr/>
        </p:nvSpPr>
        <p:spPr>
          <a:xfrm>
            <a:off x="8119872" y="3547872"/>
            <a:ext cx="1133856" cy="493776"/>
          </a:xfrm>
          <a:prstGeom prst="rect">
            <a:avLst/>
          </a:prstGeom>
          <a:solidFill>
            <a:srgbClr val="E8EEF4"/>
          </a:solidFill>
          <a:ln w="12700">
            <a:solidFill>
              <a:srgbClr val="FF6600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39" name="Text 37"/>
          <p:cNvSpPr/>
          <p:nvPr/>
        </p:nvSpPr>
        <p:spPr>
          <a:xfrm>
            <a:off x="8119872" y="3566160"/>
            <a:ext cx="1133856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Close</a:t>
            </a:r>
            <a:endParaRPr lang="en-US" sz="900" dirty="0"/>
          </a:p>
        </p:txBody>
      </p:sp>
      <p:sp>
        <p:nvSpPr>
          <p:cNvPr id="40" name="Text 38"/>
          <p:cNvSpPr/>
          <p:nvPr/>
        </p:nvSpPr>
        <p:spPr>
          <a:xfrm>
            <a:off x="8119872" y="3822192"/>
            <a:ext cx="1133856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Week 12</a:t>
            </a:r>
            <a:endParaRPr lang="en-US" sz="800" dirty="0"/>
          </a:p>
        </p:txBody>
      </p:sp>
      <p:sp>
        <p:nvSpPr>
          <p:cNvPr id="41" name="Shape 39"/>
          <p:cNvSpPr/>
          <p:nvPr/>
        </p:nvSpPr>
        <p:spPr>
          <a:xfrm>
            <a:off x="457200" y="4279392"/>
            <a:ext cx="1965960" cy="274320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457200" y="4279392"/>
            <a:ext cx="1965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Discovery</a:t>
            </a:r>
            <a:endParaRPr lang="en-US" sz="900" dirty="0"/>
          </a:p>
        </p:txBody>
      </p:sp>
      <p:sp>
        <p:nvSpPr>
          <p:cNvPr id="43" name="Shape 41"/>
          <p:cNvSpPr/>
          <p:nvPr/>
        </p:nvSpPr>
        <p:spPr>
          <a:xfrm>
            <a:off x="2514600" y="4279392"/>
            <a:ext cx="1965960" cy="274320"/>
          </a:xfrm>
          <a:prstGeom prst="rect">
            <a:avLst/>
          </a:prstGeom>
          <a:solidFill>
            <a:srgbClr val="D6E4F0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2514600" y="4279392"/>
            <a:ext cx="1965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</a:t>
            </a:r>
            <a:endParaRPr lang="en-US" sz="900" dirty="0"/>
          </a:p>
        </p:txBody>
      </p:sp>
      <p:sp>
        <p:nvSpPr>
          <p:cNvPr id="45" name="Shape 43"/>
          <p:cNvSpPr/>
          <p:nvPr/>
        </p:nvSpPr>
        <p:spPr>
          <a:xfrm>
            <a:off x="4572000" y="4279392"/>
            <a:ext cx="1965960" cy="274320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4572000" y="4279392"/>
            <a:ext cx="1965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Pilot</a:t>
            </a:r>
            <a:endParaRPr lang="en-US" sz="900" dirty="0"/>
          </a:p>
        </p:txBody>
      </p:sp>
      <p:sp>
        <p:nvSpPr>
          <p:cNvPr id="47" name="Shape 45"/>
          <p:cNvSpPr/>
          <p:nvPr/>
        </p:nvSpPr>
        <p:spPr>
          <a:xfrm>
            <a:off x="6629400" y="4279392"/>
            <a:ext cx="1965960" cy="274320"/>
          </a:xfrm>
          <a:prstGeom prst="rect">
            <a:avLst/>
          </a:prstGeom>
          <a:solidFill>
            <a:srgbClr val="D6E4F0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6629400" y="4279392"/>
            <a:ext cx="1965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Close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56032"/>
            <a:ext cx="36576" cy="292608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93776" y="246888"/>
            <a:ext cx="5029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90-DAY ROADMAP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8046720" y="164592"/>
            <a:ext cx="914400" cy="256032"/>
          </a:xfrm>
          <a:prstGeom prst="roundRect">
            <a:avLst>
              <a:gd name="adj" fmla="val 17857"/>
            </a:avLst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046720" y="164592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Layout A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365760" y="59436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90-Day Quick-Wins Roadmap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365760" y="1078992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phases — map your initiatives, owners, and quick wins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0" y="4919472"/>
            <a:ext cx="9144000" cy="219456"/>
          </a:xfrm>
          <a:prstGeom prst="rect">
            <a:avLst/>
          </a:prstGeom>
          <a:solidFill>
            <a:srgbClr val="E8EEF4"/>
          </a:solidFill>
          <a:ln w="12700">
            <a:solidFill>
              <a:srgbClr val="E8EEF4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65760" y="4928616"/>
            <a:ext cx="8412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 | B  ·  90-Day Roadmap  ·  soufianeboudarraja.com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347472" y="1371600"/>
            <a:ext cx="2633472" cy="384048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47472" y="1371600"/>
            <a:ext cx="2633472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Days 1–30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347472" y="1572768"/>
            <a:ext cx="2633472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D0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Stabilise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347472" y="1792224"/>
            <a:ext cx="2633472" cy="621792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438912" y="1828800"/>
            <a:ext cx="245059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Initiative 1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438912" y="2121408"/>
            <a:ext cx="640080" cy="182880"/>
          </a:xfrm>
          <a:prstGeom prst="roundRect">
            <a:avLst>
              <a:gd name="adj" fmla="val 20000"/>
            </a:avLst>
          </a:prstGeom>
          <a:solidFill>
            <a:srgbClr val="D6E4F0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38912" y="2121408"/>
            <a:ext cx="6400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2304288" y="2121408"/>
            <a:ext cx="585216" cy="182880"/>
          </a:xfrm>
          <a:prstGeom prst="rect">
            <a:avLst/>
          </a:prstGeom>
          <a:solidFill>
            <a:srgbClr val="D6E4F0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2304288" y="2121408"/>
            <a:ext cx="585216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 Quick Win</a:t>
            </a:r>
            <a:endParaRPr lang="en-US" sz="750" dirty="0"/>
          </a:p>
        </p:txBody>
      </p:sp>
      <p:sp>
        <p:nvSpPr>
          <p:cNvPr id="19" name="Shape 17"/>
          <p:cNvSpPr/>
          <p:nvPr/>
        </p:nvSpPr>
        <p:spPr>
          <a:xfrm>
            <a:off x="347472" y="2450592"/>
            <a:ext cx="2633472" cy="621792"/>
          </a:xfrm>
          <a:prstGeom prst="rect">
            <a:avLst/>
          </a:prstGeom>
          <a:solidFill>
            <a:srgbClr val="F0F4F8"/>
          </a:solidFill>
          <a:ln w="6350">
            <a:solidFill>
              <a:srgbClr val="C5D4E3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438912" y="2487168"/>
            <a:ext cx="245059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Initiative 2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438912" y="2779776"/>
            <a:ext cx="640080" cy="182880"/>
          </a:xfrm>
          <a:prstGeom prst="roundRect">
            <a:avLst>
              <a:gd name="adj" fmla="val 20000"/>
            </a:avLst>
          </a:prstGeom>
          <a:solidFill>
            <a:srgbClr val="D6E4F0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38912" y="2779776"/>
            <a:ext cx="6400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</a:t>
            </a:r>
            <a:endParaRPr lang="en-US" sz="800" dirty="0"/>
          </a:p>
        </p:txBody>
      </p:sp>
      <p:sp>
        <p:nvSpPr>
          <p:cNvPr id="23" name="Shape 21"/>
          <p:cNvSpPr/>
          <p:nvPr/>
        </p:nvSpPr>
        <p:spPr>
          <a:xfrm>
            <a:off x="2304288" y="2779776"/>
            <a:ext cx="585216" cy="182880"/>
          </a:xfrm>
          <a:prstGeom prst="rect">
            <a:avLst/>
          </a:prstGeom>
          <a:solidFill>
            <a:srgbClr val="D6E4F0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2304288" y="2779776"/>
            <a:ext cx="585216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 Quick Win</a:t>
            </a:r>
            <a:endParaRPr lang="en-US" sz="750" dirty="0"/>
          </a:p>
        </p:txBody>
      </p:sp>
      <p:sp>
        <p:nvSpPr>
          <p:cNvPr id="25" name="Shape 23"/>
          <p:cNvSpPr/>
          <p:nvPr/>
        </p:nvSpPr>
        <p:spPr>
          <a:xfrm>
            <a:off x="347472" y="3108960"/>
            <a:ext cx="2633472" cy="621792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438912" y="3145536"/>
            <a:ext cx="245059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Initiative 3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438912" y="3438144"/>
            <a:ext cx="640080" cy="182880"/>
          </a:xfrm>
          <a:prstGeom prst="roundRect">
            <a:avLst>
              <a:gd name="adj" fmla="val 20000"/>
            </a:avLst>
          </a:prstGeom>
          <a:solidFill>
            <a:srgbClr val="D6E4F0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38912" y="3438144"/>
            <a:ext cx="6400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</a:t>
            </a:r>
            <a:endParaRPr lang="en-US" sz="800" dirty="0"/>
          </a:p>
        </p:txBody>
      </p:sp>
      <p:sp>
        <p:nvSpPr>
          <p:cNvPr id="29" name="Shape 27"/>
          <p:cNvSpPr/>
          <p:nvPr/>
        </p:nvSpPr>
        <p:spPr>
          <a:xfrm>
            <a:off x="2304288" y="3438144"/>
            <a:ext cx="585216" cy="182880"/>
          </a:xfrm>
          <a:prstGeom prst="rect">
            <a:avLst/>
          </a:prstGeom>
          <a:solidFill>
            <a:srgbClr val="D6E4F0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2304288" y="3438144"/>
            <a:ext cx="585216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 Quick Win</a:t>
            </a:r>
            <a:endParaRPr lang="en-US" sz="750" dirty="0"/>
          </a:p>
        </p:txBody>
      </p:sp>
      <p:sp>
        <p:nvSpPr>
          <p:cNvPr id="31" name="Shape 29"/>
          <p:cNvSpPr/>
          <p:nvPr/>
        </p:nvSpPr>
        <p:spPr>
          <a:xfrm>
            <a:off x="347472" y="3767328"/>
            <a:ext cx="2633472" cy="621792"/>
          </a:xfrm>
          <a:prstGeom prst="rect">
            <a:avLst/>
          </a:prstGeom>
          <a:solidFill>
            <a:srgbClr val="F0F4F8"/>
          </a:solidFill>
          <a:ln w="6350">
            <a:solidFill>
              <a:srgbClr val="C5D4E3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438912" y="3803904"/>
            <a:ext cx="245059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Initiative 4</a:t>
            </a:r>
            <a:endParaRPr lang="en-US" sz="900" dirty="0"/>
          </a:p>
        </p:txBody>
      </p:sp>
      <p:sp>
        <p:nvSpPr>
          <p:cNvPr id="33" name="Shape 31"/>
          <p:cNvSpPr/>
          <p:nvPr/>
        </p:nvSpPr>
        <p:spPr>
          <a:xfrm>
            <a:off x="438912" y="4096512"/>
            <a:ext cx="640080" cy="182880"/>
          </a:xfrm>
          <a:prstGeom prst="roundRect">
            <a:avLst>
              <a:gd name="adj" fmla="val 20000"/>
            </a:avLst>
          </a:prstGeom>
          <a:solidFill>
            <a:srgbClr val="D6E4F0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438912" y="4096512"/>
            <a:ext cx="6400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</a:t>
            </a:r>
            <a:endParaRPr lang="en-US" sz="800" dirty="0"/>
          </a:p>
        </p:txBody>
      </p:sp>
      <p:sp>
        <p:nvSpPr>
          <p:cNvPr id="35" name="Shape 33"/>
          <p:cNvSpPr/>
          <p:nvPr/>
        </p:nvSpPr>
        <p:spPr>
          <a:xfrm>
            <a:off x="2304288" y="4096512"/>
            <a:ext cx="585216" cy="182880"/>
          </a:xfrm>
          <a:prstGeom prst="rect">
            <a:avLst/>
          </a:prstGeom>
          <a:solidFill>
            <a:srgbClr val="D6E4F0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2304288" y="4096512"/>
            <a:ext cx="585216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 Quick Win</a:t>
            </a:r>
            <a:endParaRPr lang="en-US" sz="750" dirty="0"/>
          </a:p>
        </p:txBody>
      </p:sp>
      <p:sp>
        <p:nvSpPr>
          <p:cNvPr id="37" name="Shape 35"/>
          <p:cNvSpPr/>
          <p:nvPr/>
        </p:nvSpPr>
        <p:spPr>
          <a:xfrm>
            <a:off x="3145536" y="1371600"/>
            <a:ext cx="2633472" cy="384048"/>
          </a:xfrm>
          <a:prstGeom prst="rect">
            <a:avLst/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3145536" y="1371600"/>
            <a:ext cx="2633472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Days 31–60</a:t>
            </a:r>
            <a:endParaRPr lang="en-US" sz="1100" dirty="0"/>
          </a:p>
        </p:txBody>
      </p:sp>
      <p:sp>
        <p:nvSpPr>
          <p:cNvPr id="39" name="Text 37"/>
          <p:cNvSpPr/>
          <p:nvPr/>
        </p:nvSpPr>
        <p:spPr>
          <a:xfrm>
            <a:off x="3145536" y="1572768"/>
            <a:ext cx="2633472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Accelerate</a:t>
            </a:r>
            <a:endParaRPr lang="en-US" sz="900" dirty="0"/>
          </a:p>
        </p:txBody>
      </p:sp>
      <p:sp>
        <p:nvSpPr>
          <p:cNvPr id="40" name="Shape 38"/>
          <p:cNvSpPr/>
          <p:nvPr/>
        </p:nvSpPr>
        <p:spPr>
          <a:xfrm>
            <a:off x="3145536" y="1792224"/>
            <a:ext cx="2633472" cy="621792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41" name="Text 39"/>
          <p:cNvSpPr/>
          <p:nvPr/>
        </p:nvSpPr>
        <p:spPr>
          <a:xfrm>
            <a:off x="3236976" y="1828800"/>
            <a:ext cx="245059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Initiative 1</a:t>
            </a:r>
            <a:endParaRPr lang="en-US" sz="900" dirty="0"/>
          </a:p>
        </p:txBody>
      </p:sp>
      <p:sp>
        <p:nvSpPr>
          <p:cNvPr id="42" name="Shape 40"/>
          <p:cNvSpPr/>
          <p:nvPr/>
        </p:nvSpPr>
        <p:spPr>
          <a:xfrm>
            <a:off x="3236976" y="2121408"/>
            <a:ext cx="640080" cy="182880"/>
          </a:xfrm>
          <a:prstGeom prst="roundRect">
            <a:avLst>
              <a:gd name="adj" fmla="val 20000"/>
            </a:avLst>
          </a:prstGeom>
          <a:solidFill>
            <a:srgbClr val="D6E4F0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3236976" y="2121408"/>
            <a:ext cx="6400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</a:t>
            </a:r>
            <a:endParaRPr lang="en-US" sz="800" dirty="0"/>
          </a:p>
        </p:txBody>
      </p:sp>
      <p:sp>
        <p:nvSpPr>
          <p:cNvPr id="44" name="Shape 42"/>
          <p:cNvSpPr/>
          <p:nvPr/>
        </p:nvSpPr>
        <p:spPr>
          <a:xfrm>
            <a:off x="5102352" y="2121408"/>
            <a:ext cx="585216" cy="182880"/>
          </a:xfrm>
          <a:prstGeom prst="rect">
            <a:avLst/>
          </a:prstGeom>
          <a:solidFill>
            <a:srgbClr val="D6E4F0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5102352" y="2121408"/>
            <a:ext cx="585216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 Quick Win</a:t>
            </a:r>
            <a:endParaRPr lang="en-US" sz="750" dirty="0"/>
          </a:p>
        </p:txBody>
      </p:sp>
      <p:sp>
        <p:nvSpPr>
          <p:cNvPr id="46" name="Shape 44"/>
          <p:cNvSpPr/>
          <p:nvPr/>
        </p:nvSpPr>
        <p:spPr>
          <a:xfrm>
            <a:off x="3145536" y="2450592"/>
            <a:ext cx="2633472" cy="621792"/>
          </a:xfrm>
          <a:prstGeom prst="rect">
            <a:avLst/>
          </a:prstGeom>
          <a:solidFill>
            <a:srgbClr val="F0F4F8"/>
          </a:solidFill>
          <a:ln w="6350">
            <a:solidFill>
              <a:srgbClr val="C5D4E3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47" name="Text 45"/>
          <p:cNvSpPr/>
          <p:nvPr/>
        </p:nvSpPr>
        <p:spPr>
          <a:xfrm>
            <a:off x="3236976" y="2487168"/>
            <a:ext cx="245059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Initiative 2</a:t>
            </a:r>
            <a:endParaRPr lang="en-US" sz="900" dirty="0"/>
          </a:p>
        </p:txBody>
      </p:sp>
      <p:sp>
        <p:nvSpPr>
          <p:cNvPr id="48" name="Shape 46"/>
          <p:cNvSpPr/>
          <p:nvPr/>
        </p:nvSpPr>
        <p:spPr>
          <a:xfrm>
            <a:off x="3236976" y="2779776"/>
            <a:ext cx="640080" cy="182880"/>
          </a:xfrm>
          <a:prstGeom prst="roundRect">
            <a:avLst>
              <a:gd name="adj" fmla="val 20000"/>
            </a:avLst>
          </a:prstGeom>
          <a:solidFill>
            <a:srgbClr val="D6E4F0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3236976" y="2779776"/>
            <a:ext cx="6400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</a:t>
            </a:r>
            <a:endParaRPr lang="en-US" sz="800" dirty="0"/>
          </a:p>
        </p:txBody>
      </p:sp>
      <p:sp>
        <p:nvSpPr>
          <p:cNvPr id="50" name="Shape 48"/>
          <p:cNvSpPr/>
          <p:nvPr/>
        </p:nvSpPr>
        <p:spPr>
          <a:xfrm>
            <a:off x="5102352" y="2779776"/>
            <a:ext cx="585216" cy="182880"/>
          </a:xfrm>
          <a:prstGeom prst="rect">
            <a:avLst/>
          </a:prstGeom>
          <a:solidFill>
            <a:srgbClr val="D6E4F0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5102352" y="2779776"/>
            <a:ext cx="585216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 Quick Win</a:t>
            </a:r>
            <a:endParaRPr lang="en-US" sz="750" dirty="0"/>
          </a:p>
        </p:txBody>
      </p:sp>
      <p:sp>
        <p:nvSpPr>
          <p:cNvPr id="52" name="Shape 50"/>
          <p:cNvSpPr/>
          <p:nvPr/>
        </p:nvSpPr>
        <p:spPr>
          <a:xfrm>
            <a:off x="3145536" y="3108960"/>
            <a:ext cx="2633472" cy="621792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53" name="Text 51"/>
          <p:cNvSpPr/>
          <p:nvPr/>
        </p:nvSpPr>
        <p:spPr>
          <a:xfrm>
            <a:off x="3236976" y="3145536"/>
            <a:ext cx="245059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Initiative 3</a:t>
            </a:r>
            <a:endParaRPr lang="en-US" sz="900" dirty="0"/>
          </a:p>
        </p:txBody>
      </p:sp>
      <p:sp>
        <p:nvSpPr>
          <p:cNvPr id="54" name="Shape 52"/>
          <p:cNvSpPr/>
          <p:nvPr/>
        </p:nvSpPr>
        <p:spPr>
          <a:xfrm>
            <a:off x="3236976" y="3438144"/>
            <a:ext cx="640080" cy="182880"/>
          </a:xfrm>
          <a:prstGeom prst="roundRect">
            <a:avLst>
              <a:gd name="adj" fmla="val 20000"/>
            </a:avLst>
          </a:prstGeom>
          <a:solidFill>
            <a:srgbClr val="D6E4F0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55" name="Text 53"/>
          <p:cNvSpPr/>
          <p:nvPr/>
        </p:nvSpPr>
        <p:spPr>
          <a:xfrm>
            <a:off x="3236976" y="3438144"/>
            <a:ext cx="6400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</a:t>
            </a:r>
            <a:endParaRPr lang="en-US" sz="800" dirty="0"/>
          </a:p>
        </p:txBody>
      </p:sp>
      <p:sp>
        <p:nvSpPr>
          <p:cNvPr id="56" name="Shape 54"/>
          <p:cNvSpPr/>
          <p:nvPr/>
        </p:nvSpPr>
        <p:spPr>
          <a:xfrm>
            <a:off x="5102352" y="3438144"/>
            <a:ext cx="585216" cy="182880"/>
          </a:xfrm>
          <a:prstGeom prst="rect">
            <a:avLst/>
          </a:prstGeom>
          <a:solidFill>
            <a:srgbClr val="D6E4F0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57" name="Text 55"/>
          <p:cNvSpPr/>
          <p:nvPr/>
        </p:nvSpPr>
        <p:spPr>
          <a:xfrm>
            <a:off x="5102352" y="3438144"/>
            <a:ext cx="585216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 Quick Win</a:t>
            </a:r>
            <a:endParaRPr lang="en-US" sz="750" dirty="0"/>
          </a:p>
        </p:txBody>
      </p:sp>
      <p:sp>
        <p:nvSpPr>
          <p:cNvPr id="58" name="Shape 56"/>
          <p:cNvSpPr/>
          <p:nvPr/>
        </p:nvSpPr>
        <p:spPr>
          <a:xfrm>
            <a:off x="3145536" y="3767328"/>
            <a:ext cx="2633472" cy="621792"/>
          </a:xfrm>
          <a:prstGeom prst="rect">
            <a:avLst/>
          </a:prstGeom>
          <a:solidFill>
            <a:srgbClr val="F0F4F8"/>
          </a:solidFill>
          <a:ln w="6350">
            <a:solidFill>
              <a:srgbClr val="C5D4E3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59" name="Text 57"/>
          <p:cNvSpPr/>
          <p:nvPr/>
        </p:nvSpPr>
        <p:spPr>
          <a:xfrm>
            <a:off x="3236976" y="3803904"/>
            <a:ext cx="245059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Initiative 4</a:t>
            </a:r>
            <a:endParaRPr lang="en-US" sz="900" dirty="0"/>
          </a:p>
        </p:txBody>
      </p:sp>
      <p:sp>
        <p:nvSpPr>
          <p:cNvPr id="60" name="Shape 58"/>
          <p:cNvSpPr/>
          <p:nvPr/>
        </p:nvSpPr>
        <p:spPr>
          <a:xfrm>
            <a:off x="3236976" y="4096512"/>
            <a:ext cx="640080" cy="182880"/>
          </a:xfrm>
          <a:prstGeom prst="roundRect">
            <a:avLst>
              <a:gd name="adj" fmla="val 20000"/>
            </a:avLst>
          </a:prstGeom>
          <a:solidFill>
            <a:srgbClr val="D6E4F0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61" name="Text 59"/>
          <p:cNvSpPr/>
          <p:nvPr/>
        </p:nvSpPr>
        <p:spPr>
          <a:xfrm>
            <a:off x="3236976" y="4096512"/>
            <a:ext cx="6400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</a:t>
            </a:r>
            <a:endParaRPr lang="en-US" sz="800" dirty="0"/>
          </a:p>
        </p:txBody>
      </p:sp>
      <p:sp>
        <p:nvSpPr>
          <p:cNvPr id="62" name="Shape 60"/>
          <p:cNvSpPr/>
          <p:nvPr/>
        </p:nvSpPr>
        <p:spPr>
          <a:xfrm>
            <a:off x="5102352" y="4096512"/>
            <a:ext cx="585216" cy="182880"/>
          </a:xfrm>
          <a:prstGeom prst="rect">
            <a:avLst/>
          </a:prstGeom>
          <a:solidFill>
            <a:srgbClr val="D6E4F0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63" name="Text 61"/>
          <p:cNvSpPr/>
          <p:nvPr/>
        </p:nvSpPr>
        <p:spPr>
          <a:xfrm>
            <a:off x="5102352" y="4096512"/>
            <a:ext cx="585216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 Quick Win</a:t>
            </a:r>
            <a:endParaRPr lang="en-US" sz="750" dirty="0"/>
          </a:p>
        </p:txBody>
      </p:sp>
      <p:sp>
        <p:nvSpPr>
          <p:cNvPr id="64" name="Shape 62"/>
          <p:cNvSpPr/>
          <p:nvPr/>
        </p:nvSpPr>
        <p:spPr>
          <a:xfrm>
            <a:off x="5943600" y="1371600"/>
            <a:ext cx="2633472" cy="384048"/>
          </a:xfrm>
          <a:prstGeom prst="rect">
            <a:avLst/>
          </a:prstGeom>
          <a:solidFill>
            <a:srgbClr val="336699"/>
          </a:solidFill>
          <a:ln w="12700">
            <a:solidFill>
              <a:srgbClr val="336699"/>
            </a:solidFill>
            <a:prstDash val="solid"/>
          </a:ln>
        </p:spPr>
      </p:sp>
      <p:sp>
        <p:nvSpPr>
          <p:cNvPr id="65" name="Text 63"/>
          <p:cNvSpPr/>
          <p:nvPr/>
        </p:nvSpPr>
        <p:spPr>
          <a:xfrm>
            <a:off x="5943600" y="1371600"/>
            <a:ext cx="2633472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Days 61–90</a:t>
            </a:r>
            <a:endParaRPr lang="en-US" sz="1100" dirty="0"/>
          </a:p>
        </p:txBody>
      </p:sp>
      <p:sp>
        <p:nvSpPr>
          <p:cNvPr id="66" name="Text 64"/>
          <p:cNvSpPr/>
          <p:nvPr/>
        </p:nvSpPr>
        <p:spPr>
          <a:xfrm>
            <a:off x="5943600" y="1572768"/>
            <a:ext cx="2633472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Embed</a:t>
            </a:r>
            <a:endParaRPr lang="en-US" sz="900" dirty="0"/>
          </a:p>
        </p:txBody>
      </p:sp>
      <p:sp>
        <p:nvSpPr>
          <p:cNvPr id="67" name="Shape 65"/>
          <p:cNvSpPr/>
          <p:nvPr/>
        </p:nvSpPr>
        <p:spPr>
          <a:xfrm>
            <a:off x="5943600" y="1792224"/>
            <a:ext cx="2633472" cy="621792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68" name="Text 66"/>
          <p:cNvSpPr/>
          <p:nvPr/>
        </p:nvSpPr>
        <p:spPr>
          <a:xfrm>
            <a:off x="6035040" y="1828800"/>
            <a:ext cx="245059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Initiative 1</a:t>
            </a:r>
            <a:endParaRPr lang="en-US" sz="900" dirty="0"/>
          </a:p>
        </p:txBody>
      </p:sp>
      <p:sp>
        <p:nvSpPr>
          <p:cNvPr id="69" name="Shape 67"/>
          <p:cNvSpPr/>
          <p:nvPr/>
        </p:nvSpPr>
        <p:spPr>
          <a:xfrm>
            <a:off x="6035040" y="2121408"/>
            <a:ext cx="640080" cy="182880"/>
          </a:xfrm>
          <a:prstGeom prst="roundRect">
            <a:avLst>
              <a:gd name="adj" fmla="val 20000"/>
            </a:avLst>
          </a:prstGeom>
          <a:solidFill>
            <a:srgbClr val="D6E4F0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70" name="Text 68"/>
          <p:cNvSpPr/>
          <p:nvPr/>
        </p:nvSpPr>
        <p:spPr>
          <a:xfrm>
            <a:off x="6035040" y="2121408"/>
            <a:ext cx="6400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</a:t>
            </a:r>
            <a:endParaRPr lang="en-US" sz="800" dirty="0"/>
          </a:p>
        </p:txBody>
      </p:sp>
      <p:sp>
        <p:nvSpPr>
          <p:cNvPr id="71" name="Shape 69"/>
          <p:cNvSpPr/>
          <p:nvPr/>
        </p:nvSpPr>
        <p:spPr>
          <a:xfrm>
            <a:off x="7900416" y="2121408"/>
            <a:ext cx="585216" cy="182880"/>
          </a:xfrm>
          <a:prstGeom prst="rect">
            <a:avLst/>
          </a:prstGeom>
          <a:solidFill>
            <a:srgbClr val="D6E4F0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72" name="Text 70"/>
          <p:cNvSpPr/>
          <p:nvPr/>
        </p:nvSpPr>
        <p:spPr>
          <a:xfrm>
            <a:off x="7900416" y="2121408"/>
            <a:ext cx="585216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 Quick Win</a:t>
            </a:r>
            <a:endParaRPr lang="en-US" sz="750" dirty="0"/>
          </a:p>
        </p:txBody>
      </p:sp>
      <p:sp>
        <p:nvSpPr>
          <p:cNvPr id="73" name="Shape 71"/>
          <p:cNvSpPr/>
          <p:nvPr/>
        </p:nvSpPr>
        <p:spPr>
          <a:xfrm>
            <a:off x="5943600" y="2450592"/>
            <a:ext cx="2633472" cy="621792"/>
          </a:xfrm>
          <a:prstGeom prst="rect">
            <a:avLst/>
          </a:prstGeom>
          <a:solidFill>
            <a:srgbClr val="F0F4F8"/>
          </a:solidFill>
          <a:ln w="6350">
            <a:solidFill>
              <a:srgbClr val="C5D4E3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74" name="Text 72"/>
          <p:cNvSpPr/>
          <p:nvPr/>
        </p:nvSpPr>
        <p:spPr>
          <a:xfrm>
            <a:off x="6035040" y="2487168"/>
            <a:ext cx="245059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Initiative 2</a:t>
            </a:r>
            <a:endParaRPr lang="en-US" sz="900" dirty="0"/>
          </a:p>
        </p:txBody>
      </p:sp>
      <p:sp>
        <p:nvSpPr>
          <p:cNvPr id="75" name="Shape 73"/>
          <p:cNvSpPr/>
          <p:nvPr/>
        </p:nvSpPr>
        <p:spPr>
          <a:xfrm>
            <a:off x="6035040" y="2779776"/>
            <a:ext cx="640080" cy="182880"/>
          </a:xfrm>
          <a:prstGeom prst="roundRect">
            <a:avLst>
              <a:gd name="adj" fmla="val 20000"/>
            </a:avLst>
          </a:prstGeom>
          <a:solidFill>
            <a:srgbClr val="D6E4F0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76" name="Text 74"/>
          <p:cNvSpPr/>
          <p:nvPr/>
        </p:nvSpPr>
        <p:spPr>
          <a:xfrm>
            <a:off x="6035040" y="2779776"/>
            <a:ext cx="6400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</a:t>
            </a:r>
            <a:endParaRPr lang="en-US" sz="800" dirty="0"/>
          </a:p>
        </p:txBody>
      </p:sp>
      <p:sp>
        <p:nvSpPr>
          <p:cNvPr id="77" name="Shape 75"/>
          <p:cNvSpPr/>
          <p:nvPr/>
        </p:nvSpPr>
        <p:spPr>
          <a:xfrm>
            <a:off x="7900416" y="2779776"/>
            <a:ext cx="585216" cy="182880"/>
          </a:xfrm>
          <a:prstGeom prst="rect">
            <a:avLst/>
          </a:prstGeom>
          <a:solidFill>
            <a:srgbClr val="D6E4F0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78" name="Text 76"/>
          <p:cNvSpPr/>
          <p:nvPr/>
        </p:nvSpPr>
        <p:spPr>
          <a:xfrm>
            <a:off x="7900416" y="2779776"/>
            <a:ext cx="585216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 Quick Win</a:t>
            </a:r>
            <a:endParaRPr lang="en-US" sz="750" dirty="0"/>
          </a:p>
        </p:txBody>
      </p:sp>
      <p:sp>
        <p:nvSpPr>
          <p:cNvPr id="79" name="Shape 77"/>
          <p:cNvSpPr/>
          <p:nvPr/>
        </p:nvSpPr>
        <p:spPr>
          <a:xfrm>
            <a:off x="5943600" y="3108960"/>
            <a:ext cx="2633472" cy="621792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80" name="Text 78"/>
          <p:cNvSpPr/>
          <p:nvPr/>
        </p:nvSpPr>
        <p:spPr>
          <a:xfrm>
            <a:off x="6035040" y="3145536"/>
            <a:ext cx="245059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Initiative 3</a:t>
            </a:r>
            <a:endParaRPr lang="en-US" sz="900" dirty="0"/>
          </a:p>
        </p:txBody>
      </p:sp>
      <p:sp>
        <p:nvSpPr>
          <p:cNvPr id="81" name="Shape 79"/>
          <p:cNvSpPr/>
          <p:nvPr/>
        </p:nvSpPr>
        <p:spPr>
          <a:xfrm>
            <a:off x="6035040" y="3438144"/>
            <a:ext cx="640080" cy="182880"/>
          </a:xfrm>
          <a:prstGeom prst="roundRect">
            <a:avLst>
              <a:gd name="adj" fmla="val 20000"/>
            </a:avLst>
          </a:prstGeom>
          <a:solidFill>
            <a:srgbClr val="D6E4F0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82" name="Text 80"/>
          <p:cNvSpPr/>
          <p:nvPr/>
        </p:nvSpPr>
        <p:spPr>
          <a:xfrm>
            <a:off x="6035040" y="3438144"/>
            <a:ext cx="6400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</a:t>
            </a:r>
            <a:endParaRPr lang="en-US" sz="800" dirty="0"/>
          </a:p>
        </p:txBody>
      </p:sp>
      <p:sp>
        <p:nvSpPr>
          <p:cNvPr id="83" name="Shape 81"/>
          <p:cNvSpPr/>
          <p:nvPr/>
        </p:nvSpPr>
        <p:spPr>
          <a:xfrm>
            <a:off x="7900416" y="3438144"/>
            <a:ext cx="585216" cy="182880"/>
          </a:xfrm>
          <a:prstGeom prst="rect">
            <a:avLst/>
          </a:prstGeom>
          <a:solidFill>
            <a:srgbClr val="D6E4F0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84" name="Text 82"/>
          <p:cNvSpPr/>
          <p:nvPr/>
        </p:nvSpPr>
        <p:spPr>
          <a:xfrm>
            <a:off x="7900416" y="3438144"/>
            <a:ext cx="585216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 Quick Win</a:t>
            </a:r>
            <a:endParaRPr lang="en-US" sz="750" dirty="0"/>
          </a:p>
        </p:txBody>
      </p:sp>
      <p:sp>
        <p:nvSpPr>
          <p:cNvPr id="85" name="Shape 83"/>
          <p:cNvSpPr/>
          <p:nvPr/>
        </p:nvSpPr>
        <p:spPr>
          <a:xfrm>
            <a:off x="5943600" y="3767328"/>
            <a:ext cx="2633472" cy="621792"/>
          </a:xfrm>
          <a:prstGeom prst="rect">
            <a:avLst/>
          </a:prstGeom>
          <a:solidFill>
            <a:srgbClr val="F0F4F8"/>
          </a:solidFill>
          <a:ln w="6350">
            <a:solidFill>
              <a:srgbClr val="C5D4E3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86" name="Text 84"/>
          <p:cNvSpPr/>
          <p:nvPr/>
        </p:nvSpPr>
        <p:spPr>
          <a:xfrm>
            <a:off x="6035040" y="3803904"/>
            <a:ext cx="245059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Initiative 4</a:t>
            </a:r>
            <a:endParaRPr lang="en-US" sz="900" dirty="0"/>
          </a:p>
        </p:txBody>
      </p:sp>
      <p:sp>
        <p:nvSpPr>
          <p:cNvPr id="87" name="Shape 85"/>
          <p:cNvSpPr/>
          <p:nvPr/>
        </p:nvSpPr>
        <p:spPr>
          <a:xfrm>
            <a:off x="6035040" y="4096512"/>
            <a:ext cx="640080" cy="182880"/>
          </a:xfrm>
          <a:prstGeom prst="roundRect">
            <a:avLst>
              <a:gd name="adj" fmla="val 20000"/>
            </a:avLst>
          </a:prstGeom>
          <a:solidFill>
            <a:srgbClr val="D6E4F0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88" name="Text 86"/>
          <p:cNvSpPr/>
          <p:nvPr/>
        </p:nvSpPr>
        <p:spPr>
          <a:xfrm>
            <a:off x="6035040" y="4096512"/>
            <a:ext cx="6400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</a:t>
            </a:r>
            <a:endParaRPr lang="en-US" sz="800" dirty="0"/>
          </a:p>
        </p:txBody>
      </p:sp>
      <p:sp>
        <p:nvSpPr>
          <p:cNvPr id="89" name="Shape 87"/>
          <p:cNvSpPr/>
          <p:nvPr/>
        </p:nvSpPr>
        <p:spPr>
          <a:xfrm>
            <a:off x="7900416" y="4096512"/>
            <a:ext cx="585216" cy="182880"/>
          </a:xfrm>
          <a:prstGeom prst="rect">
            <a:avLst/>
          </a:prstGeom>
          <a:solidFill>
            <a:srgbClr val="D6E4F0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90" name="Text 88"/>
          <p:cNvSpPr/>
          <p:nvPr/>
        </p:nvSpPr>
        <p:spPr>
          <a:xfrm>
            <a:off x="7900416" y="4096512"/>
            <a:ext cx="585216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 Quick Win</a:t>
            </a:r>
            <a:endParaRPr lang="en-US" sz="75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56032"/>
            <a:ext cx="36576" cy="292608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93776" y="246888"/>
            <a:ext cx="5029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90-DAY ROADMAP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8046720" y="164592"/>
            <a:ext cx="914400" cy="256032"/>
          </a:xfrm>
          <a:prstGeom prst="roundRect">
            <a:avLst>
              <a:gd name="adj" fmla="val 17857"/>
            </a:avLst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046720" y="164592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Layout B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365760" y="59436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90-Day Roadmap — By Initiative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365760" y="1078992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lane per initiative, three phases across the top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0" y="4919472"/>
            <a:ext cx="9144000" cy="219456"/>
          </a:xfrm>
          <a:prstGeom prst="rect">
            <a:avLst/>
          </a:prstGeom>
          <a:solidFill>
            <a:srgbClr val="E8EEF4"/>
          </a:solidFill>
          <a:ln w="12700">
            <a:solidFill>
              <a:srgbClr val="E8EEF4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65760" y="4928616"/>
            <a:ext cx="8412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 | B  ·  90-Day Roadmap  ·  soufianeboudarraja.com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1536192" y="1371600"/>
            <a:ext cx="2542032" cy="320040"/>
          </a:xfrm>
          <a:prstGeom prst="rect">
            <a:avLst/>
          </a:prstGeom>
          <a:solidFill>
            <a:srgbClr val="FF6600"/>
          </a:solidFill>
          <a:ln w="12700">
            <a:solidFill>
              <a:srgbClr val="C5D4E3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536192" y="1371600"/>
            <a:ext cx="254203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Days 1–30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133088" y="1371600"/>
            <a:ext cx="2542032" cy="320040"/>
          </a:xfrm>
          <a:prstGeom prst="rect">
            <a:avLst/>
          </a:prstGeom>
          <a:solidFill>
            <a:srgbClr val="003366"/>
          </a:solidFill>
          <a:ln w="12700">
            <a:solidFill>
              <a:srgbClr val="C5D4E3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133088" y="1371600"/>
            <a:ext cx="254203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Days 31–60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6729984" y="1371600"/>
            <a:ext cx="2542032" cy="320040"/>
          </a:xfrm>
          <a:prstGeom prst="rect">
            <a:avLst/>
          </a:prstGeom>
          <a:solidFill>
            <a:srgbClr val="003366"/>
          </a:solidFill>
          <a:ln w="12700">
            <a:solidFill>
              <a:srgbClr val="C5D4E3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729984" y="1371600"/>
            <a:ext cx="254203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Days 61–90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347472" y="1371600"/>
            <a:ext cx="1188720" cy="320040"/>
          </a:xfrm>
          <a:prstGeom prst="rect">
            <a:avLst/>
          </a:prstGeom>
          <a:solidFill>
            <a:srgbClr val="E8EEF4"/>
          </a:solidFill>
          <a:ln w="12700">
            <a:solidFill>
              <a:srgbClr val="C5D4E3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47472" y="1371600"/>
            <a:ext cx="1188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Initiative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347472" y="1728216"/>
            <a:ext cx="1188720" cy="658368"/>
          </a:xfrm>
          <a:prstGeom prst="rect">
            <a:avLst/>
          </a:prstGeom>
          <a:solidFill>
            <a:srgbClr val="D6E4F0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47472" y="1728216"/>
            <a:ext cx="118872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</a:t>
            </a:r>
            <a:endParaRPr lang="en-US" sz="900" dirty="0"/>
          </a:p>
          <a:p>
            <a:pPr algn="ctr" indent="0" marL="0">
              <a:buNone/>
            </a:pPr>
            <a:r>
              <a:rPr lang="en-US" sz="900" b="1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Optimisation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1536192" y="1728216"/>
            <a:ext cx="2542032" cy="658368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1627632" y="1801368"/>
            <a:ext cx="235915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Action / initiative here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1627632" y="2112264"/>
            <a:ext cx="594360" cy="182880"/>
          </a:xfrm>
          <a:prstGeom prst="roundRect">
            <a:avLst>
              <a:gd name="adj" fmla="val 20000"/>
            </a:avLst>
          </a:prstGeom>
          <a:solidFill>
            <a:srgbClr val="D6E4F0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1627632" y="2112264"/>
            <a:ext cx="594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</a:t>
            </a:r>
            <a:endParaRPr lang="en-US" sz="800" dirty="0"/>
          </a:p>
        </p:txBody>
      </p:sp>
      <p:sp>
        <p:nvSpPr>
          <p:cNvPr id="24" name="Shape 22"/>
          <p:cNvSpPr/>
          <p:nvPr/>
        </p:nvSpPr>
        <p:spPr>
          <a:xfrm>
            <a:off x="4133088" y="1728216"/>
            <a:ext cx="2542032" cy="658368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4224528" y="1801368"/>
            <a:ext cx="235915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Action / initiative here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4224528" y="2112264"/>
            <a:ext cx="594360" cy="182880"/>
          </a:xfrm>
          <a:prstGeom prst="roundRect">
            <a:avLst>
              <a:gd name="adj" fmla="val 20000"/>
            </a:avLst>
          </a:prstGeom>
          <a:solidFill>
            <a:srgbClr val="D6E4F0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224528" y="2112264"/>
            <a:ext cx="594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</a:t>
            </a:r>
            <a:endParaRPr lang="en-US" sz="800" dirty="0"/>
          </a:p>
        </p:txBody>
      </p:sp>
      <p:sp>
        <p:nvSpPr>
          <p:cNvPr id="28" name="Shape 26"/>
          <p:cNvSpPr/>
          <p:nvPr/>
        </p:nvSpPr>
        <p:spPr>
          <a:xfrm>
            <a:off x="6729984" y="1728216"/>
            <a:ext cx="2542032" cy="658368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821424" y="1801368"/>
            <a:ext cx="235915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Action / initiative here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6821424" y="2112264"/>
            <a:ext cx="594360" cy="182880"/>
          </a:xfrm>
          <a:prstGeom prst="roundRect">
            <a:avLst>
              <a:gd name="adj" fmla="val 20000"/>
            </a:avLst>
          </a:prstGeom>
          <a:solidFill>
            <a:srgbClr val="D6E4F0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6821424" y="2112264"/>
            <a:ext cx="594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</a:t>
            </a:r>
            <a:endParaRPr lang="en-US" sz="800" dirty="0"/>
          </a:p>
        </p:txBody>
      </p:sp>
      <p:sp>
        <p:nvSpPr>
          <p:cNvPr id="32" name="Shape 30"/>
          <p:cNvSpPr/>
          <p:nvPr/>
        </p:nvSpPr>
        <p:spPr>
          <a:xfrm>
            <a:off x="347472" y="2441448"/>
            <a:ext cx="1188720" cy="658368"/>
          </a:xfrm>
          <a:prstGeom prst="rect">
            <a:avLst/>
          </a:prstGeom>
          <a:solidFill>
            <a:srgbClr val="D6E4F0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347472" y="2441448"/>
            <a:ext cx="118872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&amp;</a:t>
            </a:r>
            <a:endParaRPr lang="en-US" sz="900" dirty="0"/>
          </a:p>
          <a:p>
            <a:pPr algn="ctr" indent="0" marL="0">
              <a:buNone/>
            </a:pPr>
            <a:r>
              <a:rPr lang="en-US" sz="900" b="1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Reporting</a:t>
            </a:r>
            <a:endParaRPr lang="en-US" sz="900" dirty="0"/>
          </a:p>
        </p:txBody>
      </p:sp>
      <p:sp>
        <p:nvSpPr>
          <p:cNvPr id="34" name="Shape 32"/>
          <p:cNvSpPr/>
          <p:nvPr/>
        </p:nvSpPr>
        <p:spPr>
          <a:xfrm>
            <a:off x="1536192" y="2441448"/>
            <a:ext cx="2542032" cy="658368"/>
          </a:xfrm>
          <a:prstGeom prst="rect">
            <a:avLst/>
          </a:prstGeom>
          <a:solidFill>
            <a:srgbClr val="F0F4F8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1627632" y="2514600"/>
            <a:ext cx="235915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Action / initiative here</a:t>
            </a:r>
            <a:endParaRPr lang="en-US" sz="900" dirty="0"/>
          </a:p>
        </p:txBody>
      </p:sp>
      <p:sp>
        <p:nvSpPr>
          <p:cNvPr id="36" name="Shape 34"/>
          <p:cNvSpPr/>
          <p:nvPr/>
        </p:nvSpPr>
        <p:spPr>
          <a:xfrm>
            <a:off x="1627632" y="2825496"/>
            <a:ext cx="594360" cy="182880"/>
          </a:xfrm>
          <a:prstGeom prst="roundRect">
            <a:avLst>
              <a:gd name="adj" fmla="val 20000"/>
            </a:avLst>
          </a:prstGeom>
          <a:solidFill>
            <a:srgbClr val="D6E4F0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1627632" y="2825496"/>
            <a:ext cx="594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</a:t>
            </a:r>
            <a:endParaRPr lang="en-US" sz="800" dirty="0"/>
          </a:p>
        </p:txBody>
      </p:sp>
      <p:sp>
        <p:nvSpPr>
          <p:cNvPr id="38" name="Shape 36"/>
          <p:cNvSpPr/>
          <p:nvPr/>
        </p:nvSpPr>
        <p:spPr>
          <a:xfrm>
            <a:off x="4133088" y="2441448"/>
            <a:ext cx="2542032" cy="658368"/>
          </a:xfrm>
          <a:prstGeom prst="rect">
            <a:avLst/>
          </a:prstGeom>
          <a:solidFill>
            <a:srgbClr val="F0F4F8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4224528" y="2514600"/>
            <a:ext cx="235915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Action / initiative here</a:t>
            </a:r>
            <a:endParaRPr lang="en-US" sz="900" dirty="0"/>
          </a:p>
        </p:txBody>
      </p:sp>
      <p:sp>
        <p:nvSpPr>
          <p:cNvPr id="40" name="Shape 38"/>
          <p:cNvSpPr/>
          <p:nvPr/>
        </p:nvSpPr>
        <p:spPr>
          <a:xfrm>
            <a:off x="4224528" y="2825496"/>
            <a:ext cx="594360" cy="182880"/>
          </a:xfrm>
          <a:prstGeom prst="roundRect">
            <a:avLst>
              <a:gd name="adj" fmla="val 20000"/>
            </a:avLst>
          </a:prstGeom>
          <a:solidFill>
            <a:srgbClr val="D6E4F0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4224528" y="2825496"/>
            <a:ext cx="594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</a:t>
            </a:r>
            <a:endParaRPr lang="en-US" sz="800" dirty="0"/>
          </a:p>
        </p:txBody>
      </p:sp>
      <p:sp>
        <p:nvSpPr>
          <p:cNvPr id="42" name="Shape 40"/>
          <p:cNvSpPr/>
          <p:nvPr/>
        </p:nvSpPr>
        <p:spPr>
          <a:xfrm>
            <a:off x="6729984" y="2441448"/>
            <a:ext cx="2542032" cy="658368"/>
          </a:xfrm>
          <a:prstGeom prst="rect">
            <a:avLst/>
          </a:prstGeom>
          <a:solidFill>
            <a:srgbClr val="F0F4F8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6821424" y="2514600"/>
            <a:ext cx="235915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Action / initiative here</a:t>
            </a:r>
            <a:endParaRPr lang="en-US" sz="900" dirty="0"/>
          </a:p>
        </p:txBody>
      </p:sp>
      <p:sp>
        <p:nvSpPr>
          <p:cNvPr id="44" name="Shape 42"/>
          <p:cNvSpPr/>
          <p:nvPr/>
        </p:nvSpPr>
        <p:spPr>
          <a:xfrm>
            <a:off x="6821424" y="2825496"/>
            <a:ext cx="594360" cy="182880"/>
          </a:xfrm>
          <a:prstGeom prst="roundRect">
            <a:avLst>
              <a:gd name="adj" fmla="val 20000"/>
            </a:avLst>
          </a:prstGeom>
          <a:solidFill>
            <a:srgbClr val="D6E4F0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6821424" y="2825496"/>
            <a:ext cx="594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</a:t>
            </a:r>
            <a:endParaRPr lang="en-US" sz="800" dirty="0"/>
          </a:p>
        </p:txBody>
      </p:sp>
      <p:sp>
        <p:nvSpPr>
          <p:cNvPr id="46" name="Shape 44"/>
          <p:cNvSpPr/>
          <p:nvPr/>
        </p:nvSpPr>
        <p:spPr>
          <a:xfrm>
            <a:off x="347472" y="3154680"/>
            <a:ext cx="1188720" cy="658368"/>
          </a:xfrm>
          <a:prstGeom prst="rect">
            <a:avLst/>
          </a:prstGeom>
          <a:solidFill>
            <a:srgbClr val="D6E4F0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347472" y="3154680"/>
            <a:ext cx="118872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</a:t>
            </a:r>
            <a:endParaRPr lang="en-US" sz="900" dirty="0"/>
          </a:p>
          <a:p>
            <a:pPr algn="ctr" indent="0" marL="0">
              <a:buNone/>
            </a:pPr>
            <a:r>
              <a:rPr lang="en-US" sz="900" b="1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Capability</a:t>
            </a:r>
            <a:endParaRPr lang="en-US" sz="900" dirty="0"/>
          </a:p>
        </p:txBody>
      </p:sp>
      <p:sp>
        <p:nvSpPr>
          <p:cNvPr id="48" name="Shape 46"/>
          <p:cNvSpPr/>
          <p:nvPr/>
        </p:nvSpPr>
        <p:spPr>
          <a:xfrm>
            <a:off x="1536192" y="3154680"/>
            <a:ext cx="2542032" cy="658368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1627632" y="3227832"/>
            <a:ext cx="235915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Action / initiative here</a:t>
            </a:r>
            <a:endParaRPr lang="en-US" sz="900" dirty="0"/>
          </a:p>
        </p:txBody>
      </p:sp>
      <p:sp>
        <p:nvSpPr>
          <p:cNvPr id="50" name="Shape 48"/>
          <p:cNvSpPr/>
          <p:nvPr/>
        </p:nvSpPr>
        <p:spPr>
          <a:xfrm>
            <a:off x="1627632" y="3538728"/>
            <a:ext cx="594360" cy="182880"/>
          </a:xfrm>
          <a:prstGeom prst="roundRect">
            <a:avLst>
              <a:gd name="adj" fmla="val 20000"/>
            </a:avLst>
          </a:prstGeom>
          <a:solidFill>
            <a:srgbClr val="D6E4F0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1627632" y="3538728"/>
            <a:ext cx="594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</a:t>
            </a:r>
            <a:endParaRPr lang="en-US" sz="800" dirty="0"/>
          </a:p>
        </p:txBody>
      </p:sp>
      <p:sp>
        <p:nvSpPr>
          <p:cNvPr id="52" name="Shape 50"/>
          <p:cNvSpPr/>
          <p:nvPr/>
        </p:nvSpPr>
        <p:spPr>
          <a:xfrm>
            <a:off x="4133088" y="3154680"/>
            <a:ext cx="2542032" cy="658368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4224528" y="3227832"/>
            <a:ext cx="235915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Action / initiative here</a:t>
            </a:r>
            <a:endParaRPr lang="en-US" sz="900" dirty="0"/>
          </a:p>
        </p:txBody>
      </p:sp>
      <p:sp>
        <p:nvSpPr>
          <p:cNvPr id="54" name="Shape 52"/>
          <p:cNvSpPr/>
          <p:nvPr/>
        </p:nvSpPr>
        <p:spPr>
          <a:xfrm>
            <a:off x="4224528" y="3538728"/>
            <a:ext cx="594360" cy="182880"/>
          </a:xfrm>
          <a:prstGeom prst="roundRect">
            <a:avLst>
              <a:gd name="adj" fmla="val 20000"/>
            </a:avLst>
          </a:prstGeom>
          <a:solidFill>
            <a:srgbClr val="D6E4F0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55" name="Text 53"/>
          <p:cNvSpPr/>
          <p:nvPr/>
        </p:nvSpPr>
        <p:spPr>
          <a:xfrm>
            <a:off x="4224528" y="3538728"/>
            <a:ext cx="594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</a:t>
            </a:r>
            <a:endParaRPr lang="en-US" sz="800" dirty="0"/>
          </a:p>
        </p:txBody>
      </p:sp>
      <p:sp>
        <p:nvSpPr>
          <p:cNvPr id="56" name="Shape 54"/>
          <p:cNvSpPr/>
          <p:nvPr/>
        </p:nvSpPr>
        <p:spPr>
          <a:xfrm>
            <a:off x="6729984" y="3154680"/>
            <a:ext cx="2542032" cy="658368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57" name="Text 55"/>
          <p:cNvSpPr/>
          <p:nvPr/>
        </p:nvSpPr>
        <p:spPr>
          <a:xfrm>
            <a:off x="6821424" y="3227832"/>
            <a:ext cx="235915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Action / initiative here</a:t>
            </a:r>
            <a:endParaRPr lang="en-US" sz="900" dirty="0"/>
          </a:p>
        </p:txBody>
      </p:sp>
      <p:sp>
        <p:nvSpPr>
          <p:cNvPr id="58" name="Shape 56"/>
          <p:cNvSpPr/>
          <p:nvPr/>
        </p:nvSpPr>
        <p:spPr>
          <a:xfrm>
            <a:off x="6821424" y="3538728"/>
            <a:ext cx="594360" cy="182880"/>
          </a:xfrm>
          <a:prstGeom prst="roundRect">
            <a:avLst>
              <a:gd name="adj" fmla="val 20000"/>
            </a:avLst>
          </a:prstGeom>
          <a:solidFill>
            <a:srgbClr val="D6E4F0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59" name="Text 57"/>
          <p:cNvSpPr/>
          <p:nvPr/>
        </p:nvSpPr>
        <p:spPr>
          <a:xfrm>
            <a:off x="6821424" y="3538728"/>
            <a:ext cx="594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</a:t>
            </a:r>
            <a:endParaRPr lang="en-US" sz="800" dirty="0"/>
          </a:p>
        </p:txBody>
      </p:sp>
      <p:sp>
        <p:nvSpPr>
          <p:cNvPr id="60" name="Shape 58"/>
          <p:cNvSpPr/>
          <p:nvPr/>
        </p:nvSpPr>
        <p:spPr>
          <a:xfrm>
            <a:off x="347472" y="3867912"/>
            <a:ext cx="1188720" cy="658368"/>
          </a:xfrm>
          <a:prstGeom prst="rect">
            <a:avLst/>
          </a:prstGeom>
          <a:solidFill>
            <a:srgbClr val="D6E4F0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61" name="Text 59"/>
          <p:cNvSpPr/>
          <p:nvPr/>
        </p:nvSpPr>
        <p:spPr>
          <a:xfrm>
            <a:off x="347472" y="3867912"/>
            <a:ext cx="118872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Governance</a:t>
            </a:r>
            <a:endParaRPr lang="en-US" sz="900" dirty="0"/>
          </a:p>
          <a:p>
            <a:pPr algn="ctr" indent="0" marL="0">
              <a:buNone/>
            </a:pPr>
            <a:r>
              <a:rPr lang="en-US" sz="900" b="1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&amp; Risk</a:t>
            </a:r>
            <a:endParaRPr lang="en-US" sz="900" dirty="0"/>
          </a:p>
        </p:txBody>
      </p:sp>
      <p:sp>
        <p:nvSpPr>
          <p:cNvPr id="62" name="Shape 60"/>
          <p:cNvSpPr/>
          <p:nvPr/>
        </p:nvSpPr>
        <p:spPr>
          <a:xfrm>
            <a:off x="1536192" y="3867912"/>
            <a:ext cx="2542032" cy="658368"/>
          </a:xfrm>
          <a:prstGeom prst="rect">
            <a:avLst/>
          </a:prstGeom>
          <a:solidFill>
            <a:srgbClr val="F0F4F8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63" name="Text 61"/>
          <p:cNvSpPr/>
          <p:nvPr/>
        </p:nvSpPr>
        <p:spPr>
          <a:xfrm>
            <a:off x="1627632" y="3941064"/>
            <a:ext cx="235915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Action / initiative here</a:t>
            </a:r>
            <a:endParaRPr lang="en-US" sz="900" dirty="0"/>
          </a:p>
        </p:txBody>
      </p:sp>
      <p:sp>
        <p:nvSpPr>
          <p:cNvPr id="64" name="Shape 62"/>
          <p:cNvSpPr/>
          <p:nvPr/>
        </p:nvSpPr>
        <p:spPr>
          <a:xfrm>
            <a:off x="1627632" y="4251960"/>
            <a:ext cx="594360" cy="182880"/>
          </a:xfrm>
          <a:prstGeom prst="roundRect">
            <a:avLst>
              <a:gd name="adj" fmla="val 20000"/>
            </a:avLst>
          </a:prstGeom>
          <a:solidFill>
            <a:srgbClr val="D6E4F0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65" name="Text 63"/>
          <p:cNvSpPr/>
          <p:nvPr/>
        </p:nvSpPr>
        <p:spPr>
          <a:xfrm>
            <a:off x="1627632" y="4251960"/>
            <a:ext cx="594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</a:t>
            </a:r>
            <a:endParaRPr lang="en-US" sz="800" dirty="0"/>
          </a:p>
        </p:txBody>
      </p:sp>
      <p:sp>
        <p:nvSpPr>
          <p:cNvPr id="66" name="Shape 64"/>
          <p:cNvSpPr/>
          <p:nvPr/>
        </p:nvSpPr>
        <p:spPr>
          <a:xfrm>
            <a:off x="4133088" y="3867912"/>
            <a:ext cx="2542032" cy="658368"/>
          </a:xfrm>
          <a:prstGeom prst="rect">
            <a:avLst/>
          </a:prstGeom>
          <a:solidFill>
            <a:srgbClr val="F0F4F8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67" name="Text 65"/>
          <p:cNvSpPr/>
          <p:nvPr/>
        </p:nvSpPr>
        <p:spPr>
          <a:xfrm>
            <a:off x="4224528" y="3941064"/>
            <a:ext cx="235915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Action / initiative here</a:t>
            </a:r>
            <a:endParaRPr lang="en-US" sz="900" dirty="0"/>
          </a:p>
        </p:txBody>
      </p:sp>
      <p:sp>
        <p:nvSpPr>
          <p:cNvPr id="68" name="Shape 66"/>
          <p:cNvSpPr/>
          <p:nvPr/>
        </p:nvSpPr>
        <p:spPr>
          <a:xfrm>
            <a:off x="4224528" y="4251960"/>
            <a:ext cx="594360" cy="182880"/>
          </a:xfrm>
          <a:prstGeom prst="roundRect">
            <a:avLst>
              <a:gd name="adj" fmla="val 20000"/>
            </a:avLst>
          </a:prstGeom>
          <a:solidFill>
            <a:srgbClr val="D6E4F0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69" name="Text 67"/>
          <p:cNvSpPr/>
          <p:nvPr/>
        </p:nvSpPr>
        <p:spPr>
          <a:xfrm>
            <a:off x="4224528" y="4251960"/>
            <a:ext cx="594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</a:t>
            </a:r>
            <a:endParaRPr lang="en-US" sz="800" dirty="0"/>
          </a:p>
        </p:txBody>
      </p:sp>
      <p:sp>
        <p:nvSpPr>
          <p:cNvPr id="70" name="Shape 68"/>
          <p:cNvSpPr/>
          <p:nvPr/>
        </p:nvSpPr>
        <p:spPr>
          <a:xfrm>
            <a:off x="6729984" y="3867912"/>
            <a:ext cx="2542032" cy="658368"/>
          </a:xfrm>
          <a:prstGeom prst="rect">
            <a:avLst/>
          </a:prstGeom>
          <a:solidFill>
            <a:srgbClr val="F0F4F8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71" name="Text 69"/>
          <p:cNvSpPr/>
          <p:nvPr/>
        </p:nvSpPr>
        <p:spPr>
          <a:xfrm>
            <a:off x="6821424" y="3941064"/>
            <a:ext cx="235915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Action / initiative here</a:t>
            </a:r>
            <a:endParaRPr lang="en-US" sz="900" dirty="0"/>
          </a:p>
        </p:txBody>
      </p:sp>
      <p:sp>
        <p:nvSpPr>
          <p:cNvPr id="72" name="Shape 70"/>
          <p:cNvSpPr/>
          <p:nvPr/>
        </p:nvSpPr>
        <p:spPr>
          <a:xfrm>
            <a:off x="6821424" y="4251960"/>
            <a:ext cx="594360" cy="182880"/>
          </a:xfrm>
          <a:prstGeom prst="roundRect">
            <a:avLst>
              <a:gd name="adj" fmla="val 20000"/>
            </a:avLst>
          </a:prstGeom>
          <a:solidFill>
            <a:srgbClr val="D6E4F0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73" name="Text 71"/>
          <p:cNvSpPr/>
          <p:nvPr/>
        </p:nvSpPr>
        <p:spPr>
          <a:xfrm>
            <a:off x="6821424" y="4251960"/>
            <a:ext cx="594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56032"/>
            <a:ext cx="36576" cy="292608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93776" y="246888"/>
            <a:ext cx="5029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90-DAY ROADMAP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8046720" y="164592"/>
            <a:ext cx="914400" cy="256032"/>
          </a:xfrm>
          <a:prstGeom prst="roundRect">
            <a:avLst>
              <a:gd name="adj" fmla="val 17857"/>
            </a:avLst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046720" y="164592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Layout C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365760" y="59436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90-Day Roadmap — Timeline Bars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365760" y="1078992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Visual bar view — span each initiative across its active phases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0" y="4919472"/>
            <a:ext cx="9144000" cy="219456"/>
          </a:xfrm>
          <a:prstGeom prst="rect">
            <a:avLst/>
          </a:prstGeom>
          <a:solidFill>
            <a:srgbClr val="E8EEF4"/>
          </a:solidFill>
          <a:ln w="12700">
            <a:solidFill>
              <a:srgbClr val="E8EEF4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65760" y="4928616"/>
            <a:ext cx="8412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 | B  ·  90-Day Roadmap  ·  soufianeboudarraja.com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2011680" y="1371600"/>
            <a:ext cx="0" cy="182880"/>
          </a:xfrm>
          <a:prstGeom prst="line">
            <a:avLst/>
          </a:prstGeom>
          <a:noFill/>
          <a:ln w="6350">
            <a:solidFill>
              <a:srgbClr val="C5D4E3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737360" y="1389888"/>
            <a:ext cx="731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 1</a:t>
            </a:r>
            <a:endParaRPr lang="en-US" sz="750" dirty="0"/>
          </a:p>
        </p:txBody>
      </p:sp>
      <p:sp>
        <p:nvSpPr>
          <p:cNvPr id="12" name="Shape 10"/>
          <p:cNvSpPr/>
          <p:nvPr/>
        </p:nvSpPr>
        <p:spPr>
          <a:xfrm>
            <a:off x="3139440" y="1371600"/>
            <a:ext cx="0" cy="182880"/>
          </a:xfrm>
          <a:prstGeom prst="line">
            <a:avLst/>
          </a:prstGeom>
          <a:noFill/>
          <a:ln w="6350">
            <a:solidFill>
              <a:srgbClr val="C5D4E3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2865120" y="1389888"/>
            <a:ext cx="731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 15</a:t>
            </a:r>
            <a:endParaRPr lang="en-US" sz="750" dirty="0"/>
          </a:p>
        </p:txBody>
      </p:sp>
      <p:sp>
        <p:nvSpPr>
          <p:cNvPr id="14" name="Shape 12"/>
          <p:cNvSpPr/>
          <p:nvPr/>
        </p:nvSpPr>
        <p:spPr>
          <a:xfrm>
            <a:off x="4267200" y="1371600"/>
            <a:ext cx="0" cy="182880"/>
          </a:xfrm>
          <a:prstGeom prst="line">
            <a:avLst/>
          </a:prstGeom>
          <a:noFill/>
          <a:ln w="6350">
            <a:solidFill>
              <a:srgbClr val="C5D4E3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992880" y="1389888"/>
            <a:ext cx="731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 30</a:t>
            </a:r>
            <a:endParaRPr lang="en-US" sz="750" dirty="0"/>
          </a:p>
        </p:txBody>
      </p:sp>
      <p:sp>
        <p:nvSpPr>
          <p:cNvPr id="16" name="Shape 14"/>
          <p:cNvSpPr/>
          <p:nvPr/>
        </p:nvSpPr>
        <p:spPr>
          <a:xfrm>
            <a:off x="5394960" y="1371600"/>
            <a:ext cx="0" cy="182880"/>
          </a:xfrm>
          <a:prstGeom prst="line">
            <a:avLst/>
          </a:prstGeom>
          <a:noFill/>
          <a:ln w="6350">
            <a:solidFill>
              <a:srgbClr val="C5D4E3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120640" y="1389888"/>
            <a:ext cx="731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 45</a:t>
            </a:r>
            <a:endParaRPr lang="en-US" sz="750" dirty="0"/>
          </a:p>
        </p:txBody>
      </p:sp>
      <p:sp>
        <p:nvSpPr>
          <p:cNvPr id="18" name="Shape 16"/>
          <p:cNvSpPr/>
          <p:nvPr/>
        </p:nvSpPr>
        <p:spPr>
          <a:xfrm>
            <a:off x="6522720" y="1371600"/>
            <a:ext cx="0" cy="182880"/>
          </a:xfrm>
          <a:prstGeom prst="line">
            <a:avLst/>
          </a:prstGeom>
          <a:noFill/>
          <a:ln w="6350">
            <a:solidFill>
              <a:srgbClr val="C5D4E3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248400" y="1389888"/>
            <a:ext cx="731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 60</a:t>
            </a:r>
            <a:endParaRPr lang="en-US" sz="750" dirty="0"/>
          </a:p>
        </p:txBody>
      </p:sp>
      <p:sp>
        <p:nvSpPr>
          <p:cNvPr id="20" name="Shape 18"/>
          <p:cNvSpPr/>
          <p:nvPr/>
        </p:nvSpPr>
        <p:spPr>
          <a:xfrm>
            <a:off x="7650480" y="1371600"/>
            <a:ext cx="0" cy="182880"/>
          </a:xfrm>
          <a:prstGeom prst="line">
            <a:avLst/>
          </a:prstGeom>
          <a:noFill/>
          <a:ln w="6350">
            <a:solidFill>
              <a:srgbClr val="C5D4E3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7376160" y="1389888"/>
            <a:ext cx="731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 75</a:t>
            </a:r>
            <a:endParaRPr lang="en-US" sz="750" dirty="0"/>
          </a:p>
        </p:txBody>
      </p:sp>
      <p:sp>
        <p:nvSpPr>
          <p:cNvPr id="22" name="Shape 20"/>
          <p:cNvSpPr/>
          <p:nvPr/>
        </p:nvSpPr>
        <p:spPr>
          <a:xfrm>
            <a:off x="8778240" y="1371600"/>
            <a:ext cx="0" cy="182880"/>
          </a:xfrm>
          <a:prstGeom prst="line">
            <a:avLst/>
          </a:prstGeom>
          <a:noFill/>
          <a:ln w="6350">
            <a:solidFill>
              <a:srgbClr val="C5D4E3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8503920" y="1389888"/>
            <a:ext cx="731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 90</a:t>
            </a:r>
            <a:endParaRPr lang="en-US" sz="750" dirty="0"/>
          </a:p>
        </p:txBody>
      </p:sp>
      <p:sp>
        <p:nvSpPr>
          <p:cNvPr id="24" name="Shape 22"/>
          <p:cNvSpPr/>
          <p:nvPr/>
        </p:nvSpPr>
        <p:spPr>
          <a:xfrm>
            <a:off x="2011680" y="1572768"/>
            <a:ext cx="6766560" cy="0"/>
          </a:xfrm>
          <a:prstGeom prst="line">
            <a:avLst/>
          </a:prstGeom>
          <a:noFill/>
          <a:ln w="19050">
            <a:solidFill>
              <a:srgbClr val="003366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2011680" y="1609344"/>
            <a:ext cx="2255520" cy="219456"/>
          </a:xfrm>
          <a:prstGeom prst="rect">
            <a:avLst/>
          </a:prstGeom>
          <a:solidFill>
            <a:srgbClr val="FF6600">
              <a:alpha val="25000"/>
            </a:srgbClr>
          </a:solidFill>
          <a:ln w="6350">
            <a:solidFill>
              <a:srgbClr val="FF6600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2057400" y="1609344"/>
            <a:ext cx="21640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1 — Stabilise</a:t>
            </a:r>
            <a:endParaRPr lang="en-US" sz="800" dirty="0"/>
          </a:p>
        </p:txBody>
      </p:sp>
      <p:sp>
        <p:nvSpPr>
          <p:cNvPr id="27" name="Shape 25"/>
          <p:cNvSpPr/>
          <p:nvPr/>
        </p:nvSpPr>
        <p:spPr>
          <a:xfrm>
            <a:off x="4267200" y="1609344"/>
            <a:ext cx="2255520" cy="219456"/>
          </a:xfrm>
          <a:prstGeom prst="rect">
            <a:avLst/>
          </a:prstGeom>
          <a:solidFill>
            <a:srgbClr val="003366">
              <a:alpha val="25000"/>
            </a:srgbClr>
          </a:solidFill>
          <a:ln w="6350">
            <a:solidFill>
              <a:srgbClr val="003366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312920" y="1609344"/>
            <a:ext cx="21640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2 — Accelerate</a:t>
            </a:r>
            <a:endParaRPr lang="en-US" sz="800" dirty="0"/>
          </a:p>
        </p:txBody>
      </p:sp>
      <p:sp>
        <p:nvSpPr>
          <p:cNvPr id="29" name="Shape 27"/>
          <p:cNvSpPr/>
          <p:nvPr/>
        </p:nvSpPr>
        <p:spPr>
          <a:xfrm>
            <a:off x="6522720" y="1609344"/>
            <a:ext cx="2255520" cy="219456"/>
          </a:xfrm>
          <a:prstGeom prst="rect">
            <a:avLst/>
          </a:prstGeom>
          <a:solidFill>
            <a:srgbClr val="336699">
              <a:alpha val="25000"/>
            </a:srgbClr>
          </a:solidFill>
          <a:ln w="6350">
            <a:solidFill>
              <a:srgbClr val="336699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6568440" y="1609344"/>
            <a:ext cx="21640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3 — Embed</a:t>
            </a:r>
            <a:endParaRPr lang="en-US" sz="800" dirty="0"/>
          </a:p>
        </p:txBody>
      </p:sp>
      <p:sp>
        <p:nvSpPr>
          <p:cNvPr id="31" name="Shape 29"/>
          <p:cNvSpPr/>
          <p:nvPr/>
        </p:nvSpPr>
        <p:spPr>
          <a:xfrm>
            <a:off x="274320" y="1901952"/>
            <a:ext cx="1664208" cy="365760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329184" y="1901952"/>
            <a:ext cx="157276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 Mapping Sprint</a:t>
            </a:r>
            <a:endParaRPr lang="en-US" sz="850" dirty="0"/>
          </a:p>
        </p:txBody>
      </p:sp>
      <p:sp>
        <p:nvSpPr>
          <p:cNvPr id="33" name="Shape 31"/>
          <p:cNvSpPr/>
          <p:nvPr/>
        </p:nvSpPr>
        <p:spPr>
          <a:xfrm>
            <a:off x="2011680" y="1956816"/>
            <a:ext cx="2255520" cy="256032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34" name="Text 32"/>
          <p:cNvSpPr/>
          <p:nvPr/>
        </p:nvSpPr>
        <p:spPr>
          <a:xfrm>
            <a:off x="2057400" y="1956816"/>
            <a:ext cx="21640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Ops</a:t>
            </a:r>
            <a:endParaRPr lang="en-US" sz="800" dirty="0"/>
          </a:p>
        </p:txBody>
      </p:sp>
      <p:sp>
        <p:nvSpPr>
          <p:cNvPr id="35" name="Shape 33"/>
          <p:cNvSpPr/>
          <p:nvPr/>
        </p:nvSpPr>
        <p:spPr>
          <a:xfrm>
            <a:off x="274320" y="2340864"/>
            <a:ext cx="1664208" cy="365760"/>
          </a:xfrm>
          <a:prstGeom prst="rect">
            <a:avLst/>
          </a:prstGeom>
          <a:solidFill>
            <a:srgbClr val="F0F4F8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329184" y="2340864"/>
            <a:ext cx="157276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KPI Baseline Setup</a:t>
            </a:r>
            <a:endParaRPr lang="en-US" sz="850" dirty="0"/>
          </a:p>
        </p:txBody>
      </p:sp>
      <p:sp>
        <p:nvSpPr>
          <p:cNvPr id="37" name="Shape 35"/>
          <p:cNvSpPr/>
          <p:nvPr/>
        </p:nvSpPr>
        <p:spPr>
          <a:xfrm>
            <a:off x="2387600" y="2395728"/>
            <a:ext cx="3007360" cy="256032"/>
          </a:xfrm>
          <a:prstGeom prst="rect">
            <a:avLst/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38" name="Text 36"/>
          <p:cNvSpPr/>
          <p:nvPr/>
        </p:nvSpPr>
        <p:spPr>
          <a:xfrm>
            <a:off x="2433320" y="2395728"/>
            <a:ext cx="29159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</a:t>
            </a:r>
            <a:endParaRPr lang="en-US" sz="800" dirty="0"/>
          </a:p>
        </p:txBody>
      </p:sp>
      <p:sp>
        <p:nvSpPr>
          <p:cNvPr id="39" name="Shape 37"/>
          <p:cNvSpPr/>
          <p:nvPr/>
        </p:nvSpPr>
        <p:spPr>
          <a:xfrm>
            <a:off x="274320" y="2779776"/>
            <a:ext cx="1664208" cy="365760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329184" y="2779776"/>
            <a:ext cx="157276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Automation Pilot</a:t>
            </a:r>
            <a:endParaRPr lang="en-US" sz="850" dirty="0"/>
          </a:p>
        </p:txBody>
      </p:sp>
      <p:sp>
        <p:nvSpPr>
          <p:cNvPr id="41" name="Shape 39"/>
          <p:cNvSpPr/>
          <p:nvPr/>
        </p:nvSpPr>
        <p:spPr>
          <a:xfrm>
            <a:off x="4267200" y="2834640"/>
            <a:ext cx="3383280" cy="256032"/>
          </a:xfrm>
          <a:prstGeom prst="rect">
            <a:avLst/>
          </a:prstGeom>
          <a:solidFill>
            <a:srgbClr val="336699"/>
          </a:solidFill>
          <a:ln w="12700">
            <a:solidFill>
              <a:srgbClr val="336699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42" name="Text 40"/>
          <p:cNvSpPr/>
          <p:nvPr/>
        </p:nvSpPr>
        <p:spPr>
          <a:xfrm>
            <a:off x="4312920" y="2834640"/>
            <a:ext cx="32918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</a:t>
            </a:r>
            <a:endParaRPr lang="en-US" sz="800" dirty="0"/>
          </a:p>
        </p:txBody>
      </p:sp>
      <p:sp>
        <p:nvSpPr>
          <p:cNvPr id="43" name="Shape 41"/>
          <p:cNvSpPr/>
          <p:nvPr/>
        </p:nvSpPr>
        <p:spPr>
          <a:xfrm>
            <a:off x="274320" y="3218688"/>
            <a:ext cx="1664208" cy="365760"/>
          </a:xfrm>
          <a:prstGeom prst="rect">
            <a:avLst/>
          </a:prstGeom>
          <a:solidFill>
            <a:srgbClr val="F0F4F8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329184" y="3218688"/>
            <a:ext cx="157276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 Upskilling</a:t>
            </a:r>
            <a:endParaRPr lang="en-US" sz="850" dirty="0"/>
          </a:p>
        </p:txBody>
      </p:sp>
      <p:sp>
        <p:nvSpPr>
          <p:cNvPr id="45" name="Shape 43"/>
          <p:cNvSpPr/>
          <p:nvPr/>
        </p:nvSpPr>
        <p:spPr>
          <a:xfrm>
            <a:off x="3139440" y="3273552"/>
            <a:ext cx="3383280" cy="256032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46" name="Text 44"/>
          <p:cNvSpPr/>
          <p:nvPr/>
        </p:nvSpPr>
        <p:spPr>
          <a:xfrm>
            <a:off x="3185160" y="3273552"/>
            <a:ext cx="32918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HR</a:t>
            </a:r>
            <a:endParaRPr lang="en-US" sz="800" dirty="0"/>
          </a:p>
        </p:txBody>
      </p:sp>
      <p:sp>
        <p:nvSpPr>
          <p:cNvPr id="47" name="Shape 45"/>
          <p:cNvSpPr/>
          <p:nvPr/>
        </p:nvSpPr>
        <p:spPr>
          <a:xfrm>
            <a:off x="274320" y="3657600"/>
            <a:ext cx="1664208" cy="365760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329184" y="3657600"/>
            <a:ext cx="157276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Governance Framework</a:t>
            </a:r>
            <a:endParaRPr lang="en-US" sz="850" dirty="0"/>
          </a:p>
        </p:txBody>
      </p:sp>
      <p:sp>
        <p:nvSpPr>
          <p:cNvPr id="49" name="Shape 47"/>
          <p:cNvSpPr/>
          <p:nvPr/>
        </p:nvSpPr>
        <p:spPr>
          <a:xfrm>
            <a:off x="5394960" y="3712464"/>
            <a:ext cx="3383280" cy="256032"/>
          </a:xfrm>
          <a:prstGeom prst="rect">
            <a:avLst/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50" name="Text 48"/>
          <p:cNvSpPr/>
          <p:nvPr/>
        </p:nvSpPr>
        <p:spPr>
          <a:xfrm>
            <a:off x="5440680" y="3712464"/>
            <a:ext cx="32918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PM</a:t>
            </a:r>
            <a:endParaRPr lang="en-US" sz="800" dirty="0"/>
          </a:p>
        </p:txBody>
      </p:sp>
      <p:sp>
        <p:nvSpPr>
          <p:cNvPr id="51" name="Shape 49"/>
          <p:cNvSpPr/>
          <p:nvPr/>
        </p:nvSpPr>
        <p:spPr>
          <a:xfrm>
            <a:off x="274320" y="4096512"/>
            <a:ext cx="1664208" cy="365760"/>
          </a:xfrm>
          <a:prstGeom prst="rect">
            <a:avLst/>
          </a:prstGeom>
          <a:solidFill>
            <a:srgbClr val="F0F4F8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329184" y="4096512"/>
            <a:ext cx="157276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Stakeholder Review Cadence</a:t>
            </a:r>
            <a:endParaRPr lang="en-US" sz="850" dirty="0"/>
          </a:p>
        </p:txBody>
      </p:sp>
      <p:sp>
        <p:nvSpPr>
          <p:cNvPr id="53" name="Shape 51"/>
          <p:cNvSpPr/>
          <p:nvPr/>
        </p:nvSpPr>
        <p:spPr>
          <a:xfrm>
            <a:off x="2011680" y="4151376"/>
            <a:ext cx="6766560" cy="256032"/>
          </a:xfrm>
          <a:prstGeom prst="rect">
            <a:avLst/>
          </a:prstGeom>
          <a:solidFill>
            <a:srgbClr val="336699"/>
          </a:solidFill>
          <a:ln w="12700">
            <a:solidFill>
              <a:srgbClr val="336699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54" name="Text 52"/>
          <p:cNvSpPr/>
          <p:nvPr/>
        </p:nvSpPr>
        <p:spPr>
          <a:xfrm>
            <a:off x="2057400" y="4151376"/>
            <a:ext cx="66751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Lead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56032"/>
            <a:ext cx="36576" cy="292608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93776" y="246888"/>
            <a:ext cx="5029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PILOT DESIGN CANVAS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8046720" y="164592"/>
            <a:ext cx="914400" cy="256032"/>
          </a:xfrm>
          <a:prstGeom prst="roundRect">
            <a:avLst>
              <a:gd name="adj" fmla="val 17857"/>
            </a:avLst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046720" y="164592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Layout A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365760" y="59436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Pilot Design Canvas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365760" y="1078992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Define your pilot before you build it — six essential boxes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0" y="4919472"/>
            <a:ext cx="9144000" cy="219456"/>
          </a:xfrm>
          <a:prstGeom prst="rect">
            <a:avLst/>
          </a:prstGeom>
          <a:solidFill>
            <a:srgbClr val="E8EEF4"/>
          </a:solidFill>
          <a:ln w="12700">
            <a:solidFill>
              <a:srgbClr val="E8EEF4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65760" y="4928616"/>
            <a:ext cx="8412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 | B  ·  Pilot Design Canvas  ·  soufianeboudarraja.com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347472" y="1371600"/>
            <a:ext cx="2633472" cy="1316736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47472" y="1371600"/>
            <a:ext cx="2633472" cy="54864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57200" y="1481328"/>
            <a:ext cx="241401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50" kern="0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SCOPE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457200" y="1737360"/>
            <a:ext cx="241401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in — and out — of this pilot?</a:t>
            </a:r>
            <a:endParaRPr lang="en-US" sz="850" dirty="0"/>
          </a:p>
        </p:txBody>
      </p:sp>
      <p:sp>
        <p:nvSpPr>
          <p:cNvPr id="14" name="Shape 12"/>
          <p:cNvSpPr/>
          <p:nvPr/>
        </p:nvSpPr>
        <p:spPr>
          <a:xfrm>
            <a:off x="457200" y="2084832"/>
            <a:ext cx="2414016" cy="0"/>
          </a:xfrm>
          <a:prstGeom prst="line">
            <a:avLst/>
          </a:prstGeom>
          <a:noFill/>
          <a:ln w="6350">
            <a:solidFill>
              <a:srgbClr val="C5D4E3"/>
            </a:solidFill>
            <a:prstDash val="dash"/>
          </a:ln>
        </p:spPr>
      </p:sp>
      <p:sp>
        <p:nvSpPr>
          <p:cNvPr id="15" name="Shape 13"/>
          <p:cNvSpPr/>
          <p:nvPr/>
        </p:nvSpPr>
        <p:spPr>
          <a:xfrm>
            <a:off x="457200" y="2340864"/>
            <a:ext cx="2414016" cy="0"/>
          </a:xfrm>
          <a:prstGeom prst="line">
            <a:avLst/>
          </a:prstGeom>
          <a:noFill/>
          <a:ln w="6350">
            <a:solidFill>
              <a:srgbClr val="C5D4E3"/>
            </a:solidFill>
            <a:prstDash val="dash"/>
          </a:ln>
        </p:spPr>
      </p:sp>
      <p:sp>
        <p:nvSpPr>
          <p:cNvPr id="16" name="Text 14"/>
          <p:cNvSpPr/>
          <p:nvPr/>
        </p:nvSpPr>
        <p:spPr>
          <a:xfrm>
            <a:off x="457200" y="2103120"/>
            <a:ext cx="241401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Type here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3145536" y="1371600"/>
            <a:ext cx="2633472" cy="1316736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3145536" y="1371600"/>
            <a:ext cx="2633472" cy="54864"/>
          </a:xfrm>
          <a:prstGeom prst="rect">
            <a:avLst/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255264" y="1481328"/>
            <a:ext cx="241401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50" kern="0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HYPOTHESIS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3255264" y="1737360"/>
            <a:ext cx="241401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do we expect to prove or disprove?</a:t>
            </a:r>
            <a:endParaRPr lang="en-US" sz="850" dirty="0"/>
          </a:p>
        </p:txBody>
      </p:sp>
      <p:sp>
        <p:nvSpPr>
          <p:cNvPr id="21" name="Shape 19"/>
          <p:cNvSpPr/>
          <p:nvPr/>
        </p:nvSpPr>
        <p:spPr>
          <a:xfrm>
            <a:off x="3255264" y="2084832"/>
            <a:ext cx="2414016" cy="0"/>
          </a:xfrm>
          <a:prstGeom prst="line">
            <a:avLst/>
          </a:prstGeom>
          <a:noFill/>
          <a:ln w="6350">
            <a:solidFill>
              <a:srgbClr val="C5D4E3"/>
            </a:solidFill>
            <a:prstDash val="dash"/>
          </a:ln>
        </p:spPr>
      </p:sp>
      <p:sp>
        <p:nvSpPr>
          <p:cNvPr id="22" name="Shape 20"/>
          <p:cNvSpPr/>
          <p:nvPr/>
        </p:nvSpPr>
        <p:spPr>
          <a:xfrm>
            <a:off x="3255264" y="2340864"/>
            <a:ext cx="2414016" cy="0"/>
          </a:xfrm>
          <a:prstGeom prst="line">
            <a:avLst/>
          </a:prstGeom>
          <a:noFill/>
          <a:ln w="6350">
            <a:solidFill>
              <a:srgbClr val="C5D4E3"/>
            </a:solidFill>
            <a:prstDash val="dash"/>
          </a:ln>
        </p:spPr>
      </p:sp>
      <p:sp>
        <p:nvSpPr>
          <p:cNvPr id="23" name="Text 21"/>
          <p:cNvSpPr/>
          <p:nvPr/>
        </p:nvSpPr>
        <p:spPr>
          <a:xfrm>
            <a:off x="3255264" y="2103120"/>
            <a:ext cx="241401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Type here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5943600" y="1371600"/>
            <a:ext cx="2633472" cy="1316736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5943600" y="1371600"/>
            <a:ext cx="2633472" cy="54864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6053328" y="1481328"/>
            <a:ext cx="241401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50" kern="0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SUCCESS METRIC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53328" y="1737360"/>
            <a:ext cx="241401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will we know it worked?</a:t>
            </a:r>
            <a:endParaRPr lang="en-US" sz="850" dirty="0"/>
          </a:p>
        </p:txBody>
      </p:sp>
      <p:sp>
        <p:nvSpPr>
          <p:cNvPr id="28" name="Shape 26"/>
          <p:cNvSpPr/>
          <p:nvPr/>
        </p:nvSpPr>
        <p:spPr>
          <a:xfrm>
            <a:off x="6053328" y="2084832"/>
            <a:ext cx="2414016" cy="0"/>
          </a:xfrm>
          <a:prstGeom prst="line">
            <a:avLst/>
          </a:prstGeom>
          <a:noFill/>
          <a:ln w="6350">
            <a:solidFill>
              <a:srgbClr val="C5D4E3"/>
            </a:solidFill>
            <a:prstDash val="dash"/>
          </a:ln>
        </p:spPr>
      </p:sp>
      <p:sp>
        <p:nvSpPr>
          <p:cNvPr id="29" name="Shape 27"/>
          <p:cNvSpPr/>
          <p:nvPr/>
        </p:nvSpPr>
        <p:spPr>
          <a:xfrm>
            <a:off x="6053328" y="2340864"/>
            <a:ext cx="2414016" cy="0"/>
          </a:xfrm>
          <a:prstGeom prst="line">
            <a:avLst/>
          </a:prstGeom>
          <a:noFill/>
          <a:ln w="6350">
            <a:solidFill>
              <a:srgbClr val="C5D4E3"/>
            </a:solidFill>
            <a:prstDash val="dash"/>
          </a:ln>
        </p:spPr>
      </p:sp>
      <p:sp>
        <p:nvSpPr>
          <p:cNvPr id="30" name="Text 28"/>
          <p:cNvSpPr/>
          <p:nvPr/>
        </p:nvSpPr>
        <p:spPr>
          <a:xfrm>
            <a:off x="6053328" y="2103120"/>
            <a:ext cx="241401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Type here</a:t>
            </a:r>
            <a:endParaRPr lang="en-US" sz="900" dirty="0"/>
          </a:p>
        </p:txBody>
      </p:sp>
      <p:sp>
        <p:nvSpPr>
          <p:cNvPr id="31" name="Shape 29"/>
          <p:cNvSpPr/>
          <p:nvPr/>
        </p:nvSpPr>
        <p:spPr>
          <a:xfrm>
            <a:off x="347472" y="2834640"/>
            <a:ext cx="2633472" cy="1316736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347472" y="2834640"/>
            <a:ext cx="2633472" cy="54864"/>
          </a:xfrm>
          <a:prstGeom prst="rect">
            <a:avLst/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457200" y="2944368"/>
            <a:ext cx="241401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50" kern="0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TIMELINE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457200" y="3200400"/>
            <a:ext cx="241401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 date / end date / review gate</a:t>
            </a:r>
            <a:endParaRPr lang="en-US" sz="850" dirty="0"/>
          </a:p>
        </p:txBody>
      </p:sp>
      <p:sp>
        <p:nvSpPr>
          <p:cNvPr id="35" name="Shape 33"/>
          <p:cNvSpPr/>
          <p:nvPr/>
        </p:nvSpPr>
        <p:spPr>
          <a:xfrm>
            <a:off x="457200" y="3547872"/>
            <a:ext cx="2414016" cy="0"/>
          </a:xfrm>
          <a:prstGeom prst="line">
            <a:avLst/>
          </a:prstGeom>
          <a:noFill/>
          <a:ln w="6350">
            <a:solidFill>
              <a:srgbClr val="C5D4E3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457200" y="3803904"/>
            <a:ext cx="2414016" cy="0"/>
          </a:xfrm>
          <a:prstGeom prst="line">
            <a:avLst/>
          </a:prstGeom>
          <a:noFill/>
          <a:ln w="6350">
            <a:solidFill>
              <a:srgbClr val="C5D4E3"/>
            </a:solidFill>
            <a:prstDash val="dash"/>
          </a:ln>
        </p:spPr>
      </p:sp>
      <p:sp>
        <p:nvSpPr>
          <p:cNvPr id="37" name="Text 35"/>
          <p:cNvSpPr/>
          <p:nvPr/>
        </p:nvSpPr>
        <p:spPr>
          <a:xfrm>
            <a:off x="457200" y="3566160"/>
            <a:ext cx="241401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Type here</a:t>
            </a:r>
            <a:endParaRPr lang="en-US" sz="900" dirty="0"/>
          </a:p>
        </p:txBody>
      </p:sp>
      <p:sp>
        <p:nvSpPr>
          <p:cNvPr id="38" name="Shape 36"/>
          <p:cNvSpPr/>
          <p:nvPr/>
        </p:nvSpPr>
        <p:spPr>
          <a:xfrm>
            <a:off x="3145536" y="2834640"/>
            <a:ext cx="2633472" cy="1316736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39" name="Shape 37"/>
          <p:cNvSpPr/>
          <p:nvPr/>
        </p:nvSpPr>
        <p:spPr>
          <a:xfrm>
            <a:off x="3145536" y="2834640"/>
            <a:ext cx="2633472" cy="54864"/>
          </a:xfrm>
          <a:prstGeom prst="rect">
            <a:avLst/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3255264" y="2944368"/>
            <a:ext cx="241401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50" kern="0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 &amp; TEAM</a:t>
            </a:r>
            <a:endParaRPr lang="en-US" sz="1000" dirty="0"/>
          </a:p>
        </p:txBody>
      </p:sp>
      <p:sp>
        <p:nvSpPr>
          <p:cNvPr id="41" name="Text 39"/>
          <p:cNvSpPr/>
          <p:nvPr/>
        </p:nvSpPr>
        <p:spPr>
          <a:xfrm>
            <a:off x="3255264" y="3200400"/>
            <a:ext cx="241401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 runs it? Who supports it?</a:t>
            </a:r>
            <a:endParaRPr lang="en-US" sz="850" dirty="0"/>
          </a:p>
        </p:txBody>
      </p:sp>
      <p:sp>
        <p:nvSpPr>
          <p:cNvPr id="42" name="Shape 40"/>
          <p:cNvSpPr/>
          <p:nvPr/>
        </p:nvSpPr>
        <p:spPr>
          <a:xfrm>
            <a:off x="3255264" y="3547872"/>
            <a:ext cx="2414016" cy="0"/>
          </a:xfrm>
          <a:prstGeom prst="line">
            <a:avLst/>
          </a:prstGeom>
          <a:noFill/>
          <a:ln w="6350">
            <a:solidFill>
              <a:srgbClr val="C5D4E3"/>
            </a:solidFill>
            <a:prstDash val="dash"/>
          </a:ln>
        </p:spPr>
      </p:sp>
      <p:sp>
        <p:nvSpPr>
          <p:cNvPr id="43" name="Shape 41"/>
          <p:cNvSpPr/>
          <p:nvPr/>
        </p:nvSpPr>
        <p:spPr>
          <a:xfrm>
            <a:off x="3255264" y="3803904"/>
            <a:ext cx="2414016" cy="0"/>
          </a:xfrm>
          <a:prstGeom prst="line">
            <a:avLst/>
          </a:prstGeom>
          <a:noFill/>
          <a:ln w="6350">
            <a:solidFill>
              <a:srgbClr val="C5D4E3"/>
            </a:solidFill>
            <a:prstDash val="dash"/>
          </a:ln>
        </p:spPr>
      </p:sp>
      <p:sp>
        <p:nvSpPr>
          <p:cNvPr id="44" name="Text 42"/>
          <p:cNvSpPr/>
          <p:nvPr/>
        </p:nvSpPr>
        <p:spPr>
          <a:xfrm>
            <a:off x="3255264" y="3566160"/>
            <a:ext cx="241401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Type here</a:t>
            </a:r>
            <a:endParaRPr lang="en-US" sz="900" dirty="0"/>
          </a:p>
        </p:txBody>
      </p:sp>
      <p:sp>
        <p:nvSpPr>
          <p:cNvPr id="45" name="Shape 43"/>
          <p:cNvSpPr/>
          <p:nvPr/>
        </p:nvSpPr>
        <p:spPr>
          <a:xfrm>
            <a:off x="5943600" y="2834640"/>
            <a:ext cx="2633472" cy="1316736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46" name="Shape 44"/>
          <p:cNvSpPr/>
          <p:nvPr/>
        </p:nvSpPr>
        <p:spPr>
          <a:xfrm>
            <a:off x="5943600" y="2834640"/>
            <a:ext cx="2633472" cy="54864"/>
          </a:xfrm>
          <a:prstGeom prst="rect">
            <a:avLst/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6053328" y="2944368"/>
            <a:ext cx="241401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50" kern="0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DECISION GATE</a:t>
            </a:r>
            <a:endParaRPr lang="en-US" sz="1000" dirty="0"/>
          </a:p>
        </p:txBody>
      </p:sp>
      <p:sp>
        <p:nvSpPr>
          <p:cNvPr id="48" name="Text 46"/>
          <p:cNvSpPr/>
          <p:nvPr/>
        </p:nvSpPr>
        <p:spPr>
          <a:xfrm>
            <a:off x="6053328" y="3200400"/>
            <a:ext cx="241401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result triggers full rollout?</a:t>
            </a:r>
            <a:endParaRPr lang="en-US" sz="850" dirty="0"/>
          </a:p>
        </p:txBody>
      </p:sp>
      <p:sp>
        <p:nvSpPr>
          <p:cNvPr id="49" name="Shape 47"/>
          <p:cNvSpPr/>
          <p:nvPr/>
        </p:nvSpPr>
        <p:spPr>
          <a:xfrm>
            <a:off x="6053328" y="3547872"/>
            <a:ext cx="2414016" cy="0"/>
          </a:xfrm>
          <a:prstGeom prst="line">
            <a:avLst/>
          </a:prstGeom>
          <a:noFill/>
          <a:ln w="6350">
            <a:solidFill>
              <a:srgbClr val="C5D4E3"/>
            </a:solidFill>
            <a:prstDash val="dash"/>
          </a:ln>
        </p:spPr>
      </p:sp>
      <p:sp>
        <p:nvSpPr>
          <p:cNvPr id="50" name="Shape 48"/>
          <p:cNvSpPr/>
          <p:nvPr/>
        </p:nvSpPr>
        <p:spPr>
          <a:xfrm>
            <a:off x="6053328" y="3803904"/>
            <a:ext cx="2414016" cy="0"/>
          </a:xfrm>
          <a:prstGeom prst="line">
            <a:avLst/>
          </a:prstGeom>
          <a:noFill/>
          <a:ln w="6350">
            <a:solidFill>
              <a:srgbClr val="C5D4E3"/>
            </a:solidFill>
            <a:prstDash val="dash"/>
          </a:ln>
        </p:spPr>
      </p:sp>
      <p:sp>
        <p:nvSpPr>
          <p:cNvPr id="51" name="Text 49"/>
          <p:cNvSpPr/>
          <p:nvPr/>
        </p:nvSpPr>
        <p:spPr>
          <a:xfrm>
            <a:off x="6053328" y="3566160"/>
            <a:ext cx="241401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Type here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1A3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56032"/>
            <a:ext cx="36576" cy="292608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93776" y="246888"/>
            <a:ext cx="5029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PROJECT TIMELINE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8046720" y="164592"/>
            <a:ext cx="914400" cy="256032"/>
          </a:xfrm>
          <a:prstGeom prst="roundRect">
            <a:avLst>
              <a:gd name="adj" fmla="val 17857"/>
            </a:avLst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046720" y="164592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Layout A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365760" y="59436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Project Timeline — Simple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365760" y="1078992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Track milestones and owners across key phases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0" y="4919472"/>
            <a:ext cx="9144000" cy="219456"/>
          </a:xfrm>
          <a:prstGeom prst="rect">
            <a:avLst/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65760" y="4928616"/>
            <a:ext cx="8412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 | B  ·  Project Timeline  ·  soufianeboudarraja.com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347472" y="1371600"/>
            <a:ext cx="1005840" cy="347472"/>
          </a:xfrm>
          <a:prstGeom prst="rect">
            <a:avLst/>
          </a:prstGeom>
          <a:solidFill>
            <a:srgbClr val="003366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47472" y="1371600"/>
            <a:ext cx="10058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1399032" y="1371600"/>
            <a:ext cx="1913382" cy="347472"/>
          </a:xfrm>
          <a:prstGeom prst="rect">
            <a:avLst/>
          </a:prstGeom>
          <a:solidFill>
            <a:srgbClr val="FF6600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399032" y="1371600"/>
            <a:ext cx="191338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1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3358134" y="1371600"/>
            <a:ext cx="1913382" cy="347472"/>
          </a:xfrm>
          <a:prstGeom prst="rect">
            <a:avLst/>
          </a:prstGeom>
          <a:solidFill>
            <a:srgbClr val="336699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358134" y="1371600"/>
            <a:ext cx="191338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2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5317236" y="1371600"/>
            <a:ext cx="1913382" cy="347472"/>
          </a:xfrm>
          <a:prstGeom prst="rect">
            <a:avLst/>
          </a:prstGeom>
          <a:solidFill>
            <a:srgbClr val="336699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317236" y="1371600"/>
            <a:ext cx="191338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3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7276338" y="1371600"/>
            <a:ext cx="1913382" cy="347472"/>
          </a:xfrm>
          <a:prstGeom prst="rect">
            <a:avLst/>
          </a:prstGeom>
          <a:solidFill>
            <a:srgbClr val="336699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7276338" y="1371600"/>
            <a:ext cx="191338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4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347472" y="1755648"/>
            <a:ext cx="1005840" cy="475488"/>
          </a:xfrm>
          <a:prstGeom prst="rect">
            <a:avLst/>
          </a:prstGeom>
          <a:solidFill>
            <a:srgbClr val="003366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02336" y="1792224"/>
            <a:ext cx="896112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Initiative /</a:t>
            </a:r>
            <a:endParaRPr lang="en-US" sz="850" dirty="0"/>
          </a:p>
          <a:p>
            <a:pPr algn="ctr" indent="0" marL="0">
              <a:buNone/>
            </a:pPr>
            <a:r>
              <a:rPr lang="en-US" sz="850" b="1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Task</a:t>
            </a:r>
            <a:endParaRPr lang="en-US" sz="850" dirty="0"/>
          </a:p>
        </p:txBody>
      </p:sp>
      <p:sp>
        <p:nvSpPr>
          <p:cNvPr id="22" name="Shape 20"/>
          <p:cNvSpPr/>
          <p:nvPr/>
        </p:nvSpPr>
        <p:spPr>
          <a:xfrm>
            <a:off x="1399032" y="1755648"/>
            <a:ext cx="1913382" cy="475488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1472184" y="1792224"/>
            <a:ext cx="1767078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Task name here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3358134" y="1755648"/>
            <a:ext cx="1913382" cy="475488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3431286" y="1792224"/>
            <a:ext cx="1767078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Task name here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5317236" y="1755648"/>
            <a:ext cx="1913382" cy="475488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5390388" y="1792224"/>
            <a:ext cx="1767078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Task name here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7276338" y="1755648"/>
            <a:ext cx="1913382" cy="475488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7349490" y="1792224"/>
            <a:ext cx="1767078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Task name here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347472" y="2231136"/>
            <a:ext cx="1005840" cy="475488"/>
          </a:xfrm>
          <a:prstGeom prst="rect">
            <a:avLst/>
          </a:prstGeom>
          <a:solidFill>
            <a:srgbClr val="003366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402336" y="2267712"/>
            <a:ext cx="896112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Milestone</a:t>
            </a:r>
            <a:endParaRPr lang="en-US" sz="850" dirty="0"/>
          </a:p>
        </p:txBody>
      </p:sp>
      <p:sp>
        <p:nvSpPr>
          <p:cNvPr id="32" name="Shape 30"/>
          <p:cNvSpPr/>
          <p:nvPr/>
        </p:nvSpPr>
        <p:spPr>
          <a:xfrm>
            <a:off x="1399032" y="2231136"/>
            <a:ext cx="1913382" cy="475488"/>
          </a:xfrm>
          <a:prstGeom prst="rect">
            <a:avLst/>
          </a:prstGeom>
          <a:solidFill>
            <a:srgbClr val="001A33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1472184" y="2267712"/>
            <a:ext cx="1767078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___  ___  20__</a:t>
            </a:r>
            <a:endParaRPr lang="en-US" sz="900" dirty="0"/>
          </a:p>
        </p:txBody>
      </p:sp>
      <p:sp>
        <p:nvSpPr>
          <p:cNvPr id="34" name="Shape 32"/>
          <p:cNvSpPr/>
          <p:nvPr/>
        </p:nvSpPr>
        <p:spPr>
          <a:xfrm>
            <a:off x="3358134" y="2231136"/>
            <a:ext cx="1913382" cy="475488"/>
          </a:xfrm>
          <a:prstGeom prst="rect">
            <a:avLst/>
          </a:prstGeom>
          <a:solidFill>
            <a:srgbClr val="001A33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3431286" y="2267712"/>
            <a:ext cx="1767078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___  ___  20__</a:t>
            </a:r>
            <a:endParaRPr lang="en-US" sz="900" dirty="0"/>
          </a:p>
        </p:txBody>
      </p:sp>
      <p:sp>
        <p:nvSpPr>
          <p:cNvPr id="36" name="Shape 34"/>
          <p:cNvSpPr/>
          <p:nvPr/>
        </p:nvSpPr>
        <p:spPr>
          <a:xfrm>
            <a:off x="5317236" y="2231136"/>
            <a:ext cx="1913382" cy="475488"/>
          </a:xfrm>
          <a:prstGeom prst="rect">
            <a:avLst/>
          </a:prstGeom>
          <a:solidFill>
            <a:srgbClr val="001A33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5390388" y="2267712"/>
            <a:ext cx="1767078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___  ___  20__</a:t>
            </a:r>
            <a:endParaRPr lang="en-US" sz="900" dirty="0"/>
          </a:p>
        </p:txBody>
      </p:sp>
      <p:sp>
        <p:nvSpPr>
          <p:cNvPr id="38" name="Shape 36"/>
          <p:cNvSpPr/>
          <p:nvPr/>
        </p:nvSpPr>
        <p:spPr>
          <a:xfrm>
            <a:off x="7276338" y="2231136"/>
            <a:ext cx="1913382" cy="475488"/>
          </a:xfrm>
          <a:prstGeom prst="rect">
            <a:avLst/>
          </a:prstGeom>
          <a:solidFill>
            <a:srgbClr val="001A33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7349490" y="2267712"/>
            <a:ext cx="1767078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___  ___  20__</a:t>
            </a:r>
            <a:endParaRPr lang="en-US" sz="900" dirty="0"/>
          </a:p>
        </p:txBody>
      </p:sp>
      <p:sp>
        <p:nvSpPr>
          <p:cNvPr id="40" name="Shape 38"/>
          <p:cNvSpPr/>
          <p:nvPr/>
        </p:nvSpPr>
        <p:spPr>
          <a:xfrm>
            <a:off x="347472" y="2706624"/>
            <a:ext cx="1005840" cy="475488"/>
          </a:xfrm>
          <a:prstGeom prst="rect">
            <a:avLst/>
          </a:prstGeom>
          <a:solidFill>
            <a:srgbClr val="003366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402336" y="2743200"/>
            <a:ext cx="896112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</a:t>
            </a:r>
            <a:endParaRPr lang="en-US" sz="850" dirty="0"/>
          </a:p>
        </p:txBody>
      </p:sp>
      <p:sp>
        <p:nvSpPr>
          <p:cNvPr id="42" name="Shape 40"/>
          <p:cNvSpPr/>
          <p:nvPr/>
        </p:nvSpPr>
        <p:spPr>
          <a:xfrm>
            <a:off x="1399032" y="2706624"/>
            <a:ext cx="1913382" cy="475488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1472184" y="2743200"/>
            <a:ext cx="1767078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</a:t>
            </a:r>
            <a:endParaRPr lang="en-US" sz="900" dirty="0"/>
          </a:p>
        </p:txBody>
      </p:sp>
      <p:sp>
        <p:nvSpPr>
          <p:cNvPr id="44" name="Shape 42"/>
          <p:cNvSpPr/>
          <p:nvPr/>
        </p:nvSpPr>
        <p:spPr>
          <a:xfrm>
            <a:off x="3358134" y="2706624"/>
            <a:ext cx="1913382" cy="475488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3431286" y="2743200"/>
            <a:ext cx="1767078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</a:t>
            </a:r>
            <a:endParaRPr lang="en-US" sz="900" dirty="0"/>
          </a:p>
        </p:txBody>
      </p:sp>
      <p:sp>
        <p:nvSpPr>
          <p:cNvPr id="46" name="Shape 44"/>
          <p:cNvSpPr/>
          <p:nvPr/>
        </p:nvSpPr>
        <p:spPr>
          <a:xfrm>
            <a:off x="5317236" y="2706624"/>
            <a:ext cx="1913382" cy="475488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5390388" y="2743200"/>
            <a:ext cx="1767078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</a:t>
            </a:r>
            <a:endParaRPr lang="en-US" sz="900" dirty="0"/>
          </a:p>
        </p:txBody>
      </p:sp>
      <p:sp>
        <p:nvSpPr>
          <p:cNvPr id="48" name="Shape 46"/>
          <p:cNvSpPr/>
          <p:nvPr/>
        </p:nvSpPr>
        <p:spPr>
          <a:xfrm>
            <a:off x="7276338" y="2706624"/>
            <a:ext cx="1913382" cy="475488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7349490" y="2743200"/>
            <a:ext cx="1767078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</a:t>
            </a:r>
            <a:endParaRPr lang="en-US" sz="900" dirty="0"/>
          </a:p>
        </p:txBody>
      </p:sp>
      <p:sp>
        <p:nvSpPr>
          <p:cNvPr id="50" name="Shape 48"/>
          <p:cNvSpPr/>
          <p:nvPr/>
        </p:nvSpPr>
        <p:spPr>
          <a:xfrm>
            <a:off x="347472" y="3182112"/>
            <a:ext cx="1005840" cy="475488"/>
          </a:xfrm>
          <a:prstGeom prst="rect">
            <a:avLst/>
          </a:prstGeom>
          <a:solidFill>
            <a:srgbClr val="003366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402336" y="3218688"/>
            <a:ext cx="896112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Status</a:t>
            </a:r>
            <a:endParaRPr lang="en-US" sz="850" dirty="0"/>
          </a:p>
        </p:txBody>
      </p:sp>
      <p:sp>
        <p:nvSpPr>
          <p:cNvPr id="52" name="Shape 50"/>
          <p:cNvSpPr/>
          <p:nvPr/>
        </p:nvSpPr>
        <p:spPr>
          <a:xfrm>
            <a:off x="1399032" y="3182112"/>
            <a:ext cx="1913382" cy="475488"/>
          </a:xfrm>
          <a:prstGeom prst="rect">
            <a:avLst/>
          </a:prstGeom>
          <a:solidFill>
            <a:srgbClr val="001A33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53" name="Shape 51"/>
          <p:cNvSpPr/>
          <p:nvPr/>
        </p:nvSpPr>
        <p:spPr>
          <a:xfrm>
            <a:off x="2245995" y="3310128"/>
            <a:ext cx="219456" cy="219456"/>
          </a:xfrm>
          <a:prstGeom prst="ellipse">
            <a:avLst/>
          </a:prstGeom>
          <a:solidFill>
            <a:srgbClr val="2E7D32"/>
          </a:solidFill>
          <a:ln w="12700">
            <a:solidFill>
              <a:srgbClr val="1B5E20"/>
            </a:solidFill>
            <a:prstDash val="solid"/>
          </a:ln>
        </p:spPr>
      </p:sp>
      <p:sp>
        <p:nvSpPr>
          <p:cNvPr id="54" name="Shape 52"/>
          <p:cNvSpPr/>
          <p:nvPr/>
        </p:nvSpPr>
        <p:spPr>
          <a:xfrm>
            <a:off x="3358134" y="3182112"/>
            <a:ext cx="1913382" cy="475488"/>
          </a:xfrm>
          <a:prstGeom prst="rect">
            <a:avLst/>
          </a:prstGeom>
          <a:solidFill>
            <a:srgbClr val="001A33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55" name="Shape 53"/>
          <p:cNvSpPr/>
          <p:nvPr/>
        </p:nvSpPr>
        <p:spPr>
          <a:xfrm>
            <a:off x="4205097" y="3310128"/>
            <a:ext cx="219456" cy="219456"/>
          </a:xfrm>
          <a:prstGeom prst="ellipse">
            <a:avLst/>
          </a:prstGeom>
          <a:solidFill>
            <a:srgbClr val="2E7D32"/>
          </a:solidFill>
          <a:ln w="12700">
            <a:solidFill>
              <a:srgbClr val="1B5E20"/>
            </a:solidFill>
            <a:prstDash val="solid"/>
          </a:ln>
        </p:spPr>
      </p:sp>
      <p:sp>
        <p:nvSpPr>
          <p:cNvPr id="56" name="Shape 54"/>
          <p:cNvSpPr/>
          <p:nvPr/>
        </p:nvSpPr>
        <p:spPr>
          <a:xfrm>
            <a:off x="5317236" y="3182112"/>
            <a:ext cx="1913382" cy="475488"/>
          </a:xfrm>
          <a:prstGeom prst="rect">
            <a:avLst/>
          </a:prstGeom>
          <a:solidFill>
            <a:srgbClr val="001A33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57" name="Shape 55"/>
          <p:cNvSpPr/>
          <p:nvPr/>
        </p:nvSpPr>
        <p:spPr>
          <a:xfrm>
            <a:off x="6164199" y="3310128"/>
            <a:ext cx="219456" cy="219456"/>
          </a:xfrm>
          <a:prstGeom prst="ellipse">
            <a:avLst/>
          </a:prstGeom>
          <a:solidFill>
            <a:srgbClr val="2E7D32"/>
          </a:solidFill>
          <a:ln w="12700">
            <a:solidFill>
              <a:srgbClr val="1B5E20"/>
            </a:solidFill>
            <a:prstDash val="solid"/>
          </a:ln>
        </p:spPr>
      </p:sp>
      <p:sp>
        <p:nvSpPr>
          <p:cNvPr id="58" name="Shape 56"/>
          <p:cNvSpPr/>
          <p:nvPr/>
        </p:nvSpPr>
        <p:spPr>
          <a:xfrm>
            <a:off x="7276338" y="3182112"/>
            <a:ext cx="1913382" cy="475488"/>
          </a:xfrm>
          <a:prstGeom prst="rect">
            <a:avLst/>
          </a:prstGeom>
          <a:solidFill>
            <a:srgbClr val="001A33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59" name="Shape 57"/>
          <p:cNvSpPr/>
          <p:nvPr/>
        </p:nvSpPr>
        <p:spPr>
          <a:xfrm>
            <a:off x="8123301" y="3310128"/>
            <a:ext cx="219456" cy="219456"/>
          </a:xfrm>
          <a:prstGeom prst="ellipse">
            <a:avLst/>
          </a:prstGeom>
          <a:solidFill>
            <a:srgbClr val="2E7D32"/>
          </a:solidFill>
          <a:ln w="12700">
            <a:solidFill>
              <a:srgbClr val="1B5E20"/>
            </a:solidFill>
            <a:prstDash val="solid"/>
          </a:ln>
        </p:spPr>
      </p:sp>
      <p:sp>
        <p:nvSpPr>
          <p:cNvPr id="60" name="Shape 58"/>
          <p:cNvSpPr/>
          <p:nvPr/>
        </p:nvSpPr>
        <p:spPr>
          <a:xfrm>
            <a:off x="365760" y="4553712"/>
            <a:ext cx="164592" cy="164592"/>
          </a:xfrm>
          <a:prstGeom prst="ellipse">
            <a:avLst/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</p:spPr>
      </p:sp>
      <p:sp>
        <p:nvSpPr>
          <p:cNvPr id="61" name="Text 59"/>
          <p:cNvSpPr/>
          <p:nvPr/>
        </p:nvSpPr>
        <p:spPr>
          <a:xfrm>
            <a:off x="585216" y="4535424"/>
            <a:ext cx="10972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 Track</a:t>
            </a:r>
            <a:endParaRPr lang="en-US" sz="800" dirty="0"/>
          </a:p>
        </p:txBody>
      </p:sp>
      <p:sp>
        <p:nvSpPr>
          <p:cNvPr id="62" name="Shape 60"/>
          <p:cNvSpPr/>
          <p:nvPr/>
        </p:nvSpPr>
        <p:spPr>
          <a:xfrm>
            <a:off x="1828800" y="4553712"/>
            <a:ext cx="164592" cy="164592"/>
          </a:xfrm>
          <a:prstGeom prst="ellipse">
            <a:avLst/>
          </a:prstGeom>
          <a:solidFill>
            <a:srgbClr val="F57F17"/>
          </a:solidFill>
          <a:ln w="12700">
            <a:solidFill>
              <a:srgbClr val="F57F17"/>
            </a:solidFill>
            <a:prstDash val="solid"/>
          </a:ln>
        </p:spPr>
      </p:sp>
      <p:sp>
        <p:nvSpPr>
          <p:cNvPr id="63" name="Text 61"/>
          <p:cNvSpPr/>
          <p:nvPr/>
        </p:nvSpPr>
        <p:spPr>
          <a:xfrm>
            <a:off x="2048256" y="4535424"/>
            <a:ext cx="10972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 Risk</a:t>
            </a:r>
            <a:endParaRPr lang="en-US" sz="800" dirty="0"/>
          </a:p>
        </p:txBody>
      </p:sp>
      <p:sp>
        <p:nvSpPr>
          <p:cNvPr id="64" name="Shape 62"/>
          <p:cNvSpPr/>
          <p:nvPr/>
        </p:nvSpPr>
        <p:spPr>
          <a:xfrm>
            <a:off x="3291840" y="4553712"/>
            <a:ext cx="164592" cy="164592"/>
          </a:xfrm>
          <a:prstGeom prst="ellipse">
            <a:avLst/>
          </a:prstGeom>
          <a:solidFill>
            <a:srgbClr val="C62828"/>
          </a:solidFill>
          <a:ln w="12700">
            <a:solidFill>
              <a:srgbClr val="C62828"/>
            </a:solidFill>
            <a:prstDash val="solid"/>
          </a:ln>
        </p:spPr>
      </p:sp>
      <p:sp>
        <p:nvSpPr>
          <p:cNvPr id="65" name="Text 63"/>
          <p:cNvSpPr/>
          <p:nvPr/>
        </p:nvSpPr>
        <p:spPr>
          <a:xfrm>
            <a:off x="3511296" y="4535424"/>
            <a:ext cx="10972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Behind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56032"/>
            <a:ext cx="36576" cy="292608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93776" y="246888"/>
            <a:ext cx="5029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PILOT DESIGN CANVAS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8046720" y="164592"/>
            <a:ext cx="914400" cy="256032"/>
          </a:xfrm>
          <a:prstGeom prst="roundRect">
            <a:avLst>
              <a:gd name="adj" fmla="val 17857"/>
            </a:avLst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046720" y="164592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Layout B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365760" y="59436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Pilot Canvas — Compact Reference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365760" y="1078992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six elements on one clean page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0" y="4919472"/>
            <a:ext cx="9144000" cy="219456"/>
          </a:xfrm>
          <a:prstGeom prst="rect">
            <a:avLst/>
          </a:prstGeom>
          <a:solidFill>
            <a:srgbClr val="E8EEF4"/>
          </a:solidFill>
          <a:ln w="12700">
            <a:solidFill>
              <a:srgbClr val="E8EEF4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65760" y="4928616"/>
            <a:ext cx="8412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 | B  ·  Pilot Design Canvas  ·  soufianeboudarraja.com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320040" y="1371600"/>
            <a:ext cx="3886200" cy="329184"/>
          </a:xfrm>
          <a:prstGeom prst="rect">
            <a:avLst/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20040" y="1371600"/>
            <a:ext cx="38862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PILOT DEFINITION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370832" y="1371600"/>
            <a:ext cx="4453128" cy="329184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370832" y="1371600"/>
            <a:ext cx="4453128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EXECUTION PARAMETERS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320040" y="1737360"/>
            <a:ext cx="3886200" cy="640080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29768" y="1792224"/>
            <a:ext cx="366674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Scope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429768" y="2029968"/>
            <a:ext cx="3666744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Define what is in — and out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320040" y="2432304"/>
            <a:ext cx="3886200" cy="640080"/>
          </a:xfrm>
          <a:prstGeom prst="rect">
            <a:avLst/>
          </a:prstGeom>
          <a:solidFill>
            <a:srgbClr val="F0F4F8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29768" y="2487168"/>
            <a:ext cx="366674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Hypothesis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429768" y="2724912"/>
            <a:ext cx="3666744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we expect to prove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320040" y="3127248"/>
            <a:ext cx="3886200" cy="640080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29768" y="3182112"/>
            <a:ext cx="366674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Success Metric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429768" y="3419856"/>
            <a:ext cx="3666744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Definition of success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4370832" y="1737360"/>
            <a:ext cx="4453128" cy="640080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480560" y="1792224"/>
            <a:ext cx="423367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Timeline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4480560" y="2029968"/>
            <a:ext cx="423367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 →  End →  Gate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4370832" y="2432304"/>
            <a:ext cx="4453128" cy="640080"/>
          </a:xfrm>
          <a:prstGeom prst="rect">
            <a:avLst/>
          </a:prstGeom>
          <a:solidFill>
            <a:srgbClr val="F0F4F8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480560" y="2487168"/>
            <a:ext cx="423367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 &amp; Team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4480560" y="2724912"/>
            <a:ext cx="423367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Name / function</a:t>
            </a:r>
            <a:endParaRPr lang="en-US" sz="900" dirty="0"/>
          </a:p>
        </p:txBody>
      </p:sp>
      <p:sp>
        <p:nvSpPr>
          <p:cNvPr id="29" name="Shape 27"/>
          <p:cNvSpPr/>
          <p:nvPr/>
        </p:nvSpPr>
        <p:spPr>
          <a:xfrm>
            <a:off x="4370832" y="3127248"/>
            <a:ext cx="4453128" cy="640080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4480560" y="3182112"/>
            <a:ext cx="423367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Decision Gate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4480560" y="3419856"/>
            <a:ext cx="423367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Result that triggers rollout</a:t>
            </a:r>
            <a:endParaRPr lang="en-US" sz="900" dirty="0"/>
          </a:p>
        </p:txBody>
      </p:sp>
      <p:sp>
        <p:nvSpPr>
          <p:cNvPr id="32" name="Shape 30"/>
          <p:cNvSpPr/>
          <p:nvPr/>
        </p:nvSpPr>
        <p:spPr>
          <a:xfrm>
            <a:off x="320040" y="4553712"/>
            <a:ext cx="8503920" cy="256032"/>
          </a:xfrm>
          <a:prstGeom prst="rect">
            <a:avLst/>
          </a:prstGeom>
          <a:solidFill>
            <a:srgbClr val="D6E4F0"/>
          </a:solidFill>
          <a:ln w="12700">
            <a:solidFill>
              <a:srgbClr val="003366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457200" y="4562856"/>
            <a:ext cx="8229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  A pilot without a decision gate is just a project. Define what 'success' means before you start.</a:t>
            </a:r>
            <a:endParaRPr lang="en-US" sz="9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56032"/>
            <a:ext cx="36576" cy="292608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93776" y="246888"/>
            <a:ext cx="5029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INITIATIVE INTAKE FORM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8046720" y="164592"/>
            <a:ext cx="914400" cy="256032"/>
          </a:xfrm>
          <a:prstGeom prst="roundRect">
            <a:avLst>
              <a:gd name="adj" fmla="val 17857"/>
            </a:avLst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046720" y="164592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Layout A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365760" y="59436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Initiative Intake Form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365760" y="1078992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Capture every new initiative before it enters the backlog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0" y="4919472"/>
            <a:ext cx="9144000" cy="219456"/>
          </a:xfrm>
          <a:prstGeom prst="rect">
            <a:avLst/>
          </a:prstGeom>
          <a:solidFill>
            <a:srgbClr val="E8EEF4"/>
          </a:solidFill>
          <a:ln w="12700">
            <a:solidFill>
              <a:srgbClr val="E8EEF4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65760" y="4928616"/>
            <a:ext cx="8412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 | B  ·  Initiative Intake Form  ·  soufianeboudarraja.com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320040" y="1371600"/>
            <a:ext cx="3977640" cy="585216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20040" y="1371600"/>
            <a:ext cx="3977640" cy="201168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11480" y="1371600"/>
            <a:ext cx="3794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5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PROBLEM STATEMENT</a:t>
            </a:r>
            <a:endParaRPr lang="en-US" sz="800" dirty="0"/>
          </a:p>
        </p:txBody>
      </p:sp>
      <p:sp>
        <p:nvSpPr>
          <p:cNvPr id="13" name="Text 11"/>
          <p:cNvSpPr/>
          <p:nvPr/>
        </p:nvSpPr>
        <p:spPr>
          <a:xfrm>
            <a:off x="411480" y="1609344"/>
            <a:ext cx="37947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Describe the problem or gap this initiative addresses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320040" y="2011680"/>
            <a:ext cx="3977640" cy="585216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320040" y="2011680"/>
            <a:ext cx="3977640" cy="201168"/>
          </a:xfrm>
          <a:prstGeom prst="rect">
            <a:avLst/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11480" y="2011680"/>
            <a:ext cx="3794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5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PROPOSED SOLUTION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2249424"/>
            <a:ext cx="37947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High-level description of what you want to do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320040" y="2651760"/>
            <a:ext cx="3977640" cy="585216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320040" y="2651760"/>
            <a:ext cx="3977640" cy="201168"/>
          </a:xfrm>
          <a:prstGeom prst="rect">
            <a:avLst/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11480" y="2651760"/>
            <a:ext cx="3794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5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EXPECTED OUTCOME</a:t>
            </a:r>
            <a:endParaRPr lang="en-US" sz="800" dirty="0"/>
          </a:p>
        </p:txBody>
      </p:sp>
      <p:sp>
        <p:nvSpPr>
          <p:cNvPr id="21" name="Text 19"/>
          <p:cNvSpPr/>
          <p:nvPr/>
        </p:nvSpPr>
        <p:spPr>
          <a:xfrm>
            <a:off x="411480" y="2889504"/>
            <a:ext cx="37947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does success look like? Quantify where possible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320040" y="3291840"/>
            <a:ext cx="3977640" cy="585216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320040" y="3291840"/>
            <a:ext cx="3977640" cy="201168"/>
          </a:xfrm>
          <a:prstGeom prst="rect">
            <a:avLst/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11480" y="3291840"/>
            <a:ext cx="3794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5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</a:t>
            </a:r>
            <a:endParaRPr lang="en-US" sz="800" dirty="0"/>
          </a:p>
        </p:txBody>
      </p:sp>
      <p:sp>
        <p:nvSpPr>
          <p:cNvPr id="25" name="Text 23"/>
          <p:cNvSpPr/>
          <p:nvPr/>
        </p:nvSpPr>
        <p:spPr>
          <a:xfrm>
            <a:off x="411480" y="3529584"/>
            <a:ext cx="37947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Name  |  Function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4434840" y="1371600"/>
            <a:ext cx="4480560" cy="585216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27" name="Shape 25"/>
          <p:cNvSpPr/>
          <p:nvPr/>
        </p:nvSpPr>
        <p:spPr>
          <a:xfrm>
            <a:off x="4434840" y="1371600"/>
            <a:ext cx="4480560" cy="201168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526280" y="1371600"/>
            <a:ext cx="42976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5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TIMELINE</a:t>
            </a:r>
            <a:endParaRPr lang="en-US" sz="800" dirty="0"/>
          </a:p>
        </p:txBody>
      </p:sp>
      <p:sp>
        <p:nvSpPr>
          <p:cNvPr id="29" name="Text 27"/>
          <p:cNvSpPr/>
          <p:nvPr/>
        </p:nvSpPr>
        <p:spPr>
          <a:xfrm>
            <a:off x="4526280" y="1609344"/>
            <a:ext cx="42976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Estimated start  →  estimated end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4434840" y="2011680"/>
            <a:ext cx="4480560" cy="585216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31" name="Shape 29"/>
          <p:cNvSpPr/>
          <p:nvPr/>
        </p:nvSpPr>
        <p:spPr>
          <a:xfrm>
            <a:off x="4434840" y="2011680"/>
            <a:ext cx="4480560" cy="201168"/>
          </a:xfrm>
          <a:prstGeom prst="rect">
            <a:avLst/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4526280" y="2011680"/>
            <a:ext cx="42976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5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RESOURCES REQUIRED</a:t>
            </a:r>
            <a:endParaRPr lang="en-US" sz="800" dirty="0"/>
          </a:p>
        </p:txBody>
      </p:sp>
      <p:sp>
        <p:nvSpPr>
          <p:cNvPr id="33" name="Text 31"/>
          <p:cNvSpPr/>
          <p:nvPr/>
        </p:nvSpPr>
        <p:spPr>
          <a:xfrm>
            <a:off x="4526280" y="2249424"/>
            <a:ext cx="42976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People  |  Budget  |  Tools</a:t>
            </a:r>
            <a:endParaRPr lang="en-US" sz="900" dirty="0"/>
          </a:p>
        </p:txBody>
      </p:sp>
      <p:sp>
        <p:nvSpPr>
          <p:cNvPr id="34" name="Shape 32"/>
          <p:cNvSpPr/>
          <p:nvPr/>
        </p:nvSpPr>
        <p:spPr>
          <a:xfrm>
            <a:off x="4434840" y="2651760"/>
            <a:ext cx="4480560" cy="585216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35" name="Shape 33"/>
          <p:cNvSpPr/>
          <p:nvPr/>
        </p:nvSpPr>
        <p:spPr>
          <a:xfrm>
            <a:off x="4434840" y="2651760"/>
            <a:ext cx="4480560" cy="201168"/>
          </a:xfrm>
          <a:prstGeom prst="rect">
            <a:avLst/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4526280" y="2651760"/>
            <a:ext cx="42976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5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DEPENDENCIES</a:t>
            </a:r>
            <a:endParaRPr lang="en-US" sz="800" dirty="0"/>
          </a:p>
        </p:txBody>
      </p:sp>
      <p:sp>
        <p:nvSpPr>
          <p:cNvPr id="37" name="Text 35"/>
          <p:cNvSpPr/>
          <p:nvPr/>
        </p:nvSpPr>
        <p:spPr>
          <a:xfrm>
            <a:off x="4526280" y="2889504"/>
            <a:ext cx="42976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needs to happen first?</a:t>
            </a:r>
            <a:endParaRPr lang="en-US" sz="900" dirty="0"/>
          </a:p>
        </p:txBody>
      </p:sp>
      <p:sp>
        <p:nvSpPr>
          <p:cNvPr id="38" name="Shape 36"/>
          <p:cNvSpPr/>
          <p:nvPr/>
        </p:nvSpPr>
        <p:spPr>
          <a:xfrm>
            <a:off x="4434840" y="3291840"/>
            <a:ext cx="4480560" cy="585216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39" name="Shape 37"/>
          <p:cNvSpPr/>
          <p:nvPr/>
        </p:nvSpPr>
        <p:spPr>
          <a:xfrm>
            <a:off x="4434840" y="3291840"/>
            <a:ext cx="4480560" cy="201168"/>
          </a:xfrm>
          <a:prstGeom prst="rect">
            <a:avLst/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4526280" y="3291840"/>
            <a:ext cx="42976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5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/ CONCERN</a:t>
            </a:r>
            <a:endParaRPr lang="en-US" sz="800" dirty="0"/>
          </a:p>
        </p:txBody>
      </p:sp>
      <p:sp>
        <p:nvSpPr>
          <p:cNvPr id="41" name="Text 39"/>
          <p:cNvSpPr/>
          <p:nvPr/>
        </p:nvSpPr>
        <p:spPr>
          <a:xfrm>
            <a:off x="4526280" y="3529584"/>
            <a:ext cx="42976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could go wrong?</a:t>
            </a:r>
            <a:endParaRPr lang="en-US" sz="9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56032"/>
            <a:ext cx="36576" cy="292608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93776" y="246888"/>
            <a:ext cx="5029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INITIATIVE INTAKE FORM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8046720" y="164592"/>
            <a:ext cx="914400" cy="256032"/>
          </a:xfrm>
          <a:prstGeom prst="roundRect">
            <a:avLst>
              <a:gd name="adj" fmla="val 17857"/>
            </a:avLst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046720" y="164592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Layout B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365760" y="59436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Initiative Intake — With Priority Scoring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365760" y="1078992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Capture the case and score it for prioritisation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0" y="4919472"/>
            <a:ext cx="9144000" cy="219456"/>
          </a:xfrm>
          <a:prstGeom prst="rect">
            <a:avLst/>
          </a:prstGeom>
          <a:solidFill>
            <a:srgbClr val="E8EEF4"/>
          </a:solidFill>
          <a:ln w="12700">
            <a:solidFill>
              <a:srgbClr val="E8EEF4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65760" y="4928616"/>
            <a:ext cx="8412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 | B  ·  Initiative Intake Form  ·  soufianeboudarraja.com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320040" y="1371600"/>
            <a:ext cx="8503920" cy="402336"/>
          </a:xfrm>
          <a:prstGeom prst="rect">
            <a:avLst/>
          </a:prstGeom>
          <a:solidFill>
            <a:srgbClr val="D6E4F0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57200" y="1371600"/>
            <a:ext cx="14630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Initiative Name: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1920240" y="1371600"/>
            <a:ext cx="36576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Type initiative name here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5669280" y="1371600"/>
            <a:ext cx="10972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Submitted by: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6766560" y="1371600"/>
            <a:ext cx="19202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Name / Date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320040" y="1865376"/>
            <a:ext cx="4937760" cy="640080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57200" y="1911096"/>
            <a:ext cx="1097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Problem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457200" y="2167128"/>
            <a:ext cx="4663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pain or gap exists?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320040" y="2542032"/>
            <a:ext cx="4937760" cy="640080"/>
          </a:xfrm>
          <a:prstGeom prst="rect">
            <a:avLst/>
          </a:prstGeom>
          <a:solidFill>
            <a:srgbClr val="F0F4F8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57200" y="2587752"/>
            <a:ext cx="1097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Solution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457200" y="2843784"/>
            <a:ext cx="4663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do you propose?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320040" y="3218688"/>
            <a:ext cx="4937760" cy="640080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57200" y="3264408"/>
            <a:ext cx="1097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Benefit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457200" y="3520440"/>
            <a:ext cx="4663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the expected gain?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5394960" y="1865376"/>
            <a:ext cx="3429000" cy="1993392"/>
          </a:xfrm>
          <a:prstGeom prst="rect">
            <a:avLst/>
          </a:prstGeom>
          <a:solidFill>
            <a:srgbClr val="E8EEF4"/>
          </a:solidFill>
          <a:ln w="12700">
            <a:solidFill>
              <a:srgbClr val="003366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5394960" y="1865376"/>
            <a:ext cx="3429000" cy="292608"/>
          </a:xfrm>
          <a:prstGeom prst="rect">
            <a:avLst/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394960" y="1865376"/>
            <a:ext cx="34290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PRIORITY SCORE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5532120" y="2212848"/>
            <a:ext cx="21945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Strategic Alignment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7388352" y="2258568"/>
            <a:ext cx="182880" cy="201168"/>
          </a:xfrm>
          <a:prstGeom prst="rect">
            <a:avLst/>
          </a:prstGeom>
          <a:solidFill>
            <a:srgbClr val="FF6600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7607808" y="2258568"/>
            <a:ext cx="182880" cy="201168"/>
          </a:xfrm>
          <a:prstGeom prst="rect">
            <a:avLst/>
          </a:prstGeom>
          <a:solidFill>
            <a:srgbClr val="D6E4F0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7827264" y="2258568"/>
            <a:ext cx="182880" cy="201168"/>
          </a:xfrm>
          <a:prstGeom prst="rect">
            <a:avLst/>
          </a:prstGeom>
          <a:solidFill>
            <a:srgbClr val="D6E4F0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8046720" y="2258568"/>
            <a:ext cx="182880" cy="201168"/>
          </a:xfrm>
          <a:prstGeom prst="rect">
            <a:avLst/>
          </a:prstGeom>
          <a:solidFill>
            <a:srgbClr val="D6E4F0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8266176" y="2258568"/>
            <a:ext cx="182880" cy="201168"/>
          </a:xfrm>
          <a:prstGeom prst="rect">
            <a:avLst/>
          </a:prstGeom>
          <a:solidFill>
            <a:srgbClr val="D6E4F0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8503920" y="2212848"/>
            <a:ext cx="29260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 5</a:t>
            </a:r>
            <a:endParaRPr lang="en-US" sz="800" dirty="0"/>
          </a:p>
        </p:txBody>
      </p:sp>
      <p:sp>
        <p:nvSpPr>
          <p:cNvPr id="34" name="Text 32"/>
          <p:cNvSpPr/>
          <p:nvPr/>
        </p:nvSpPr>
        <p:spPr>
          <a:xfrm>
            <a:off x="5532120" y="2560320"/>
            <a:ext cx="21945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Estimated Impact</a:t>
            </a:r>
            <a:endParaRPr lang="en-US" sz="900" dirty="0"/>
          </a:p>
        </p:txBody>
      </p:sp>
      <p:sp>
        <p:nvSpPr>
          <p:cNvPr id="35" name="Shape 33"/>
          <p:cNvSpPr/>
          <p:nvPr/>
        </p:nvSpPr>
        <p:spPr>
          <a:xfrm>
            <a:off x="7388352" y="2606040"/>
            <a:ext cx="182880" cy="201168"/>
          </a:xfrm>
          <a:prstGeom prst="rect">
            <a:avLst/>
          </a:prstGeom>
          <a:solidFill>
            <a:srgbClr val="FF6600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7607808" y="2606040"/>
            <a:ext cx="182880" cy="201168"/>
          </a:xfrm>
          <a:prstGeom prst="rect">
            <a:avLst/>
          </a:prstGeom>
          <a:solidFill>
            <a:srgbClr val="D6E4F0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7827264" y="2606040"/>
            <a:ext cx="182880" cy="201168"/>
          </a:xfrm>
          <a:prstGeom prst="rect">
            <a:avLst/>
          </a:prstGeom>
          <a:solidFill>
            <a:srgbClr val="D6E4F0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8046720" y="2606040"/>
            <a:ext cx="182880" cy="201168"/>
          </a:xfrm>
          <a:prstGeom prst="rect">
            <a:avLst/>
          </a:prstGeom>
          <a:solidFill>
            <a:srgbClr val="D6E4F0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8266176" y="2606040"/>
            <a:ext cx="182880" cy="201168"/>
          </a:xfrm>
          <a:prstGeom prst="rect">
            <a:avLst/>
          </a:prstGeom>
          <a:solidFill>
            <a:srgbClr val="D6E4F0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8503920" y="2560320"/>
            <a:ext cx="29260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 5</a:t>
            </a:r>
            <a:endParaRPr lang="en-US" sz="800" dirty="0"/>
          </a:p>
        </p:txBody>
      </p:sp>
      <p:sp>
        <p:nvSpPr>
          <p:cNvPr id="41" name="Text 39"/>
          <p:cNvSpPr/>
          <p:nvPr/>
        </p:nvSpPr>
        <p:spPr>
          <a:xfrm>
            <a:off x="5532120" y="2907792"/>
            <a:ext cx="21945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Effort to Deliver</a:t>
            </a:r>
            <a:endParaRPr lang="en-US" sz="900" dirty="0"/>
          </a:p>
        </p:txBody>
      </p:sp>
      <p:sp>
        <p:nvSpPr>
          <p:cNvPr id="42" name="Shape 40"/>
          <p:cNvSpPr/>
          <p:nvPr/>
        </p:nvSpPr>
        <p:spPr>
          <a:xfrm>
            <a:off x="7388352" y="2953512"/>
            <a:ext cx="182880" cy="201168"/>
          </a:xfrm>
          <a:prstGeom prst="rect">
            <a:avLst/>
          </a:prstGeom>
          <a:solidFill>
            <a:srgbClr val="FF6600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7607808" y="2953512"/>
            <a:ext cx="182880" cy="201168"/>
          </a:xfrm>
          <a:prstGeom prst="rect">
            <a:avLst/>
          </a:prstGeom>
          <a:solidFill>
            <a:srgbClr val="D6E4F0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7827264" y="2953512"/>
            <a:ext cx="182880" cy="201168"/>
          </a:xfrm>
          <a:prstGeom prst="rect">
            <a:avLst/>
          </a:prstGeom>
          <a:solidFill>
            <a:srgbClr val="D6E4F0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8046720" y="2953512"/>
            <a:ext cx="182880" cy="201168"/>
          </a:xfrm>
          <a:prstGeom prst="rect">
            <a:avLst/>
          </a:prstGeom>
          <a:solidFill>
            <a:srgbClr val="D6E4F0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8266176" y="2953512"/>
            <a:ext cx="182880" cy="201168"/>
          </a:xfrm>
          <a:prstGeom prst="rect">
            <a:avLst/>
          </a:prstGeom>
          <a:solidFill>
            <a:srgbClr val="D6E4F0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8503920" y="2907792"/>
            <a:ext cx="29260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 5</a:t>
            </a:r>
            <a:endParaRPr lang="en-US" sz="800" dirty="0"/>
          </a:p>
        </p:txBody>
      </p:sp>
      <p:sp>
        <p:nvSpPr>
          <p:cNvPr id="48" name="Text 46"/>
          <p:cNvSpPr/>
          <p:nvPr/>
        </p:nvSpPr>
        <p:spPr>
          <a:xfrm>
            <a:off x="5532120" y="3255264"/>
            <a:ext cx="21945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Urgency</a:t>
            </a:r>
            <a:endParaRPr lang="en-US" sz="900" dirty="0"/>
          </a:p>
        </p:txBody>
      </p:sp>
      <p:sp>
        <p:nvSpPr>
          <p:cNvPr id="49" name="Shape 47"/>
          <p:cNvSpPr/>
          <p:nvPr/>
        </p:nvSpPr>
        <p:spPr>
          <a:xfrm>
            <a:off x="7388352" y="3300984"/>
            <a:ext cx="182880" cy="201168"/>
          </a:xfrm>
          <a:prstGeom prst="rect">
            <a:avLst/>
          </a:prstGeom>
          <a:solidFill>
            <a:srgbClr val="FF6600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7607808" y="3300984"/>
            <a:ext cx="182880" cy="201168"/>
          </a:xfrm>
          <a:prstGeom prst="rect">
            <a:avLst/>
          </a:prstGeom>
          <a:solidFill>
            <a:srgbClr val="D6E4F0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7827264" y="3300984"/>
            <a:ext cx="182880" cy="201168"/>
          </a:xfrm>
          <a:prstGeom prst="rect">
            <a:avLst/>
          </a:prstGeom>
          <a:solidFill>
            <a:srgbClr val="D6E4F0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8046720" y="3300984"/>
            <a:ext cx="182880" cy="201168"/>
          </a:xfrm>
          <a:prstGeom prst="rect">
            <a:avLst/>
          </a:prstGeom>
          <a:solidFill>
            <a:srgbClr val="D6E4F0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53" name="Shape 51"/>
          <p:cNvSpPr/>
          <p:nvPr/>
        </p:nvSpPr>
        <p:spPr>
          <a:xfrm>
            <a:off x="8266176" y="3300984"/>
            <a:ext cx="182880" cy="201168"/>
          </a:xfrm>
          <a:prstGeom prst="rect">
            <a:avLst/>
          </a:prstGeom>
          <a:solidFill>
            <a:srgbClr val="D6E4F0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8503920" y="3255264"/>
            <a:ext cx="29260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 5</a:t>
            </a:r>
            <a:endParaRPr lang="en-US" sz="800" dirty="0"/>
          </a:p>
        </p:txBody>
      </p:sp>
      <p:sp>
        <p:nvSpPr>
          <p:cNvPr id="55" name="Shape 53"/>
          <p:cNvSpPr/>
          <p:nvPr/>
        </p:nvSpPr>
        <p:spPr>
          <a:xfrm>
            <a:off x="5394960" y="3621024"/>
            <a:ext cx="3429000" cy="237744"/>
          </a:xfrm>
          <a:prstGeom prst="rect">
            <a:avLst/>
          </a:prstGeom>
          <a:solidFill>
            <a:srgbClr val="D6E4F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56" name="Text 54"/>
          <p:cNvSpPr/>
          <p:nvPr/>
        </p:nvSpPr>
        <p:spPr>
          <a:xfrm>
            <a:off x="5532120" y="3621024"/>
            <a:ext cx="18288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Score:</a:t>
            </a:r>
            <a:endParaRPr lang="en-US" sz="900" dirty="0"/>
          </a:p>
        </p:txBody>
      </p:sp>
      <p:sp>
        <p:nvSpPr>
          <p:cNvPr id="57" name="Text 55"/>
          <p:cNvSpPr/>
          <p:nvPr/>
        </p:nvSpPr>
        <p:spPr>
          <a:xfrm>
            <a:off x="7772400" y="3621024"/>
            <a:ext cx="9144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__ / 20</a:t>
            </a:r>
            <a:endParaRPr lang="en-US" sz="1000" dirty="0"/>
          </a:p>
        </p:txBody>
      </p:sp>
      <p:sp>
        <p:nvSpPr>
          <p:cNvPr id="58" name="Shape 56"/>
          <p:cNvSpPr/>
          <p:nvPr/>
        </p:nvSpPr>
        <p:spPr>
          <a:xfrm>
            <a:off x="320040" y="4553712"/>
            <a:ext cx="8503920" cy="256032"/>
          </a:xfrm>
          <a:prstGeom prst="rect">
            <a:avLst/>
          </a:prstGeom>
          <a:solidFill>
            <a:srgbClr val="D6E4F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59" name="Text 57"/>
          <p:cNvSpPr/>
          <p:nvPr/>
        </p:nvSpPr>
        <p:spPr>
          <a:xfrm>
            <a:off x="457200" y="4562856"/>
            <a:ext cx="8229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  Score ≥ 14 = Fast-track  |  Score 10–13 = Queue  |  Score &lt; 10 = Park or decline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1A3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56032"/>
            <a:ext cx="36576" cy="292608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93776" y="246888"/>
            <a:ext cx="5029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PROJECT TIMELINE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8046720" y="164592"/>
            <a:ext cx="914400" cy="256032"/>
          </a:xfrm>
          <a:prstGeom prst="roundRect">
            <a:avLst>
              <a:gd name="adj" fmla="val 17857"/>
            </a:avLst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046720" y="164592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Layout B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365760" y="59436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Gantt — Tasks &amp; Dependencies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365760" y="1078992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Map every task across 12 weeks with owner and status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0" y="4919472"/>
            <a:ext cx="9144000" cy="219456"/>
          </a:xfrm>
          <a:prstGeom prst="rect">
            <a:avLst/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65760" y="4928616"/>
            <a:ext cx="8412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 | B  ·  Project Timeline  ·  soufianeboudarraja.com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274320" y="1371600"/>
            <a:ext cx="2011680" cy="292608"/>
          </a:xfrm>
          <a:prstGeom prst="rect">
            <a:avLst/>
          </a:prstGeom>
          <a:solidFill>
            <a:srgbClr val="336699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274320" y="1371600"/>
            <a:ext cx="20116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Task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2286000" y="1371600"/>
            <a:ext cx="822960" cy="292608"/>
          </a:xfrm>
          <a:prstGeom prst="rect">
            <a:avLst/>
          </a:prstGeom>
          <a:solidFill>
            <a:srgbClr val="336699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2286000" y="1371600"/>
            <a:ext cx="8229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3108960" y="1371600"/>
            <a:ext cx="365760" cy="292608"/>
          </a:xfrm>
          <a:prstGeom prst="rect">
            <a:avLst/>
          </a:prstGeom>
          <a:solidFill>
            <a:srgbClr val="336699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108960" y="1371600"/>
            <a:ext cx="3657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W1</a:t>
            </a:r>
            <a:endParaRPr lang="en-US" sz="750" dirty="0"/>
          </a:p>
        </p:txBody>
      </p:sp>
      <p:sp>
        <p:nvSpPr>
          <p:cNvPr id="16" name="Shape 14"/>
          <p:cNvSpPr/>
          <p:nvPr/>
        </p:nvSpPr>
        <p:spPr>
          <a:xfrm>
            <a:off x="3474720" y="1371600"/>
            <a:ext cx="365760" cy="292608"/>
          </a:xfrm>
          <a:prstGeom prst="rect">
            <a:avLst/>
          </a:prstGeom>
          <a:solidFill>
            <a:srgbClr val="336699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474720" y="1371600"/>
            <a:ext cx="3657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W2</a:t>
            </a:r>
            <a:endParaRPr lang="en-US" sz="750" dirty="0"/>
          </a:p>
        </p:txBody>
      </p:sp>
      <p:sp>
        <p:nvSpPr>
          <p:cNvPr id="18" name="Shape 16"/>
          <p:cNvSpPr/>
          <p:nvPr/>
        </p:nvSpPr>
        <p:spPr>
          <a:xfrm>
            <a:off x="3840480" y="1371600"/>
            <a:ext cx="365760" cy="292608"/>
          </a:xfrm>
          <a:prstGeom prst="rect">
            <a:avLst/>
          </a:prstGeom>
          <a:solidFill>
            <a:srgbClr val="336699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840480" y="1371600"/>
            <a:ext cx="3657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W3</a:t>
            </a:r>
            <a:endParaRPr lang="en-US" sz="750" dirty="0"/>
          </a:p>
        </p:txBody>
      </p:sp>
      <p:sp>
        <p:nvSpPr>
          <p:cNvPr id="20" name="Shape 18"/>
          <p:cNvSpPr/>
          <p:nvPr/>
        </p:nvSpPr>
        <p:spPr>
          <a:xfrm>
            <a:off x="4206240" y="1371600"/>
            <a:ext cx="365760" cy="292608"/>
          </a:xfrm>
          <a:prstGeom prst="rect">
            <a:avLst/>
          </a:prstGeom>
          <a:solidFill>
            <a:srgbClr val="336699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206240" y="1371600"/>
            <a:ext cx="3657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W4</a:t>
            </a:r>
            <a:endParaRPr lang="en-US" sz="750" dirty="0"/>
          </a:p>
        </p:txBody>
      </p:sp>
      <p:sp>
        <p:nvSpPr>
          <p:cNvPr id="22" name="Shape 20"/>
          <p:cNvSpPr/>
          <p:nvPr/>
        </p:nvSpPr>
        <p:spPr>
          <a:xfrm>
            <a:off x="4572000" y="1371600"/>
            <a:ext cx="365760" cy="292608"/>
          </a:xfrm>
          <a:prstGeom prst="rect">
            <a:avLst/>
          </a:prstGeom>
          <a:solidFill>
            <a:srgbClr val="336699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572000" y="1371600"/>
            <a:ext cx="3657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W5</a:t>
            </a:r>
            <a:endParaRPr lang="en-US" sz="750" dirty="0"/>
          </a:p>
        </p:txBody>
      </p:sp>
      <p:sp>
        <p:nvSpPr>
          <p:cNvPr id="24" name="Shape 22"/>
          <p:cNvSpPr/>
          <p:nvPr/>
        </p:nvSpPr>
        <p:spPr>
          <a:xfrm>
            <a:off x="4937760" y="1371600"/>
            <a:ext cx="365760" cy="292608"/>
          </a:xfrm>
          <a:prstGeom prst="rect">
            <a:avLst/>
          </a:prstGeom>
          <a:solidFill>
            <a:srgbClr val="336699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4937760" y="1371600"/>
            <a:ext cx="3657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W6</a:t>
            </a:r>
            <a:endParaRPr lang="en-US" sz="750" dirty="0"/>
          </a:p>
        </p:txBody>
      </p:sp>
      <p:sp>
        <p:nvSpPr>
          <p:cNvPr id="26" name="Shape 24"/>
          <p:cNvSpPr/>
          <p:nvPr/>
        </p:nvSpPr>
        <p:spPr>
          <a:xfrm>
            <a:off x="5303520" y="1371600"/>
            <a:ext cx="365760" cy="292608"/>
          </a:xfrm>
          <a:prstGeom prst="rect">
            <a:avLst/>
          </a:prstGeom>
          <a:solidFill>
            <a:srgbClr val="336699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5303520" y="1371600"/>
            <a:ext cx="3657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W7</a:t>
            </a:r>
            <a:endParaRPr lang="en-US" sz="750" dirty="0"/>
          </a:p>
        </p:txBody>
      </p:sp>
      <p:sp>
        <p:nvSpPr>
          <p:cNvPr id="28" name="Shape 26"/>
          <p:cNvSpPr/>
          <p:nvPr/>
        </p:nvSpPr>
        <p:spPr>
          <a:xfrm>
            <a:off x="5669280" y="1371600"/>
            <a:ext cx="365760" cy="292608"/>
          </a:xfrm>
          <a:prstGeom prst="rect">
            <a:avLst/>
          </a:prstGeom>
          <a:solidFill>
            <a:srgbClr val="336699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5669280" y="1371600"/>
            <a:ext cx="3657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W8</a:t>
            </a:r>
            <a:endParaRPr lang="en-US" sz="750" dirty="0"/>
          </a:p>
        </p:txBody>
      </p:sp>
      <p:sp>
        <p:nvSpPr>
          <p:cNvPr id="30" name="Shape 28"/>
          <p:cNvSpPr/>
          <p:nvPr/>
        </p:nvSpPr>
        <p:spPr>
          <a:xfrm>
            <a:off x="6035040" y="1371600"/>
            <a:ext cx="365760" cy="292608"/>
          </a:xfrm>
          <a:prstGeom prst="rect">
            <a:avLst/>
          </a:prstGeom>
          <a:solidFill>
            <a:srgbClr val="336699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6035040" y="1371600"/>
            <a:ext cx="3657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W9</a:t>
            </a:r>
            <a:endParaRPr lang="en-US" sz="750" dirty="0"/>
          </a:p>
        </p:txBody>
      </p:sp>
      <p:sp>
        <p:nvSpPr>
          <p:cNvPr id="32" name="Shape 30"/>
          <p:cNvSpPr/>
          <p:nvPr/>
        </p:nvSpPr>
        <p:spPr>
          <a:xfrm>
            <a:off x="6400800" y="1371600"/>
            <a:ext cx="365760" cy="292608"/>
          </a:xfrm>
          <a:prstGeom prst="rect">
            <a:avLst/>
          </a:prstGeom>
          <a:solidFill>
            <a:srgbClr val="336699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6400800" y="1371600"/>
            <a:ext cx="3657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W10</a:t>
            </a:r>
            <a:endParaRPr lang="en-US" sz="750" dirty="0"/>
          </a:p>
        </p:txBody>
      </p:sp>
      <p:sp>
        <p:nvSpPr>
          <p:cNvPr id="34" name="Shape 32"/>
          <p:cNvSpPr/>
          <p:nvPr/>
        </p:nvSpPr>
        <p:spPr>
          <a:xfrm>
            <a:off x="6766560" y="1371600"/>
            <a:ext cx="365760" cy="292608"/>
          </a:xfrm>
          <a:prstGeom prst="rect">
            <a:avLst/>
          </a:prstGeom>
          <a:solidFill>
            <a:srgbClr val="336699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6766560" y="1371600"/>
            <a:ext cx="3657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W11</a:t>
            </a:r>
            <a:endParaRPr lang="en-US" sz="750" dirty="0"/>
          </a:p>
        </p:txBody>
      </p:sp>
      <p:sp>
        <p:nvSpPr>
          <p:cNvPr id="36" name="Shape 34"/>
          <p:cNvSpPr/>
          <p:nvPr/>
        </p:nvSpPr>
        <p:spPr>
          <a:xfrm>
            <a:off x="7132320" y="1371600"/>
            <a:ext cx="365760" cy="292608"/>
          </a:xfrm>
          <a:prstGeom prst="rect">
            <a:avLst/>
          </a:prstGeom>
          <a:solidFill>
            <a:srgbClr val="336699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7132320" y="1371600"/>
            <a:ext cx="3657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W12</a:t>
            </a:r>
            <a:endParaRPr lang="en-US" sz="750" dirty="0"/>
          </a:p>
        </p:txBody>
      </p:sp>
      <p:sp>
        <p:nvSpPr>
          <p:cNvPr id="38" name="Shape 36"/>
          <p:cNvSpPr/>
          <p:nvPr/>
        </p:nvSpPr>
        <p:spPr>
          <a:xfrm>
            <a:off x="7498080" y="1371600"/>
            <a:ext cx="731520" cy="292608"/>
          </a:xfrm>
          <a:prstGeom prst="rect">
            <a:avLst/>
          </a:prstGeom>
          <a:solidFill>
            <a:srgbClr val="336699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7498080" y="1371600"/>
            <a:ext cx="7315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Status</a:t>
            </a:r>
            <a:endParaRPr lang="en-US" sz="750" dirty="0"/>
          </a:p>
        </p:txBody>
      </p:sp>
      <p:sp>
        <p:nvSpPr>
          <p:cNvPr id="40" name="Shape 38"/>
          <p:cNvSpPr/>
          <p:nvPr/>
        </p:nvSpPr>
        <p:spPr>
          <a:xfrm>
            <a:off x="274320" y="1682496"/>
            <a:ext cx="2011680" cy="402336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347472" y="1719072"/>
            <a:ext cx="1865376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Discovery &amp; Scoping</a:t>
            </a:r>
            <a:endParaRPr lang="en-US" sz="900" dirty="0"/>
          </a:p>
        </p:txBody>
      </p:sp>
      <p:sp>
        <p:nvSpPr>
          <p:cNvPr id="42" name="Shape 40"/>
          <p:cNvSpPr/>
          <p:nvPr/>
        </p:nvSpPr>
        <p:spPr>
          <a:xfrm>
            <a:off x="2286000" y="1682496"/>
            <a:ext cx="822960" cy="402336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2286000" y="1682496"/>
            <a:ext cx="82296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PM</a:t>
            </a:r>
            <a:endParaRPr lang="en-US" sz="900" dirty="0"/>
          </a:p>
        </p:txBody>
      </p:sp>
      <p:sp>
        <p:nvSpPr>
          <p:cNvPr id="44" name="Shape 42"/>
          <p:cNvSpPr/>
          <p:nvPr/>
        </p:nvSpPr>
        <p:spPr>
          <a:xfrm>
            <a:off x="3108960" y="1682496"/>
            <a:ext cx="365760" cy="402336"/>
          </a:xfrm>
          <a:prstGeom prst="rect">
            <a:avLst/>
          </a:prstGeom>
          <a:solidFill>
            <a:srgbClr val="002D55"/>
          </a:solidFill>
          <a:ln w="3810">
            <a:solidFill>
              <a:srgbClr val="004D80"/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3474720" y="1682496"/>
            <a:ext cx="365760" cy="402336"/>
          </a:xfrm>
          <a:prstGeom prst="rect">
            <a:avLst/>
          </a:prstGeom>
          <a:solidFill>
            <a:srgbClr val="002D55"/>
          </a:solidFill>
          <a:ln w="3810">
            <a:solidFill>
              <a:srgbClr val="004D80"/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3840480" y="1682496"/>
            <a:ext cx="365760" cy="402336"/>
          </a:xfrm>
          <a:prstGeom prst="rect">
            <a:avLst/>
          </a:prstGeom>
          <a:solidFill>
            <a:srgbClr val="002D55"/>
          </a:solidFill>
          <a:ln w="3810">
            <a:solidFill>
              <a:srgbClr val="004D80"/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4206240" y="1682496"/>
            <a:ext cx="365760" cy="402336"/>
          </a:xfrm>
          <a:prstGeom prst="rect">
            <a:avLst/>
          </a:prstGeom>
          <a:solidFill>
            <a:srgbClr val="002D55"/>
          </a:solidFill>
          <a:ln w="3810">
            <a:solidFill>
              <a:srgbClr val="004D80"/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4572000" y="1682496"/>
            <a:ext cx="365760" cy="402336"/>
          </a:xfrm>
          <a:prstGeom prst="rect">
            <a:avLst/>
          </a:prstGeom>
          <a:solidFill>
            <a:srgbClr val="002D55"/>
          </a:solidFill>
          <a:ln w="3810">
            <a:solidFill>
              <a:srgbClr val="004D80"/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4937760" y="1682496"/>
            <a:ext cx="365760" cy="402336"/>
          </a:xfrm>
          <a:prstGeom prst="rect">
            <a:avLst/>
          </a:prstGeom>
          <a:solidFill>
            <a:srgbClr val="002D55"/>
          </a:solidFill>
          <a:ln w="3810">
            <a:solidFill>
              <a:srgbClr val="004D80"/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5303520" y="1682496"/>
            <a:ext cx="365760" cy="402336"/>
          </a:xfrm>
          <a:prstGeom prst="rect">
            <a:avLst/>
          </a:prstGeom>
          <a:solidFill>
            <a:srgbClr val="002D55"/>
          </a:solidFill>
          <a:ln w="3810">
            <a:solidFill>
              <a:srgbClr val="004D80"/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5669280" y="1682496"/>
            <a:ext cx="365760" cy="402336"/>
          </a:xfrm>
          <a:prstGeom prst="rect">
            <a:avLst/>
          </a:prstGeom>
          <a:solidFill>
            <a:srgbClr val="002D55"/>
          </a:solidFill>
          <a:ln w="3810">
            <a:solidFill>
              <a:srgbClr val="004D80"/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6035040" y="1682496"/>
            <a:ext cx="365760" cy="402336"/>
          </a:xfrm>
          <a:prstGeom prst="rect">
            <a:avLst/>
          </a:prstGeom>
          <a:solidFill>
            <a:srgbClr val="002D55"/>
          </a:solidFill>
          <a:ln w="3810">
            <a:solidFill>
              <a:srgbClr val="004D80"/>
            </a:solidFill>
            <a:prstDash val="solid"/>
          </a:ln>
        </p:spPr>
      </p:sp>
      <p:sp>
        <p:nvSpPr>
          <p:cNvPr id="53" name="Shape 51"/>
          <p:cNvSpPr/>
          <p:nvPr/>
        </p:nvSpPr>
        <p:spPr>
          <a:xfrm>
            <a:off x="6400800" y="1682496"/>
            <a:ext cx="365760" cy="402336"/>
          </a:xfrm>
          <a:prstGeom prst="rect">
            <a:avLst/>
          </a:prstGeom>
          <a:solidFill>
            <a:srgbClr val="002D55"/>
          </a:solidFill>
          <a:ln w="3810">
            <a:solidFill>
              <a:srgbClr val="004D80"/>
            </a:solidFill>
            <a:prstDash val="solid"/>
          </a:ln>
        </p:spPr>
      </p:sp>
      <p:sp>
        <p:nvSpPr>
          <p:cNvPr id="54" name="Shape 52"/>
          <p:cNvSpPr/>
          <p:nvPr/>
        </p:nvSpPr>
        <p:spPr>
          <a:xfrm>
            <a:off x="6766560" y="1682496"/>
            <a:ext cx="365760" cy="402336"/>
          </a:xfrm>
          <a:prstGeom prst="rect">
            <a:avLst/>
          </a:prstGeom>
          <a:solidFill>
            <a:srgbClr val="002D55"/>
          </a:solidFill>
          <a:ln w="3810">
            <a:solidFill>
              <a:srgbClr val="004D80"/>
            </a:solidFill>
            <a:prstDash val="solid"/>
          </a:ln>
        </p:spPr>
      </p:sp>
      <p:sp>
        <p:nvSpPr>
          <p:cNvPr id="55" name="Shape 53"/>
          <p:cNvSpPr/>
          <p:nvPr/>
        </p:nvSpPr>
        <p:spPr>
          <a:xfrm>
            <a:off x="7132320" y="1682496"/>
            <a:ext cx="365760" cy="402336"/>
          </a:xfrm>
          <a:prstGeom prst="rect">
            <a:avLst/>
          </a:prstGeom>
          <a:solidFill>
            <a:srgbClr val="002D55"/>
          </a:solidFill>
          <a:ln w="3810">
            <a:solidFill>
              <a:srgbClr val="004D80"/>
            </a:solidFill>
            <a:prstDash val="solid"/>
          </a:ln>
        </p:spPr>
      </p:sp>
      <p:sp>
        <p:nvSpPr>
          <p:cNvPr id="56" name="Shape 54"/>
          <p:cNvSpPr/>
          <p:nvPr/>
        </p:nvSpPr>
        <p:spPr>
          <a:xfrm>
            <a:off x="3136392" y="1773936"/>
            <a:ext cx="1042416" cy="219456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57" name="Shape 55"/>
          <p:cNvSpPr/>
          <p:nvPr/>
        </p:nvSpPr>
        <p:spPr>
          <a:xfrm>
            <a:off x="7498080" y="1682496"/>
            <a:ext cx="731520" cy="402336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58" name="Shape 56"/>
          <p:cNvSpPr/>
          <p:nvPr/>
        </p:nvSpPr>
        <p:spPr>
          <a:xfrm>
            <a:off x="7754112" y="1773936"/>
            <a:ext cx="219456" cy="219456"/>
          </a:xfrm>
          <a:prstGeom prst="ellipse">
            <a:avLst/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</p:spPr>
      </p:sp>
      <p:sp>
        <p:nvSpPr>
          <p:cNvPr id="59" name="Shape 57"/>
          <p:cNvSpPr/>
          <p:nvPr/>
        </p:nvSpPr>
        <p:spPr>
          <a:xfrm>
            <a:off x="274320" y="2112264"/>
            <a:ext cx="2011680" cy="402336"/>
          </a:xfrm>
          <a:prstGeom prst="rect">
            <a:avLst/>
          </a:prstGeom>
          <a:solidFill>
            <a:srgbClr val="001A33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60" name="Text 58"/>
          <p:cNvSpPr/>
          <p:nvPr/>
        </p:nvSpPr>
        <p:spPr>
          <a:xfrm>
            <a:off x="347472" y="2148840"/>
            <a:ext cx="1865376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Stakeholder Alignment</a:t>
            </a:r>
            <a:endParaRPr lang="en-US" sz="900" dirty="0"/>
          </a:p>
        </p:txBody>
      </p:sp>
      <p:sp>
        <p:nvSpPr>
          <p:cNvPr id="61" name="Shape 59"/>
          <p:cNvSpPr/>
          <p:nvPr/>
        </p:nvSpPr>
        <p:spPr>
          <a:xfrm>
            <a:off x="2286000" y="2112264"/>
            <a:ext cx="822960" cy="402336"/>
          </a:xfrm>
          <a:prstGeom prst="rect">
            <a:avLst/>
          </a:prstGeom>
          <a:solidFill>
            <a:srgbClr val="001A33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62" name="Text 60"/>
          <p:cNvSpPr/>
          <p:nvPr/>
        </p:nvSpPr>
        <p:spPr>
          <a:xfrm>
            <a:off x="2286000" y="2112264"/>
            <a:ext cx="82296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Lead</a:t>
            </a:r>
            <a:endParaRPr lang="en-US" sz="900" dirty="0"/>
          </a:p>
        </p:txBody>
      </p:sp>
      <p:sp>
        <p:nvSpPr>
          <p:cNvPr id="63" name="Shape 61"/>
          <p:cNvSpPr/>
          <p:nvPr/>
        </p:nvSpPr>
        <p:spPr>
          <a:xfrm>
            <a:off x="3108960" y="2112264"/>
            <a:ext cx="365760" cy="402336"/>
          </a:xfrm>
          <a:prstGeom prst="rect">
            <a:avLst/>
          </a:prstGeom>
          <a:solidFill>
            <a:srgbClr val="001A33"/>
          </a:solidFill>
          <a:ln w="3810">
            <a:solidFill>
              <a:srgbClr val="004D80"/>
            </a:solidFill>
            <a:prstDash val="solid"/>
          </a:ln>
        </p:spPr>
      </p:sp>
      <p:sp>
        <p:nvSpPr>
          <p:cNvPr id="64" name="Shape 62"/>
          <p:cNvSpPr/>
          <p:nvPr/>
        </p:nvSpPr>
        <p:spPr>
          <a:xfrm>
            <a:off x="3474720" y="2112264"/>
            <a:ext cx="365760" cy="402336"/>
          </a:xfrm>
          <a:prstGeom prst="rect">
            <a:avLst/>
          </a:prstGeom>
          <a:solidFill>
            <a:srgbClr val="001A33"/>
          </a:solidFill>
          <a:ln w="3810">
            <a:solidFill>
              <a:srgbClr val="004D80"/>
            </a:solidFill>
            <a:prstDash val="solid"/>
          </a:ln>
        </p:spPr>
      </p:sp>
      <p:sp>
        <p:nvSpPr>
          <p:cNvPr id="65" name="Shape 63"/>
          <p:cNvSpPr/>
          <p:nvPr/>
        </p:nvSpPr>
        <p:spPr>
          <a:xfrm>
            <a:off x="3840480" y="2112264"/>
            <a:ext cx="365760" cy="402336"/>
          </a:xfrm>
          <a:prstGeom prst="rect">
            <a:avLst/>
          </a:prstGeom>
          <a:solidFill>
            <a:srgbClr val="001A33"/>
          </a:solidFill>
          <a:ln w="3810">
            <a:solidFill>
              <a:srgbClr val="004D80"/>
            </a:solidFill>
            <a:prstDash val="solid"/>
          </a:ln>
        </p:spPr>
      </p:sp>
      <p:sp>
        <p:nvSpPr>
          <p:cNvPr id="66" name="Shape 64"/>
          <p:cNvSpPr/>
          <p:nvPr/>
        </p:nvSpPr>
        <p:spPr>
          <a:xfrm>
            <a:off x="4206240" y="2112264"/>
            <a:ext cx="365760" cy="402336"/>
          </a:xfrm>
          <a:prstGeom prst="rect">
            <a:avLst/>
          </a:prstGeom>
          <a:solidFill>
            <a:srgbClr val="001A33"/>
          </a:solidFill>
          <a:ln w="3810">
            <a:solidFill>
              <a:srgbClr val="004D80"/>
            </a:solidFill>
            <a:prstDash val="solid"/>
          </a:ln>
        </p:spPr>
      </p:sp>
      <p:sp>
        <p:nvSpPr>
          <p:cNvPr id="67" name="Shape 65"/>
          <p:cNvSpPr/>
          <p:nvPr/>
        </p:nvSpPr>
        <p:spPr>
          <a:xfrm>
            <a:off x="4572000" y="2112264"/>
            <a:ext cx="365760" cy="402336"/>
          </a:xfrm>
          <a:prstGeom prst="rect">
            <a:avLst/>
          </a:prstGeom>
          <a:solidFill>
            <a:srgbClr val="001A33"/>
          </a:solidFill>
          <a:ln w="3810">
            <a:solidFill>
              <a:srgbClr val="004D80"/>
            </a:solidFill>
            <a:prstDash val="solid"/>
          </a:ln>
        </p:spPr>
      </p:sp>
      <p:sp>
        <p:nvSpPr>
          <p:cNvPr id="68" name="Shape 66"/>
          <p:cNvSpPr/>
          <p:nvPr/>
        </p:nvSpPr>
        <p:spPr>
          <a:xfrm>
            <a:off x="4937760" y="2112264"/>
            <a:ext cx="365760" cy="402336"/>
          </a:xfrm>
          <a:prstGeom prst="rect">
            <a:avLst/>
          </a:prstGeom>
          <a:solidFill>
            <a:srgbClr val="001A33"/>
          </a:solidFill>
          <a:ln w="3810">
            <a:solidFill>
              <a:srgbClr val="004D80"/>
            </a:solidFill>
            <a:prstDash val="solid"/>
          </a:ln>
        </p:spPr>
      </p:sp>
      <p:sp>
        <p:nvSpPr>
          <p:cNvPr id="69" name="Shape 67"/>
          <p:cNvSpPr/>
          <p:nvPr/>
        </p:nvSpPr>
        <p:spPr>
          <a:xfrm>
            <a:off x="5303520" y="2112264"/>
            <a:ext cx="365760" cy="402336"/>
          </a:xfrm>
          <a:prstGeom prst="rect">
            <a:avLst/>
          </a:prstGeom>
          <a:solidFill>
            <a:srgbClr val="001A33"/>
          </a:solidFill>
          <a:ln w="3810">
            <a:solidFill>
              <a:srgbClr val="004D80"/>
            </a:solidFill>
            <a:prstDash val="solid"/>
          </a:ln>
        </p:spPr>
      </p:sp>
      <p:sp>
        <p:nvSpPr>
          <p:cNvPr id="70" name="Shape 68"/>
          <p:cNvSpPr/>
          <p:nvPr/>
        </p:nvSpPr>
        <p:spPr>
          <a:xfrm>
            <a:off x="5669280" y="2112264"/>
            <a:ext cx="365760" cy="402336"/>
          </a:xfrm>
          <a:prstGeom prst="rect">
            <a:avLst/>
          </a:prstGeom>
          <a:solidFill>
            <a:srgbClr val="001A33"/>
          </a:solidFill>
          <a:ln w="3810">
            <a:solidFill>
              <a:srgbClr val="004D80"/>
            </a:solidFill>
            <a:prstDash val="solid"/>
          </a:ln>
        </p:spPr>
      </p:sp>
      <p:sp>
        <p:nvSpPr>
          <p:cNvPr id="71" name="Shape 69"/>
          <p:cNvSpPr/>
          <p:nvPr/>
        </p:nvSpPr>
        <p:spPr>
          <a:xfrm>
            <a:off x="6035040" y="2112264"/>
            <a:ext cx="365760" cy="402336"/>
          </a:xfrm>
          <a:prstGeom prst="rect">
            <a:avLst/>
          </a:prstGeom>
          <a:solidFill>
            <a:srgbClr val="001A33"/>
          </a:solidFill>
          <a:ln w="3810">
            <a:solidFill>
              <a:srgbClr val="004D80"/>
            </a:solidFill>
            <a:prstDash val="solid"/>
          </a:ln>
        </p:spPr>
      </p:sp>
      <p:sp>
        <p:nvSpPr>
          <p:cNvPr id="72" name="Shape 70"/>
          <p:cNvSpPr/>
          <p:nvPr/>
        </p:nvSpPr>
        <p:spPr>
          <a:xfrm>
            <a:off x="6400800" y="2112264"/>
            <a:ext cx="365760" cy="402336"/>
          </a:xfrm>
          <a:prstGeom prst="rect">
            <a:avLst/>
          </a:prstGeom>
          <a:solidFill>
            <a:srgbClr val="001A33"/>
          </a:solidFill>
          <a:ln w="3810">
            <a:solidFill>
              <a:srgbClr val="004D80"/>
            </a:solidFill>
            <a:prstDash val="solid"/>
          </a:ln>
        </p:spPr>
      </p:sp>
      <p:sp>
        <p:nvSpPr>
          <p:cNvPr id="73" name="Shape 71"/>
          <p:cNvSpPr/>
          <p:nvPr/>
        </p:nvSpPr>
        <p:spPr>
          <a:xfrm>
            <a:off x="6766560" y="2112264"/>
            <a:ext cx="365760" cy="402336"/>
          </a:xfrm>
          <a:prstGeom prst="rect">
            <a:avLst/>
          </a:prstGeom>
          <a:solidFill>
            <a:srgbClr val="001A33"/>
          </a:solidFill>
          <a:ln w="3810">
            <a:solidFill>
              <a:srgbClr val="004D80"/>
            </a:solidFill>
            <a:prstDash val="solid"/>
          </a:ln>
        </p:spPr>
      </p:sp>
      <p:sp>
        <p:nvSpPr>
          <p:cNvPr id="74" name="Shape 72"/>
          <p:cNvSpPr/>
          <p:nvPr/>
        </p:nvSpPr>
        <p:spPr>
          <a:xfrm>
            <a:off x="7132320" y="2112264"/>
            <a:ext cx="365760" cy="402336"/>
          </a:xfrm>
          <a:prstGeom prst="rect">
            <a:avLst/>
          </a:prstGeom>
          <a:solidFill>
            <a:srgbClr val="001A33"/>
          </a:solidFill>
          <a:ln w="3810">
            <a:solidFill>
              <a:srgbClr val="004D80"/>
            </a:solidFill>
            <a:prstDash val="solid"/>
          </a:ln>
        </p:spPr>
      </p:sp>
      <p:sp>
        <p:nvSpPr>
          <p:cNvPr id="75" name="Shape 73"/>
          <p:cNvSpPr/>
          <p:nvPr/>
        </p:nvSpPr>
        <p:spPr>
          <a:xfrm>
            <a:off x="3867912" y="2203704"/>
            <a:ext cx="676656" cy="219456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76" name="Shape 74"/>
          <p:cNvSpPr/>
          <p:nvPr/>
        </p:nvSpPr>
        <p:spPr>
          <a:xfrm>
            <a:off x="7498080" y="2112264"/>
            <a:ext cx="731520" cy="402336"/>
          </a:xfrm>
          <a:prstGeom prst="rect">
            <a:avLst/>
          </a:prstGeom>
          <a:solidFill>
            <a:srgbClr val="001A33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77" name="Shape 75"/>
          <p:cNvSpPr/>
          <p:nvPr/>
        </p:nvSpPr>
        <p:spPr>
          <a:xfrm>
            <a:off x="7754112" y="2203704"/>
            <a:ext cx="219456" cy="219456"/>
          </a:xfrm>
          <a:prstGeom prst="ellipse">
            <a:avLst/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</p:spPr>
      </p:sp>
      <p:sp>
        <p:nvSpPr>
          <p:cNvPr id="78" name="Shape 76"/>
          <p:cNvSpPr/>
          <p:nvPr/>
        </p:nvSpPr>
        <p:spPr>
          <a:xfrm>
            <a:off x="274320" y="2542032"/>
            <a:ext cx="2011680" cy="402336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79" name="Text 77"/>
          <p:cNvSpPr/>
          <p:nvPr/>
        </p:nvSpPr>
        <p:spPr>
          <a:xfrm>
            <a:off x="347472" y="2578608"/>
            <a:ext cx="1865376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 Mapping</a:t>
            </a:r>
            <a:endParaRPr lang="en-US" sz="900" dirty="0"/>
          </a:p>
        </p:txBody>
      </p:sp>
      <p:sp>
        <p:nvSpPr>
          <p:cNvPr id="80" name="Shape 78"/>
          <p:cNvSpPr/>
          <p:nvPr/>
        </p:nvSpPr>
        <p:spPr>
          <a:xfrm>
            <a:off x="2286000" y="2542032"/>
            <a:ext cx="822960" cy="402336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81" name="Text 79"/>
          <p:cNvSpPr/>
          <p:nvPr/>
        </p:nvSpPr>
        <p:spPr>
          <a:xfrm>
            <a:off x="2286000" y="2542032"/>
            <a:ext cx="82296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Ops</a:t>
            </a:r>
            <a:endParaRPr lang="en-US" sz="900" dirty="0"/>
          </a:p>
        </p:txBody>
      </p:sp>
      <p:sp>
        <p:nvSpPr>
          <p:cNvPr id="82" name="Shape 80"/>
          <p:cNvSpPr/>
          <p:nvPr/>
        </p:nvSpPr>
        <p:spPr>
          <a:xfrm>
            <a:off x="3108960" y="2542032"/>
            <a:ext cx="365760" cy="402336"/>
          </a:xfrm>
          <a:prstGeom prst="rect">
            <a:avLst/>
          </a:prstGeom>
          <a:solidFill>
            <a:srgbClr val="002D55"/>
          </a:solidFill>
          <a:ln w="3810">
            <a:solidFill>
              <a:srgbClr val="004D80"/>
            </a:solidFill>
            <a:prstDash val="solid"/>
          </a:ln>
        </p:spPr>
      </p:sp>
      <p:sp>
        <p:nvSpPr>
          <p:cNvPr id="83" name="Shape 81"/>
          <p:cNvSpPr/>
          <p:nvPr/>
        </p:nvSpPr>
        <p:spPr>
          <a:xfrm>
            <a:off x="3474720" y="2542032"/>
            <a:ext cx="365760" cy="402336"/>
          </a:xfrm>
          <a:prstGeom prst="rect">
            <a:avLst/>
          </a:prstGeom>
          <a:solidFill>
            <a:srgbClr val="002D55"/>
          </a:solidFill>
          <a:ln w="3810">
            <a:solidFill>
              <a:srgbClr val="004D80"/>
            </a:solidFill>
            <a:prstDash val="solid"/>
          </a:ln>
        </p:spPr>
      </p:sp>
      <p:sp>
        <p:nvSpPr>
          <p:cNvPr id="84" name="Shape 82"/>
          <p:cNvSpPr/>
          <p:nvPr/>
        </p:nvSpPr>
        <p:spPr>
          <a:xfrm>
            <a:off x="3840480" y="2542032"/>
            <a:ext cx="365760" cy="402336"/>
          </a:xfrm>
          <a:prstGeom prst="rect">
            <a:avLst/>
          </a:prstGeom>
          <a:solidFill>
            <a:srgbClr val="002D55"/>
          </a:solidFill>
          <a:ln w="3810">
            <a:solidFill>
              <a:srgbClr val="004D80"/>
            </a:solidFill>
            <a:prstDash val="solid"/>
          </a:ln>
        </p:spPr>
      </p:sp>
      <p:sp>
        <p:nvSpPr>
          <p:cNvPr id="85" name="Shape 83"/>
          <p:cNvSpPr/>
          <p:nvPr/>
        </p:nvSpPr>
        <p:spPr>
          <a:xfrm>
            <a:off x="4206240" y="2542032"/>
            <a:ext cx="365760" cy="402336"/>
          </a:xfrm>
          <a:prstGeom prst="rect">
            <a:avLst/>
          </a:prstGeom>
          <a:solidFill>
            <a:srgbClr val="002D55"/>
          </a:solidFill>
          <a:ln w="3810">
            <a:solidFill>
              <a:srgbClr val="004D80"/>
            </a:solidFill>
            <a:prstDash val="solid"/>
          </a:ln>
        </p:spPr>
      </p:sp>
      <p:sp>
        <p:nvSpPr>
          <p:cNvPr id="86" name="Shape 84"/>
          <p:cNvSpPr/>
          <p:nvPr/>
        </p:nvSpPr>
        <p:spPr>
          <a:xfrm>
            <a:off x="4572000" y="2542032"/>
            <a:ext cx="365760" cy="402336"/>
          </a:xfrm>
          <a:prstGeom prst="rect">
            <a:avLst/>
          </a:prstGeom>
          <a:solidFill>
            <a:srgbClr val="002D55"/>
          </a:solidFill>
          <a:ln w="3810">
            <a:solidFill>
              <a:srgbClr val="004D80"/>
            </a:solidFill>
            <a:prstDash val="solid"/>
          </a:ln>
        </p:spPr>
      </p:sp>
      <p:sp>
        <p:nvSpPr>
          <p:cNvPr id="87" name="Shape 85"/>
          <p:cNvSpPr/>
          <p:nvPr/>
        </p:nvSpPr>
        <p:spPr>
          <a:xfrm>
            <a:off x="4937760" y="2542032"/>
            <a:ext cx="365760" cy="402336"/>
          </a:xfrm>
          <a:prstGeom prst="rect">
            <a:avLst/>
          </a:prstGeom>
          <a:solidFill>
            <a:srgbClr val="002D55"/>
          </a:solidFill>
          <a:ln w="3810">
            <a:solidFill>
              <a:srgbClr val="004D80"/>
            </a:solidFill>
            <a:prstDash val="solid"/>
          </a:ln>
        </p:spPr>
      </p:sp>
      <p:sp>
        <p:nvSpPr>
          <p:cNvPr id="88" name="Shape 86"/>
          <p:cNvSpPr/>
          <p:nvPr/>
        </p:nvSpPr>
        <p:spPr>
          <a:xfrm>
            <a:off x="5303520" y="2542032"/>
            <a:ext cx="365760" cy="402336"/>
          </a:xfrm>
          <a:prstGeom prst="rect">
            <a:avLst/>
          </a:prstGeom>
          <a:solidFill>
            <a:srgbClr val="002D55"/>
          </a:solidFill>
          <a:ln w="3810">
            <a:solidFill>
              <a:srgbClr val="004D80"/>
            </a:solidFill>
            <a:prstDash val="solid"/>
          </a:ln>
        </p:spPr>
      </p:sp>
      <p:sp>
        <p:nvSpPr>
          <p:cNvPr id="89" name="Shape 87"/>
          <p:cNvSpPr/>
          <p:nvPr/>
        </p:nvSpPr>
        <p:spPr>
          <a:xfrm>
            <a:off x="5669280" y="2542032"/>
            <a:ext cx="365760" cy="402336"/>
          </a:xfrm>
          <a:prstGeom prst="rect">
            <a:avLst/>
          </a:prstGeom>
          <a:solidFill>
            <a:srgbClr val="002D55"/>
          </a:solidFill>
          <a:ln w="3810">
            <a:solidFill>
              <a:srgbClr val="004D80"/>
            </a:solidFill>
            <a:prstDash val="solid"/>
          </a:ln>
        </p:spPr>
      </p:sp>
      <p:sp>
        <p:nvSpPr>
          <p:cNvPr id="90" name="Shape 88"/>
          <p:cNvSpPr/>
          <p:nvPr/>
        </p:nvSpPr>
        <p:spPr>
          <a:xfrm>
            <a:off x="6035040" y="2542032"/>
            <a:ext cx="365760" cy="402336"/>
          </a:xfrm>
          <a:prstGeom prst="rect">
            <a:avLst/>
          </a:prstGeom>
          <a:solidFill>
            <a:srgbClr val="002D55"/>
          </a:solidFill>
          <a:ln w="3810">
            <a:solidFill>
              <a:srgbClr val="004D80"/>
            </a:solidFill>
            <a:prstDash val="solid"/>
          </a:ln>
        </p:spPr>
      </p:sp>
      <p:sp>
        <p:nvSpPr>
          <p:cNvPr id="91" name="Shape 89"/>
          <p:cNvSpPr/>
          <p:nvPr/>
        </p:nvSpPr>
        <p:spPr>
          <a:xfrm>
            <a:off x="6400800" y="2542032"/>
            <a:ext cx="365760" cy="402336"/>
          </a:xfrm>
          <a:prstGeom prst="rect">
            <a:avLst/>
          </a:prstGeom>
          <a:solidFill>
            <a:srgbClr val="002D55"/>
          </a:solidFill>
          <a:ln w="3810">
            <a:solidFill>
              <a:srgbClr val="004D80"/>
            </a:solidFill>
            <a:prstDash val="solid"/>
          </a:ln>
        </p:spPr>
      </p:sp>
      <p:sp>
        <p:nvSpPr>
          <p:cNvPr id="92" name="Shape 90"/>
          <p:cNvSpPr/>
          <p:nvPr/>
        </p:nvSpPr>
        <p:spPr>
          <a:xfrm>
            <a:off x="6766560" y="2542032"/>
            <a:ext cx="365760" cy="402336"/>
          </a:xfrm>
          <a:prstGeom prst="rect">
            <a:avLst/>
          </a:prstGeom>
          <a:solidFill>
            <a:srgbClr val="002D55"/>
          </a:solidFill>
          <a:ln w="3810">
            <a:solidFill>
              <a:srgbClr val="004D80"/>
            </a:solidFill>
            <a:prstDash val="solid"/>
          </a:ln>
        </p:spPr>
      </p:sp>
      <p:sp>
        <p:nvSpPr>
          <p:cNvPr id="93" name="Shape 91"/>
          <p:cNvSpPr/>
          <p:nvPr/>
        </p:nvSpPr>
        <p:spPr>
          <a:xfrm>
            <a:off x="7132320" y="2542032"/>
            <a:ext cx="365760" cy="402336"/>
          </a:xfrm>
          <a:prstGeom prst="rect">
            <a:avLst/>
          </a:prstGeom>
          <a:solidFill>
            <a:srgbClr val="002D55"/>
          </a:solidFill>
          <a:ln w="3810">
            <a:solidFill>
              <a:srgbClr val="004D80"/>
            </a:solidFill>
            <a:prstDash val="solid"/>
          </a:ln>
        </p:spPr>
      </p:sp>
      <p:sp>
        <p:nvSpPr>
          <p:cNvPr id="94" name="Shape 92"/>
          <p:cNvSpPr/>
          <p:nvPr/>
        </p:nvSpPr>
        <p:spPr>
          <a:xfrm>
            <a:off x="4233672" y="2633472"/>
            <a:ext cx="1042416" cy="219456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95" name="Shape 93"/>
          <p:cNvSpPr/>
          <p:nvPr/>
        </p:nvSpPr>
        <p:spPr>
          <a:xfrm>
            <a:off x="7498080" y="2542032"/>
            <a:ext cx="731520" cy="402336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96" name="Shape 94"/>
          <p:cNvSpPr/>
          <p:nvPr/>
        </p:nvSpPr>
        <p:spPr>
          <a:xfrm>
            <a:off x="7754112" y="2633472"/>
            <a:ext cx="219456" cy="219456"/>
          </a:xfrm>
          <a:prstGeom prst="ellipse">
            <a:avLst/>
          </a:prstGeom>
          <a:solidFill>
            <a:srgbClr val="F57F17"/>
          </a:solidFill>
          <a:ln w="12700">
            <a:solidFill>
              <a:srgbClr val="F57F17"/>
            </a:solidFill>
            <a:prstDash val="solid"/>
          </a:ln>
        </p:spPr>
      </p:sp>
      <p:sp>
        <p:nvSpPr>
          <p:cNvPr id="97" name="Shape 95"/>
          <p:cNvSpPr/>
          <p:nvPr/>
        </p:nvSpPr>
        <p:spPr>
          <a:xfrm>
            <a:off x="274320" y="2971800"/>
            <a:ext cx="2011680" cy="402336"/>
          </a:xfrm>
          <a:prstGeom prst="rect">
            <a:avLst/>
          </a:prstGeom>
          <a:solidFill>
            <a:srgbClr val="001A33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98" name="Text 96"/>
          <p:cNvSpPr/>
          <p:nvPr/>
        </p:nvSpPr>
        <p:spPr>
          <a:xfrm>
            <a:off x="347472" y="3008376"/>
            <a:ext cx="1865376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Solution Design</a:t>
            </a:r>
            <a:endParaRPr lang="en-US" sz="900" dirty="0"/>
          </a:p>
        </p:txBody>
      </p:sp>
      <p:sp>
        <p:nvSpPr>
          <p:cNvPr id="99" name="Shape 97"/>
          <p:cNvSpPr/>
          <p:nvPr/>
        </p:nvSpPr>
        <p:spPr>
          <a:xfrm>
            <a:off x="2286000" y="2971800"/>
            <a:ext cx="822960" cy="402336"/>
          </a:xfrm>
          <a:prstGeom prst="rect">
            <a:avLst/>
          </a:prstGeom>
          <a:solidFill>
            <a:srgbClr val="001A33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100" name="Text 98"/>
          <p:cNvSpPr/>
          <p:nvPr/>
        </p:nvSpPr>
        <p:spPr>
          <a:xfrm>
            <a:off x="2286000" y="2971800"/>
            <a:ext cx="82296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</a:t>
            </a:r>
            <a:endParaRPr lang="en-US" sz="900" dirty="0"/>
          </a:p>
        </p:txBody>
      </p:sp>
      <p:sp>
        <p:nvSpPr>
          <p:cNvPr id="101" name="Shape 99"/>
          <p:cNvSpPr/>
          <p:nvPr/>
        </p:nvSpPr>
        <p:spPr>
          <a:xfrm>
            <a:off x="3108960" y="2971800"/>
            <a:ext cx="365760" cy="402336"/>
          </a:xfrm>
          <a:prstGeom prst="rect">
            <a:avLst/>
          </a:prstGeom>
          <a:solidFill>
            <a:srgbClr val="001A33"/>
          </a:solidFill>
          <a:ln w="3810">
            <a:solidFill>
              <a:srgbClr val="004D80"/>
            </a:solidFill>
            <a:prstDash val="solid"/>
          </a:ln>
        </p:spPr>
      </p:sp>
      <p:sp>
        <p:nvSpPr>
          <p:cNvPr id="102" name="Shape 100"/>
          <p:cNvSpPr/>
          <p:nvPr/>
        </p:nvSpPr>
        <p:spPr>
          <a:xfrm>
            <a:off x="3474720" y="2971800"/>
            <a:ext cx="365760" cy="402336"/>
          </a:xfrm>
          <a:prstGeom prst="rect">
            <a:avLst/>
          </a:prstGeom>
          <a:solidFill>
            <a:srgbClr val="001A33"/>
          </a:solidFill>
          <a:ln w="3810">
            <a:solidFill>
              <a:srgbClr val="004D80"/>
            </a:solidFill>
            <a:prstDash val="solid"/>
          </a:ln>
        </p:spPr>
      </p:sp>
      <p:sp>
        <p:nvSpPr>
          <p:cNvPr id="103" name="Shape 101"/>
          <p:cNvSpPr/>
          <p:nvPr/>
        </p:nvSpPr>
        <p:spPr>
          <a:xfrm>
            <a:off x="3840480" y="2971800"/>
            <a:ext cx="365760" cy="402336"/>
          </a:xfrm>
          <a:prstGeom prst="rect">
            <a:avLst/>
          </a:prstGeom>
          <a:solidFill>
            <a:srgbClr val="001A33"/>
          </a:solidFill>
          <a:ln w="3810">
            <a:solidFill>
              <a:srgbClr val="004D80"/>
            </a:solidFill>
            <a:prstDash val="solid"/>
          </a:ln>
        </p:spPr>
      </p:sp>
      <p:sp>
        <p:nvSpPr>
          <p:cNvPr id="104" name="Shape 102"/>
          <p:cNvSpPr/>
          <p:nvPr/>
        </p:nvSpPr>
        <p:spPr>
          <a:xfrm>
            <a:off x="4206240" y="2971800"/>
            <a:ext cx="365760" cy="402336"/>
          </a:xfrm>
          <a:prstGeom prst="rect">
            <a:avLst/>
          </a:prstGeom>
          <a:solidFill>
            <a:srgbClr val="001A33"/>
          </a:solidFill>
          <a:ln w="3810">
            <a:solidFill>
              <a:srgbClr val="004D80"/>
            </a:solidFill>
            <a:prstDash val="solid"/>
          </a:ln>
        </p:spPr>
      </p:sp>
      <p:sp>
        <p:nvSpPr>
          <p:cNvPr id="105" name="Shape 103"/>
          <p:cNvSpPr/>
          <p:nvPr/>
        </p:nvSpPr>
        <p:spPr>
          <a:xfrm>
            <a:off x="4572000" y="2971800"/>
            <a:ext cx="365760" cy="402336"/>
          </a:xfrm>
          <a:prstGeom prst="rect">
            <a:avLst/>
          </a:prstGeom>
          <a:solidFill>
            <a:srgbClr val="001A33"/>
          </a:solidFill>
          <a:ln w="3810">
            <a:solidFill>
              <a:srgbClr val="004D80"/>
            </a:solidFill>
            <a:prstDash val="solid"/>
          </a:ln>
        </p:spPr>
      </p:sp>
      <p:sp>
        <p:nvSpPr>
          <p:cNvPr id="106" name="Shape 104"/>
          <p:cNvSpPr/>
          <p:nvPr/>
        </p:nvSpPr>
        <p:spPr>
          <a:xfrm>
            <a:off x="4937760" y="2971800"/>
            <a:ext cx="365760" cy="402336"/>
          </a:xfrm>
          <a:prstGeom prst="rect">
            <a:avLst/>
          </a:prstGeom>
          <a:solidFill>
            <a:srgbClr val="001A33"/>
          </a:solidFill>
          <a:ln w="3810">
            <a:solidFill>
              <a:srgbClr val="004D80"/>
            </a:solidFill>
            <a:prstDash val="solid"/>
          </a:ln>
        </p:spPr>
      </p:sp>
      <p:sp>
        <p:nvSpPr>
          <p:cNvPr id="107" name="Shape 105"/>
          <p:cNvSpPr/>
          <p:nvPr/>
        </p:nvSpPr>
        <p:spPr>
          <a:xfrm>
            <a:off x="5303520" y="2971800"/>
            <a:ext cx="365760" cy="402336"/>
          </a:xfrm>
          <a:prstGeom prst="rect">
            <a:avLst/>
          </a:prstGeom>
          <a:solidFill>
            <a:srgbClr val="001A33"/>
          </a:solidFill>
          <a:ln w="3810">
            <a:solidFill>
              <a:srgbClr val="004D80"/>
            </a:solidFill>
            <a:prstDash val="solid"/>
          </a:ln>
        </p:spPr>
      </p:sp>
      <p:sp>
        <p:nvSpPr>
          <p:cNvPr id="108" name="Shape 106"/>
          <p:cNvSpPr/>
          <p:nvPr/>
        </p:nvSpPr>
        <p:spPr>
          <a:xfrm>
            <a:off x="5669280" y="2971800"/>
            <a:ext cx="365760" cy="402336"/>
          </a:xfrm>
          <a:prstGeom prst="rect">
            <a:avLst/>
          </a:prstGeom>
          <a:solidFill>
            <a:srgbClr val="001A33"/>
          </a:solidFill>
          <a:ln w="3810">
            <a:solidFill>
              <a:srgbClr val="004D80"/>
            </a:solidFill>
            <a:prstDash val="solid"/>
          </a:ln>
        </p:spPr>
      </p:sp>
      <p:sp>
        <p:nvSpPr>
          <p:cNvPr id="109" name="Shape 107"/>
          <p:cNvSpPr/>
          <p:nvPr/>
        </p:nvSpPr>
        <p:spPr>
          <a:xfrm>
            <a:off x="6035040" y="2971800"/>
            <a:ext cx="365760" cy="402336"/>
          </a:xfrm>
          <a:prstGeom prst="rect">
            <a:avLst/>
          </a:prstGeom>
          <a:solidFill>
            <a:srgbClr val="001A33"/>
          </a:solidFill>
          <a:ln w="3810">
            <a:solidFill>
              <a:srgbClr val="004D80"/>
            </a:solidFill>
            <a:prstDash val="solid"/>
          </a:ln>
        </p:spPr>
      </p:sp>
      <p:sp>
        <p:nvSpPr>
          <p:cNvPr id="110" name="Shape 108"/>
          <p:cNvSpPr/>
          <p:nvPr/>
        </p:nvSpPr>
        <p:spPr>
          <a:xfrm>
            <a:off x="6400800" y="2971800"/>
            <a:ext cx="365760" cy="402336"/>
          </a:xfrm>
          <a:prstGeom prst="rect">
            <a:avLst/>
          </a:prstGeom>
          <a:solidFill>
            <a:srgbClr val="001A33"/>
          </a:solidFill>
          <a:ln w="3810">
            <a:solidFill>
              <a:srgbClr val="004D80"/>
            </a:solidFill>
            <a:prstDash val="solid"/>
          </a:ln>
        </p:spPr>
      </p:sp>
      <p:sp>
        <p:nvSpPr>
          <p:cNvPr id="111" name="Shape 109"/>
          <p:cNvSpPr/>
          <p:nvPr/>
        </p:nvSpPr>
        <p:spPr>
          <a:xfrm>
            <a:off x="6766560" y="2971800"/>
            <a:ext cx="365760" cy="402336"/>
          </a:xfrm>
          <a:prstGeom prst="rect">
            <a:avLst/>
          </a:prstGeom>
          <a:solidFill>
            <a:srgbClr val="001A33"/>
          </a:solidFill>
          <a:ln w="3810">
            <a:solidFill>
              <a:srgbClr val="004D80"/>
            </a:solidFill>
            <a:prstDash val="solid"/>
          </a:ln>
        </p:spPr>
      </p:sp>
      <p:sp>
        <p:nvSpPr>
          <p:cNvPr id="112" name="Shape 110"/>
          <p:cNvSpPr/>
          <p:nvPr/>
        </p:nvSpPr>
        <p:spPr>
          <a:xfrm>
            <a:off x="7132320" y="2971800"/>
            <a:ext cx="365760" cy="402336"/>
          </a:xfrm>
          <a:prstGeom prst="rect">
            <a:avLst/>
          </a:prstGeom>
          <a:solidFill>
            <a:srgbClr val="001A33"/>
          </a:solidFill>
          <a:ln w="3810">
            <a:solidFill>
              <a:srgbClr val="004D80"/>
            </a:solidFill>
            <a:prstDash val="solid"/>
          </a:ln>
        </p:spPr>
      </p:sp>
      <p:sp>
        <p:nvSpPr>
          <p:cNvPr id="113" name="Shape 111"/>
          <p:cNvSpPr/>
          <p:nvPr/>
        </p:nvSpPr>
        <p:spPr>
          <a:xfrm>
            <a:off x="4965192" y="3063240"/>
            <a:ext cx="1042416" cy="219456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114" name="Shape 112"/>
          <p:cNvSpPr/>
          <p:nvPr/>
        </p:nvSpPr>
        <p:spPr>
          <a:xfrm>
            <a:off x="7498080" y="2971800"/>
            <a:ext cx="731520" cy="402336"/>
          </a:xfrm>
          <a:prstGeom prst="rect">
            <a:avLst/>
          </a:prstGeom>
          <a:solidFill>
            <a:srgbClr val="001A33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115" name="Shape 113"/>
          <p:cNvSpPr/>
          <p:nvPr/>
        </p:nvSpPr>
        <p:spPr>
          <a:xfrm>
            <a:off x="7754112" y="3063240"/>
            <a:ext cx="219456" cy="219456"/>
          </a:xfrm>
          <a:prstGeom prst="ellipse">
            <a:avLst/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</p:spPr>
      </p:sp>
      <p:sp>
        <p:nvSpPr>
          <p:cNvPr id="116" name="Shape 114"/>
          <p:cNvSpPr/>
          <p:nvPr/>
        </p:nvSpPr>
        <p:spPr>
          <a:xfrm>
            <a:off x="274320" y="3401568"/>
            <a:ext cx="2011680" cy="402336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117" name="Text 115"/>
          <p:cNvSpPr/>
          <p:nvPr/>
        </p:nvSpPr>
        <p:spPr>
          <a:xfrm>
            <a:off x="347472" y="3438144"/>
            <a:ext cx="1865376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Pilot Execution</a:t>
            </a:r>
            <a:endParaRPr lang="en-US" sz="900" dirty="0"/>
          </a:p>
        </p:txBody>
      </p:sp>
      <p:sp>
        <p:nvSpPr>
          <p:cNvPr id="118" name="Shape 116"/>
          <p:cNvSpPr/>
          <p:nvPr/>
        </p:nvSpPr>
        <p:spPr>
          <a:xfrm>
            <a:off x="2286000" y="3401568"/>
            <a:ext cx="822960" cy="402336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119" name="Text 117"/>
          <p:cNvSpPr/>
          <p:nvPr/>
        </p:nvSpPr>
        <p:spPr>
          <a:xfrm>
            <a:off x="2286000" y="3401568"/>
            <a:ext cx="82296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Ops</a:t>
            </a:r>
            <a:endParaRPr lang="en-US" sz="900" dirty="0"/>
          </a:p>
        </p:txBody>
      </p:sp>
      <p:sp>
        <p:nvSpPr>
          <p:cNvPr id="120" name="Shape 118"/>
          <p:cNvSpPr/>
          <p:nvPr/>
        </p:nvSpPr>
        <p:spPr>
          <a:xfrm>
            <a:off x="3108960" y="3401568"/>
            <a:ext cx="365760" cy="402336"/>
          </a:xfrm>
          <a:prstGeom prst="rect">
            <a:avLst/>
          </a:prstGeom>
          <a:solidFill>
            <a:srgbClr val="002D55"/>
          </a:solidFill>
          <a:ln w="3810">
            <a:solidFill>
              <a:srgbClr val="004D80"/>
            </a:solidFill>
            <a:prstDash val="solid"/>
          </a:ln>
        </p:spPr>
      </p:sp>
      <p:sp>
        <p:nvSpPr>
          <p:cNvPr id="121" name="Shape 119"/>
          <p:cNvSpPr/>
          <p:nvPr/>
        </p:nvSpPr>
        <p:spPr>
          <a:xfrm>
            <a:off x="3474720" y="3401568"/>
            <a:ext cx="365760" cy="402336"/>
          </a:xfrm>
          <a:prstGeom prst="rect">
            <a:avLst/>
          </a:prstGeom>
          <a:solidFill>
            <a:srgbClr val="002D55"/>
          </a:solidFill>
          <a:ln w="3810">
            <a:solidFill>
              <a:srgbClr val="004D80"/>
            </a:solidFill>
            <a:prstDash val="solid"/>
          </a:ln>
        </p:spPr>
      </p:sp>
      <p:sp>
        <p:nvSpPr>
          <p:cNvPr id="122" name="Shape 120"/>
          <p:cNvSpPr/>
          <p:nvPr/>
        </p:nvSpPr>
        <p:spPr>
          <a:xfrm>
            <a:off x="3840480" y="3401568"/>
            <a:ext cx="365760" cy="402336"/>
          </a:xfrm>
          <a:prstGeom prst="rect">
            <a:avLst/>
          </a:prstGeom>
          <a:solidFill>
            <a:srgbClr val="002D55"/>
          </a:solidFill>
          <a:ln w="3810">
            <a:solidFill>
              <a:srgbClr val="004D80"/>
            </a:solidFill>
            <a:prstDash val="solid"/>
          </a:ln>
        </p:spPr>
      </p:sp>
      <p:sp>
        <p:nvSpPr>
          <p:cNvPr id="123" name="Shape 121"/>
          <p:cNvSpPr/>
          <p:nvPr/>
        </p:nvSpPr>
        <p:spPr>
          <a:xfrm>
            <a:off x="4206240" y="3401568"/>
            <a:ext cx="365760" cy="402336"/>
          </a:xfrm>
          <a:prstGeom prst="rect">
            <a:avLst/>
          </a:prstGeom>
          <a:solidFill>
            <a:srgbClr val="002D55"/>
          </a:solidFill>
          <a:ln w="3810">
            <a:solidFill>
              <a:srgbClr val="004D80"/>
            </a:solidFill>
            <a:prstDash val="solid"/>
          </a:ln>
        </p:spPr>
      </p:sp>
      <p:sp>
        <p:nvSpPr>
          <p:cNvPr id="124" name="Shape 122"/>
          <p:cNvSpPr/>
          <p:nvPr/>
        </p:nvSpPr>
        <p:spPr>
          <a:xfrm>
            <a:off x="4572000" y="3401568"/>
            <a:ext cx="365760" cy="402336"/>
          </a:xfrm>
          <a:prstGeom prst="rect">
            <a:avLst/>
          </a:prstGeom>
          <a:solidFill>
            <a:srgbClr val="002D55"/>
          </a:solidFill>
          <a:ln w="3810">
            <a:solidFill>
              <a:srgbClr val="004D80"/>
            </a:solidFill>
            <a:prstDash val="solid"/>
          </a:ln>
        </p:spPr>
      </p:sp>
      <p:sp>
        <p:nvSpPr>
          <p:cNvPr id="125" name="Shape 123"/>
          <p:cNvSpPr/>
          <p:nvPr/>
        </p:nvSpPr>
        <p:spPr>
          <a:xfrm>
            <a:off x="4937760" y="3401568"/>
            <a:ext cx="365760" cy="402336"/>
          </a:xfrm>
          <a:prstGeom prst="rect">
            <a:avLst/>
          </a:prstGeom>
          <a:solidFill>
            <a:srgbClr val="002D55"/>
          </a:solidFill>
          <a:ln w="3810">
            <a:solidFill>
              <a:srgbClr val="004D80"/>
            </a:solidFill>
            <a:prstDash val="solid"/>
          </a:ln>
        </p:spPr>
      </p:sp>
      <p:sp>
        <p:nvSpPr>
          <p:cNvPr id="126" name="Shape 124"/>
          <p:cNvSpPr/>
          <p:nvPr/>
        </p:nvSpPr>
        <p:spPr>
          <a:xfrm>
            <a:off x="5303520" y="3401568"/>
            <a:ext cx="365760" cy="402336"/>
          </a:xfrm>
          <a:prstGeom prst="rect">
            <a:avLst/>
          </a:prstGeom>
          <a:solidFill>
            <a:srgbClr val="002D55"/>
          </a:solidFill>
          <a:ln w="3810">
            <a:solidFill>
              <a:srgbClr val="004D80"/>
            </a:solidFill>
            <a:prstDash val="solid"/>
          </a:ln>
        </p:spPr>
      </p:sp>
      <p:sp>
        <p:nvSpPr>
          <p:cNvPr id="127" name="Shape 125"/>
          <p:cNvSpPr/>
          <p:nvPr/>
        </p:nvSpPr>
        <p:spPr>
          <a:xfrm>
            <a:off x="5669280" y="3401568"/>
            <a:ext cx="365760" cy="402336"/>
          </a:xfrm>
          <a:prstGeom prst="rect">
            <a:avLst/>
          </a:prstGeom>
          <a:solidFill>
            <a:srgbClr val="002D55"/>
          </a:solidFill>
          <a:ln w="3810">
            <a:solidFill>
              <a:srgbClr val="004D80"/>
            </a:solidFill>
            <a:prstDash val="solid"/>
          </a:ln>
        </p:spPr>
      </p:sp>
      <p:sp>
        <p:nvSpPr>
          <p:cNvPr id="128" name="Shape 126"/>
          <p:cNvSpPr/>
          <p:nvPr/>
        </p:nvSpPr>
        <p:spPr>
          <a:xfrm>
            <a:off x="6035040" y="3401568"/>
            <a:ext cx="365760" cy="402336"/>
          </a:xfrm>
          <a:prstGeom prst="rect">
            <a:avLst/>
          </a:prstGeom>
          <a:solidFill>
            <a:srgbClr val="002D55"/>
          </a:solidFill>
          <a:ln w="3810">
            <a:solidFill>
              <a:srgbClr val="004D80"/>
            </a:solidFill>
            <a:prstDash val="solid"/>
          </a:ln>
        </p:spPr>
      </p:sp>
      <p:sp>
        <p:nvSpPr>
          <p:cNvPr id="129" name="Shape 127"/>
          <p:cNvSpPr/>
          <p:nvPr/>
        </p:nvSpPr>
        <p:spPr>
          <a:xfrm>
            <a:off x="6400800" y="3401568"/>
            <a:ext cx="365760" cy="402336"/>
          </a:xfrm>
          <a:prstGeom prst="rect">
            <a:avLst/>
          </a:prstGeom>
          <a:solidFill>
            <a:srgbClr val="002D55"/>
          </a:solidFill>
          <a:ln w="3810">
            <a:solidFill>
              <a:srgbClr val="004D80"/>
            </a:solidFill>
            <a:prstDash val="solid"/>
          </a:ln>
        </p:spPr>
      </p:sp>
      <p:sp>
        <p:nvSpPr>
          <p:cNvPr id="130" name="Shape 128"/>
          <p:cNvSpPr/>
          <p:nvPr/>
        </p:nvSpPr>
        <p:spPr>
          <a:xfrm>
            <a:off x="6766560" y="3401568"/>
            <a:ext cx="365760" cy="402336"/>
          </a:xfrm>
          <a:prstGeom prst="rect">
            <a:avLst/>
          </a:prstGeom>
          <a:solidFill>
            <a:srgbClr val="002D55"/>
          </a:solidFill>
          <a:ln w="3810">
            <a:solidFill>
              <a:srgbClr val="004D80"/>
            </a:solidFill>
            <a:prstDash val="solid"/>
          </a:ln>
        </p:spPr>
      </p:sp>
      <p:sp>
        <p:nvSpPr>
          <p:cNvPr id="131" name="Shape 129"/>
          <p:cNvSpPr/>
          <p:nvPr/>
        </p:nvSpPr>
        <p:spPr>
          <a:xfrm>
            <a:off x="7132320" y="3401568"/>
            <a:ext cx="365760" cy="402336"/>
          </a:xfrm>
          <a:prstGeom prst="rect">
            <a:avLst/>
          </a:prstGeom>
          <a:solidFill>
            <a:srgbClr val="002D55"/>
          </a:solidFill>
          <a:ln w="3810">
            <a:solidFill>
              <a:srgbClr val="004D80"/>
            </a:solidFill>
            <a:prstDash val="solid"/>
          </a:ln>
        </p:spPr>
      </p:sp>
      <p:sp>
        <p:nvSpPr>
          <p:cNvPr id="132" name="Shape 130"/>
          <p:cNvSpPr/>
          <p:nvPr/>
        </p:nvSpPr>
        <p:spPr>
          <a:xfrm>
            <a:off x="5696712" y="3493008"/>
            <a:ext cx="1408176" cy="219456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133" name="Shape 131"/>
          <p:cNvSpPr/>
          <p:nvPr/>
        </p:nvSpPr>
        <p:spPr>
          <a:xfrm>
            <a:off x="7498080" y="3401568"/>
            <a:ext cx="731520" cy="402336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134" name="Shape 132"/>
          <p:cNvSpPr/>
          <p:nvPr/>
        </p:nvSpPr>
        <p:spPr>
          <a:xfrm>
            <a:off x="7754112" y="3493008"/>
            <a:ext cx="219456" cy="219456"/>
          </a:xfrm>
          <a:prstGeom prst="ellipse">
            <a:avLst/>
          </a:prstGeom>
          <a:solidFill>
            <a:srgbClr val="F57F17"/>
          </a:solidFill>
          <a:ln w="12700">
            <a:solidFill>
              <a:srgbClr val="F57F17"/>
            </a:solidFill>
            <a:prstDash val="solid"/>
          </a:ln>
        </p:spPr>
      </p:sp>
      <p:sp>
        <p:nvSpPr>
          <p:cNvPr id="135" name="Shape 133"/>
          <p:cNvSpPr/>
          <p:nvPr/>
        </p:nvSpPr>
        <p:spPr>
          <a:xfrm>
            <a:off x="274320" y="3831336"/>
            <a:ext cx="2011680" cy="402336"/>
          </a:xfrm>
          <a:prstGeom prst="rect">
            <a:avLst/>
          </a:prstGeom>
          <a:solidFill>
            <a:srgbClr val="001A33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136" name="Text 134"/>
          <p:cNvSpPr/>
          <p:nvPr/>
        </p:nvSpPr>
        <p:spPr>
          <a:xfrm>
            <a:off x="347472" y="3867912"/>
            <a:ext cx="1865376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Review &amp; Embed</a:t>
            </a:r>
            <a:endParaRPr lang="en-US" sz="900" dirty="0"/>
          </a:p>
        </p:txBody>
      </p:sp>
      <p:sp>
        <p:nvSpPr>
          <p:cNvPr id="137" name="Shape 135"/>
          <p:cNvSpPr/>
          <p:nvPr/>
        </p:nvSpPr>
        <p:spPr>
          <a:xfrm>
            <a:off x="2286000" y="3831336"/>
            <a:ext cx="822960" cy="402336"/>
          </a:xfrm>
          <a:prstGeom prst="rect">
            <a:avLst/>
          </a:prstGeom>
          <a:solidFill>
            <a:srgbClr val="001A33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138" name="Text 136"/>
          <p:cNvSpPr/>
          <p:nvPr/>
        </p:nvSpPr>
        <p:spPr>
          <a:xfrm>
            <a:off x="2286000" y="3831336"/>
            <a:ext cx="82296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PM</a:t>
            </a:r>
            <a:endParaRPr lang="en-US" sz="900" dirty="0"/>
          </a:p>
        </p:txBody>
      </p:sp>
      <p:sp>
        <p:nvSpPr>
          <p:cNvPr id="139" name="Shape 137"/>
          <p:cNvSpPr/>
          <p:nvPr/>
        </p:nvSpPr>
        <p:spPr>
          <a:xfrm>
            <a:off x="3108960" y="3831336"/>
            <a:ext cx="365760" cy="402336"/>
          </a:xfrm>
          <a:prstGeom prst="rect">
            <a:avLst/>
          </a:prstGeom>
          <a:solidFill>
            <a:srgbClr val="001A33"/>
          </a:solidFill>
          <a:ln w="3810">
            <a:solidFill>
              <a:srgbClr val="004D80"/>
            </a:solidFill>
            <a:prstDash val="solid"/>
          </a:ln>
        </p:spPr>
      </p:sp>
      <p:sp>
        <p:nvSpPr>
          <p:cNvPr id="140" name="Shape 138"/>
          <p:cNvSpPr/>
          <p:nvPr/>
        </p:nvSpPr>
        <p:spPr>
          <a:xfrm>
            <a:off x="3474720" y="3831336"/>
            <a:ext cx="365760" cy="402336"/>
          </a:xfrm>
          <a:prstGeom prst="rect">
            <a:avLst/>
          </a:prstGeom>
          <a:solidFill>
            <a:srgbClr val="001A33"/>
          </a:solidFill>
          <a:ln w="3810">
            <a:solidFill>
              <a:srgbClr val="004D80"/>
            </a:solidFill>
            <a:prstDash val="solid"/>
          </a:ln>
        </p:spPr>
      </p:sp>
      <p:sp>
        <p:nvSpPr>
          <p:cNvPr id="141" name="Shape 139"/>
          <p:cNvSpPr/>
          <p:nvPr/>
        </p:nvSpPr>
        <p:spPr>
          <a:xfrm>
            <a:off x="3840480" y="3831336"/>
            <a:ext cx="365760" cy="402336"/>
          </a:xfrm>
          <a:prstGeom prst="rect">
            <a:avLst/>
          </a:prstGeom>
          <a:solidFill>
            <a:srgbClr val="001A33"/>
          </a:solidFill>
          <a:ln w="3810">
            <a:solidFill>
              <a:srgbClr val="004D80"/>
            </a:solidFill>
            <a:prstDash val="solid"/>
          </a:ln>
        </p:spPr>
      </p:sp>
      <p:sp>
        <p:nvSpPr>
          <p:cNvPr id="142" name="Shape 140"/>
          <p:cNvSpPr/>
          <p:nvPr/>
        </p:nvSpPr>
        <p:spPr>
          <a:xfrm>
            <a:off x="4206240" y="3831336"/>
            <a:ext cx="365760" cy="402336"/>
          </a:xfrm>
          <a:prstGeom prst="rect">
            <a:avLst/>
          </a:prstGeom>
          <a:solidFill>
            <a:srgbClr val="001A33"/>
          </a:solidFill>
          <a:ln w="3810">
            <a:solidFill>
              <a:srgbClr val="004D80"/>
            </a:solidFill>
            <a:prstDash val="solid"/>
          </a:ln>
        </p:spPr>
      </p:sp>
      <p:sp>
        <p:nvSpPr>
          <p:cNvPr id="143" name="Shape 141"/>
          <p:cNvSpPr/>
          <p:nvPr/>
        </p:nvSpPr>
        <p:spPr>
          <a:xfrm>
            <a:off x="4572000" y="3831336"/>
            <a:ext cx="365760" cy="402336"/>
          </a:xfrm>
          <a:prstGeom prst="rect">
            <a:avLst/>
          </a:prstGeom>
          <a:solidFill>
            <a:srgbClr val="001A33"/>
          </a:solidFill>
          <a:ln w="3810">
            <a:solidFill>
              <a:srgbClr val="004D80"/>
            </a:solidFill>
            <a:prstDash val="solid"/>
          </a:ln>
        </p:spPr>
      </p:sp>
      <p:sp>
        <p:nvSpPr>
          <p:cNvPr id="144" name="Shape 142"/>
          <p:cNvSpPr/>
          <p:nvPr/>
        </p:nvSpPr>
        <p:spPr>
          <a:xfrm>
            <a:off x="4937760" y="3831336"/>
            <a:ext cx="365760" cy="402336"/>
          </a:xfrm>
          <a:prstGeom prst="rect">
            <a:avLst/>
          </a:prstGeom>
          <a:solidFill>
            <a:srgbClr val="001A33"/>
          </a:solidFill>
          <a:ln w="3810">
            <a:solidFill>
              <a:srgbClr val="004D80"/>
            </a:solidFill>
            <a:prstDash val="solid"/>
          </a:ln>
        </p:spPr>
      </p:sp>
      <p:sp>
        <p:nvSpPr>
          <p:cNvPr id="145" name="Shape 143"/>
          <p:cNvSpPr/>
          <p:nvPr/>
        </p:nvSpPr>
        <p:spPr>
          <a:xfrm>
            <a:off x="5303520" y="3831336"/>
            <a:ext cx="365760" cy="402336"/>
          </a:xfrm>
          <a:prstGeom prst="rect">
            <a:avLst/>
          </a:prstGeom>
          <a:solidFill>
            <a:srgbClr val="001A33"/>
          </a:solidFill>
          <a:ln w="3810">
            <a:solidFill>
              <a:srgbClr val="004D80"/>
            </a:solidFill>
            <a:prstDash val="solid"/>
          </a:ln>
        </p:spPr>
      </p:sp>
      <p:sp>
        <p:nvSpPr>
          <p:cNvPr id="146" name="Shape 144"/>
          <p:cNvSpPr/>
          <p:nvPr/>
        </p:nvSpPr>
        <p:spPr>
          <a:xfrm>
            <a:off x="5669280" y="3831336"/>
            <a:ext cx="365760" cy="402336"/>
          </a:xfrm>
          <a:prstGeom prst="rect">
            <a:avLst/>
          </a:prstGeom>
          <a:solidFill>
            <a:srgbClr val="001A33"/>
          </a:solidFill>
          <a:ln w="3810">
            <a:solidFill>
              <a:srgbClr val="004D80"/>
            </a:solidFill>
            <a:prstDash val="solid"/>
          </a:ln>
        </p:spPr>
      </p:sp>
      <p:sp>
        <p:nvSpPr>
          <p:cNvPr id="147" name="Shape 145"/>
          <p:cNvSpPr/>
          <p:nvPr/>
        </p:nvSpPr>
        <p:spPr>
          <a:xfrm>
            <a:off x="6035040" y="3831336"/>
            <a:ext cx="365760" cy="402336"/>
          </a:xfrm>
          <a:prstGeom prst="rect">
            <a:avLst/>
          </a:prstGeom>
          <a:solidFill>
            <a:srgbClr val="001A33"/>
          </a:solidFill>
          <a:ln w="3810">
            <a:solidFill>
              <a:srgbClr val="004D80"/>
            </a:solidFill>
            <a:prstDash val="solid"/>
          </a:ln>
        </p:spPr>
      </p:sp>
      <p:sp>
        <p:nvSpPr>
          <p:cNvPr id="148" name="Shape 146"/>
          <p:cNvSpPr/>
          <p:nvPr/>
        </p:nvSpPr>
        <p:spPr>
          <a:xfrm>
            <a:off x="6400800" y="3831336"/>
            <a:ext cx="365760" cy="402336"/>
          </a:xfrm>
          <a:prstGeom prst="rect">
            <a:avLst/>
          </a:prstGeom>
          <a:solidFill>
            <a:srgbClr val="001A33"/>
          </a:solidFill>
          <a:ln w="3810">
            <a:solidFill>
              <a:srgbClr val="004D80"/>
            </a:solidFill>
            <a:prstDash val="solid"/>
          </a:ln>
        </p:spPr>
      </p:sp>
      <p:sp>
        <p:nvSpPr>
          <p:cNvPr id="149" name="Shape 147"/>
          <p:cNvSpPr/>
          <p:nvPr/>
        </p:nvSpPr>
        <p:spPr>
          <a:xfrm>
            <a:off x="6766560" y="3831336"/>
            <a:ext cx="365760" cy="402336"/>
          </a:xfrm>
          <a:prstGeom prst="rect">
            <a:avLst/>
          </a:prstGeom>
          <a:solidFill>
            <a:srgbClr val="001A33"/>
          </a:solidFill>
          <a:ln w="3810">
            <a:solidFill>
              <a:srgbClr val="004D80"/>
            </a:solidFill>
            <a:prstDash val="solid"/>
          </a:ln>
        </p:spPr>
      </p:sp>
      <p:sp>
        <p:nvSpPr>
          <p:cNvPr id="150" name="Shape 148"/>
          <p:cNvSpPr/>
          <p:nvPr/>
        </p:nvSpPr>
        <p:spPr>
          <a:xfrm>
            <a:off x="7132320" y="3831336"/>
            <a:ext cx="365760" cy="402336"/>
          </a:xfrm>
          <a:prstGeom prst="rect">
            <a:avLst/>
          </a:prstGeom>
          <a:solidFill>
            <a:srgbClr val="001A33"/>
          </a:solidFill>
          <a:ln w="3810">
            <a:solidFill>
              <a:srgbClr val="004D80"/>
            </a:solidFill>
            <a:prstDash val="solid"/>
          </a:ln>
        </p:spPr>
      </p:sp>
      <p:sp>
        <p:nvSpPr>
          <p:cNvPr id="151" name="Shape 149"/>
          <p:cNvSpPr/>
          <p:nvPr/>
        </p:nvSpPr>
        <p:spPr>
          <a:xfrm>
            <a:off x="6793992" y="3922776"/>
            <a:ext cx="676656" cy="219456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152" name="Shape 150"/>
          <p:cNvSpPr/>
          <p:nvPr/>
        </p:nvSpPr>
        <p:spPr>
          <a:xfrm>
            <a:off x="7498080" y="3831336"/>
            <a:ext cx="731520" cy="402336"/>
          </a:xfrm>
          <a:prstGeom prst="rect">
            <a:avLst/>
          </a:prstGeom>
          <a:solidFill>
            <a:srgbClr val="001A33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153" name="Shape 151"/>
          <p:cNvSpPr/>
          <p:nvPr/>
        </p:nvSpPr>
        <p:spPr>
          <a:xfrm>
            <a:off x="7754112" y="3922776"/>
            <a:ext cx="219456" cy="219456"/>
          </a:xfrm>
          <a:prstGeom prst="ellipse">
            <a:avLst/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</p:spPr>
      </p:sp>
      <p:sp>
        <p:nvSpPr>
          <p:cNvPr id="154" name="Shape 152"/>
          <p:cNvSpPr/>
          <p:nvPr/>
        </p:nvSpPr>
        <p:spPr>
          <a:xfrm>
            <a:off x="365760" y="4553712"/>
            <a:ext cx="164592" cy="164592"/>
          </a:xfrm>
          <a:prstGeom prst="ellipse">
            <a:avLst/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</p:spPr>
      </p:sp>
      <p:sp>
        <p:nvSpPr>
          <p:cNvPr id="155" name="Text 153"/>
          <p:cNvSpPr/>
          <p:nvPr/>
        </p:nvSpPr>
        <p:spPr>
          <a:xfrm>
            <a:off x="585216" y="4535424"/>
            <a:ext cx="10972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 Track</a:t>
            </a:r>
            <a:endParaRPr lang="en-US" sz="800" dirty="0"/>
          </a:p>
        </p:txBody>
      </p:sp>
      <p:sp>
        <p:nvSpPr>
          <p:cNvPr id="156" name="Shape 154"/>
          <p:cNvSpPr/>
          <p:nvPr/>
        </p:nvSpPr>
        <p:spPr>
          <a:xfrm>
            <a:off x="1828800" y="4553712"/>
            <a:ext cx="164592" cy="164592"/>
          </a:xfrm>
          <a:prstGeom prst="ellipse">
            <a:avLst/>
          </a:prstGeom>
          <a:solidFill>
            <a:srgbClr val="F57F17"/>
          </a:solidFill>
          <a:ln w="12700">
            <a:solidFill>
              <a:srgbClr val="F57F17"/>
            </a:solidFill>
            <a:prstDash val="solid"/>
          </a:ln>
        </p:spPr>
      </p:sp>
      <p:sp>
        <p:nvSpPr>
          <p:cNvPr id="157" name="Text 155"/>
          <p:cNvSpPr/>
          <p:nvPr/>
        </p:nvSpPr>
        <p:spPr>
          <a:xfrm>
            <a:off x="2048256" y="4535424"/>
            <a:ext cx="10972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 Risk</a:t>
            </a:r>
            <a:endParaRPr lang="en-US" sz="800" dirty="0"/>
          </a:p>
        </p:txBody>
      </p:sp>
      <p:sp>
        <p:nvSpPr>
          <p:cNvPr id="158" name="Shape 156"/>
          <p:cNvSpPr/>
          <p:nvPr/>
        </p:nvSpPr>
        <p:spPr>
          <a:xfrm>
            <a:off x="3291840" y="4553712"/>
            <a:ext cx="164592" cy="164592"/>
          </a:xfrm>
          <a:prstGeom prst="ellipse">
            <a:avLst/>
          </a:prstGeom>
          <a:solidFill>
            <a:srgbClr val="C62828"/>
          </a:solidFill>
          <a:ln w="12700">
            <a:solidFill>
              <a:srgbClr val="C62828"/>
            </a:solidFill>
            <a:prstDash val="solid"/>
          </a:ln>
        </p:spPr>
      </p:sp>
      <p:sp>
        <p:nvSpPr>
          <p:cNvPr id="159" name="Text 157"/>
          <p:cNvSpPr/>
          <p:nvPr/>
        </p:nvSpPr>
        <p:spPr>
          <a:xfrm>
            <a:off x="3511296" y="4535424"/>
            <a:ext cx="10972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Behind</a:t>
            </a:r>
            <a:endParaRPr lang="en-US" sz="800" dirty="0"/>
          </a:p>
        </p:txBody>
      </p:sp>
      <p:sp>
        <p:nvSpPr>
          <p:cNvPr id="160" name="Text 158"/>
          <p:cNvSpPr/>
          <p:nvPr/>
        </p:nvSpPr>
        <p:spPr>
          <a:xfrm>
            <a:off x="4572000" y="4517136"/>
            <a:ext cx="42062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  Replace task names, owner initials, and week bars with your own project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1A3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56032"/>
            <a:ext cx="36576" cy="292608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93776" y="246888"/>
            <a:ext cx="5029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PROJECT TIMELINE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8046720" y="164592"/>
            <a:ext cx="914400" cy="256032"/>
          </a:xfrm>
          <a:prstGeom prst="roundRect">
            <a:avLst>
              <a:gd name="adj" fmla="val 17857"/>
            </a:avLst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046720" y="164592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Layout C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365760" y="59436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Visual Milestone Roadmap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365760" y="1078992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One-page view of your key milestones from kickoff to close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0" y="4919472"/>
            <a:ext cx="9144000" cy="219456"/>
          </a:xfrm>
          <a:prstGeom prst="rect">
            <a:avLst/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65760" y="4928616"/>
            <a:ext cx="8412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 | B  ·  Project Timeline  ·  soufianeboudarraja.com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457200" y="2834640"/>
            <a:ext cx="8229600" cy="0"/>
          </a:xfrm>
          <a:prstGeom prst="line">
            <a:avLst/>
          </a:prstGeom>
          <a:noFill/>
          <a:ln w="25400">
            <a:solidFill>
              <a:srgbClr val="336699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274320" y="2651760"/>
            <a:ext cx="365760" cy="365760"/>
          </a:xfrm>
          <a:prstGeom prst="ellipse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457200" y="2121408"/>
            <a:ext cx="0" cy="530352"/>
          </a:xfrm>
          <a:prstGeom prst="line">
            <a:avLst/>
          </a:prstGeom>
          <a:noFill/>
          <a:ln w="12700">
            <a:solidFill>
              <a:srgbClr val="004D80"/>
            </a:solidFill>
            <a:prstDash val="dash"/>
          </a:ln>
        </p:spPr>
      </p:sp>
      <p:sp>
        <p:nvSpPr>
          <p:cNvPr id="13" name="Shape 11"/>
          <p:cNvSpPr/>
          <p:nvPr/>
        </p:nvSpPr>
        <p:spPr>
          <a:xfrm>
            <a:off x="-109728" y="1627632"/>
            <a:ext cx="1133856" cy="493776"/>
          </a:xfrm>
          <a:prstGeom prst="rect">
            <a:avLst/>
          </a:prstGeom>
          <a:solidFill>
            <a:srgbClr val="002D55"/>
          </a:solidFill>
          <a:ln w="12700">
            <a:solidFill>
              <a:srgbClr val="FF6600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-109728" y="1645920"/>
            <a:ext cx="1133856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Kickoff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-109728" y="1901952"/>
            <a:ext cx="1133856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Week 1</a:t>
            </a:r>
            <a:endParaRPr lang="en-US" sz="800" dirty="0"/>
          </a:p>
        </p:txBody>
      </p:sp>
      <p:sp>
        <p:nvSpPr>
          <p:cNvPr id="16" name="Shape 14"/>
          <p:cNvSpPr/>
          <p:nvPr/>
        </p:nvSpPr>
        <p:spPr>
          <a:xfrm>
            <a:off x="1920240" y="2651760"/>
            <a:ext cx="365760" cy="365760"/>
          </a:xfrm>
          <a:prstGeom prst="ellipse">
            <a:avLst/>
          </a:prstGeom>
          <a:solidFill>
            <a:srgbClr val="336699"/>
          </a:solidFill>
          <a:ln w="12700">
            <a:solidFill>
              <a:srgbClr val="336699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2103120" y="3017520"/>
            <a:ext cx="0" cy="530352"/>
          </a:xfrm>
          <a:prstGeom prst="line">
            <a:avLst/>
          </a:prstGeom>
          <a:noFill/>
          <a:ln w="12700">
            <a:solidFill>
              <a:srgbClr val="004D80"/>
            </a:solidFill>
            <a:prstDash val="dash"/>
          </a:ln>
        </p:spPr>
      </p:sp>
      <p:sp>
        <p:nvSpPr>
          <p:cNvPr id="18" name="Shape 16"/>
          <p:cNvSpPr/>
          <p:nvPr/>
        </p:nvSpPr>
        <p:spPr>
          <a:xfrm>
            <a:off x="1536192" y="3547872"/>
            <a:ext cx="1133856" cy="493776"/>
          </a:xfrm>
          <a:prstGeom prst="rect">
            <a:avLst/>
          </a:prstGeom>
          <a:solidFill>
            <a:srgbClr val="002D55"/>
          </a:solidFill>
          <a:ln w="12700">
            <a:solidFill>
              <a:srgbClr val="336699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1536192" y="3566160"/>
            <a:ext cx="1133856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Discovery</a:t>
            </a:r>
            <a:endParaRPr lang="en-US" sz="900" dirty="0"/>
          </a:p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Complete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1536192" y="3822192"/>
            <a:ext cx="1133856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Week 3</a:t>
            </a:r>
            <a:endParaRPr lang="en-US" sz="800" dirty="0"/>
          </a:p>
        </p:txBody>
      </p:sp>
      <p:sp>
        <p:nvSpPr>
          <p:cNvPr id="21" name="Shape 19"/>
          <p:cNvSpPr/>
          <p:nvPr/>
        </p:nvSpPr>
        <p:spPr>
          <a:xfrm>
            <a:off x="3566160" y="2651760"/>
            <a:ext cx="365760" cy="365760"/>
          </a:xfrm>
          <a:prstGeom prst="ellipse">
            <a:avLst/>
          </a:prstGeom>
          <a:solidFill>
            <a:srgbClr val="336699"/>
          </a:solidFill>
          <a:ln w="12700">
            <a:solidFill>
              <a:srgbClr val="336699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3749040" y="2121408"/>
            <a:ext cx="0" cy="530352"/>
          </a:xfrm>
          <a:prstGeom prst="line">
            <a:avLst/>
          </a:prstGeom>
          <a:noFill/>
          <a:ln w="12700">
            <a:solidFill>
              <a:srgbClr val="004D80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3182112" y="1627632"/>
            <a:ext cx="1133856" cy="493776"/>
          </a:xfrm>
          <a:prstGeom prst="rect">
            <a:avLst/>
          </a:prstGeom>
          <a:solidFill>
            <a:srgbClr val="002D55"/>
          </a:solidFill>
          <a:ln w="12700">
            <a:solidFill>
              <a:srgbClr val="336699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24" name="Text 22"/>
          <p:cNvSpPr/>
          <p:nvPr/>
        </p:nvSpPr>
        <p:spPr>
          <a:xfrm>
            <a:off x="3182112" y="1645920"/>
            <a:ext cx="1133856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</a:t>
            </a:r>
            <a:endParaRPr lang="en-US" sz="900" dirty="0"/>
          </a:p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Approved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3182112" y="1901952"/>
            <a:ext cx="1133856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Week 6</a:t>
            </a:r>
            <a:endParaRPr lang="en-US" sz="800" dirty="0"/>
          </a:p>
        </p:txBody>
      </p:sp>
      <p:sp>
        <p:nvSpPr>
          <p:cNvPr id="26" name="Shape 24"/>
          <p:cNvSpPr/>
          <p:nvPr/>
        </p:nvSpPr>
        <p:spPr>
          <a:xfrm>
            <a:off x="5212080" y="2651760"/>
            <a:ext cx="365760" cy="365760"/>
          </a:xfrm>
          <a:prstGeom prst="ellipse">
            <a:avLst/>
          </a:prstGeom>
          <a:solidFill>
            <a:srgbClr val="336699"/>
          </a:solidFill>
          <a:ln w="12700">
            <a:solidFill>
              <a:srgbClr val="336699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27" name="Shape 25"/>
          <p:cNvSpPr/>
          <p:nvPr/>
        </p:nvSpPr>
        <p:spPr>
          <a:xfrm>
            <a:off x="5394960" y="3017520"/>
            <a:ext cx="0" cy="530352"/>
          </a:xfrm>
          <a:prstGeom prst="line">
            <a:avLst/>
          </a:prstGeom>
          <a:noFill/>
          <a:ln w="12700">
            <a:solidFill>
              <a:srgbClr val="004D80"/>
            </a:solidFill>
            <a:prstDash val="dash"/>
          </a:ln>
        </p:spPr>
      </p:sp>
      <p:sp>
        <p:nvSpPr>
          <p:cNvPr id="28" name="Shape 26"/>
          <p:cNvSpPr/>
          <p:nvPr/>
        </p:nvSpPr>
        <p:spPr>
          <a:xfrm>
            <a:off x="4828032" y="3547872"/>
            <a:ext cx="1133856" cy="493776"/>
          </a:xfrm>
          <a:prstGeom prst="rect">
            <a:avLst/>
          </a:prstGeom>
          <a:solidFill>
            <a:srgbClr val="002D55"/>
          </a:solidFill>
          <a:ln w="12700">
            <a:solidFill>
              <a:srgbClr val="336699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4828032" y="3566160"/>
            <a:ext cx="1133856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Pilot</a:t>
            </a:r>
            <a:endParaRPr lang="en-US" sz="900" dirty="0"/>
          </a:p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Launch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4828032" y="3822192"/>
            <a:ext cx="1133856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Week 9</a:t>
            </a:r>
            <a:endParaRPr lang="en-US" sz="800" dirty="0"/>
          </a:p>
        </p:txBody>
      </p:sp>
      <p:sp>
        <p:nvSpPr>
          <p:cNvPr id="31" name="Shape 29"/>
          <p:cNvSpPr/>
          <p:nvPr/>
        </p:nvSpPr>
        <p:spPr>
          <a:xfrm>
            <a:off x="6858000" y="2651760"/>
            <a:ext cx="365760" cy="365760"/>
          </a:xfrm>
          <a:prstGeom prst="ellipse">
            <a:avLst/>
          </a:prstGeom>
          <a:solidFill>
            <a:srgbClr val="336699"/>
          </a:solidFill>
          <a:ln w="12700">
            <a:solidFill>
              <a:srgbClr val="336699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7040880" y="2121408"/>
            <a:ext cx="0" cy="530352"/>
          </a:xfrm>
          <a:prstGeom prst="line">
            <a:avLst/>
          </a:prstGeom>
          <a:noFill/>
          <a:ln w="12700">
            <a:solidFill>
              <a:srgbClr val="004D80"/>
            </a:solidFill>
            <a:prstDash val="dash"/>
          </a:ln>
        </p:spPr>
      </p:sp>
      <p:sp>
        <p:nvSpPr>
          <p:cNvPr id="33" name="Shape 31"/>
          <p:cNvSpPr/>
          <p:nvPr/>
        </p:nvSpPr>
        <p:spPr>
          <a:xfrm>
            <a:off x="6473952" y="1627632"/>
            <a:ext cx="1133856" cy="493776"/>
          </a:xfrm>
          <a:prstGeom prst="rect">
            <a:avLst/>
          </a:prstGeom>
          <a:solidFill>
            <a:srgbClr val="002D55"/>
          </a:solidFill>
          <a:ln w="12700">
            <a:solidFill>
              <a:srgbClr val="336699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34" name="Text 32"/>
          <p:cNvSpPr/>
          <p:nvPr/>
        </p:nvSpPr>
        <p:spPr>
          <a:xfrm>
            <a:off x="6473952" y="1645920"/>
            <a:ext cx="1133856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Review</a:t>
            </a:r>
            <a:endParaRPr lang="en-US" sz="900" dirty="0"/>
          </a:p>
        </p:txBody>
      </p:sp>
      <p:sp>
        <p:nvSpPr>
          <p:cNvPr id="35" name="Text 33"/>
          <p:cNvSpPr/>
          <p:nvPr/>
        </p:nvSpPr>
        <p:spPr>
          <a:xfrm>
            <a:off x="6473952" y="1901952"/>
            <a:ext cx="1133856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Week 11</a:t>
            </a:r>
            <a:endParaRPr lang="en-US" sz="800" dirty="0"/>
          </a:p>
        </p:txBody>
      </p:sp>
      <p:sp>
        <p:nvSpPr>
          <p:cNvPr id="36" name="Shape 34"/>
          <p:cNvSpPr/>
          <p:nvPr/>
        </p:nvSpPr>
        <p:spPr>
          <a:xfrm>
            <a:off x="8503920" y="2651760"/>
            <a:ext cx="365760" cy="365760"/>
          </a:xfrm>
          <a:prstGeom prst="ellipse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37" name="Shape 35"/>
          <p:cNvSpPr/>
          <p:nvPr/>
        </p:nvSpPr>
        <p:spPr>
          <a:xfrm>
            <a:off x="8686800" y="3017520"/>
            <a:ext cx="0" cy="530352"/>
          </a:xfrm>
          <a:prstGeom prst="line">
            <a:avLst/>
          </a:prstGeom>
          <a:noFill/>
          <a:ln w="12700">
            <a:solidFill>
              <a:srgbClr val="004D80"/>
            </a:solidFill>
            <a:prstDash val="dash"/>
          </a:ln>
        </p:spPr>
      </p:sp>
      <p:sp>
        <p:nvSpPr>
          <p:cNvPr id="38" name="Shape 36"/>
          <p:cNvSpPr/>
          <p:nvPr/>
        </p:nvSpPr>
        <p:spPr>
          <a:xfrm>
            <a:off x="8119872" y="3547872"/>
            <a:ext cx="1133856" cy="493776"/>
          </a:xfrm>
          <a:prstGeom prst="rect">
            <a:avLst/>
          </a:prstGeom>
          <a:solidFill>
            <a:srgbClr val="002D55"/>
          </a:solidFill>
          <a:ln w="12700">
            <a:solidFill>
              <a:srgbClr val="FF6600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39" name="Text 37"/>
          <p:cNvSpPr/>
          <p:nvPr/>
        </p:nvSpPr>
        <p:spPr>
          <a:xfrm>
            <a:off x="8119872" y="3566160"/>
            <a:ext cx="1133856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Close</a:t>
            </a:r>
            <a:endParaRPr lang="en-US" sz="900" dirty="0"/>
          </a:p>
        </p:txBody>
      </p:sp>
      <p:sp>
        <p:nvSpPr>
          <p:cNvPr id="40" name="Text 38"/>
          <p:cNvSpPr/>
          <p:nvPr/>
        </p:nvSpPr>
        <p:spPr>
          <a:xfrm>
            <a:off x="8119872" y="3822192"/>
            <a:ext cx="1133856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Week 12</a:t>
            </a:r>
            <a:endParaRPr lang="en-US" sz="800" dirty="0"/>
          </a:p>
        </p:txBody>
      </p:sp>
      <p:sp>
        <p:nvSpPr>
          <p:cNvPr id="41" name="Shape 39"/>
          <p:cNvSpPr/>
          <p:nvPr/>
        </p:nvSpPr>
        <p:spPr>
          <a:xfrm>
            <a:off x="457200" y="4279392"/>
            <a:ext cx="1965960" cy="274320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457200" y="4279392"/>
            <a:ext cx="1965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Discovery</a:t>
            </a:r>
            <a:endParaRPr lang="en-US" sz="900" dirty="0"/>
          </a:p>
        </p:txBody>
      </p:sp>
      <p:sp>
        <p:nvSpPr>
          <p:cNvPr id="43" name="Shape 41"/>
          <p:cNvSpPr/>
          <p:nvPr/>
        </p:nvSpPr>
        <p:spPr>
          <a:xfrm>
            <a:off x="2514600" y="4279392"/>
            <a:ext cx="1965960" cy="274320"/>
          </a:xfrm>
          <a:prstGeom prst="rect">
            <a:avLst/>
          </a:prstGeom>
          <a:solidFill>
            <a:srgbClr val="003366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2514600" y="4279392"/>
            <a:ext cx="1965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</a:t>
            </a:r>
            <a:endParaRPr lang="en-US" sz="900" dirty="0"/>
          </a:p>
        </p:txBody>
      </p:sp>
      <p:sp>
        <p:nvSpPr>
          <p:cNvPr id="45" name="Shape 43"/>
          <p:cNvSpPr/>
          <p:nvPr/>
        </p:nvSpPr>
        <p:spPr>
          <a:xfrm>
            <a:off x="4572000" y="4279392"/>
            <a:ext cx="1965960" cy="274320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4572000" y="4279392"/>
            <a:ext cx="1965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Pilot</a:t>
            </a:r>
            <a:endParaRPr lang="en-US" sz="900" dirty="0"/>
          </a:p>
        </p:txBody>
      </p:sp>
      <p:sp>
        <p:nvSpPr>
          <p:cNvPr id="47" name="Shape 45"/>
          <p:cNvSpPr/>
          <p:nvPr/>
        </p:nvSpPr>
        <p:spPr>
          <a:xfrm>
            <a:off x="6629400" y="4279392"/>
            <a:ext cx="1965960" cy="274320"/>
          </a:xfrm>
          <a:prstGeom prst="rect">
            <a:avLst/>
          </a:prstGeom>
          <a:solidFill>
            <a:srgbClr val="003366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6629400" y="4279392"/>
            <a:ext cx="1965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Close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1A3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56032"/>
            <a:ext cx="36576" cy="292608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93776" y="246888"/>
            <a:ext cx="5029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90-DAY ROADMAP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8046720" y="164592"/>
            <a:ext cx="914400" cy="256032"/>
          </a:xfrm>
          <a:prstGeom prst="roundRect">
            <a:avLst>
              <a:gd name="adj" fmla="val 17857"/>
            </a:avLst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046720" y="164592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Layout A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365760" y="59436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90-Day Quick-Wins Roadmap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365760" y="1078992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phases — map your initiatives, owners, and quick wins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0" y="4919472"/>
            <a:ext cx="9144000" cy="219456"/>
          </a:xfrm>
          <a:prstGeom prst="rect">
            <a:avLst/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65760" y="4928616"/>
            <a:ext cx="8412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 | B  ·  90-Day Roadmap  ·  soufianeboudarraja.com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347472" y="1371600"/>
            <a:ext cx="2633472" cy="384048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47472" y="1371600"/>
            <a:ext cx="2633472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Days 1–30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347472" y="1572768"/>
            <a:ext cx="2633472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D0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Stabilise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347472" y="1792224"/>
            <a:ext cx="2633472" cy="621792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438912" y="1828800"/>
            <a:ext cx="245059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Initiative 1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438912" y="2121408"/>
            <a:ext cx="640080" cy="182880"/>
          </a:xfrm>
          <a:prstGeom prst="roundRect">
            <a:avLst>
              <a:gd name="adj" fmla="val 20000"/>
            </a:avLst>
          </a:prstGeom>
          <a:solidFill>
            <a:srgbClr val="003366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38912" y="2121408"/>
            <a:ext cx="6400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2304288" y="2121408"/>
            <a:ext cx="585216" cy="182880"/>
          </a:xfrm>
          <a:prstGeom prst="rect">
            <a:avLst/>
          </a:prstGeom>
          <a:solidFill>
            <a:srgbClr val="003366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2304288" y="2121408"/>
            <a:ext cx="585216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 Quick Win</a:t>
            </a:r>
            <a:endParaRPr lang="en-US" sz="750" dirty="0"/>
          </a:p>
        </p:txBody>
      </p:sp>
      <p:sp>
        <p:nvSpPr>
          <p:cNvPr id="19" name="Shape 17"/>
          <p:cNvSpPr/>
          <p:nvPr/>
        </p:nvSpPr>
        <p:spPr>
          <a:xfrm>
            <a:off x="347472" y="2450592"/>
            <a:ext cx="2633472" cy="621792"/>
          </a:xfrm>
          <a:prstGeom prst="rect">
            <a:avLst/>
          </a:prstGeom>
          <a:solidFill>
            <a:srgbClr val="001A33"/>
          </a:solidFill>
          <a:ln w="6350">
            <a:solidFill>
              <a:srgbClr val="004D80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438912" y="2487168"/>
            <a:ext cx="245059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Initiative 2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438912" y="2779776"/>
            <a:ext cx="640080" cy="182880"/>
          </a:xfrm>
          <a:prstGeom prst="roundRect">
            <a:avLst>
              <a:gd name="adj" fmla="val 20000"/>
            </a:avLst>
          </a:prstGeom>
          <a:solidFill>
            <a:srgbClr val="003366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38912" y="2779776"/>
            <a:ext cx="6400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</a:t>
            </a:r>
            <a:endParaRPr lang="en-US" sz="800" dirty="0"/>
          </a:p>
        </p:txBody>
      </p:sp>
      <p:sp>
        <p:nvSpPr>
          <p:cNvPr id="23" name="Shape 21"/>
          <p:cNvSpPr/>
          <p:nvPr/>
        </p:nvSpPr>
        <p:spPr>
          <a:xfrm>
            <a:off x="2304288" y="2779776"/>
            <a:ext cx="585216" cy="182880"/>
          </a:xfrm>
          <a:prstGeom prst="rect">
            <a:avLst/>
          </a:prstGeom>
          <a:solidFill>
            <a:srgbClr val="003366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2304288" y="2779776"/>
            <a:ext cx="585216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 Quick Win</a:t>
            </a:r>
            <a:endParaRPr lang="en-US" sz="750" dirty="0"/>
          </a:p>
        </p:txBody>
      </p:sp>
      <p:sp>
        <p:nvSpPr>
          <p:cNvPr id="25" name="Shape 23"/>
          <p:cNvSpPr/>
          <p:nvPr/>
        </p:nvSpPr>
        <p:spPr>
          <a:xfrm>
            <a:off x="347472" y="3108960"/>
            <a:ext cx="2633472" cy="621792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438912" y="3145536"/>
            <a:ext cx="245059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Initiative 3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438912" y="3438144"/>
            <a:ext cx="640080" cy="182880"/>
          </a:xfrm>
          <a:prstGeom prst="roundRect">
            <a:avLst>
              <a:gd name="adj" fmla="val 20000"/>
            </a:avLst>
          </a:prstGeom>
          <a:solidFill>
            <a:srgbClr val="003366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38912" y="3438144"/>
            <a:ext cx="6400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</a:t>
            </a:r>
            <a:endParaRPr lang="en-US" sz="800" dirty="0"/>
          </a:p>
        </p:txBody>
      </p:sp>
      <p:sp>
        <p:nvSpPr>
          <p:cNvPr id="29" name="Shape 27"/>
          <p:cNvSpPr/>
          <p:nvPr/>
        </p:nvSpPr>
        <p:spPr>
          <a:xfrm>
            <a:off x="2304288" y="3438144"/>
            <a:ext cx="585216" cy="182880"/>
          </a:xfrm>
          <a:prstGeom prst="rect">
            <a:avLst/>
          </a:prstGeom>
          <a:solidFill>
            <a:srgbClr val="003366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2304288" y="3438144"/>
            <a:ext cx="585216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 Quick Win</a:t>
            </a:r>
            <a:endParaRPr lang="en-US" sz="750" dirty="0"/>
          </a:p>
        </p:txBody>
      </p:sp>
      <p:sp>
        <p:nvSpPr>
          <p:cNvPr id="31" name="Shape 29"/>
          <p:cNvSpPr/>
          <p:nvPr/>
        </p:nvSpPr>
        <p:spPr>
          <a:xfrm>
            <a:off x="347472" y="3767328"/>
            <a:ext cx="2633472" cy="621792"/>
          </a:xfrm>
          <a:prstGeom prst="rect">
            <a:avLst/>
          </a:prstGeom>
          <a:solidFill>
            <a:srgbClr val="001A33"/>
          </a:solidFill>
          <a:ln w="6350">
            <a:solidFill>
              <a:srgbClr val="004D80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438912" y="3803904"/>
            <a:ext cx="245059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Initiative 4</a:t>
            </a:r>
            <a:endParaRPr lang="en-US" sz="900" dirty="0"/>
          </a:p>
        </p:txBody>
      </p:sp>
      <p:sp>
        <p:nvSpPr>
          <p:cNvPr id="33" name="Shape 31"/>
          <p:cNvSpPr/>
          <p:nvPr/>
        </p:nvSpPr>
        <p:spPr>
          <a:xfrm>
            <a:off x="438912" y="4096512"/>
            <a:ext cx="640080" cy="182880"/>
          </a:xfrm>
          <a:prstGeom prst="roundRect">
            <a:avLst>
              <a:gd name="adj" fmla="val 20000"/>
            </a:avLst>
          </a:prstGeom>
          <a:solidFill>
            <a:srgbClr val="003366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438912" y="4096512"/>
            <a:ext cx="6400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</a:t>
            </a:r>
            <a:endParaRPr lang="en-US" sz="800" dirty="0"/>
          </a:p>
        </p:txBody>
      </p:sp>
      <p:sp>
        <p:nvSpPr>
          <p:cNvPr id="35" name="Shape 33"/>
          <p:cNvSpPr/>
          <p:nvPr/>
        </p:nvSpPr>
        <p:spPr>
          <a:xfrm>
            <a:off x="2304288" y="4096512"/>
            <a:ext cx="585216" cy="182880"/>
          </a:xfrm>
          <a:prstGeom prst="rect">
            <a:avLst/>
          </a:prstGeom>
          <a:solidFill>
            <a:srgbClr val="003366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2304288" y="4096512"/>
            <a:ext cx="585216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 Quick Win</a:t>
            </a:r>
            <a:endParaRPr lang="en-US" sz="750" dirty="0"/>
          </a:p>
        </p:txBody>
      </p:sp>
      <p:sp>
        <p:nvSpPr>
          <p:cNvPr id="37" name="Shape 35"/>
          <p:cNvSpPr/>
          <p:nvPr/>
        </p:nvSpPr>
        <p:spPr>
          <a:xfrm>
            <a:off x="3145536" y="1371600"/>
            <a:ext cx="2633472" cy="384048"/>
          </a:xfrm>
          <a:prstGeom prst="rect">
            <a:avLst/>
          </a:prstGeom>
          <a:solidFill>
            <a:srgbClr val="336699"/>
          </a:solidFill>
          <a:ln w="12700">
            <a:solidFill>
              <a:srgbClr val="336699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3145536" y="1371600"/>
            <a:ext cx="2633472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Days 31–60</a:t>
            </a:r>
            <a:endParaRPr lang="en-US" sz="1100" dirty="0"/>
          </a:p>
        </p:txBody>
      </p:sp>
      <p:sp>
        <p:nvSpPr>
          <p:cNvPr id="39" name="Text 37"/>
          <p:cNvSpPr/>
          <p:nvPr/>
        </p:nvSpPr>
        <p:spPr>
          <a:xfrm>
            <a:off x="3145536" y="1572768"/>
            <a:ext cx="2633472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Accelerate</a:t>
            </a:r>
            <a:endParaRPr lang="en-US" sz="900" dirty="0"/>
          </a:p>
        </p:txBody>
      </p:sp>
      <p:sp>
        <p:nvSpPr>
          <p:cNvPr id="40" name="Shape 38"/>
          <p:cNvSpPr/>
          <p:nvPr/>
        </p:nvSpPr>
        <p:spPr>
          <a:xfrm>
            <a:off x="3145536" y="1792224"/>
            <a:ext cx="2633472" cy="621792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41" name="Text 39"/>
          <p:cNvSpPr/>
          <p:nvPr/>
        </p:nvSpPr>
        <p:spPr>
          <a:xfrm>
            <a:off x="3236976" y="1828800"/>
            <a:ext cx="245059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Initiative 1</a:t>
            </a:r>
            <a:endParaRPr lang="en-US" sz="900" dirty="0"/>
          </a:p>
        </p:txBody>
      </p:sp>
      <p:sp>
        <p:nvSpPr>
          <p:cNvPr id="42" name="Shape 40"/>
          <p:cNvSpPr/>
          <p:nvPr/>
        </p:nvSpPr>
        <p:spPr>
          <a:xfrm>
            <a:off x="3236976" y="2121408"/>
            <a:ext cx="640080" cy="182880"/>
          </a:xfrm>
          <a:prstGeom prst="roundRect">
            <a:avLst>
              <a:gd name="adj" fmla="val 20000"/>
            </a:avLst>
          </a:prstGeom>
          <a:solidFill>
            <a:srgbClr val="003366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3236976" y="2121408"/>
            <a:ext cx="6400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</a:t>
            </a:r>
            <a:endParaRPr lang="en-US" sz="800" dirty="0"/>
          </a:p>
        </p:txBody>
      </p:sp>
      <p:sp>
        <p:nvSpPr>
          <p:cNvPr id="44" name="Shape 42"/>
          <p:cNvSpPr/>
          <p:nvPr/>
        </p:nvSpPr>
        <p:spPr>
          <a:xfrm>
            <a:off x="5102352" y="2121408"/>
            <a:ext cx="585216" cy="182880"/>
          </a:xfrm>
          <a:prstGeom prst="rect">
            <a:avLst/>
          </a:prstGeom>
          <a:solidFill>
            <a:srgbClr val="003366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5102352" y="2121408"/>
            <a:ext cx="585216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 Quick Win</a:t>
            </a:r>
            <a:endParaRPr lang="en-US" sz="750" dirty="0"/>
          </a:p>
        </p:txBody>
      </p:sp>
      <p:sp>
        <p:nvSpPr>
          <p:cNvPr id="46" name="Shape 44"/>
          <p:cNvSpPr/>
          <p:nvPr/>
        </p:nvSpPr>
        <p:spPr>
          <a:xfrm>
            <a:off x="3145536" y="2450592"/>
            <a:ext cx="2633472" cy="621792"/>
          </a:xfrm>
          <a:prstGeom prst="rect">
            <a:avLst/>
          </a:prstGeom>
          <a:solidFill>
            <a:srgbClr val="001A33"/>
          </a:solidFill>
          <a:ln w="6350">
            <a:solidFill>
              <a:srgbClr val="004D80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47" name="Text 45"/>
          <p:cNvSpPr/>
          <p:nvPr/>
        </p:nvSpPr>
        <p:spPr>
          <a:xfrm>
            <a:off x="3236976" y="2487168"/>
            <a:ext cx="245059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Initiative 2</a:t>
            </a:r>
            <a:endParaRPr lang="en-US" sz="900" dirty="0"/>
          </a:p>
        </p:txBody>
      </p:sp>
      <p:sp>
        <p:nvSpPr>
          <p:cNvPr id="48" name="Shape 46"/>
          <p:cNvSpPr/>
          <p:nvPr/>
        </p:nvSpPr>
        <p:spPr>
          <a:xfrm>
            <a:off x="3236976" y="2779776"/>
            <a:ext cx="640080" cy="182880"/>
          </a:xfrm>
          <a:prstGeom prst="roundRect">
            <a:avLst>
              <a:gd name="adj" fmla="val 20000"/>
            </a:avLst>
          </a:prstGeom>
          <a:solidFill>
            <a:srgbClr val="003366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3236976" y="2779776"/>
            <a:ext cx="6400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</a:t>
            </a:r>
            <a:endParaRPr lang="en-US" sz="800" dirty="0"/>
          </a:p>
        </p:txBody>
      </p:sp>
      <p:sp>
        <p:nvSpPr>
          <p:cNvPr id="50" name="Shape 48"/>
          <p:cNvSpPr/>
          <p:nvPr/>
        </p:nvSpPr>
        <p:spPr>
          <a:xfrm>
            <a:off x="5102352" y="2779776"/>
            <a:ext cx="585216" cy="182880"/>
          </a:xfrm>
          <a:prstGeom prst="rect">
            <a:avLst/>
          </a:prstGeom>
          <a:solidFill>
            <a:srgbClr val="003366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5102352" y="2779776"/>
            <a:ext cx="585216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 Quick Win</a:t>
            </a:r>
            <a:endParaRPr lang="en-US" sz="750" dirty="0"/>
          </a:p>
        </p:txBody>
      </p:sp>
      <p:sp>
        <p:nvSpPr>
          <p:cNvPr id="52" name="Shape 50"/>
          <p:cNvSpPr/>
          <p:nvPr/>
        </p:nvSpPr>
        <p:spPr>
          <a:xfrm>
            <a:off x="3145536" y="3108960"/>
            <a:ext cx="2633472" cy="621792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53" name="Text 51"/>
          <p:cNvSpPr/>
          <p:nvPr/>
        </p:nvSpPr>
        <p:spPr>
          <a:xfrm>
            <a:off x="3236976" y="3145536"/>
            <a:ext cx="245059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Initiative 3</a:t>
            </a:r>
            <a:endParaRPr lang="en-US" sz="900" dirty="0"/>
          </a:p>
        </p:txBody>
      </p:sp>
      <p:sp>
        <p:nvSpPr>
          <p:cNvPr id="54" name="Shape 52"/>
          <p:cNvSpPr/>
          <p:nvPr/>
        </p:nvSpPr>
        <p:spPr>
          <a:xfrm>
            <a:off x="3236976" y="3438144"/>
            <a:ext cx="640080" cy="182880"/>
          </a:xfrm>
          <a:prstGeom prst="roundRect">
            <a:avLst>
              <a:gd name="adj" fmla="val 20000"/>
            </a:avLst>
          </a:prstGeom>
          <a:solidFill>
            <a:srgbClr val="003366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55" name="Text 53"/>
          <p:cNvSpPr/>
          <p:nvPr/>
        </p:nvSpPr>
        <p:spPr>
          <a:xfrm>
            <a:off x="3236976" y="3438144"/>
            <a:ext cx="6400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</a:t>
            </a:r>
            <a:endParaRPr lang="en-US" sz="800" dirty="0"/>
          </a:p>
        </p:txBody>
      </p:sp>
      <p:sp>
        <p:nvSpPr>
          <p:cNvPr id="56" name="Shape 54"/>
          <p:cNvSpPr/>
          <p:nvPr/>
        </p:nvSpPr>
        <p:spPr>
          <a:xfrm>
            <a:off x="5102352" y="3438144"/>
            <a:ext cx="585216" cy="182880"/>
          </a:xfrm>
          <a:prstGeom prst="rect">
            <a:avLst/>
          </a:prstGeom>
          <a:solidFill>
            <a:srgbClr val="003366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57" name="Text 55"/>
          <p:cNvSpPr/>
          <p:nvPr/>
        </p:nvSpPr>
        <p:spPr>
          <a:xfrm>
            <a:off x="5102352" y="3438144"/>
            <a:ext cx="585216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 Quick Win</a:t>
            </a:r>
            <a:endParaRPr lang="en-US" sz="750" dirty="0"/>
          </a:p>
        </p:txBody>
      </p:sp>
      <p:sp>
        <p:nvSpPr>
          <p:cNvPr id="58" name="Shape 56"/>
          <p:cNvSpPr/>
          <p:nvPr/>
        </p:nvSpPr>
        <p:spPr>
          <a:xfrm>
            <a:off x="3145536" y="3767328"/>
            <a:ext cx="2633472" cy="621792"/>
          </a:xfrm>
          <a:prstGeom prst="rect">
            <a:avLst/>
          </a:prstGeom>
          <a:solidFill>
            <a:srgbClr val="001A33"/>
          </a:solidFill>
          <a:ln w="6350">
            <a:solidFill>
              <a:srgbClr val="004D80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59" name="Text 57"/>
          <p:cNvSpPr/>
          <p:nvPr/>
        </p:nvSpPr>
        <p:spPr>
          <a:xfrm>
            <a:off x="3236976" y="3803904"/>
            <a:ext cx="245059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Initiative 4</a:t>
            </a:r>
            <a:endParaRPr lang="en-US" sz="900" dirty="0"/>
          </a:p>
        </p:txBody>
      </p:sp>
      <p:sp>
        <p:nvSpPr>
          <p:cNvPr id="60" name="Shape 58"/>
          <p:cNvSpPr/>
          <p:nvPr/>
        </p:nvSpPr>
        <p:spPr>
          <a:xfrm>
            <a:off x="3236976" y="4096512"/>
            <a:ext cx="640080" cy="182880"/>
          </a:xfrm>
          <a:prstGeom prst="roundRect">
            <a:avLst>
              <a:gd name="adj" fmla="val 20000"/>
            </a:avLst>
          </a:prstGeom>
          <a:solidFill>
            <a:srgbClr val="003366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61" name="Text 59"/>
          <p:cNvSpPr/>
          <p:nvPr/>
        </p:nvSpPr>
        <p:spPr>
          <a:xfrm>
            <a:off x="3236976" y="4096512"/>
            <a:ext cx="6400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</a:t>
            </a:r>
            <a:endParaRPr lang="en-US" sz="800" dirty="0"/>
          </a:p>
        </p:txBody>
      </p:sp>
      <p:sp>
        <p:nvSpPr>
          <p:cNvPr id="62" name="Shape 60"/>
          <p:cNvSpPr/>
          <p:nvPr/>
        </p:nvSpPr>
        <p:spPr>
          <a:xfrm>
            <a:off x="5102352" y="4096512"/>
            <a:ext cx="585216" cy="182880"/>
          </a:xfrm>
          <a:prstGeom prst="rect">
            <a:avLst/>
          </a:prstGeom>
          <a:solidFill>
            <a:srgbClr val="003366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63" name="Text 61"/>
          <p:cNvSpPr/>
          <p:nvPr/>
        </p:nvSpPr>
        <p:spPr>
          <a:xfrm>
            <a:off x="5102352" y="4096512"/>
            <a:ext cx="585216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 Quick Win</a:t>
            </a:r>
            <a:endParaRPr lang="en-US" sz="750" dirty="0"/>
          </a:p>
        </p:txBody>
      </p:sp>
      <p:sp>
        <p:nvSpPr>
          <p:cNvPr id="64" name="Shape 62"/>
          <p:cNvSpPr/>
          <p:nvPr/>
        </p:nvSpPr>
        <p:spPr>
          <a:xfrm>
            <a:off x="5943600" y="1371600"/>
            <a:ext cx="2633472" cy="384048"/>
          </a:xfrm>
          <a:prstGeom prst="rect">
            <a:avLst/>
          </a:prstGeom>
          <a:solidFill>
            <a:srgbClr val="6699CC"/>
          </a:solidFill>
          <a:ln w="12700">
            <a:solidFill>
              <a:srgbClr val="6699CC"/>
            </a:solidFill>
            <a:prstDash val="solid"/>
          </a:ln>
        </p:spPr>
      </p:sp>
      <p:sp>
        <p:nvSpPr>
          <p:cNvPr id="65" name="Text 63"/>
          <p:cNvSpPr/>
          <p:nvPr/>
        </p:nvSpPr>
        <p:spPr>
          <a:xfrm>
            <a:off x="5943600" y="1371600"/>
            <a:ext cx="2633472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Days 61–90</a:t>
            </a:r>
            <a:endParaRPr lang="en-US" sz="1100" dirty="0"/>
          </a:p>
        </p:txBody>
      </p:sp>
      <p:sp>
        <p:nvSpPr>
          <p:cNvPr id="66" name="Text 64"/>
          <p:cNvSpPr/>
          <p:nvPr/>
        </p:nvSpPr>
        <p:spPr>
          <a:xfrm>
            <a:off x="5943600" y="1572768"/>
            <a:ext cx="2633472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Embed</a:t>
            </a:r>
            <a:endParaRPr lang="en-US" sz="900" dirty="0"/>
          </a:p>
        </p:txBody>
      </p:sp>
      <p:sp>
        <p:nvSpPr>
          <p:cNvPr id="67" name="Shape 65"/>
          <p:cNvSpPr/>
          <p:nvPr/>
        </p:nvSpPr>
        <p:spPr>
          <a:xfrm>
            <a:off x="5943600" y="1792224"/>
            <a:ext cx="2633472" cy="621792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68" name="Text 66"/>
          <p:cNvSpPr/>
          <p:nvPr/>
        </p:nvSpPr>
        <p:spPr>
          <a:xfrm>
            <a:off x="6035040" y="1828800"/>
            <a:ext cx="245059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Initiative 1</a:t>
            </a:r>
            <a:endParaRPr lang="en-US" sz="900" dirty="0"/>
          </a:p>
        </p:txBody>
      </p:sp>
      <p:sp>
        <p:nvSpPr>
          <p:cNvPr id="69" name="Shape 67"/>
          <p:cNvSpPr/>
          <p:nvPr/>
        </p:nvSpPr>
        <p:spPr>
          <a:xfrm>
            <a:off x="6035040" y="2121408"/>
            <a:ext cx="640080" cy="182880"/>
          </a:xfrm>
          <a:prstGeom prst="roundRect">
            <a:avLst>
              <a:gd name="adj" fmla="val 20000"/>
            </a:avLst>
          </a:prstGeom>
          <a:solidFill>
            <a:srgbClr val="003366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70" name="Text 68"/>
          <p:cNvSpPr/>
          <p:nvPr/>
        </p:nvSpPr>
        <p:spPr>
          <a:xfrm>
            <a:off x="6035040" y="2121408"/>
            <a:ext cx="6400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</a:t>
            </a:r>
            <a:endParaRPr lang="en-US" sz="800" dirty="0"/>
          </a:p>
        </p:txBody>
      </p:sp>
      <p:sp>
        <p:nvSpPr>
          <p:cNvPr id="71" name="Shape 69"/>
          <p:cNvSpPr/>
          <p:nvPr/>
        </p:nvSpPr>
        <p:spPr>
          <a:xfrm>
            <a:off x="7900416" y="2121408"/>
            <a:ext cx="585216" cy="182880"/>
          </a:xfrm>
          <a:prstGeom prst="rect">
            <a:avLst/>
          </a:prstGeom>
          <a:solidFill>
            <a:srgbClr val="003366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72" name="Text 70"/>
          <p:cNvSpPr/>
          <p:nvPr/>
        </p:nvSpPr>
        <p:spPr>
          <a:xfrm>
            <a:off x="7900416" y="2121408"/>
            <a:ext cx="585216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 Quick Win</a:t>
            </a:r>
            <a:endParaRPr lang="en-US" sz="750" dirty="0"/>
          </a:p>
        </p:txBody>
      </p:sp>
      <p:sp>
        <p:nvSpPr>
          <p:cNvPr id="73" name="Shape 71"/>
          <p:cNvSpPr/>
          <p:nvPr/>
        </p:nvSpPr>
        <p:spPr>
          <a:xfrm>
            <a:off x="5943600" y="2450592"/>
            <a:ext cx="2633472" cy="621792"/>
          </a:xfrm>
          <a:prstGeom prst="rect">
            <a:avLst/>
          </a:prstGeom>
          <a:solidFill>
            <a:srgbClr val="001A33"/>
          </a:solidFill>
          <a:ln w="6350">
            <a:solidFill>
              <a:srgbClr val="004D80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74" name="Text 72"/>
          <p:cNvSpPr/>
          <p:nvPr/>
        </p:nvSpPr>
        <p:spPr>
          <a:xfrm>
            <a:off x="6035040" y="2487168"/>
            <a:ext cx="245059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Initiative 2</a:t>
            </a:r>
            <a:endParaRPr lang="en-US" sz="900" dirty="0"/>
          </a:p>
        </p:txBody>
      </p:sp>
      <p:sp>
        <p:nvSpPr>
          <p:cNvPr id="75" name="Shape 73"/>
          <p:cNvSpPr/>
          <p:nvPr/>
        </p:nvSpPr>
        <p:spPr>
          <a:xfrm>
            <a:off x="6035040" y="2779776"/>
            <a:ext cx="640080" cy="182880"/>
          </a:xfrm>
          <a:prstGeom prst="roundRect">
            <a:avLst>
              <a:gd name="adj" fmla="val 20000"/>
            </a:avLst>
          </a:prstGeom>
          <a:solidFill>
            <a:srgbClr val="003366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76" name="Text 74"/>
          <p:cNvSpPr/>
          <p:nvPr/>
        </p:nvSpPr>
        <p:spPr>
          <a:xfrm>
            <a:off x="6035040" y="2779776"/>
            <a:ext cx="6400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</a:t>
            </a:r>
            <a:endParaRPr lang="en-US" sz="800" dirty="0"/>
          </a:p>
        </p:txBody>
      </p:sp>
      <p:sp>
        <p:nvSpPr>
          <p:cNvPr id="77" name="Shape 75"/>
          <p:cNvSpPr/>
          <p:nvPr/>
        </p:nvSpPr>
        <p:spPr>
          <a:xfrm>
            <a:off x="7900416" y="2779776"/>
            <a:ext cx="585216" cy="182880"/>
          </a:xfrm>
          <a:prstGeom prst="rect">
            <a:avLst/>
          </a:prstGeom>
          <a:solidFill>
            <a:srgbClr val="003366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78" name="Text 76"/>
          <p:cNvSpPr/>
          <p:nvPr/>
        </p:nvSpPr>
        <p:spPr>
          <a:xfrm>
            <a:off x="7900416" y="2779776"/>
            <a:ext cx="585216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 Quick Win</a:t>
            </a:r>
            <a:endParaRPr lang="en-US" sz="750" dirty="0"/>
          </a:p>
        </p:txBody>
      </p:sp>
      <p:sp>
        <p:nvSpPr>
          <p:cNvPr id="79" name="Shape 77"/>
          <p:cNvSpPr/>
          <p:nvPr/>
        </p:nvSpPr>
        <p:spPr>
          <a:xfrm>
            <a:off x="5943600" y="3108960"/>
            <a:ext cx="2633472" cy="621792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80" name="Text 78"/>
          <p:cNvSpPr/>
          <p:nvPr/>
        </p:nvSpPr>
        <p:spPr>
          <a:xfrm>
            <a:off x="6035040" y="3145536"/>
            <a:ext cx="245059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Initiative 3</a:t>
            </a:r>
            <a:endParaRPr lang="en-US" sz="900" dirty="0"/>
          </a:p>
        </p:txBody>
      </p:sp>
      <p:sp>
        <p:nvSpPr>
          <p:cNvPr id="81" name="Shape 79"/>
          <p:cNvSpPr/>
          <p:nvPr/>
        </p:nvSpPr>
        <p:spPr>
          <a:xfrm>
            <a:off x="6035040" y="3438144"/>
            <a:ext cx="640080" cy="182880"/>
          </a:xfrm>
          <a:prstGeom prst="roundRect">
            <a:avLst>
              <a:gd name="adj" fmla="val 20000"/>
            </a:avLst>
          </a:prstGeom>
          <a:solidFill>
            <a:srgbClr val="003366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82" name="Text 80"/>
          <p:cNvSpPr/>
          <p:nvPr/>
        </p:nvSpPr>
        <p:spPr>
          <a:xfrm>
            <a:off x="6035040" y="3438144"/>
            <a:ext cx="6400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</a:t>
            </a:r>
            <a:endParaRPr lang="en-US" sz="800" dirty="0"/>
          </a:p>
        </p:txBody>
      </p:sp>
      <p:sp>
        <p:nvSpPr>
          <p:cNvPr id="83" name="Shape 81"/>
          <p:cNvSpPr/>
          <p:nvPr/>
        </p:nvSpPr>
        <p:spPr>
          <a:xfrm>
            <a:off x="7900416" y="3438144"/>
            <a:ext cx="585216" cy="182880"/>
          </a:xfrm>
          <a:prstGeom prst="rect">
            <a:avLst/>
          </a:prstGeom>
          <a:solidFill>
            <a:srgbClr val="003366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84" name="Text 82"/>
          <p:cNvSpPr/>
          <p:nvPr/>
        </p:nvSpPr>
        <p:spPr>
          <a:xfrm>
            <a:off x="7900416" y="3438144"/>
            <a:ext cx="585216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 Quick Win</a:t>
            </a:r>
            <a:endParaRPr lang="en-US" sz="750" dirty="0"/>
          </a:p>
        </p:txBody>
      </p:sp>
      <p:sp>
        <p:nvSpPr>
          <p:cNvPr id="85" name="Shape 83"/>
          <p:cNvSpPr/>
          <p:nvPr/>
        </p:nvSpPr>
        <p:spPr>
          <a:xfrm>
            <a:off x="5943600" y="3767328"/>
            <a:ext cx="2633472" cy="621792"/>
          </a:xfrm>
          <a:prstGeom prst="rect">
            <a:avLst/>
          </a:prstGeom>
          <a:solidFill>
            <a:srgbClr val="001A33"/>
          </a:solidFill>
          <a:ln w="6350">
            <a:solidFill>
              <a:srgbClr val="004D80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86" name="Text 84"/>
          <p:cNvSpPr/>
          <p:nvPr/>
        </p:nvSpPr>
        <p:spPr>
          <a:xfrm>
            <a:off x="6035040" y="3803904"/>
            <a:ext cx="245059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Initiative 4</a:t>
            </a:r>
            <a:endParaRPr lang="en-US" sz="900" dirty="0"/>
          </a:p>
        </p:txBody>
      </p:sp>
      <p:sp>
        <p:nvSpPr>
          <p:cNvPr id="87" name="Shape 85"/>
          <p:cNvSpPr/>
          <p:nvPr/>
        </p:nvSpPr>
        <p:spPr>
          <a:xfrm>
            <a:off x="6035040" y="4096512"/>
            <a:ext cx="640080" cy="182880"/>
          </a:xfrm>
          <a:prstGeom prst="roundRect">
            <a:avLst>
              <a:gd name="adj" fmla="val 20000"/>
            </a:avLst>
          </a:prstGeom>
          <a:solidFill>
            <a:srgbClr val="003366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88" name="Text 86"/>
          <p:cNvSpPr/>
          <p:nvPr/>
        </p:nvSpPr>
        <p:spPr>
          <a:xfrm>
            <a:off x="6035040" y="4096512"/>
            <a:ext cx="6400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</a:t>
            </a:r>
            <a:endParaRPr lang="en-US" sz="800" dirty="0"/>
          </a:p>
        </p:txBody>
      </p:sp>
      <p:sp>
        <p:nvSpPr>
          <p:cNvPr id="89" name="Shape 87"/>
          <p:cNvSpPr/>
          <p:nvPr/>
        </p:nvSpPr>
        <p:spPr>
          <a:xfrm>
            <a:off x="7900416" y="4096512"/>
            <a:ext cx="585216" cy="182880"/>
          </a:xfrm>
          <a:prstGeom prst="rect">
            <a:avLst/>
          </a:prstGeom>
          <a:solidFill>
            <a:srgbClr val="003366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90" name="Text 88"/>
          <p:cNvSpPr/>
          <p:nvPr/>
        </p:nvSpPr>
        <p:spPr>
          <a:xfrm>
            <a:off x="7900416" y="4096512"/>
            <a:ext cx="585216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 Quick Win</a:t>
            </a:r>
            <a:endParaRPr lang="en-US" sz="7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1A3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56032"/>
            <a:ext cx="36576" cy="292608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93776" y="246888"/>
            <a:ext cx="5029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90-DAY ROADMAP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8046720" y="164592"/>
            <a:ext cx="914400" cy="256032"/>
          </a:xfrm>
          <a:prstGeom prst="roundRect">
            <a:avLst>
              <a:gd name="adj" fmla="val 17857"/>
            </a:avLst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046720" y="164592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Layout B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365760" y="59436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90-Day Roadmap — By Initiative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365760" y="1078992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lane per initiative, three phases across the top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0" y="4919472"/>
            <a:ext cx="9144000" cy="219456"/>
          </a:xfrm>
          <a:prstGeom prst="rect">
            <a:avLst/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65760" y="4928616"/>
            <a:ext cx="8412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 | B  ·  90-Day Roadmap  ·  soufianeboudarraja.com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1536192" y="1371600"/>
            <a:ext cx="2542032" cy="320040"/>
          </a:xfrm>
          <a:prstGeom prst="rect">
            <a:avLst/>
          </a:prstGeom>
          <a:solidFill>
            <a:srgbClr val="FF6600"/>
          </a:solidFill>
          <a:ln w="12700">
            <a:solidFill>
              <a:srgbClr val="004D8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536192" y="1371600"/>
            <a:ext cx="254203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Days 1–30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133088" y="1371600"/>
            <a:ext cx="2542032" cy="320040"/>
          </a:xfrm>
          <a:prstGeom prst="rect">
            <a:avLst/>
          </a:prstGeom>
          <a:solidFill>
            <a:srgbClr val="336699"/>
          </a:solidFill>
          <a:ln w="12700">
            <a:solidFill>
              <a:srgbClr val="004D8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133088" y="1371600"/>
            <a:ext cx="254203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Days 31–60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6729984" y="1371600"/>
            <a:ext cx="2542032" cy="320040"/>
          </a:xfrm>
          <a:prstGeom prst="rect">
            <a:avLst/>
          </a:prstGeom>
          <a:solidFill>
            <a:srgbClr val="336699"/>
          </a:solidFill>
          <a:ln w="12700">
            <a:solidFill>
              <a:srgbClr val="004D8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729984" y="1371600"/>
            <a:ext cx="254203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Days 61–90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347472" y="1371600"/>
            <a:ext cx="1188720" cy="320040"/>
          </a:xfrm>
          <a:prstGeom prst="rect">
            <a:avLst/>
          </a:prstGeom>
          <a:solidFill>
            <a:srgbClr val="002D55"/>
          </a:solidFill>
          <a:ln w="12700">
            <a:solidFill>
              <a:srgbClr val="004D8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47472" y="1371600"/>
            <a:ext cx="1188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Initiative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347472" y="1728216"/>
            <a:ext cx="1188720" cy="658368"/>
          </a:xfrm>
          <a:prstGeom prst="rect">
            <a:avLst/>
          </a:prstGeom>
          <a:solidFill>
            <a:srgbClr val="003366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47472" y="1728216"/>
            <a:ext cx="118872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</a:t>
            </a:r>
            <a:endParaRPr lang="en-US" sz="900" dirty="0"/>
          </a:p>
          <a:p>
            <a:pPr algn="ctr" indent="0" marL="0">
              <a:buNone/>
            </a:pPr>
            <a:r>
              <a:rPr lang="en-US" sz="900" b="1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Optimisation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1536192" y="1728216"/>
            <a:ext cx="2542032" cy="658368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1627632" y="1801368"/>
            <a:ext cx="235915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Action / initiative here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1627632" y="2112264"/>
            <a:ext cx="594360" cy="182880"/>
          </a:xfrm>
          <a:prstGeom prst="roundRect">
            <a:avLst>
              <a:gd name="adj" fmla="val 20000"/>
            </a:avLst>
          </a:prstGeom>
          <a:solidFill>
            <a:srgbClr val="003366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1627632" y="2112264"/>
            <a:ext cx="594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</a:t>
            </a:r>
            <a:endParaRPr lang="en-US" sz="800" dirty="0"/>
          </a:p>
        </p:txBody>
      </p:sp>
      <p:sp>
        <p:nvSpPr>
          <p:cNvPr id="24" name="Shape 22"/>
          <p:cNvSpPr/>
          <p:nvPr/>
        </p:nvSpPr>
        <p:spPr>
          <a:xfrm>
            <a:off x="4133088" y="1728216"/>
            <a:ext cx="2542032" cy="658368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4224528" y="1801368"/>
            <a:ext cx="235915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Action / initiative here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4224528" y="2112264"/>
            <a:ext cx="594360" cy="182880"/>
          </a:xfrm>
          <a:prstGeom prst="roundRect">
            <a:avLst>
              <a:gd name="adj" fmla="val 20000"/>
            </a:avLst>
          </a:prstGeom>
          <a:solidFill>
            <a:srgbClr val="003366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224528" y="2112264"/>
            <a:ext cx="594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</a:t>
            </a:r>
            <a:endParaRPr lang="en-US" sz="800" dirty="0"/>
          </a:p>
        </p:txBody>
      </p:sp>
      <p:sp>
        <p:nvSpPr>
          <p:cNvPr id="28" name="Shape 26"/>
          <p:cNvSpPr/>
          <p:nvPr/>
        </p:nvSpPr>
        <p:spPr>
          <a:xfrm>
            <a:off x="6729984" y="1728216"/>
            <a:ext cx="2542032" cy="658368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821424" y="1801368"/>
            <a:ext cx="235915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Action / initiative here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6821424" y="2112264"/>
            <a:ext cx="594360" cy="182880"/>
          </a:xfrm>
          <a:prstGeom prst="roundRect">
            <a:avLst>
              <a:gd name="adj" fmla="val 20000"/>
            </a:avLst>
          </a:prstGeom>
          <a:solidFill>
            <a:srgbClr val="003366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6821424" y="2112264"/>
            <a:ext cx="594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</a:t>
            </a:r>
            <a:endParaRPr lang="en-US" sz="800" dirty="0"/>
          </a:p>
        </p:txBody>
      </p:sp>
      <p:sp>
        <p:nvSpPr>
          <p:cNvPr id="32" name="Shape 30"/>
          <p:cNvSpPr/>
          <p:nvPr/>
        </p:nvSpPr>
        <p:spPr>
          <a:xfrm>
            <a:off x="347472" y="2441448"/>
            <a:ext cx="1188720" cy="658368"/>
          </a:xfrm>
          <a:prstGeom prst="rect">
            <a:avLst/>
          </a:prstGeom>
          <a:solidFill>
            <a:srgbClr val="003366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347472" y="2441448"/>
            <a:ext cx="118872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&amp;</a:t>
            </a:r>
            <a:endParaRPr lang="en-US" sz="900" dirty="0"/>
          </a:p>
          <a:p>
            <a:pPr algn="ctr" indent="0" marL="0">
              <a:buNone/>
            </a:pPr>
            <a:r>
              <a:rPr lang="en-US" sz="900" b="1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Reporting</a:t>
            </a:r>
            <a:endParaRPr lang="en-US" sz="900" dirty="0"/>
          </a:p>
        </p:txBody>
      </p:sp>
      <p:sp>
        <p:nvSpPr>
          <p:cNvPr id="34" name="Shape 32"/>
          <p:cNvSpPr/>
          <p:nvPr/>
        </p:nvSpPr>
        <p:spPr>
          <a:xfrm>
            <a:off x="1536192" y="2441448"/>
            <a:ext cx="2542032" cy="658368"/>
          </a:xfrm>
          <a:prstGeom prst="rect">
            <a:avLst/>
          </a:prstGeom>
          <a:solidFill>
            <a:srgbClr val="001A33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1627632" y="2514600"/>
            <a:ext cx="235915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Action / initiative here</a:t>
            </a:r>
            <a:endParaRPr lang="en-US" sz="900" dirty="0"/>
          </a:p>
        </p:txBody>
      </p:sp>
      <p:sp>
        <p:nvSpPr>
          <p:cNvPr id="36" name="Shape 34"/>
          <p:cNvSpPr/>
          <p:nvPr/>
        </p:nvSpPr>
        <p:spPr>
          <a:xfrm>
            <a:off x="1627632" y="2825496"/>
            <a:ext cx="594360" cy="182880"/>
          </a:xfrm>
          <a:prstGeom prst="roundRect">
            <a:avLst>
              <a:gd name="adj" fmla="val 20000"/>
            </a:avLst>
          </a:prstGeom>
          <a:solidFill>
            <a:srgbClr val="003366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1627632" y="2825496"/>
            <a:ext cx="594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</a:t>
            </a:r>
            <a:endParaRPr lang="en-US" sz="800" dirty="0"/>
          </a:p>
        </p:txBody>
      </p:sp>
      <p:sp>
        <p:nvSpPr>
          <p:cNvPr id="38" name="Shape 36"/>
          <p:cNvSpPr/>
          <p:nvPr/>
        </p:nvSpPr>
        <p:spPr>
          <a:xfrm>
            <a:off x="4133088" y="2441448"/>
            <a:ext cx="2542032" cy="658368"/>
          </a:xfrm>
          <a:prstGeom prst="rect">
            <a:avLst/>
          </a:prstGeom>
          <a:solidFill>
            <a:srgbClr val="001A33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4224528" y="2514600"/>
            <a:ext cx="235915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Action / initiative here</a:t>
            </a:r>
            <a:endParaRPr lang="en-US" sz="900" dirty="0"/>
          </a:p>
        </p:txBody>
      </p:sp>
      <p:sp>
        <p:nvSpPr>
          <p:cNvPr id="40" name="Shape 38"/>
          <p:cNvSpPr/>
          <p:nvPr/>
        </p:nvSpPr>
        <p:spPr>
          <a:xfrm>
            <a:off x="4224528" y="2825496"/>
            <a:ext cx="594360" cy="182880"/>
          </a:xfrm>
          <a:prstGeom prst="roundRect">
            <a:avLst>
              <a:gd name="adj" fmla="val 20000"/>
            </a:avLst>
          </a:prstGeom>
          <a:solidFill>
            <a:srgbClr val="003366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4224528" y="2825496"/>
            <a:ext cx="594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</a:t>
            </a:r>
            <a:endParaRPr lang="en-US" sz="800" dirty="0"/>
          </a:p>
        </p:txBody>
      </p:sp>
      <p:sp>
        <p:nvSpPr>
          <p:cNvPr id="42" name="Shape 40"/>
          <p:cNvSpPr/>
          <p:nvPr/>
        </p:nvSpPr>
        <p:spPr>
          <a:xfrm>
            <a:off x="6729984" y="2441448"/>
            <a:ext cx="2542032" cy="658368"/>
          </a:xfrm>
          <a:prstGeom prst="rect">
            <a:avLst/>
          </a:prstGeom>
          <a:solidFill>
            <a:srgbClr val="001A33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6821424" y="2514600"/>
            <a:ext cx="235915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Action / initiative here</a:t>
            </a:r>
            <a:endParaRPr lang="en-US" sz="900" dirty="0"/>
          </a:p>
        </p:txBody>
      </p:sp>
      <p:sp>
        <p:nvSpPr>
          <p:cNvPr id="44" name="Shape 42"/>
          <p:cNvSpPr/>
          <p:nvPr/>
        </p:nvSpPr>
        <p:spPr>
          <a:xfrm>
            <a:off x="6821424" y="2825496"/>
            <a:ext cx="594360" cy="182880"/>
          </a:xfrm>
          <a:prstGeom prst="roundRect">
            <a:avLst>
              <a:gd name="adj" fmla="val 20000"/>
            </a:avLst>
          </a:prstGeom>
          <a:solidFill>
            <a:srgbClr val="003366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6821424" y="2825496"/>
            <a:ext cx="594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</a:t>
            </a:r>
            <a:endParaRPr lang="en-US" sz="800" dirty="0"/>
          </a:p>
        </p:txBody>
      </p:sp>
      <p:sp>
        <p:nvSpPr>
          <p:cNvPr id="46" name="Shape 44"/>
          <p:cNvSpPr/>
          <p:nvPr/>
        </p:nvSpPr>
        <p:spPr>
          <a:xfrm>
            <a:off x="347472" y="3154680"/>
            <a:ext cx="1188720" cy="658368"/>
          </a:xfrm>
          <a:prstGeom prst="rect">
            <a:avLst/>
          </a:prstGeom>
          <a:solidFill>
            <a:srgbClr val="003366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347472" y="3154680"/>
            <a:ext cx="118872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</a:t>
            </a:r>
            <a:endParaRPr lang="en-US" sz="900" dirty="0"/>
          </a:p>
          <a:p>
            <a:pPr algn="ctr" indent="0" marL="0">
              <a:buNone/>
            </a:pPr>
            <a:r>
              <a:rPr lang="en-US" sz="900" b="1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Capability</a:t>
            </a:r>
            <a:endParaRPr lang="en-US" sz="900" dirty="0"/>
          </a:p>
        </p:txBody>
      </p:sp>
      <p:sp>
        <p:nvSpPr>
          <p:cNvPr id="48" name="Shape 46"/>
          <p:cNvSpPr/>
          <p:nvPr/>
        </p:nvSpPr>
        <p:spPr>
          <a:xfrm>
            <a:off x="1536192" y="3154680"/>
            <a:ext cx="2542032" cy="658368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1627632" y="3227832"/>
            <a:ext cx="235915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Action / initiative here</a:t>
            </a:r>
            <a:endParaRPr lang="en-US" sz="900" dirty="0"/>
          </a:p>
        </p:txBody>
      </p:sp>
      <p:sp>
        <p:nvSpPr>
          <p:cNvPr id="50" name="Shape 48"/>
          <p:cNvSpPr/>
          <p:nvPr/>
        </p:nvSpPr>
        <p:spPr>
          <a:xfrm>
            <a:off x="1627632" y="3538728"/>
            <a:ext cx="594360" cy="182880"/>
          </a:xfrm>
          <a:prstGeom prst="roundRect">
            <a:avLst>
              <a:gd name="adj" fmla="val 20000"/>
            </a:avLst>
          </a:prstGeom>
          <a:solidFill>
            <a:srgbClr val="003366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1627632" y="3538728"/>
            <a:ext cx="594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</a:t>
            </a:r>
            <a:endParaRPr lang="en-US" sz="800" dirty="0"/>
          </a:p>
        </p:txBody>
      </p:sp>
      <p:sp>
        <p:nvSpPr>
          <p:cNvPr id="52" name="Shape 50"/>
          <p:cNvSpPr/>
          <p:nvPr/>
        </p:nvSpPr>
        <p:spPr>
          <a:xfrm>
            <a:off x="4133088" y="3154680"/>
            <a:ext cx="2542032" cy="658368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4224528" y="3227832"/>
            <a:ext cx="235915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Action / initiative here</a:t>
            </a:r>
            <a:endParaRPr lang="en-US" sz="900" dirty="0"/>
          </a:p>
        </p:txBody>
      </p:sp>
      <p:sp>
        <p:nvSpPr>
          <p:cNvPr id="54" name="Shape 52"/>
          <p:cNvSpPr/>
          <p:nvPr/>
        </p:nvSpPr>
        <p:spPr>
          <a:xfrm>
            <a:off x="4224528" y="3538728"/>
            <a:ext cx="594360" cy="182880"/>
          </a:xfrm>
          <a:prstGeom prst="roundRect">
            <a:avLst>
              <a:gd name="adj" fmla="val 20000"/>
            </a:avLst>
          </a:prstGeom>
          <a:solidFill>
            <a:srgbClr val="003366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55" name="Text 53"/>
          <p:cNvSpPr/>
          <p:nvPr/>
        </p:nvSpPr>
        <p:spPr>
          <a:xfrm>
            <a:off x="4224528" y="3538728"/>
            <a:ext cx="594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</a:t>
            </a:r>
            <a:endParaRPr lang="en-US" sz="800" dirty="0"/>
          </a:p>
        </p:txBody>
      </p:sp>
      <p:sp>
        <p:nvSpPr>
          <p:cNvPr id="56" name="Shape 54"/>
          <p:cNvSpPr/>
          <p:nvPr/>
        </p:nvSpPr>
        <p:spPr>
          <a:xfrm>
            <a:off x="6729984" y="3154680"/>
            <a:ext cx="2542032" cy="658368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57" name="Text 55"/>
          <p:cNvSpPr/>
          <p:nvPr/>
        </p:nvSpPr>
        <p:spPr>
          <a:xfrm>
            <a:off x="6821424" y="3227832"/>
            <a:ext cx="235915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Action / initiative here</a:t>
            </a:r>
            <a:endParaRPr lang="en-US" sz="900" dirty="0"/>
          </a:p>
        </p:txBody>
      </p:sp>
      <p:sp>
        <p:nvSpPr>
          <p:cNvPr id="58" name="Shape 56"/>
          <p:cNvSpPr/>
          <p:nvPr/>
        </p:nvSpPr>
        <p:spPr>
          <a:xfrm>
            <a:off x="6821424" y="3538728"/>
            <a:ext cx="594360" cy="182880"/>
          </a:xfrm>
          <a:prstGeom prst="roundRect">
            <a:avLst>
              <a:gd name="adj" fmla="val 20000"/>
            </a:avLst>
          </a:prstGeom>
          <a:solidFill>
            <a:srgbClr val="003366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59" name="Text 57"/>
          <p:cNvSpPr/>
          <p:nvPr/>
        </p:nvSpPr>
        <p:spPr>
          <a:xfrm>
            <a:off x="6821424" y="3538728"/>
            <a:ext cx="594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</a:t>
            </a:r>
            <a:endParaRPr lang="en-US" sz="800" dirty="0"/>
          </a:p>
        </p:txBody>
      </p:sp>
      <p:sp>
        <p:nvSpPr>
          <p:cNvPr id="60" name="Shape 58"/>
          <p:cNvSpPr/>
          <p:nvPr/>
        </p:nvSpPr>
        <p:spPr>
          <a:xfrm>
            <a:off x="347472" y="3867912"/>
            <a:ext cx="1188720" cy="658368"/>
          </a:xfrm>
          <a:prstGeom prst="rect">
            <a:avLst/>
          </a:prstGeom>
          <a:solidFill>
            <a:srgbClr val="003366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61" name="Text 59"/>
          <p:cNvSpPr/>
          <p:nvPr/>
        </p:nvSpPr>
        <p:spPr>
          <a:xfrm>
            <a:off x="347472" y="3867912"/>
            <a:ext cx="118872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Governance</a:t>
            </a:r>
            <a:endParaRPr lang="en-US" sz="900" dirty="0"/>
          </a:p>
          <a:p>
            <a:pPr algn="ctr" indent="0" marL="0">
              <a:buNone/>
            </a:pPr>
            <a:r>
              <a:rPr lang="en-US" sz="900" b="1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&amp; Risk</a:t>
            </a:r>
            <a:endParaRPr lang="en-US" sz="900" dirty="0"/>
          </a:p>
        </p:txBody>
      </p:sp>
      <p:sp>
        <p:nvSpPr>
          <p:cNvPr id="62" name="Shape 60"/>
          <p:cNvSpPr/>
          <p:nvPr/>
        </p:nvSpPr>
        <p:spPr>
          <a:xfrm>
            <a:off x="1536192" y="3867912"/>
            <a:ext cx="2542032" cy="658368"/>
          </a:xfrm>
          <a:prstGeom prst="rect">
            <a:avLst/>
          </a:prstGeom>
          <a:solidFill>
            <a:srgbClr val="001A33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63" name="Text 61"/>
          <p:cNvSpPr/>
          <p:nvPr/>
        </p:nvSpPr>
        <p:spPr>
          <a:xfrm>
            <a:off x="1627632" y="3941064"/>
            <a:ext cx="235915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Action / initiative here</a:t>
            </a:r>
            <a:endParaRPr lang="en-US" sz="900" dirty="0"/>
          </a:p>
        </p:txBody>
      </p:sp>
      <p:sp>
        <p:nvSpPr>
          <p:cNvPr id="64" name="Shape 62"/>
          <p:cNvSpPr/>
          <p:nvPr/>
        </p:nvSpPr>
        <p:spPr>
          <a:xfrm>
            <a:off x="1627632" y="4251960"/>
            <a:ext cx="594360" cy="182880"/>
          </a:xfrm>
          <a:prstGeom prst="roundRect">
            <a:avLst>
              <a:gd name="adj" fmla="val 20000"/>
            </a:avLst>
          </a:prstGeom>
          <a:solidFill>
            <a:srgbClr val="003366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65" name="Text 63"/>
          <p:cNvSpPr/>
          <p:nvPr/>
        </p:nvSpPr>
        <p:spPr>
          <a:xfrm>
            <a:off x="1627632" y="4251960"/>
            <a:ext cx="594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</a:t>
            </a:r>
            <a:endParaRPr lang="en-US" sz="800" dirty="0"/>
          </a:p>
        </p:txBody>
      </p:sp>
      <p:sp>
        <p:nvSpPr>
          <p:cNvPr id="66" name="Shape 64"/>
          <p:cNvSpPr/>
          <p:nvPr/>
        </p:nvSpPr>
        <p:spPr>
          <a:xfrm>
            <a:off x="4133088" y="3867912"/>
            <a:ext cx="2542032" cy="658368"/>
          </a:xfrm>
          <a:prstGeom prst="rect">
            <a:avLst/>
          </a:prstGeom>
          <a:solidFill>
            <a:srgbClr val="001A33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67" name="Text 65"/>
          <p:cNvSpPr/>
          <p:nvPr/>
        </p:nvSpPr>
        <p:spPr>
          <a:xfrm>
            <a:off x="4224528" y="3941064"/>
            <a:ext cx="235915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Action / initiative here</a:t>
            </a:r>
            <a:endParaRPr lang="en-US" sz="900" dirty="0"/>
          </a:p>
        </p:txBody>
      </p:sp>
      <p:sp>
        <p:nvSpPr>
          <p:cNvPr id="68" name="Shape 66"/>
          <p:cNvSpPr/>
          <p:nvPr/>
        </p:nvSpPr>
        <p:spPr>
          <a:xfrm>
            <a:off x="4224528" y="4251960"/>
            <a:ext cx="594360" cy="182880"/>
          </a:xfrm>
          <a:prstGeom prst="roundRect">
            <a:avLst>
              <a:gd name="adj" fmla="val 20000"/>
            </a:avLst>
          </a:prstGeom>
          <a:solidFill>
            <a:srgbClr val="003366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69" name="Text 67"/>
          <p:cNvSpPr/>
          <p:nvPr/>
        </p:nvSpPr>
        <p:spPr>
          <a:xfrm>
            <a:off x="4224528" y="4251960"/>
            <a:ext cx="594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</a:t>
            </a:r>
            <a:endParaRPr lang="en-US" sz="800" dirty="0"/>
          </a:p>
        </p:txBody>
      </p:sp>
      <p:sp>
        <p:nvSpPr>
          <p:cNvPr id="70" name="Shape 68"/>
          <p:cNvSpPr/>
          <p:nvPr/>
        </p:nvSpPr>
        <p:spPr>
          <a:xfrm>
            <a:off x="6729984" y="3867912"/>
            <a:ext cx="2542032" cy="658368"/>
          </a:xfrm>
          <a:prstGeom prst="rect">
            <a:avLst/>
          </a:prstGeom>
          <a:solidFill>
            <a:srgbClr val="001A33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71" name="Text 69"/>
          <p:cNvSpPr/>
          <p:nvPr/>
        </p:nvSpPr>
        <p:spPr>
          <a:xfrm>
            <a:off x="6821424" y="3941064"/>
            <a:ext cx="235915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Action / initiative here</a:t>
            </a:r>
            <a:endParaRPr lang="en-US" sz="900" dirty="0"/>
          </a:p>
        </p:txBody>
      </p:sp>
      <p:sp>
        <p:nvSpPr>
          <p:cNvPr id="72" name="Shape 70"/>
          <p:cNvSpPr/>
          <p:nvPr/>
        </p:nvSpPr>
        <p:spPr>
          <a:xfrm>
            <a:off x="6821424" y="4251960"/>
            <a:ext cx="594360" cy="182880"/>
          </a:xfrm>
          <a:prstGeom prst="roundRect">
            <a:avLst>
              <a:gd name="adj" fmla="val 20000"/>
            </a:avLst>
          </a:prstGeom>
          <a:solidFill>
            <a:srgbClr val="003366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73" name="Text 71"/>
          <p:cNvSpPr/>
          <p:nvPr/>
        </p:nvSpPr>
        <p:spPr>
          <a:xfrm>
            <a:off x="6821424" y="4251960"/>
            <a:ext cx="594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1A3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56032"/>
            <a:ext cx="36576" cy="292608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93776" y="246888"/>
            <a:ext cx="5029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90-DAY ROADMAP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8046720" y="164592"/>
            <a:ext cx="914400" cy="256032"/>
          </a:xfrm>
          <a:prstGeom prst="roundRect">
            <a:avLst>
              <a:gd name="adj" fmla="val 17857"/>
            </a:avLst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046720" y="164592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Layout C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365760" y="59436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90-Day Roadmap — Timeline Bars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365760" y="1078992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Visual bar view — span each initiative across its active phases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0" y="4919472"/>
            <a:ext cx="9144000" cy="219456"/>
          </a:xfrm>
          <a:prstGeom prst="rect">
            <a:avLst/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65760" y="4928616"/>
            <a:ext cx="8412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 | B  ·  90-Day Roadmap  ·  soufianeboudarraja.com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2011680" y="1371600"/>
            <a:ext cx="0" cy="182880"/>
          </a:xfrm>
          <a:prstGeom prst="line">
            <a:avLst/>
          </a:prstGeom>
          <a:noFill/>
          <a:ln w="6350">
            <a:solidFill>
              <a:srgbClr val="004D8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737360" y="1389888"/>
            <a:ext cx="731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 1</a:t>
            </a:r>
            <a:endParaRPr lang="en-US" sz="750" dirty="0"/>
          </a:p>
        </p:txBody>
      </p:sp>
      <p:sp>
        <p:nvSpPr>
          <p:cNvPr id="12" name="Shape 10"/>
          <p:cNvSpPr/>
          <p:nvPr/>
        </p:nvSpPr>
        <p:spPr>
          <a:xfrm>
            <a:off x="3139440" y="1371600"/>
            <a:ext cx="0" cy="182880"/>
          </a:xfrm>
          <a:prstGeom prst="line">
            <a:avLst/>
          </a:prstGeom>
          <a:noFill/>
          <a:ln w="6350">
            <a:solidFill>
              <a:srgbClr val="004D8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2865120" y="1389888"/>
            <a:ext cx="731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 15</a:t>
            </a:r>
            <a:endParaRPr lang="en-US" sz="750" dirty="0"/>
          </a:p>
        </p:txBody>
      </p:sp>
      <p:sp>
        <p:nvSpPr>
          <p:cNvPr id="14" name="Shape 12"/>
          <p:cNvSpPr/>
          <p:nvPr/>
        </p:nvSpPr>
        <p:spPr>
          <a:xfrm>
            <a:off x="4267200" y="1371600"/>
            <a:ext cx="0" cy="182880"/>
          </a:xfrm>
          <a:prstGeom prst="line">
            <a:avLst/>
          </a:prstGeom>
          <a:noFill/>
          <a:ln w="6350">
            <a:solidFill>
              <a:srgbClr val="004D8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992880" y="1389888"/>
            <a:ext cx="731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 30</a:t>
            </a:r>
            <a:endParaRPr lang="en-US" sz="750" dirty="0"/>
          </a:p>
        </p:txBody>
      </p:sp>
      <p:sp>
        <p:nvSpPr>
          <p:cNvPr id="16" name="Shape 14"/>
          <p:cNvSpPr/>
          <p:nvPr/>
        </p:nvSpPr>
        <p:spPr>
          <a:xfrm>
            <a:off x="5394960" y="1371600"/>
            <a:ext cx="0" cy="182880"/>
          </a:xfrm>
          <a:prstGeom prst="line">
            <a:avLst/>
          </a:prstGeom>
          <a:noFill/>
          <a:ln w="6350">
            <a:solidFill>
              <a:srgbClr val="004D8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120640" y="1389888"/>
            <a:ext cx="731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 45</a:t>
            </a:r>
            <a:endParaRPr lang="en-US" sz="750" dirty="0"/>
          </a:p>
        </p:txBody>
      </p:sp>
      <p:sp>
        <p:nvSpPr>
          <p:cNvPr id="18" name="Shape 16"/>
          <p:cNvSpPr/>
          <p:nvPr/>
        </p:nvSpPr>
        <p:spPr>
          <a:xfrm>
            <a:off x="6522720" y="1371600"/>
            <a:ext cx="0" cy="182880"/>
          </a:xfrm>
          <a:prstGeom prst="line">
            <a:avLst/>
          </a:prstGeom>
          <a:noFill/>
          <a:ln w="6350">
            <a:solidFill>
              <a:srgbClr val="004D80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248400" y="1389888"/>
            <a:ext cx="731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 60</a:t>
            </a:r>
            <a:endParaRPr lang="en-US" sz="750" dirty="0"/>
          </a:p>
        </p:txBody>
      </p:sp>
      <p:sp>
        <p:nvSpPr>
          <p:cNvPr id="20" name="Shape 18"/>
          <p:cNvSpPr/>
          <p:nvPr/>
        </p:nvSpPr>
        <p:spPr>
          <a:xfrm>
            <a:off x="7650480" y="1371600"/>
            <a:ext cx="0" cy="182880"/>
          </a:xfrm>
          <a:prstGeom prst="line">
            <a:avLst/>
          </a:prstGeom>
          <a:noFill/>
          <a:ln w="6350">
            <a:solidFill>
              <a:srgbClr val="004D8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7376160" y="1389888"/>
            <a:ext cx="731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 75</a:t>
            </a:r>
            <a:endParaRPr lang="en-US" sz="750" dirty="0"/>
          </a:p>
        </p:txBody>
      </p:sp>
      <p:sp>
        <p:nvSpPr>
          <p:cNvPr id="22" name="Shape 20"/>
          <p:cNvSpPr/>
          <p:nvPr/>
        </p:nvSpPr>
        <p:spPr>
          <a:xfrm>
            <a:off x="8778240" y="1371600"/>
            <a:ext cx="0" cy="182880"/>
          </a:xfrm>
          <a:prstGeom prst="line">
            <a:avLst/>
          </a:prstGeom>
          <a:noFill/>
          <a:ln w="6350">
            <a:solidFill>
              <a:srgbClr val="004D8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8503920" y="1389888"/>
            <a:ext cx="731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 90</a:t>
            </a:r>
            <a:endParaRPr lang="en-US" sz="750" dirty="0"/>
          </a:p>
        </p:txBody>
      </p:sp>
      <p:sp>
        <p:nvSpPr>
          <p:cNvPr id="24" name="Shape 22"/>
          <p:cNvSpPr/>
          <p:nvPr/>
        </p:nvSpPr>
        <p:spPr>
          <a:xfrm>
            <a:off x="2011680" y="1572768"/>
            <a:ext cx="6766560" cy="0"/>
          </a:xfrm>
          <a:prstGeom prst="line">
            <a:avLst/>
          </a:prstGeom>
          <a:noFill/>
          <a:ln w="19050">
            <a:solidFill>
              <a:srgbClr val="336699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2011680" y="1609344"/>
            <a:ext cx="2255520" cy="219456"/>
          </a:xfrm>
          <a:prstGeom prst="rect">
            <a:avLst/>
          </a:prstGeom>
          <a:solidFill>
            <a:srgbClr val="FF6600">
              <a:alpha val="25000"/>
            </a:srgbClr>
          </a:solidFill>
          <a:ln w="6350">
            <a:solidFill>
              <a:srgbClr val="FF6600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2057400" y="1609344"/>
            <a:ext cx="21640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1 — Stabilise</a:t>
            </a:r>
            <a:endParaRPr lang="en-US" sz="800" dirty="0"/>
          </a:p>
        </p:txBody>
      </p:sp>
      <p:sp>
        <p:nvSpPr>
          <p:cNvPr id="27" name="Shape 25"/>
          <p:cNvSpPr/>
          <p:nvPr/>
        </p:nvSpPr>
        <p:spPr>
          <a:xfrm>
            <a:off x="4267200" y="1609344"/>
            <a:ext cx="2255520" cy="219456"/>
          </a:xfrm>
          <a:prstGeom prst="rect">
            <a:avLst/>
          </a:prstGeom>
          <a:solidFill>
            <a:srgbClr val="336699">
              <a:alpha val="25000"/>
            </a:srgbClr>
          </a:solidFill>
          <a:ln w="6350">
            <a:solidFill>
              <a:srgbClr val="336699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312920" y="1609344"/>
            <a:ext cx="21640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2 — Accelerate</a:t>
            </a:r>
            <a:endParaRPr lang="en-US" sz="800" dirty="0"/>
          </a:p>
        </p:txBody>
      </p:sp>
      <p:sp>
        <p:nvSpPr>
          <p:cNvPr id="29" name="Shape 27"/>
          <p:cNvSpPr/>
          <p:nvPr/>
        </p:nvSpPr>
        <p:spPr>
          <a:xfrm>
            <a:off x="6522720" y="1609344"/>
            <a:ext cx="2255520" cy="219456"/>
          </a:xfrm>
          <a:prstGeom prst="rect">
            <a:avLst/>
          </a:prstGeom>
          <a:solidFill>
            <a:srgbClr val="6699CC">
              <a:alpha val="25000"/>
            </a:srgbClr>
          </a:solidFill>
          <a:ln w="6350">
            <a:solidFill>
              <a:srgbClr val="6699CC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6568440" y="1609344"/>
            <a:ext cx="21640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3 — Embed</a:t>
            </a:r>
            <a:endParaRPr lang="en-US" sz="800" dirty="0"/>
          </a:p>
        </p:txBody>
      </p:sp>
      <p:sp>
        <p:nvSpPr>
          <p:cNvPr id="31" name="Shape 29"/>
          <p:cNvSpPr/>
          <p:nvPr/>
        </p:nvSpPr>
        <p:spPr>
          <a:xfrm>
            <a:off x="274320" y="1901952"/>
            <a:ext cx="1664208" cy="365760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329184" y="1901952"/>
            <a:ext cx="157276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 Mapping Sprint</a:t>
            </a:r>
            <a:endParaRPr lang="en-US" sz="850" dirty="0"/>
          </a:p>
        </p:txBody>
      </p:sp>
      <p:sp>
        <p:nvSpPr>
          <p:cNvPr id="33" name="Shape 31"/>
          <p:cNvSpPr/>
          <p:nvPr/>
        </p:nvSpPr>
        <p:spPr>
          <a:xfrm>
            <a:off x="2011680" y="1956816"/>
            <a:ext cx="2255520" cy="256032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34" name="Text 32"/>
          <p:cNvSpPr/>
          <p:nvPr/>
        </p:nvSpPr>
        <p:spPr>
          <a:xfrm>
            <a:off x="2057400" y="1956816"/>
            <a:ext cx="21640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Ops</a:t>
            </a:r>
            <a:endParaRPr lang="en-US" sz="800" dirty="0"/>
          </a:p>
        </p:txBody>
      </p:sp>
      <p:sp>
        <p:nvSpPr>
          <p:cNvPr id="35" name="Shape 33"/>
          <p:cNvSpPr/>
          <p:nvPr/>
        </p:nvSpPr>
        <p:spPr>
          <a:xfrm>
            <a:off x="274320" y="2340864"/>
            <a:ext cx="1664208" cy="365760"/>
          </a:xfrm>
          <a:prstGeom prst="rect">
            <a:avLst/>
          </a:prstGeom>
          <a:solidFill>
            <a:srgbClr val="001A33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329184" y="2340864"/>
            <a:ext cx="157276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KPI Baseline Setup</a:t>
            </a:r>
            <a:endParaRPr lang="en-US" sz="850" dirty="0"/>
          </a:p>
        </p:txBody>
      </p:sp>
      <p:sp>
        <p:nvSpPr>
          <p:cNvPr id="37" name="Shape 35"/>
          <p:cNvSpPr/>
          <p:nvPr/>
        </p:nvSpPr>
        <p:spPr>
          <a:xfrm>
            <a:off x="2387600" y="2395728"/>
            <a:ext cx="3007360" cy="256032"/>
          </a:xfrm>
          <a:prstGeom prst="rect">
            <a:avLst/>
          </a:prstGeom>
          <a:solidFill>
            <a:srgbClr val="336699"/>
          </a:solidFill>
          <a:ln w="12700">
            <a:solidFill>
              <a:srgbClr val="336699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38" name="Text 36"/>
          <p:cNvSpPr/>
          <p:nvPr/>
        </p:nvSpPr>
        <p:spPr>
          <a:xfrm>
            <a:off x="2433320" y="2395728"/>
            <a:ext cx="29159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</a:t>
            </a:r>
            <a:endParaRPr lang="en-US" sz="800" dirty="0"/>
          </a:p>
        </p:txBody>
      </p:sp>
      <p:sp>
        <p:nvSpPr>
          <p:cNvPr id="39" name="Shape 37"/>
          <p:cNvSpPr/>
          <p:nvPr/>
        </p:nvSpPr>
        <p:spPr>
          <a:xfrm>
            <a:off x="274320" y="2779776"/>
            <a:ext cx="1664208" cy="365760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329184" y="2779776"/>
            <a:ext cx="157276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Automation Pilot</a:t>
            </a:r>
            <a:endParaRPr lang="en-US" sz="850" dirty="0"/>
          </a:p>
        </p:txBody>
      </p:sp>
      <p:sp>
        <p:nvSpPr>
          <p:cNvPr id="41" name="Shape 39"/>
          <p:cNvSpPr/>
          <p:nvPr/>
        </p:nvSpPr>
        <p:spPr>
          <a:xfrm>
            <a:off x="4267200" y="2834640"/>
            <a:ext cx="3383280" cy="256032"/>
          </a:xfrm>
          <a:prstGeom prst="rect">
            <a:avLst/>
          </a:prstGeom>
          <a:solidFill>
            <a:srgbClr val="6699CC"/>
          </a:solidFill>
          <a:ln w="12700">
            <a:solidFill>
              <a:srgbClr val="6699CC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42" name="Text 40"/>
          <p:cNvSpPr/>
          <p:nvPr/>
        </p:nvSpPr>
        <p:spPr>
          <a:xfrm>
            <a:off x="4312920" y="2834640"/>
            <a:ext cx="32918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</a:t>
            </a:r>
            <a:endParaRPr lang="en-US" sz="800" dirty="0"/>
          </a:p>
        </p:txBody>
      </p:sp>
      <p:sp>
        <p:nvSpPr>
          <p:cNvPr id="43" name="Shape 41"/>
          <p:cNvSpPr/>
          <p:nvPr/>
        </p:nvSpPr>
        <p:spPr>
          <a:xfrm>
            <a:off x="274320" y="3218688"/>
            <a:ext cx="1664208" cy="365760"/>
          </a:xfrm>
          <a:prstGeom prst="rect">
            <a:avLst/>
          </a:prstGeom>
          <a:solidFill>
            <a:srgbClr val="001A33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329184" y="3218688"/>
            <a:ext cx="157276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 Upskilling</a:t>
            </a:r>
            <a:endParaRPr lang="en-US" sz="850" dirty="0"/>
          </a:p>
        </p:txBody>
      </p:sp>
      <p:sp>
        <p:nvSpPr>
          <p:cNvPr id="45" name="Shape 43"/>
          <p:cNvSpPr/>
          <p:nvPr/>
        </p:nvSpPr>
        <p:spPr>
          <a:xfrm>
            <a:off x="3139440" y="3273552"/>
            <a:ext cx="3383280" cy="256032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46" name="Text 44"/>
          <p:cNvSpPr/>
          <p:nvPr/>
        </p:nvSpPr>
        <p:spPr>
          <a:xfrm>
            <a:off x="3185160" y="3273552"/>
            <a:ext cx="32918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HR</a:t>
            </a:r>
            <a:endParaRPr lang="en-US" sz="800" dirty="0"/>
          </a:p>
        </p:txBody>
      </p:sp>
      <p:sp>
        <p:nvSpPr>
          <p:cNvPr id="47" name="Shape 45"/>
          <p:cNvSpPr/>
          <p:nvPr/>
        </p:nvSpPr>
        <p:spPr>
          <a:xfrm>
            <a:off x="274320" y="3657600"/>
            <a:ext cx="1664208" cy="365760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329184" y="3657600"/>
            <a:ext cx="157276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Governance Framework</a:t>
            </a:r>
            <a:endParaRPr lang="en-US" sz="850" dirty="0"/>
          </a:p>
        </p:txBody>
      </p:sp>
      <p:sp>
        <p:nvSpPr>
          <p:cNvPr id="49" name="Shape 47"/>
          <p:cNvSpPr/>
          <p:nvPr/>
        </p:nvSpPr>
        <p:spPr>
          <a:xfrm>
            <a:off x="5394960" y="3712464"/>
            <a:ext cx="3383280" cy="256032"/>
          </a:xfrm>
          <a:prstGeom prst="rect">
            <a:avLst/>
          </a:prstGeom>
          <a:solidFill>
            <a:srgbClr val="336699"/>
          </a:solidFill>
          <a:ln w="12700">
            <a:solidFill>
              <a:srgbClr val="336699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50" name="Text 48"/>
          <p:cNvSpPr/>
          <p:nvPr/>
        </p:nvSpPr>
        <p:spPr>
          <a:xfrm>
            <a:off x="5440680" y="3712464"/>
            <a:ext cx="32918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PM</a:t>
            </a:r>
            <a:endParaRPr lang="en-US" sz="800" dirty="0"/>
          </a:p>
        </p:txBody>
      </p:sp>
      <p:sp>
        <p:nvSpPr>
          <p:cNvPr id="51" name="Shape 49"/>
          <p:cNvSpPr/>
          <p:nvPr/>
        </p:nvSpPr>
        <p:spPr>
          <a:xfrm>
            <a:off x="274320" y="4096512"/>
            <a:ext cx="1664208" cy="365760"/>
          </a:xfrm>
          <a:prstGeom prst="rect">
            <a:avLst/>
          </a:prstGeom>
          <a:solidFill>
            <a:srgbClr val="001A33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329184" y="4096512"/>
            <a:ext cx="157276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Stakeholder Review Cadence</a:t>
            </a:r>
            <a:endParaRPr lang="en-US" sz="850" dirty="0"/>
          </a:p>
        </p:txBody>
      </p:sp>
      <p:sp>
        <p:nvSpPr>
          <p:cNvPr id="53" name="Shape 51"/>
          <p:cNvSpPr/>
          <p:nvPr/>
        </p:nvSpPr>
        <p:spPr>
          <a:xfrm>
            <a:off x="2011680" y="4151376"/>
            <a:ext cx="6766560" cy="256032"/>
          </a:xfrm>
          <a:prstGeom prst="rect">
            <a:avLst/>
          </a:prstGeom>
          <a:solidFill>
            <a:srgbClr val="6699CC"/>
          </a:solidFill>
          <a:ln w="12700">
            <a:solidFill>
              <a:srgbClr val="6699CC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54" name="Text 52"/>
          <p:cNvSpPr/>
          <p:nvPr/>
        </p:nvSpPr>
        <p:spPr>
          <a:xfrm>
            <a:off x="2057400" y="4151376"/>
            <a:ext cx="66751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Lead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1A3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56032"/>
            <a:ext cx="36576" cy="292608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93776" y="246888"/>
            <a:ext cx="5029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PILOT DESIGN CANVAS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8046720" y="164592"/>
            <a:ext cx="914400" cy="256032"/>
          </a:xfrm>
          <a:prstGeom prst="roundRect">
            <a:avLst>
              <a:gd name="adj" fmla="val 17857"/>
            </a:avLst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046720" y="164592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Layout A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365760" y="59436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Pilot Design Canvas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365760" y="1078992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Define your pilot before you build it — six essential boxes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0" y="4919472"/>
            <a:ext cx="9144000" cy="219456"/>
          </a:xfrm>
          <a:prstGeom prst="rect">
            <a:avLst/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65760" y="4928616"/>
            <a:ext cx="8412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 | B  ·  Pilot Design Canvas  ·  soufianeboudarraja.com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347472" y="1371600"/>
            <a:ext cx="2633472" cy="1316736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47472" y="1371600"/>
            <a:ext cx="2633472" cy="54864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57200" y="1481328"/>
            <a:ext cx="241401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50" kern="0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SCOPE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457200" y="1737360"/>
            <a:ext cx="241401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in — and out — of this pilot?</a:t>
            </a:r>
            <a:endParaRPr lang="en-US" sz="850" dirty="0"/>
          </a:p>
        </p:txBody>
      </p:sp>
      <p:sp>
        <p:nvSpPr>
          <p:cNvPr id="14" name="Shape 12"/>
          <p:cNvSpPr/>
          <p:nvPr/>
        </p:nvSpPr>
        <p:spPr>
          <a:xfrm>
            <a:off x="457200" y="2084832"/>
            <a:ext cx="2414016" cy="0"/>
          </a:xfrm>
          <a:prstGeom prst="line">
            <a:avLst/>
          </a:prstGeom>
          <a:noFill/>
          <a:ln w="6350">
            <a:solidFill>
              <a:srgbClr val="004D80"/>
            </a:solidFill>
            <a:prstDash val="dash"/>
          </a:ln>
        </p:spPr>
      </p:sp>
      <p:sp>
        <p:nvSpPr>
          <p:cNvPr id="15" name="Shape 13"/>
          <p:cNvSpPr/>
          <p:nvPr/>
        </p:nvSpPr>
        <p:spPr>
          <a:xfrm>
            <a:off x="457200" y="2340864"/>
            <a:ext cx="2414016" cy="0"/>
          </a:xfrm>
          <a:prstGeom prst="line">
            <a:avLst/>
          </a:prstGeom>
          <a:noFill/>
          <a:ln w="6350">
            <a:solidFill>
              <a:srgbClr val="004D80"/>
            </a:solidFill>
            <a:prstDash val="dash"/>
          </a:ln>
        </p:spPr>
      </p:sp>
      <p:sp>
        <p:nvSpPr>
          <p:cNvPr id="16" name="Text 14"/>
          <p:cNvSpPr/>
          <p:nvPr/>
        </p:nvSpPr>
        <p:spPr>
          <a:xfrm>
            <a:off x="457200" y="2103120"/>
            <a:ext cx="241401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Type here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3145536" y="1371600"/>
            <a:ext cx="2633472" cy="1316736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3145536" y="1371600"/>
            <a:ext cx="2633472" cy="54864"/>
          </a:xfrm>
          <a:prstGeom prst="rect">
            <a:avLst/>
          </a:prstGeom>
          <a:solidFill>
            <a:srgbClr val="336699"/>
          </a:solidFill>
          <a:ln w="12700">
            <a:solidFill>
              <a:srgbClr val="336699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255264" y="1481328"/>
            <a:ext cx="241401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50" kern="0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HYPOTHESIS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3255264" y="1737360"/>
            <a:ext cx="241401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do we expect to prove or disprove?</a:t>
            </a:r>
            <a:endParaRPr lang="en-US" sz="850" dirty="0"/>
          </a:p>
        </p:txBody>
      </p:sp>
      <p:sp>
        <p:nvSpPr>
          <p:cNvPr id="21" name="Shape 19"/>
          <p:cNvSpPr/>
          <p:nvPr/>
        </p:nvSpPr>
        <p:spPr>
          <a:xfrm>
            <a:off x="3255264" y="2084832"/>
            <a:ext cx="2414016" cy="0"/>
          </a:xfrm>
          <a:prstGeom prst="line">
            <a:avLst/>
          </a:prstGeom>
          <a:noFill/>
          <a:ln w="6350">
            <a:solidFill>
              <a:srgbClr val="004D80"/>
            </a:solidFill>
            <a:prstDash val="dash"/>
          </a:ln>
        </p:spPr>
      </p:sp>
      <p:sp>
        <p:nvSpPr>
          <p:cNvPr id="22" name="Shape 20"/>
          <p:cNvSpPr/>
          <p:nvPr/>
        </p:nvSpPr>
        <p:spPr>
          <a:xfrm>
            <a:off x="3255264" y="2340864"/>
            <a:ext cx="2414016" cy="0"/>
          </a:xfrm>
          <a:prstGeom prst="line">
            <a:avLst/>
          </a:prstGeom>
          <a:noFill/>
          <a:ln w="6350">
            <a:solidFill>
              <a:srgbClr val="004D80"/>
            </a:solidFill>
            <a:prstDash val="dash"/>
          </a:ln>
        </p:spPr>
      </p:sp>
      <p:sp>
        <p:nvSpPr>
          <p:cNvPr id="23" name="Text 21"/>
          <p:cNvSpPr/>
          <p:nvPr/>
        </p:nvSpPr>
        <p:spPr>
          <a:xfrm>
            <a:off x="3255264" y="2103120"/>
            <a:ext cx="241401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Type here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5943600" y="1371600"/>
            <a:ext cx="2633472" cy="1316736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5943600" y="1371600"/>
            <a:ext cx="2633472" cy="54864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6053328" y="1481328"/>
            <a:ext cx="241401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50" kern="0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SUCCESS METRIC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53328" y="1737360"/>
            <a:ext cx="241401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will we know it worked?</a:t>
            </a:r>
            <a:endParaRPr lang="en-US" sz="850" dirty="0"/>
          </a:p>
        </p:txBody>
      </p:sp>
      <p:sp>
        <p:nvSpPr>
          <p:cNvPr id="28" name="Shape 26"/>
          <p:cNvSpPr/>
          <p:nvPr/>
        </p:nvSpPr>
        <p:spPr>
          <a:xfrm>
            <a:off x="6053328" y="2084832"/>
            <a:ext cx="2414016" cy="0"/>
          </a:xfrm>
          <a:prstGeom prst="line">
            <a:avLst/>
          </a:prstGeom>
          <a:noFill/>
          <a:ln w="6350">
            <a:solidFill>
              <a:srgbClr val="004D80"/>
            </a:solidFill>
            <a:prstDash val="dash"/>
          </a:ln>
        </p:spPr>
      </p:sp>
      <p:sp>
        <p:nvSpPr>
          <p:cNvPr id="29" name="Shape 27"/>
          <p:cNvSpPr/>
          <p:nvPr/>
        </p:nvSpPr>
        <p:spPr>
          <a:xfrm>
            <a:off x="6053328" y="2340864"/>
            <a:ext cx="2414016" cy="0"/>
          </a:xfrm>
          <a:prstGeom prst="line">
            <a:avLst/>
          </a:prstGeom>
          <a:noFill/>
          <a:ln w="6350">
            <a:solidFill>
              <a:srgbClr val="004D80"/>
            </a:solidFill>
            <a:prstDash val="dash"/>
          </a:ln>
        </p:spPr>
      </p:sp>
      <p:sp>
        <p:nvSpPr>
          <p:cNvPr id="30" name="Text 28"/>
          <p:cNvSpPr/>
          <p:nvPr/>
        </p:nvSpPr>
        <p:spPr>
          <a:xfrm>
            <a:off x="6053328" y="2103120"/>
            <a:ext cx="241401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Type here</a:t>
            </a:r>
            <a:endParaRPr lang="en-US" sz="900" dirty="0"/>
          </a:p>
        </p:txBody>
      </p:sp>
      <p:sp>
        <p:nvSpPr>
          <p:cNvPr id="31" name="Shape 29"/>
          <p:cNvSpPr/>
          <p:nvPr/>
        </p:nvSpPr>
        <p:spPr>
          <a:xfrm>
            <a:off x="347472" y="2834640"/>
            <a:ext cx="2633472" cy="1316736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347472" y="2834640"/>
            <a:ext cx="2633472" cy="54864"/>
          </a:xfrm>
          <a:prstGeom prst="rect">
            <a:avLst/>
          </a:prstGeom>
          <a:solidFill>
            <a:srgbClr val="336699"/>
          </a:solidFill>
          <a:ln w="12700">
            <a:solidFill>
              <a:srgbClr val="336699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457200" y="2944368"/>
            <a:ext cx="241401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50" kern="0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TIMELINE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457200" y="3200400"/>
            <a:ext cx="241401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 date / end date / review gate</a:t>
            </a:r>
            <a:endParaRPr lang="en-US" sz="850" dirty="0"/>
          </a:p>
        </p:txBody>
      </p:sp>
      <p:sp>
        <p:nvSpPr>
          <p:cNvPr id="35" name="Shape 33"/>
          <p:cNvSpPr/>
          <p:nvPr/>
        </p:nvSpPr>
        <p:spPr>
          <a:xfrm>
            <a:off x="457200" y="3547872"/>
            <a:ext cx="2414016" cy="0"/>
          </a:xfrm>
          <a:prstGeom prst="line">
            <a:avLst/>
          </a:prstGeom>
          <a:noFill/>
          <a:ln w="6350">
            <a:solidFill>
              <a:srgbClr val="004D80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457200" y="3803904"/>
            <a:ext cx="2414016" cy="0"/>
          </a:xfrm>
          <a:prstGeom prst="line">
            <a:avLst/>
          </a:prstGeom>
          <a:noFill/>
          <a:ln w="6350">
            <a:solidFill>
              <a:srgbClr val="004D80"/>
            </a:solidFill>
            <a:prstDash val="dash"/>
          </a:ln>
        </p:spPr>
      </p:sp>
      <p:sp>
        <p:nvSpPr>
          <p:cNvPr id="37" name="Text 35"/>
          <p:cNvSpPr/>
          <p:nvPr/>
        </p:nvSpPr>
        <p:spPr>
          <a:xfrm>
            <a:off x="457200" y="3566160"/>
            <a:ext cx="241401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Type here</a:t>
            </a:r>
            <a:endParaRPr lang="en-US" sz="900" dirty="0"/>
          </a:p>
        </p:txBody>
      </p:sp>
      <p:sp>
        <p:nvSpPr>
          <p:cNvPr id="38" name="Shape 36"/>
          <p:cNvSpPr/>
          <p:nvPr/>
        </p:nvSpPr>
        <p:spPr>
          <a:xfrm>
            <a:off x="3145536" y="2834640"/>
            <a:ext cx="2633472" cy="1316736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39" name="Shape 37"/>
          <p:cNvSpPr/>
          <p:nvPr/>
        </p:nvSpPr>
        <p:spPr>
          <a:xfrm>
            <a:off x="3145536" y="2834640"/>
            <a:ext cx="2633472" cy="54864"/>
          </a:xfrm>
          <a:prstGeom prst="rect">
            <a:avLst/>
          </a:prstGeom>
          <a:solidFill>
            <a:srgbClr val="336699"/>
          </a:solidFill>
          <a:ln w="12700">
            <a:solidFill>
              <a:srgbClr val="336699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3255264" y="2944368"/>
            <a:ext cx="241401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50" kern="0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 &amp; TEAM</a:t>
            </a:r>
            <a:endParaRPr lang="en-US" sz="1000" dirty="0"/>
          </a:p>
        </p:txBody>
      </p:sp>
      <p:sp>
        <p:nvSpPr>
          <p:cNvPr id="41" name="Text 39"/>
          <p:cNvSpPr/>
          <p:nvPr/>
        </p:nvSpPr>
        <p:spPr>
          <a:xfrm>
            <a:off x="3255264" y="3200400"/>
            <a:ext cx="241401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 runs it? Who supports it?</a:t>
            </a:r>
            <a:endParaRPr lang="en-US" sz="850" dirty="0"/>
          </a:p>
        </p:txBody>
      </p:sp>
      <p:sp>
        <p:nvSpPr>
          <p:cNvPr id="42" name="Shape 40"/>
          <p:cNvSpPr/>
          <p:nvPr/>
        </p:nvSpPr>
        <p:spPr>
          <a:xfrm>
            <a:off x="3255264" y="3547872"/>
            <a:ext cx="2414016" cy="0"/>
          </a:xfrm>
          <a:prstGeom prst="line">
            <a:avLst/>
          </a:prstGeom>
          <a:noFill/>
          <a:ln w="6350">
            <a:solidFill>
              <a:srgbClr val="004D80"/>
            </a:solidFill>
            <a:prstDash val="dash"/>
          </a:ln>
        </p:spPr>
      </p:sp>
      <p:sp>
        <p:nvSpPr>
          <p:cNvPr id="43" name="Shape 41"/>
          <p:cNvSpPr/>
          <p:nvPr/>
        </p:nvSpPr>
        <p:spPr>
          <a:xfrm>
            <a:off x="3255264" y="3803904"/>
            <a:ext cx="2414016" cy="0"/>
          </a:xfrm>
          <a:prstGeom prst="line">
            <a:avLst/>
          </a:prstGeom>
          <a:noFill/>
          <a:ln w="6350">
            <a:solidFill>
              <a:srgbClr val="004D80"/>
            </a:solidFill>
            <a:prstDash val="dash"/>
          </a:ln>
        </p:spPr>
      </p:sp>
      <p:sp>
        <p:nvSpPr>
          <p:cNvPr id="44" name="Text 42"/>
          <p:cNvSpPr/>
          <p:nvPr/>
        </p:nvSpPr>
        <p:spPr>
          <a:xfrm>
            <a:off x="3255264" y="3566160"/>
            <a:ext cx="241401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Type here</a:t>
            </a:r>
            <a:endParaRPr lang="en-US" sz="900" dirty="0"/>
          </a:p>
        </p:txBody>
      </p:sp>
      <p:sp>
        <p:nvSpPr>
          <p:cNvPr id="45" name="Shape 43"/>
          <p:cNvSpPr/>
          <p:nvPr/>
        </p:nvSpPr>
        <p:spPr>
          <a:xfrm>
            <a:off x="5943600" y="2834640"/>
            <a:ext cx="2633472" cy="1316736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46" name="Shape 44"/>
          <p:cNvSpPr/>
          <p:nvPr/>
        </p:nvSpPr>
        <p:spPr>
          <a:xfrm>
            <a:off x="5943600" y="2834640"/>
            <a:ext cx="2633472" cy="54864"/>
          </a:xfrm>
          <a:prstGeom prst="rect">
            <a:avLst/>
          </a:prstGeom>
          <a:solidFill>
            <a:srgbClr val="336699"/>
          </a:solidFill>
          <a:ln w="12700">
            <a:solidFill>
              <a:srgbClr val="336699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6053328" y="2944368"/>
            <a:ext cx="241401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50" kern="0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DECISION GATE</a:t>
            </a:r>
            <a:endParaRPr lang="en-US" sz="1000" dirty="0"/>
          </a:p>
        </p:txBody>
      </p:sp>
      <p:sp>
        <p:nvSpPr>
          <p:cNvPr id="48" name="Text 46"/>
          <p:cNvSpPr/>
          <p:nvPr/>
        </p:nvSpPr>
        <p:spPr>
          <a:xfrm>
            <a:off x="6053328" y="3200400"/>
            <a:ext cx="241401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result triggers full rollout?</a:t>
            </a:r>
            <a:endParaRPr lang="en-US" sz="850" dirty="0"/>
          </a:p>
        </p:txBody>
      </p:sp>
      <p:sp>
        <p:nvSpPr>
          <p:cNvPr id="49" name="Shape 47"/>
          <p:cNvSpPr/>
          <p:nvPr/>
        </p:nvSpPr>
        <p:spPr>
          <a:xfrm>
            <a:off x="6053328" y="3547872"/>
            <a:ext cx="2414016" cy="0"/>
          </a:xfrm>
          <a:prstGeom prst="line">
            <a:avLst/>
          </a:prstGeom>
          <a:noFill/>
          <a:ln w="6350">
            <a:solidFill>
              <a:srgbClr val="004D80"/>
            </a:solidFill>
            <a:prstDash val="dash"/>
          </a:ln>
        </p:spPr>
      </p:sp>
      <p:sp>
        <p:nvSpPr>
          <p:cNvPr id="50" name="Shape 48"/>
          <p:cNvSpPr/>
          <p:nvPr/>
        </p:nvSpPr>
        <p:spPr>
          <a:xfrm>
            <a:off x="6053328" y="3803904"/>
            <a:ext cx="2414016" cy="0"/>
          </a:xfrm>
          <a:prstGeom prst="line">
            <a:avLst/>
          </a:prstGeom>
          <a:noFill/>
          <a:ln w="6350">
            <a:solidFill>
              <a:srgbClr val="004D80"/>
            </a:solidFill>
            <a:prstDash val="dash"/>
          </a:ln>
        </p:spPr>
      </p:sp>
      <p:sp>
        <p:nvSpPr>
          <p:cNvPr id="51" name="Text 49"/>
          <p:cNvSpPr/>
          <p:nvPr/>
        </p:nvSpPr>
        <p:spPr>
          <a:xfrm>
            <a:off x="6053328" y="3566160"/>
            <a:ext cx="241401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Type here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1A3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56032"/>
            <a:ext cx="36576" cy="292608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93776" y="246888"/>
            <a:ext cx="5029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PILOT DESIGN CANVAS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8046720" y="164592"/>
            <a:ext cx="914400" cy="256032"/>
          </a:xfrm>
          <a:prstGeom prst="roundRect">
            <a:avLst>
              <a:gd name="adj" fmla="val 17857"/>
            </a:avLst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046720" y="164592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Layout B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365760" y="59436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Pilot Canvas — Compact Reference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365760" y="1078992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six elements on one clean page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0" y="4919472"/>
            <a:ext cx="9144000" cy="219456"/>
          </a:xfrm>
          <a:prstGeom prst="rect">
            <a:avLst/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65760" y="4928616"/>
            <a:ext cx="8412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 | B  ·  Pilot Design Canvas  ·  soufianeboudarraja.com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320040" y="1371600"/>
            <a:ext cx="3886200" cy="329184"/>
          </a:xfrm>
          <a:prstGeom prst="rect">
            <a:avLst/>
          </a:prstGeom>
          <a:solidFill>
            <a:srgbClr val="336699"/>
          </a:solidFill>
          <a:ln w="12700">
            <a:solidFill>
              <a:srgbClr val="336699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20040" y="1371600"/>
            <a:ext cx="38862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PILOT DEFINITION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370832" y="1371600"/>
            <a:ext cx="4453128" cy="329184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370832" y="1371600"/>
            <a:ext cx="4453128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EXECUTION PARAMETERS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320040" y="1737360"/>
            <a:ext cx="3886200" cy="640080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29768" y="1792224"/>
            <a:ext cx="366674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Scope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429768" y="2029968"/>
            <a:ext cx="3666744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Define what is in — and out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320040" y="2432304"/>
            <a:ext cx="3886200" cy="640080"/>
          </a:xfrm>
          <a:prstGeom prst="rect">
            <a:avLst/>
          </a:prstGeom>
          <a:solidFill>
            <a:srgbClr val="001A33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29768" y="2487168"/>
            <a:ext cx="366674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Hypothesis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429768" y="2724912"/>
            <a:ext cx="3666744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we expect to prove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320040" y="3127248"/>
            <a:ext cx="3886200" cy="640080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29768" y="3182112"/>
            <a:ext cx="366674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Success Metric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429768" y="3419856"/>
            <a:ext cx="3666744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Definition of success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4370832" y="1737360"/>
            <a:ext cx="4453128" cy="640080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480560" y="1792224"/>
            <a:ext cx="423367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Timeline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4480560" y="2029968"/>
            <a:ext cx="423367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 →  End →  Gate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4370832" y="2432304"/>
            <a:ext cx="4453128" cy="640080"/>
          </a:xfrm>
          <a:prstGeom prst="rect">
            <a:avLst/>
          </a:prstGeom>
          <a:solidFill>
            <a:srgbClr val="001A33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480560" y="2487168"/>
            <a:ext cx="423367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 &amp; Team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4480560" y="2724912"/>
            <a:ext cx="423367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Name / function</a:t>
            </a:r>
            <a:endParaRPr lang="en-US" sz="900" dirty="0"/>
          </a:p>
        </p:txBody>
      </p:sp>
      <p:sp>
        <p:nvSpPr>
          <p:cNvPr id="29" name="Shape 27"/>
          <p:cNvSpPr/>
          <p:nvPr/>
        </p:nvSpPr>
        <p:spPr>
          <a:xfrm>
            <a:off x="4370832" y="3127248"/>
            <a:ext cx="4453128" cy="640080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4480560" y="3182112"/>
            <a:ext cx="423367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Decision Gate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4480560" y="3419856"/>
            <a:ext cx="423367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Result that triggers rollout</a:t>
            </a:r>
            <a:endParaRPr lang="en-US" sz="900" dirty="0"/>
          </a:p>
        </p:txBody>
      </p:sp>
      <p:sp>
        <p:nvSpPr>
          <p:cNvPr id="32" name="Shape 30"/>
          <p:cNvSpPr/>
          <p:nvPr/>
        </p:nvSpPr>
        <p:spPr>
          <a:xfrm>
            <a:off x="320040" y="4553712"/>
            <a:ext cx="8503920" cy="256032"/>
          </a:xfrm>
          <a:prstGeom prst="rect">
            <a:avLst/>
          </a:prstGeom>
          <a:solidFill>
            <a:srgbClr val="003366"/>
          </a:solidFill>
          <a:ln w="12700">
            <a:solidFill>
              <a:srgbClr val="336699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457200" y="4562856"/>
            <a:ext cx="8229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  A pilot without a decision gate is just a project. Define what 'success' means before you start.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22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S|B Resources — Planning &amp; Project Management</dc:title>
  <dc:subject>PptxGenJS Presentation</dc:subject>
  <dc:creator>Soufiane Boudarraja</dc:creator>
  <cp:lastModifiedBy>Soufiane Boudarraja</cp:lastModifiedBy>
  <cp:revision>1</cp:revision>
  <dcterms:created xsi:type="dcterms:W3CDTF">2026-03-08T07:18:59Z</dcterms:created>
  <dcterms:modified xsi:type="dcterms:W3CDTF">2026-03-08T07:18:59Z</dcterms:modified>
</cp:coreProperties>
</file>