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943600" y="-1097280"/>
            <a:ext cx="4389120" cy="4389120"/>
          </a:xfrm>
          <a:prstGeom prst="ellipse">
            <a:avLst/>
          </a:prstGeom>
          <a:solidFill>
            <a:srgbClr val="003366">
              <a:alpha val="35000"/>
            </a:srgbClr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766560" y="-274320"/>
            <a:ext cx="2743200" cy="2743200"/>
          </a:xfrm>
          <a:prstGeom prst="ellipse">
            <a:avLst/>
          </a:prstGeom>
          <a:solidFill>
            <a:srgbClr val="002D55">
              <a:alpha val="30000"/>
            </a:srgbClr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20040" y="4224528"/>
            <a:ext cx="201168" cy="201168"/>
          </a:xfrm>
          <a:prstGeom prst="ellipse">
            <a:avLst/>
          </a:prstGeom>
          <a:solidFill>
            <a:srgbClr val="FF6600"/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4325112"/>
            <a:ext cx="1399032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7" name="Shape 5"/>
          <p:cNvSpPr/>
          <p:nvPr/>
        </p:nvSpPr>
        <p:spPr>
          <a:xfrm>
            <a:off x="1920240" y="4224528"/>
            <a:ext cx="201168" cy="201168"/>
          </a:xfrm>
          <a:prstGeom prst="ellipse">
            <a:avLst/>
          </a:prstGeom>
          <a:solidFill>
            <a:srgbClr val="336699"/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2121408" y="4325112"/>
            <a:ext cx="1399032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9" name="Shape 7"/>
          <p:cNvSpPr/>
          <p:nvPr/>
        </p:nvSpPr>
        <p:spPr>
          <a:xfrm>
            <a:off x="3520440" y="4224528"/>
            <a:ext cx="201168" cy="201168"/>
          </a:xfrm>
          <a:prstGeom prst="ellipse">
            <a:avLst/>
          </a:prstGeom>
          <a:solidFill>
            <a:srgbClr val="336699"/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3721608" y="4325112"/>
            <a:ext cx="1399032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11" name="Shape 9"/>
          <p:cNvSpPr/>
          <p:nvPr/>
        </p:nvSpPr>
        <p:spPr>
          <a:xfrm>
            <a:off x="5120640" y="4224528"/>
            <a:ext cx="201168" cy="201168"/>
          </a:xfrm>
          <a:prstGeom prst="ellipse">
            <a:avLst/>
          </a:prstGeom>
          <a:solidFill>
            <a:srgbClr val="336699"/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321808" y="4325112"/>
            <a:ext cx="1399032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13" name="Shape 11"/>
          <p:cNvSpPr/>
          <p:nvPr/>
        </p:nvSpPr>
        <p:spPr>
          <a:xfrm>
            <a:off x="6720840" y="4224528"/>
            <a:ext cx="201168" cy="201168"/>
          </a:xfrm>
          <a:prstGeom prst="ellipse">
            <a:avLst/>
          </a:prstGeom>
          <a:solidFill>
            <a:srgbClr val="336699"/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922008" y="4325112"/>
            <a:ext cx="1307592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15" name="Shape 13"/>
          <p:cNvSpPr/>
          <p:nvPr/>
        </p:nvSpPr>
        <p:spPr>
          <a:xfrm>
            <a:off x="8229600" y="4224528"/>
            <a:ext cx="201168" cy="201168"/>
          </a:xfrm>
          <a:prstGeom prst="ellipse">
            <a:avLst/>
          </a:prstGeom>
          <a:solidFill>
            <a:srgbClr val="336699"/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37160" y="4443984"/>
            <a:ext cx="5669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Assess</a:t>
            </a:r>
            <a:endParaRPr lang="en-US" sz="650" dirty="0"/>
          </a:p>
        </p:txBody>
      </p:sp>
      <p:sp>
        <p:nvSpPr>
          <p:cNvPr id="17" name="Text 15"/>
          <p:cNvSpPr/>
          <p:nvPr/>
        </p:nvSpPr>
        <p:spPr>
          <a:xfrm>
            <a:off x="1737360" y="4443984"/>
            <a:ext cx="5669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</a:t>
            </a:r>
            <a:endParaRPr lang="en-US" sz="650" dirty="0"/>
          </a:p>
        </p:txBody>
      </p:sp>
      <p:sp>
        <p:nvSpPr>
          <p:cNvPr id="18" name="Text 16"/>
          <p:cNvSpPr/>
          <p:nvPr/>
        </p:nvSpPr>
        <p:spPr>
          <a:xfrm>
            <a:off x="3337560" y="4443984"/>
            <a:ext cx="5669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</a:t>
            </a:r>
            <a:endParaRPr lang="en-US" sz="650" dirty="0"/>
          </a:p>
        </p:txBody>
      </p:sp>
      <p:sp>
        <p:nvSpPr>
          <p:cNvPr id="19" name="Text 17"/>
          <p:cNvSpPr/>
          <p:nvPr/>
        </p:nvSpPr>
        <p:spPr>
          <a:xfrm>
            <a:off x="4937760" y="4443984"/>
            <a:ext cx="5669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</a:t>
            </a:r>
            <a:endParaRPr lang="en-US" sz="650" dirty="0"/>
          </a:p>
        </p:txBody>
      </p:sp>
      <p:sp>
        <p:nvSpPr>
          <p:cNvPr id="20" name="Text 18"/>
          <p:cNvSpPr/>
          <p:nvPr/>
        </p:nvSpPr>
        <p:spPr>
          <a:xfrm>
            <a:off x="6537960" y="4443984"/>
            <a:ext cx="5669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</a:t>
            </a:r>
            <a:endParaRPr lang="en-US" sz="650" dirty="0"/>
          </a:p>
        </p:txBody>
      </p:sp>
      <p:sp>
        <p:nvSpPr>
          <p:cNvPr id="21" name="Text 19"/>
          <p:cNvSpPr/>
          <p:nvPr/>
        </p:nvSpPr>
        <p:spPr>
          <a:xfrm>
            <a:off x="8046720" y="4443984"/>
            <a:ext cx="5669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</a:t>
            </a:r>
            <a:endParaRPr lang="en-US" sz="650" dirty="0"/>
          </a:p>
        </p:txBody>
      </p:sp>
      <p:sp>
        <p:nvSpPr>
          <p:cNvPr id="22" name="Text 20"/>
          <p:cNvSpPr/>
          <p:nvPr/>
        </p:nvSpPr>
        <p:spPr>
          <a:xfrm>
            <a:off x="320040" y="50292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400" kern="0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RESOURCES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320040" y="950976"/>
            <a:ext cx="6858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&amp;</a:t>
            </a:r>
            <a:endParaRPr lang="en-US" sz="4600" dirty="0"/>
          </a:p>
        </p:txBody>
      </p:sp>
      <p:sp>
        <p:nvSpPr>
          <p:cNvPr id="24" name="Text 22"/>
          <p:cNvSpPr/>
          <p:nvPr/>
        </p:nvSpPr>
        <p:spPr>
          <a:xfrm>
            <a:off x="320040" y="1737360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</a:t>
            </a:r>
            <a:endParaRPr lang="en-US" sz="3800" dirty="0"/>
          </a:p>
        </p:txBody>
      </p:sp>
      <p:sp>
        <p:nvSpPr>
          <p:cNvPr id="25" name="Shape 23"/>
          <p:cNvSpPr/>
          <p:nvPr/>
        </p:nvSpPr>
        <p:spPr>
          <a:xfrm>
            <a:off x="320040" y="2624328"/>
            <a:ext cx="4114800" cy="36576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20040" y="2761488"/>
            <a:ext cx="6583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what to automate, choose the right tool,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sketch your first flow — before you build a single thing.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320040" y="3511296"/>
            <a:ext cx="54864" cy="18288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75488" y="3483864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AT-01  Automation Candidate Assessment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320040" y="3785616"/>
            <a:ext cx="54864" cy="18288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475488" y="3758184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AT-02  Technology Decision Checklist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320040" y="4059936"/>
            <a:ext cx="54864" cy="18288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75488" y="4032504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AT-03  Low-Code Flow Sketch Canvas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0" y="4956048"/>
            <a:ext cx="9144000" cy="18288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320040" y="4965192"/>
            <a:ext cx="8229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soufianeboudarraja.com  |  Dark Version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LOW-CODE FLOW SKETCH CANVAS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Flow Build Checklist &amp; Node Reference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before and after building your flow — check every gate before going live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Flow Sketch Canvas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77824" cy="5120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87782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</a:t>
            </a:r>
            <a:endParaRPr lang="en-US" sz="800" dirty="0"/>
          </a:p>
        </p:txBody>
      </p:sp>
      <p:sp>
        <p:nvSpPr>
          <p:cNvPr id="12" name="Shape 10"/>
          <p:cNvSpPr/>
          <p:nvPr/>
        </p:nvSpPr>
        <p:spPr>
          <a:xfrm>
            <a:off x="1197864" y="1389888"/>
            <a:ext cx="3054096" cy="512064"/>
          </a:xfrm>
          <a:prstGeom prst="rect">
            <a:avLst/>
          </a:prstGeom>
          <a:solidFill>
            <a:srgbClr val="002D55"/>
          </a:solidFill>
          <a:ln w="6350">
            <a:solidFill>
              <a:srgbClr val="FF660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252728" y="1463040"/>
            <a:ext cx="294436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email · Form submit · File uploaded · Scheduled time · Webhook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320040" y="1956816"/>
            <a:ext cx="877824" cy="51206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20040" y="1956816"/>
            <a:ext cx="87782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1197864" y="1956816"/>
            <a:ext cx="3054096" cy="512064"/>
          </a:xfrm>
          <a:prstGeom prst="rect">
            <a:avLst/>
          </a:prstGeom>
          <a:solidFill>
            <a:srgbClr val="001A33"/>
          </a:solidFill>
          <a:ln w="6350">
            <a:solidFill>
              <a:srgbClr val="336699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252728" y="2029968"/>
            <a:ext cx="294436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value &gt; X · If field equals Y · If status is Z · If yes/no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320040" y="2523744"/>
            <a:ext cx="877824" cy="51206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20040" y="2523744"/>
            <a:ext cx="87782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1197864" y="2523744"/>
            <a:ext cx="3054096" cy="512064"/>
          </a:xfrm>
          <a:prstGeom prst="rect">
            <a:avLst/>
          </a:prstGeom>
          <a:solidFill>
            <a:srgbClr val="002D55"/>
          </a:solidFill>
          <a:ln w="6350">
            <a:solidFill>
              <a:srgbClr val="6699CC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252728" y="2596896"/>
            <a:ext cx="294436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Send email · Update record · Create file · Post to Teams · Add row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320040" y="3090672"/>
            <a:ext cx="877824" cy="51206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20040" y="3090672"/>
            <a:ext cx="87782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APPROVAL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1197864" y="3090672"/>
            <a:ext cx="3054096" cy="512064"/>
          </a:xfrm>
          <a:prstGeom prst="rect">
            <a:avLst/>
          </a:prstGeom>
          <a:solidFill>
            <a:srgbClr val="001A33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252728" y="3163824"/>
            <a:ext cx="294436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Request approval · Wait for response · Branch on approved/rejected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320040" y="3657600"/>
            <a:ext cx="877824" cy="51206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20040" y="3657600"/>
            <a:ext cx="87782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1197864" y="3657600"/>
            <a:ext cx="3054096" cy="512064"/>
          </a:xfrm>
          <a:prstGeom prst="rect">
            <a:avLst/>
          </a:prstGeom>
          <a:solidFill>
            <a:srgbClr val="002D55"/>
          </a:solidFill>
          <a:ln w="6350">
            <a:solidFill>
              <a:srgbClr val="6699CC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252728" y="3730752"/>
            <a:ext cx="294436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invoice · Post to ERP · Notify team · Archive document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320040" y="4224528"/>
            <a:ext cx="877824" cy="51206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20040" y="4224528"/>
            <a:ext cx="87782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PATH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1197864" y="4224528"/>
            <a:ext cx="3054096" cy="512064"/>
          </a:xfrm>
          <a:prstGeom prst="rect">
            <a:avLst/>
          </a:prstGeom>
          <a:solidFill>
            <a:srgbClr val="001A33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252728" y="4297680"/>
            <a:ext cx="294436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Send failure alert · Log error · Retry logic · Escalate to owner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4581144" y="1389888"/>
            <a:ext cx="4242816" cy="1219669"/>
          </a:xfrm>
          <a:prstGeom prst="rect">
            <a:avLst/>
          </a:prstGeom>
          <a:solidFill>
            <a:srgbClr val="002D55"/>
          </a:solidFill>
          <a:ln w="127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4581144" y="1389888"/>
            <a:ext cx="4242816" cy="25603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4581144" y="1389888"/>
            <a:ext cx="4242816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Build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4690872" y="1684465"/>
            <a:ext cx="146304" cy="106000"/>
          </a:xfrm>
          <a:prstGeom prst="rect">
            <a:avLst/>
          </a:prstGeom>
          <a:solidFill>
            <a:srgbClr val="003366"/>
          </a:solidFill>
          <a:ln w="10160">
            <a:solidFill>
              <a:srgbClr val="FF6600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4910328" y="1664208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is mapped and working manually</a:t>
            </a:r>
            <a:endParaRPr lang="en-US" sz="800" dirty="0"/>
          </a:p>
        </p:txBody>
      </p:sp>
      <p:sp>
        <p:nvSpPr>
          <p:cNvPr id="39" name="Shape 37"/>
          <p:cNvSpPr/>
          <p:nvPr/>
        </p:nvSpPr>
        <p:spPr>
          <a:xfrm>
            <a:off x="4690872" y="1877193"/>
            <a:ext cx="146304" cy="106000"/>
          </a:xfrm>
          <a:prstGeom prst="rect">
            <a:avLst/>
          </a:prstGeom>
          <a:solidFill>
            <a:srgbClr val="003366"/>
          </a:solidFill>
          <a:ln w="10160">
            <a:solidFill>
              <a:srgbClr val="FF6600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4910328" y="1856935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 event is clearly defined</a:t>
            </a:r>
            <a:endParaRPr lang="en-US" sz="800" dirty="0"/>
          </a:p>
        </p:txBody>
      </p:sp>
      <p:sp>
        <p:nvSpPr>
          <p:cNvPr id="41" name="Shape 39"/>
          <p:cNvSpPr/>
          <p:nvPr/>
        </p:nvSpPr>
        <p:spPr>
          <a:xfrm>
            <a:off x="4690872" y="2069920"/>
            <a:ext cx="146304" cy="106000"/>
          </a:xfrm>
          <a:prstGeom prst="rect">
            <a:avLst/>
          </a:prstGeom>
          <a:solidFill>
            <a:srgbClr val="003366"/>
          </a:solidFill>
          <a:ln w="10160">
            <a:solidFill>
              <a:srgbClr val="FF6600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4910328" y="2049663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conditions documented as plain IF/THEN</a:t>
            </a:r>
            <a:endParaRPr lang="en-US" sz="800" dirty="0"/>
          </a:p>
        </p:txBody>
      </p:sp>
      <p:sp>
        <p:nvSpPr>
          <p:cNvPr id="43" name="Shape 41"/>
          <p:cNvSpPr/>
          <p:nvPr/>
        </p:nvSpPr>
        <p:spPr>
          <a:xfrm>
            <a:off x="4690872" y="2262648"/>
            <a:ext cx="146304" cy="106000"/>
          </a:xfrm>
          <a:prstGeom prst="rect">
            <a:avLst/>
          </a:prstGeom>
          <a:solidFill>
            <a:srgbClr val="003366"/>
          </a:solidFill>
          <a:ln w="10160">
            <a:solidFill>
              <a:srgbClr val="FF6600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4910328" y="2242390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Ownership confirmed — who runs and maintains this?</a:t>
            </a:r>
            <a:endParaRPr lang="en-US" sz="800" dirty="0"/>
          </a:p>
        </p:txBody>
      </p:sp>
      <p:sp>
        <p:nvSpPr>
          <p:cNvPr id="45" name="Shape 43"/>
          <p:cNvSpPr/>
          <p:nvPr/>
        </p:nvSpPr>
        <p:spPr>
          <a:xfrm>
            <a:off x="4690872" y="2455375"/>
            <a:ext cx="146304" cy="106000"/>
          </a:xfrm>
          <a:prstGeom prst="rect">
            <a:avLst/>
          </a:prstGeom>
          <a:solidFill>
            <a:srgbClr val="003366"/>
          </a:solidFill>
          <a:ln w="10160">
            <a:solidFill>
              <a:srgbClr val="FF6600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4910328" y="2435118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data set is available</a:t>
            </a:r>
            <a:endParaRPr lang="en-US" sz="800" dirty="0"/>
          </a:p>
        </p:txBody>
      </p:sp>
      <p:sp>
        <p:nvSpPr>
          <p:cNvPr id="47" name="Shape 45"/>
          <p:cNvSpPr/>
          <p:nvPr/>
        </p:nvSpPr>
        <p:spPr>
          <a:xfrm>
            <a:off x="4581144" y="2682709"/>
            <a:ext cx="4242816" cy="1026942"/>
          </a:xfrm>
          <a:prstGeom prst="rect">
            <a:avLst/>
          </a:prstGeom>
          <a:solidFill>
            <a:srgbClr val="002D55"/>
          </a:solidFill>
          <a:ln w="1270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8" name="Shape 46"/>
          <p:cNvSpPr/>
          <p:nvPr/>
        </p:nvSpPr>
        <p:spPr>
          <a:xfrm>
            <a:off x="4581144" y="2682709"/>
            <a:ext cx="4242816" cy="256032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4581144" y="2682709"/>
            <a:ext cx="4242816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During Build</a:t>
            </a:r>
            <a:endParaRPr lang="en-US" sz="1000" dirty="0"/>
          </a:p>
        </p:txBody>
      </p:sp>
      <p:sp>
        <p:nvSpPr>
          <p:cNvPr id="50" name="Shape 48"/>
          <p:cNvSpPr/>
          <p:nvPr/>
        </p:nvSpPr>
        <p:spPr>
          <a:xfrm>
            <a:off x="4690872" y="2977286"/>
            <a:ext cx="146304" cy="106000"/>
          </a:xfrm>
          <a:prstGeom prst="rect">
            <a:avLst/>
          </a:prstGeom>
          <a:solidFill>
            <a:srgbClr val="003366"/>
          </a:solidFill>
          <a:ln w="10160">
            <a:solidFill>
              <a:srgbClr val="336699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4910328" y="2957029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with the user who will use it daily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4690872" y="3170014"/>
            <a:ext cx="146304" cy="106000"/>
          </a:xfrm>
          <a:prstGeom prst="rect">
            <a:avLst/>
          </a:prstGeom>
          <a:solidFill>
            <a:srgbClr val="003366"/>
          </a:solidFill>
          <a:ln w="10160">
            <a:solidFill>
              <a:srgbClr val="336699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4910328" y="3149756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Version control — name your flows clearly</a:t>
            </a:r>
            <a:endParaRPr lang="en-US" sz="800" dirty="0"/>
          </a:p>
        </p:txBody>
      </p:sp>
      <p:sp>
        <p:nvSpPr>
          <p:cNvPr id="54" name="Shape 52"/>
          <p:cNvSpPr/>
          <p:nvPr/>
        </p:nvSpPr>
        <p:spPr>
          <a:xfrm>
            <a:off x="4690872" y="3362741"/>
            <a:ext cx="146304" cy="106000"/>
          </a:xfrm>
          <a:prstGeom prst="rect">
            <a:avLst/>
          </a:prstGeom>
          <a:solidFill>
            <a:srgbClr val="003366"/>
          </a:solidFill>
          <a:ln w="10160">
            <a:solidFill>
              <a:srgbClr val="336699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4910328" y="3342484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edge cases: null values, late arrivals</a:t>
            </a:r>
            <a:endParaRPr lang="en-US" sz="800" dirty="0"/>
          </a:p>
        </p:txBody>
      </p:sp>
      <p:sp>
        <p:nvSpPr>
          <p:cNvPr id="56" name="Shape 54"/>
          <p:cNvSpPr/>
          <p:nvPr/>
        </p:nvSpPr>
        <p:spPr>
          <a:xfrm>
            <a:off x="4690872" y="3555469"/>
            <a:ext cx="146304" cy="106000"/>
          </a:xfrm>
          <a:prstGeom prst="rect">
            <a:avLst/>
          </a:prstGeom>
          <a:solidFill>
            <a:srgbClr val="003366"/>
          </a:solidFill>
          <a:ln w="10160">
            <a:solidFill>
              <a:srgbClr val="336699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4910328" y="3535211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error notifications to a real mailbox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4581144" y="3782802"/>
            <a:ext cx="4242816" cy="1026942"/>
          </a:xfrm>
          <a:prstGeom prst="rect">
            <a:avLst/>
          </a:prstGeom>
          <a:solidFill>
            <a:srgbClr val="002D55"/>
          </a:solidFill>
          <a:ln w="12700">
            <a:solidFill>
              <a:srgbClr val="2E7D32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9" name="Shape 57"/>
          <p:cNvSpPr/>
          <p:nvPr/>
        </p:nvSpPr>
        <p:spPr>
          <a:xfrm>
            <a:off x="4581144" y="3782802"/>
            <a:ext cx="4242816" cy="25603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4581144" y="3782802"/>
            <a:ext cx="4242816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Go-Live</a:t>
            </a:r>
            <a:endParaRPr lang="en-US" sz="1000" dirty="0"/>
          </a:p>
        </p:txBody>
      </p:sp>
      <p:sp>
        <p:nvSpPr>
          <p:cNvPr id="61" name="Shape 59"/>
          <p:cNvSpPr/>
          <p:nvPr/>
        </p:nvSpPr>
        <p:spPr>
          <a:xfrm>
            <a:off x="4690872" y="4077380"/>
            <a:ext cx="146304" cy="106000"/>
          </a:xfrm>
          <a:prstGeom prst="rect">
            <a:avLst/>
          </a:prstGeom>
          <a:solidFill>
            <a:srgbClr val="003366"/>
          </a:solidFill>
          <a:ln w="10160">
            <a:solidFill>
              <a:srgbClr val="2E7D32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4910328" y="4057122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end-to-end test with real data passed</a:t>
            </a:r>
            <a:endParaRPr lang="en-US" sz="800" dirty="0"/>
          </a:p>
        </p:txBody>
      </p:sp>
      <p:sp>
        <p:nvSpPr>
          <p:cNvPr id="63" name="Shape 61"/>
          <p:cNvSpPr/>
          <p:nvPr/>
        </p:nvSpPr>
        <p:spPr>
          <a:xfrm>
            <a:off x="4690872" y="4270107"/>
            <a:ext cx="146304" cy="106000"/>
          </a:xfrm>
          <a:prstGeom prst="rect">
            <a:avLst/>
          </a:prstGeom>
          <a:solidFill>
            <a:srgbClr val="003366"/>
          </a:solidFill>
          <a:ln w="10160">
            <a:solidFill>
              <a:srgbClr val="2E7D32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4910328" y="4249850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Rollback plan documented</a:t>
            </a:r>
            <a:endParaRPr lang="en-US" sz="800" dirty="0"/>
          </a:p>
        </p:txBody>
      </p:sp>
      <p:sp>
        <p:nvSpPr>
          <p:cNvPr id="65" name="Shape 63"/>
          <p:cNvSpPr/>
          <p:nvPr/>
        </p:nvSpPr>
        <p:spPr>
          <a:xfrm>
            <a:off x="4690872" y="4462835"/>
            <a:ext cx="146304" cy="106000"/>
          </a:xfrm>
          <a:prstGeom prst="rect">
            <a:avLst/>
          </a:prstGeom>
          <a:solidFill>
            <a:srgbClr val="003366"/>
          </a:solidFill>
          <a:ln w="10160">
            <a:solidFill>
              <a:srgbClr val="2E7D32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4910328" y="4442577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completed — at least one backup owner</a:t>
            </a:r>
            <a:endParaRPr lang="en-US" sz="800" dirty="0"/>
          </a:p>
        </p:txBody>
      </p:sp>
      <p:sp>
        <p:nvSpPr>
          <p:cNvPr id="67" name="Shape 65"/>
          <p:cNvSpPr/>
          <p:nvPr/>
        </p:nvSpPr>
        <p:spPr>
          <a:xfrm>
            <a:off x="4690872" y="4655562"/>
            <a:ext cx="146304" cy="106000"/>
          </a:xfrm>
          <a:prstGeom prst="rect">
            <a:avLst/>
          </a:prstGeom>
          <a:solidFill>
            <a:srgbClr val="003366"/>
          </a:solidFill>
          <a:ln w="10160">
            <a:solidFill>
              <a:srgbClr val="2E7D32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4910328" y="4635305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Success metric agreed: time saved / errors reduced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4864"/>
            <a:ext cx="9144000" cy="3657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669280" y="274320"/>
            <a:ext cx="3840480" cy="3840480"/>
          </a:xfrm>
          <a:prstGeom prst="ellipse">
            <a:avLst/>
          </a:prstGeom>
          <a:solidFill>
            <a:srgbClr val="E8EEF4">
              <a:alpha val="80000"/>
            </a:srgbClr>
          </a:solidFill>
          <a:ln w="19050">
            <a:solidFill>
              <a:srgbClr val="C5D4E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492240" y="1005840"/>
            <a:ext cx="2194560" cy="2194560"/>
          </a:xfrm>
          <a:prstGeom prst="ellipse">
            <a:avLst/>
          </a:prstGeom>
          <a:solidFill>
            <a:srgbClr val="D6E4F0">
              <a:alpha val="70000"/>
            </a:srgbClr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" y="4224528"/>
            <a:ext cx="201168" cy="201168"/>
          </a:xfrm>
          <a:prstGeom prst="ellipse">
            <a:avLst/>
          </a:prstGeom>
          <a:solidFill>
            <a:srgbClr val="FF6600"/>
          </a:solidFill>
          <a:ln w="12700">
            <a:solidFill>
              <a:srgbClr val="C5D4E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658368" y="4325112"/>
            <a:ext cx="1170432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8" name="Shape 6"/>
          <p:cNvSpPr/>
          <p:nvPr/>
        </p:nvSpPr>
        <p:spPr>
          <a:xfrm>
            <a:off x="1828800" y="4224528"/>
            <a:ext cx="201168" cy="201168"/>
          </a:xfrm>
          <a:prstGeom prst="ellipse">
            <a:avLst/>
          </a:prstGeom>
          <a:solidFill>
            <a:srgbClr val="336699"/>
          </a:solidFill>
          <a:ln w="12700">
            <a:solidFill>
              <a:srgbClr val="C5D4E3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2029968" y="4325112"/>
            <a:ext cx="1170432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10" name="Shape 8"/>
          <p:cNvSpPr/>
          <p:nvPr/>
        </p:nvSpPr>
        <p:spPr>
          <a:xfrm>
            <a:off x="3200400" y="4224528"/>
            <a:ext cx="201168" cy="201168"/>
          </a:xfrm>
          <a:prstGeom prst="ellipse">
            <a:avLst/>
          </a:prstGeom>
          <a:solidFill>
            <a:srgbClr val="336699"/>
          </a:solidFill>
          <a:ln w="12700">
            <a:solidFill>
              <a:srgbClr val="C5D4E3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401568" y="4325112"/>
            <a:ext cx="1170432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12" name="Shape 10"/>
          <p:cNvSpPr/>
          <p:nvPr/>
        </p:nvSpPr>
        <p:spPr>
          <a:xfrm>
            <a:off x="4572000" y="4224528"/>
            <a:ext cx="201168" cy="201168"/>
          </a:xfrm>
          <a:prstGeom prst="ellipse">
            <a:avLst/>
          </a:prstGeom>
          <a:solidFill>
            <a:srgbClr val="336699"/>
          </a:solidFill>
          <a:ln w="12700">
            <a:solidFill>
              <a:srgbClr val="C5D4E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773168" y="4325112"/>
            <a:ext cx="1170432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14" name="Shape 12"/>
          <p:cNvSpPr/>
          <p:nvPr/>
        </p:nvSpPr>
        <p:spPr>
          <a:xfrm>
            <a:off x="5943600" y="4224528"/>
            <a:ext cx="201168" cy="201168"/>
          </a:xfrm>
          <a:prstGeom prst="ellipse">
            <a:avLst/>
          </a:prstGeom>
          <a:solidFill>
            <a:srgbClr val="336699"/>
          </a:solidFill>
          <a:ln w="12700">
            <a:solidFill>
              <a:srgbClr val="C5D4E3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144768" y="4325112"/>
            <a:ext cx="1170432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16" name="Shape 14"/>
          <p:cNvSpPr/>
          <p:nvPr/>
        </p:nvSpPr>
        <p:spPr>
          <a:xfrm>
            <a:off x="7315200" y="4224528"/>
            <a:ext cx="201168" cy="201168"/>
          </a:xfrm>
          <a:prstGeom prst="ellipse">
            <a:avLst/>
          </a:prstGeom>
          <a:solidFill>
            <a:srgbClr val="336699"/>
          </a:solidFill>
          <a:ln w="1270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74320" y="4443984"/>
            <a:ext cx="5669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Assess</a:t>
            </a:r>
            <a:endParaRPr lang="en-US" sz="650" dirty="0"/>
          </a:p>
        </p:txBody>
      </p:sp>
      <p:sp>
        <p:nvSpPr>
          <p:cNvPr id="18" name="Text 16"/>
          <p:cNvSpPr/>
          <p:nvPr/>
        </p:nvSpPr>
        <p:spPr>
          <a:xfrm>
            <a:off x="1645920" y="4443984"/>
            <a:ext cx="5669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</a:t>
            </a:r>
            <a:endParaRPr lang="en-US" sz="650" dirty="0"/>
          </a:p>
        </p:txBody>
      </p:sp>
      <p:sp>
        <p:nvSpPr>
          <p:cNvPr id="19" name="Text 17"/>
          <p:cNvSpPr/>
          <p:nvPr/>
        </p:nvSpPr>
        <p:spPr>
          <a:xfrm>
            <a:off x="3017520" y="4443984"/>
            <a:ext cx="5669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</a:t>
            </a:r>
            <a:endParaRPr lang="en-US" sz="650" dirty="0"/>
          </a:p>
        </p:txBody>
      </p:sp>
      <p:sp>
        <p:nvSpPr>
          <p:cNvPr id="20" name="Text 18"/>
          <p:cNvSpPr/>
          <p:nvPr/>
        </p:nvSpPr>
        <p:spPr>
          <a:xfrm>
            <a:off x="4389120" y="4443984"/>
            <a:ext cx="5669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</a:t>
            </a:r>
            <a:endParaRPr lang="en-US" sz="650" dirty="0"/>
          </a:p>
        </p:txBody>
      </p:sp>
      <p:sp>
        <p:nvSpPr>
          <p:cNvPr id="21" name="Text 19"/>
          <p:cNvSpPr/>
          <p:nvPr/>
        </p:nvSpPr>
        <p:spPr>
          <a:xfrm>
            <a:off x="5760720" y="4443984"/>
            <a:ext cx="5669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</a:t>
            </a:r>
            <a:endParaRPr lang="en-US" sz="650" dirty="0"/>
          </a:p>
        </p:txBody>
      </p:sp>
      <p:sp>
        <p:nvSpPr>
          <p:cNvPr id="22" name="Text 20"/>
          <p:cNvSpPr/>
          <p:nvPr/>
        </p:nvSpPr>
        <p:spPr>
          <a:xfrm>
            <a:off x="7132320" y="4443984"/>
            <a:ext cx="5669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</a:t>
            </a:r>
            <a:endParaRPr lang="en-US" sz="650" dirty="0"/>
          </a:p>
        </p:txBody>
      </p:sp>
      <p:sp>
        <p:nvSpPr>
          <p:cNvPr id="23" name="Text 21"/>
          <p:cNvSpPr/>
          <p:nvPr/>
        </p:nvSpPr>
        <p:spPr>
          <a:xfrm>
            <a:off x="457200" y="32004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400" kern="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RESOURCES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457200" y="694944"/>
            <a:ext cx="822960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4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&amp;</a:t>
            </a:r>
            <a:endParaRPr lang="en-US" sz="5400" dirty="0"/>
          </a:p>
        </p:txBody>
      </p:sp>
      <p:sp>
        <p:nvSpPr>
          <p:cNvPr id="25" name="Text 23"/>
          <p:cNvSpPr/>
          <p:nvPr/>
        </p:nvSpPr>
        <p:spPr>
          <a:xfrm>
            <a:off x="457200" y="1408176"/>
            <a:ext cx="822960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20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</a:t>
            </a:r>
            <a:endParaRPr lang="en-US" sz="4200" dirty="0"/>
          </a:p>
        </p:txBody>
      </p:sp>
      <p:sp>
        <p:nvSpPr>
          <p:cNvPr id="26" name="Shape 24"/>
          <p:cNvSpPr/>
          <p:nvPr/>
        </p:nvSpPr>
        <p:spPr>
          <a:xfrm>
            <a:off x="457200" y="2231136"/>
            <a:ext cx="4572000" cy="3657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57200" y="2377440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Light Version  ·  All templates optimised for printing and sharing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457200" y="2743200"/>
            <a:ext cx="54864" cy="20116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21792" y="2734056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AT-01  Automation Candidate Assessment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457200" y="3035808"/>
            <a:ext cx="54864" cy="20116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21792" y="3026664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AT-02  Technology Decision Checklist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457200" y="3328416"/>
            <a:ext cx="54864" cy="20116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621792" y="3319272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AT-03  Low-Code Flow Sketch Canvas</a:t>
            </a:r>
            <a:endParaRPr lang="en-US" sz="1100" dirty="0"/>
          </a:p>
        </p:txBody>
      </p:sp>
      <p:sp>
        <p:nvSpPr>
          <p:cNvPr id="34" name="Shape 32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57200" y="495604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soufianeboudarraja.com  |  Light Version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CANDIDATE ASSESSMENT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Candidate Assessment — Scored Table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= Frequency + Time + Error Rate + Rule-Based + Data Quality  (max 15) — sort descending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Automation Candidate Assessment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503920" cy="219456"/>
          </a:xfrm>
          <a:prstGeom prst="rect">
            <a:avLst/>
          </a:prstGeom>
          <a:solidFill>
            <a:srgbClr val="D6E4F0"/>
          </a:solidFill>
          <a:ln w="10160">
            <a:solidFill>
              <a:srgbClr val="00336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139903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Freq: Daily=3 · Weekly=2 · Monthly=1  |  Time: &gt;60min=3 · 20–60=2 · &lt;20=1  |  Error: High=3 · Med=2 · Low=1  |  Rule-based: Yes=3 · No=0  |  Data Quality: High=3 · Med=2 · Low=1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320040" y="1664208"/>
            <a:ext cx="2212848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20040" y="1664208"/>
            <a:ext cx="221284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/ Process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2532888" y="1664208"/>
            <a:ext cx="987552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532888" y="1664208"/>
            <a:ext cx="9875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Department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3520440" y="1664208"/>
            <a:ext cx="640080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520440" y="1664208"/>
            <a:ext cx="640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4160520" y="1664208"/>
            <a:ext cx="566928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160520" y="1664208"/>
            <a:ext cx="56692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(min)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4727448" y="1664208"/>
            <a:ext cx="566928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727448" y="1664208"/>
            <a:ext cx="56692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5294376" y="1664208"/>
            <a:ext cx="566928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294376" y="1664208"/>
            <a:ext cx="56692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5861304" y="1664208"/>
            <a:ext cx="566928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861304" y="1664208"/>
            <a:ext cx="56692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6428232" y="1664208"/>
            <a:ext cx="566928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428232" y="1664208"/>
            <a:ext cx="56692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Based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6995160" y="1664208"/>
            <a:ext cx="621792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995160" y="1664208"/>
            <a:ext cx="62179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7616952" y="1664208"/>
            <a:ext cx="658368" cy="457200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616952" y="1664208"/>
            <a:ext cx="65836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8275320" y="1664208"/>
            <a:ext cx="621792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8275320" y="1664208"/>
            <a:ext cx="62179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Status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320040" y="2121408"/>
            <a:ext cx="221284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356616" y="21396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comparison &amp; matching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2532888" y="2121408"/>
            <a:ext cx="987552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2569464" y="21396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3520440" y="2121408"/>
            <a:ext cx="640080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557016" y="21396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4160520" y="21214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197096" y="21396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</a:t>
            </a:r>
            <a:endParaRPr lang="en-US" sz="800" dirty="0"/>
          </a:p>
        </p:txBody>
      </p:sp>
      <p:sp>
        <p:nvSpPr>
          <p:cNvPr id="42" name="Shape 40"/>
          <p:cNvSpPr/>
          <p:nvPr/>
        </p:nvSpPr>
        <p:spPr>
          <a:xfrm>
            <a:off x="4727448" y="21214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4764024" y="21396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44" name="Shape 42"/>
          <p:cNvSpPr/>
          <p:nvPr/>
        </p:nvSpPr>
        <p:spPr>
          <a:xfrm>
            <a:off x="5294376" y="21214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5330952" y="21396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5861304" y="21214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5897880" y="21396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48" name="Shape 46"/>
          <p:cNvSpPr/>
          <p:nvPr/>
        </p:nvSpPr>
        <p:spPr>
          <a:xfrm>
            <a:off x="6428232" y="21214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6464808" y="21396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50" name="Shape 48"/>
          <p:cNvSpPr/>
          <p:nvPr/>
        </p:nvSpPr>
        <p:spPr>
          <a:xfrm>
            <a:off x="6995160" y="2121408"/>
            <a:ext cx="621792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7031736" y="21396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7616952" y="2121408"/>
            <a:ext cx="658368" cy="315468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7653528" y="21396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200" dirty="0"/>
          </a:p>
        </p:txBody>
      </p:sp>
      <p:sp>
        <p:nvSpPr>
          <p:cNvPr id="54" name="Shape 52"/>
          <p:cNvSpPr/>
          <p:nvPr/>
        </p:nvSpPr>
        <p:spPr>
          <a:xfrm>
            <a:off x="8275320" y="2121408"/>
            <a:ext cx="621792" cy="315468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8311896" y="21396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</a:t>
            </a:r>
            <a:endParaRPr lang="en-US" sz="800" dirty="0"/>
          </a:p>
        </p:txBody>
      </p:sp>
      <p:sp>
        <p:nvSpPr>
          <p:cNvPr id="56" name="Shape 54"/>
          <p:cNvSpPr/>
          <p:nvPr/>
        </p:nvSpPr>
        <p:spPr>
          <a:xfrm>
            <a:off x="320040" y="2121408"/>
            <a:ext cx="36576" cy="31546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320040" y="2464308"/>
            <a:ext cx="221284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356616" y="24825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KPI report compilation</a:t>
            </a:r>
            <a:endParaRPr lang="en-US" sz="800" dirty="0"/>
          </a:p>
        </p:txBody>
      </p:sp>
      <p:sp>
        <p:nvSpPr>
          <p:cNvPr id="59" name="Shape 57"/>
          <p:cNvSpPr/>
          <p:nvPr/>
        </p:nvSpPr>
        <p:spPr>
          <a:xfrm>
            <a:off x="2532888" y="2464308"/>
            <a:ext cx="987552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2569464" y="24825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Analytics</a:t>
            </a:r>
            <a:endParaRPr lang="en-US" sz="800" dirty="0"/>
          </a:p>
        </p:txBody>
      </p:sp>
      <p:sp>
        <p:nvSpPr>
          <p:cNvPr id="61" name="Shape 59"/>
          <p:cNvSpPr/>
          <p:nvPr/>
        </p:nvSpPr>
        <p:spPr>
          <a:xfrm>
            <a:off x="3520440" y="2464308"/>
            <a:ext cx="640080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3557016" y="24825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</a:t>
            </a:r>
            <a:endParaRPr lang="en-US" sz="800" dirty="0"/>
          </a:p>
        </p:txBody>
      </p:sp>
      <p:sp>
        <p:nvSpPr>
          <p:cNvPr id="63" name="Shape 61"/>
          <p:cNvSpPr/>
          <p:nvPr/>
        </p:nvSpPr>
        <p:spPr>
          <a:xfrm>
            <a:off x="4160520" y="24643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4197096" y="24825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90</a:t>
            </a:r>
            <a:endParaRPr lang="en-US" sz="800" dirty="0"/>
          </a:p>
        </p:txBody>
      </p:sp>
      <p:sp>
        <p:nvSpPr>
          <p:cNvPr id="65" name="Shape 63"/>
          <p:cNvSpPr/>
          <p:nvPr/>
        </p:nvSpPr>
        <p:spPr>
          <a:xfrm>
            <a:off x="4727448" y="24643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4764024" y="24825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67" name="Shape 65"/>
          <p:cNvSpPr/>
          <p:nvPr/>
        </p:nvSpPr>
        <p:spPr>
          <a:xfrm>
            <a:off x="5294376" y="24643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5330952" y="24825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69" name="Shape 67"/>
          <p:cNvSpPr/>
          <p:nvPr/>
        </p:nvSpPr>
        <p:spPr>
          <a:xfrm>
            <a:off x="5861304" y="24643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897880" y="24825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71" name="Shape 69"/>
          <p:cNvSpPr/>
          <p:nvPr/>
        </p:nvSpPr>
        <p:spPr>
          <a:xfrm>
            <a:off x="6428232" y="24643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6464808" y="24825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73" name="Shape 71"/>
          <p:cNvSpPr/>
          <p:nvPr/>
        </p:nvSpPr>
        <p:spPr>
          <a:xfrm>
            <a:off x="6995160" y="2464308"/>
            <a:ext cx="621792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7031736" y="24825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75" name="Shape 73"/>
          <p:cNvSpPr/>
          <p:nvPr/>
        </p:nvSpPr>
        <p:spPr>
          <a:xfrm>
            <a:off x="7616952" y="2464308"/>
            <a:ext cx="658368" cy="315468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7653528" y="24825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200" dirty="0"/>
          </a:p>
        </p:txBody>
      </p:sp>
      <p:sp>
        <p:nvSpPr>
          <p:cNvPr id="77" name="Shape 75"/>
          <p:cNvSpPr/>
          <p:nvPr/>
        </p:nvSpPr>
        <p:spPr>
          <a:xfrm>
            <a:off x="8275320" y="2464308"/>
            <a:ext cx="621792" cy="315468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8311896" y="24825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</a:t>
            </a:r>
            <a:endParaRPr lang="en-US" sz="800" dirty="0"/>
          </a:p>
        </p:txBody>
      </p:sp>
      <p:sp>
        <p:nvSpPr>
          <p:cNvPr id="79" name="Shape 77"/>
          <p:cNvSpPr/>
          <p:nvPr/>
        </p:nvSpPr>
        <p:spPr>
          <a:xfrm>
            <a:off x="320040" y="2464308"/>
            <a:ext cx="36576" cy="31546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320040" y="2807208"/>
            <a:ext cx="221284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356616" y="28254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status update emails</a:t>
            </a:r>
            <a:endParaRPr lang="en-US" sz="800" dirty="0"/>
          </a:p>
        </p:txBody>
      </p:sp>
      <p:sp>
        <p:nvSpPr>
          <p:cNvPr id="82" name="Shape 80"/>
          <p:cNvSpPr/>
          <p:nvPr/>
        </p:nvSpPr>
        <p:spPr>
          <a:xfrm>
            <a:off x="2532888" y="2807208"/>
            <a:ext cx="987552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2569464" y="28254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CX</a:t>
            </a:r>
            <a:endParaRPr lang="en-US" sz="800" dirty="0"/>
          </a:p>
        </p:txBody>
      </p:sp>
      <p:sp>
        <p:nvSpPr>
          <p:cNvPr id="84" name="Shape 82"/>
          <p:cNvSpPr/>
          <p:nvPr/>
        </p:nvSpPr>
        <p:spPr>
          <a:xfrm>
            <a:off x="3520440" y="2807208"/>
            <a:ext cx="640080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3557016" y="28254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</a:t>
            </a:r>
            <a:endParaRPr lang="en-US" sz="800" dirty="0"/>
          </a:p>
        </p:txBody>
      </p:sp>
      <p:sp>
        <p:nvSpPr>
          <p:cNvPr id="86" name="Shape 84"/>
          <p:cNvSpPr/>
          <p:nvPr/>
        </p:nvSpPr>
        <p:spPr>
          <a:xfrm>
            <a:off x="4160520" y="28072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4197096" y="28254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800" dirty="0"/>
          </a:p>
        </p:txBody>
      </p:sp>
      <p:sp>
        <p:nvSpPr>
          <p:cNvPr id="88" name="Shape 86"/>
          <p:cNvSpPr/>
          <p:nvPr/>
        </p:nvSpPr>
        <p:spPr>
          <a:xfrm>
            <a:off x="4727448" y="28072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4764024" y="28254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90" name="Shape 88"/>
          <p:cNvSpPr/>
          <p:nvPr/>
        </p:nvSpPr>
        <p:spPr>
          <a:xfrm>
            <a:off x="5294376" y="28072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5330952" y="28254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92" name="Shape 90"/>
          <p:cNvSpPr/>
          <p:nvPr/>
        </p:nvSpPr>
        <p:spPr>
          <a:xfrm>
            <a:off x="5861304" y="28072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5897880" y="28254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94" name="Shape 92"/>
          <p:cNvSpPr/>
          <p:nvPr/>
        </p:nvSpPr>
        <p:spPr>
          <a:xfrm>
            <a:off x="6428232" y="28072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6464808" y="28254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96" name="Shape 94"/>
          <p:cNvSpPr/>
          <p:nvPr/>
        </p:nvSpPr>
        <p:spPr>
          <a:xfrm>
            <a:off x="6995160" y="2807208"/>
            <a:ext cx="621792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7031736" y="28254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98" name="Shape 96"/>
          <p:cNvSpPr/>
          <p:nvPr/>
        </p:nvSpPr>
        <p:spPr>
          <a:xfrm>
            <a:off x="7616952" y="2807208"/>
            <a:ext cx="658368" cy="315468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7653528" y="28254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200" dirty="0"/>
          </a:p>
        </p:txBody>
      </p:sp>
      <p:sp>
        <p:nvSpPr>
          <p:cNvPr id="100" name="Shape 98"/>
          <p:cNvSpPr/>
          <p:nvPr/>
        </p:nvSpPr>
        <p:spPr>
          <a:xfrm>
            <a:off x="8275320" y="2807208"/>
            <a:ext cx="621792" cy="315468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8311896" y="28254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</a:t>
            </a:r>
            <a:endParaRPr lang="en-US" sz="800" dirty="0"/>
          </a:p>
        </p:txBody>
      </p:sp>
      <p:sp>
        <p:nvSpPr>
          <p:cNvPr id="102" name="Shape 100"/>
          <p:cNvSpPr/>
          <p:nvPr/>
        </p:nvSpPr>
        <p:spPr>
          <a:xfrm>
            <a:off x="320040" y="2807208"/>
            <a:ext cx="36576" cy="31546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03" name="Shape 101"/>
          <p:cNvSpPr/>
          <p:nvPr/>
        </p:nvSpPr>
        <p:spPr>
          <a:xfrm>
            <a:off x="320040" y="3150108"/>
            <a:ext cx="221284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4" name="Text 102"/>
          <p:cNvSpPr/>
          <p:nvPr/>
        </p:nvSpPr>
        <p:spPr>
          <a:xfrm>
            <a:off x="356616" y="31683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 data entry into ERP</a:t>
            </a:r>
            <a:endParaRPr lang="en-US" sz="800" dirty="0"/>
          </a:p>
        </p:txBody>
      </p:sp>
      <p:sp>
        <p:nvSpPr>
          <p:cNvPr id="105" name="Shape 103"/>
          <p:cNvSpPr/>
          <p:nvPr/>
        </p:nvSpPr>
        <p:spPr>
          <a:xfrm>
            <a:off x="2532888" y="3150108"/>
            <a:ext cx="987552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6" name="Text 104"/>
          <p:cNvSpPr/>
          <p:nvPr/>
        </p:nvSpPr>
        <p:spPr>
          <a:xfrm>
            <a:off x="2569464" y="31683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Procurement</a:t>
            </a:r>
            <a:endParaRPr lang="en-US" sz="800" dirty="0"/>
          </a:p>
        </p:txBody>
      </p:sp>
      <p:sp>
        <p:nvSpPr>
          <p:cNvPr id="107" name="Shape 105"/>
          <p:cNvSpPr/>
          <p:nvPr/>
        </p:nvSpPr>
        <p:spPr>
          <a:xfrm>
            <a:off x="3520440" y="3150108"/>
            <a:ext cx="640080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8" name="Text 106"/>
          <p:cNvSpPr/>
          <p:nvPr/>
        </p:nvSpPr>
        <p:spPr>
          <a:xfrm>
            <a:off x="3557016" y="31683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</a:t>
            </a:r>
            <a:endParaRPr lang="en-US" sz="800" dirty="0"/>
          </a:p>
        </p:txBody>
      </p:sp>
      <p:sp>
        <p:nvSpPr>
          <p:cNvPr id="109" name="Shape 107"/>
          <p:cNvSpPr/>
          <p:nvPr/>
        </p:nvSpPr>
        <p:spPr>
          <a:xfrm>
            <a:off x="4160520" y="31501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0" name="Text 108"/>
          <p:cNvSpPr/>
          <p:nvPr/>
        </p:nvSpPr>
        <p:spPr>
          <a:xfrm>
            <a:off x="4197096" y="31683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800" dirty="0"/>
          </a:p>
        </p:txBody>
      </p:sp>
      <p:sp>
        <p:nvSpPr>
          <p:cNvPr id="111" name="Shape 109"/>
          <p:cNvSpPr/>
          <p:nvPr/>
        </p:nvSpPr>
        <p:spPr>
          <a:xfrm>
            <a:off x="4727448" y="31501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2" name="Text 110"/>
          <p:cNvSpPr/>
          <p:nvPr/>
        </p:nvSpPr>
        <p:spPr>
          <a:xfrm>
            <a:off x="4764024" y="31683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13" name="Shape 111"/>
          <p:cNvSpPr/>
          <p:nvPr/>
        </p:nvSpPr>
        <p:spPr>
          <a:xfrm>
            <a:off x="5294376" y="31501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4" name="Text 112"/>
          <p:cNvSpPr/>
          <p:nvPr/>
        </p:nvSpPr>
        <p:spPr>
          <a:xfrm>
            <a:off x="5330952" y="31683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115" name="Shape 113"/>
          <p:cNvSpPr/>
          <p:nvPr/>
        </p:nvSpPr>
        <p:spPr>
          <a:xfrm>
            <a:off x="5861304" y="31501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6" name="Text 114"/>
          <p:cNvSpPr/>
          <p:nvPr/>
        </p:nvSpPr>
        <p:spPr>
          <a:xfrm>
            <a:off x="5897880" y="31683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17" name="Shape 115"/>
          <p:cNvSpPr/>
          <p:nvPr/>
        </p:nvSpPr>
        <p:spPr>
          <a:xfrm>
            <a:off x="6428232" y="31501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8" name="Text 116"/>
          <p:cNvSpPr/>
          <p:nvPr/>
        </p:nvSpPr>
        <p:spPr>
          <a:xfrm>
            <a:off x="6464808" y="31683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19" name="Shape 117"/>
          <p:cNvSpPr/>
          <p:nvPr/>
        </p:nvSpPr>
        <p:spPr>
          <a:xfrm>
            <a:off x="6995160" y="3150108"/>
            <a:ext cx="621792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0" name="Text 118"/>
          <p:cNvSpPr/>
          <p:nvPr/>
        </p:nvSpPr>
        <p:spPr>
          <a:xfrm>
            <a:off x="7031736" y="31683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121" name="Shape 119"/>
          <p:cNvSpPr/>
          <p:nvPr/>
        </p:nvSpPr>
        <p:spPr>
          <a:xfrm>
            <a:off x="7616952" y="3150108"/>
            <a:ext cx="658368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2" name="Text 120"/>
          <p:cNvSpPr/>
          <p:nvPr/>
        </p:nvSpPr>
        <p:spPr>
          <a:xfrm>
            <a:off x="7653528" y="31683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200" dirty="0"/>
          </a:p>
        </p:txBody>
      </p:sp>
      <p:sp>
        <p:nvSpPr>
          <p:cNvPr id="123" name="Shape 121"/>
          <p:cNvSpPr/>
          <p:nvPr/>
        </p:nvSpPr>
        <p:spPr>
          <a:xfrm>
            <a:off x="8275320" y="3150108"/>
            <a:ext cx="621792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4" name="Text 122"/>
          <p:cNvSpPr/>
          <p:nvPr/>
        </p:nvSpPr>
        <p:spPr>
          <a:xfrm>
            <a:off x="8311896" y="31683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125" name="Shape 123"/>
          <p:cNvSpPr/>
          <p:nvPr/>
        </p:nvSpPr>
        <p:spPr>
          <a:xfrm>
            <a:off x="320040" y="3493008"/>
            <a:ext cx="221284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6" name="Text 124"/>
          <p:cNvSpPr/>
          <p:nvPr/>
        </p:nvSpPr>
        <p:spPr>
          <a:xfrm>
            <a:off x="356616" y="35112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download &amp; routing</a:t>
            </a:r>
            <a:endParaRPr lang="en-US" sz="800" dirty="0"/>
          </a:p>
        </p:txBody>
      </p:sp>
      <p:sp>
        <p:nvSpPr>
          <p:cNvPr id="127" name="Shape 125"/>
          <p:cNvSpPr/>
          <p:nvPr/>
        </p:nvSpPr>
        <p:spPr>
          <a:xfrm>
            <a:off x="2532888" y="3493008"/>
            <a:ext cx="987552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8" name="Text 126"/>
          <p:cNvSpPr/>
          <p:nvPr/>
        </p:nvSpPr>
        <p:spPr>
          <a:xfrm>
            <a:off x="2569464" y="35112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</a:t>
            </a:r>
            <a:endParaRPr lang="en-US" sz="800" dirty="0"/>
          </a:p>
        </p:txBody>
      </p:sp>
      <p:sp>
        <p:nvSpPr>
          <p:cNvPr id="129" name="Shape 127"/>
          <p:cNvSpPr/>
          <p:nvPr/>
        </p:nvSpPr>
        <p:spPr>
          <a:xfrm>
            <a:off x="3520440" y="3493008"/>
            <a:ext cx="640080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0" name="Text 128"/>
          <p:cNvSpPr/>
          <p:nvPr/>
        </p:nvSpPr>
        <p:spPr>
          <a:xfrm>
            <a:off x="3557016" y="35112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</a:t>
            </a:r>
            <a:endParaRPr lang="en-US" sz="800" dirty="0"/>
          </a:p>
        </p:txBody>
      </p:sp>
      <p:sp>
        <p:nvSpPr>
          <p:cNvPr id="131" name="Shape 129"/>
          <p:cNvSpPr/>
          <p:nvPr/>
        </p:nvSpPr>
        <p:spPr>
          <a:xfrm>
            <a:off x="4160520" y="34930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2" name="Text 130"/>
          <p:cNvSpPr/>
          <p:nvPr/>
        </p:nvSpPr>
        <p:spPr>
          <a:xfrm>
            <a:off x="4197096" y="35112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800" dirty="0"/>
          </a:p>
        </p:txBody>
      </p:sp>
      <p:sp>
        <p:nvSpPr>
          <p:cNvPr id="133" name="Shape 131"/>
          <p:cNvSpPr/>
          <p:nvPr/>
        </p:nvSpPr>
        <p:spPr>
          <a:xfrm>
            <a:off x="4727448" y="34930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4" name="Text 132"/>
          <p:cNvSpPr/>
          <p:nvPr/>
        </p:nvSpPr>
        <p:spPr>
          <a:xfrm>
            <a:off x="4764024" y="35112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35" name="Shape 133"/>
          <p:cNvSpPr/>
          <p:nvPr/>
        </p:nvSpPr>
        <p:spPr>
          <a:xfrm>
            <a:off x="5294376" y="34930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6" name="Text 134"/>
          <p:cNvSpPr/>
          <p:nvPr/>
        </p:nvSpPr>
        <p:spPr>
          <a:xfrm>
            <a:off x="5330952" y="35112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137" name="Shape 135"/>
          <p:cNvSpPr/>
          <p:nvPr/>
        </p:nvSpPr>
        <p:spPr>
          <a:xfrm>
            <a:off x="5861304" y="34930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8" name="Text 136"/>
          <p:cNvSpPr/>
          <p:nvPr/>
        </p:nvSpPr>
        <p:spPr>
          <a:xfrm>
            <a:off x="5897880" y="35112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139" name="Shape 137"/>
          <p:cNvSpPr/>
          <p:nvPr/>
        </p:nvSpPr>
        <p:spPr>
          <a:xfrm>
            <a:off x="6428232" y="34930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0" name="Text 138"/>
          <p:cNvSpPr/>
          <p:nvPr/>
        </p:nvSpPr>
        <p:spPr>
          <a:xfrm>
            <a:off x="6464808" y="35112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41" name="Shape 139"/>
          <p:cNvSpPr/>
          <p:nvPr/>
        </p:nvSpPr>
        <p:spPr>
          <a:xfrm>
            <a:off x="6995160" y="3493008"/>
            <a:ext cx="621792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2" name="Text 140"/>
          <p:cNvSpPr/>
          <p:nvPr/>
        </p:nvSpPr>
        <p:spPr>
          <a:xfrm>
            <a:off x="7031736" y="35112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143" name="Shape 141"/>
          <p:cNvSpPr/>
          <p:nvPr/>
        </p:nvSpPr>
        <p:spPr>
          <a:xfrm>
            <a:off x="7616952" y="3493008"/>
            <a:ext cx="658368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4" name="Text 142"/>
          <p:cNvSpPr/>
          <p:nvPr/>
        </p:nvSpPr>
        <p:spPr>
          <a:xfrm>
            <a:off x="7653528" y="35112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200" dirty="0"/>
          </a:p>
        </p:txBody>
      </p:sp>
      <p:sp>
        <p:nvSpPr>
          <p:cNvPr id="145" name="Shape 143"/>
          <p:cNvSpPr/>
          <p:nvPr/>
        </p:nvSpPr>
        <p:spPr>
          <a:xfrm>
            <a:off x="8275320" y="3493008"/>
            <a:ext cx="621792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6" name="Text 144"/>
          <p:cNvSpPr/>
          <p:nvPr/>
        </p:nvSpPr>
        <p:spPr>
          <a:xfrm>
            <a:off x="8311896" y="35112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147" name="Shape 145"/>
          <p:cNvSpPr/>
          <p:nvPr/>
        </p:nvSpPr>
        <p:spPr>
          <a:xfrm>
            <a:off x="320040" y="3835908"/>
            <a:ext cx="221284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8" name="Text 146"/>
          <p:cNvSpPr/>
          <p:nvPr/>
        </p:nvSpPr>
        <p:spPr>
          <a:xfrm>
            <a:off x="356616" y="38541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 budget variance report</a:t>
            </a:r>
            <a:endParaRPr lang="en-US" sz="800" dirty="0"/>
          </a:p>
        </p:txBody>
      </p:sp>
      <p:sp>
        <p:nvSpPr>
          <p:cNvPr id="149" name="Shape 147"/>
          <p:cNvSpPr/>
          <p:nvPr/>
        </p:nvSpPr>
        <p:spPr>
          <a:xfrm>
            <a:off x="2532888" y="3835908"/>
            <a:ext cx="987552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0" name="Text 148"/>
          <p:cNvSpPr/>
          <p:nvPr/>
        </p:nvSpPr>
        <p:spPr>
          <a:xfrm>
            <a:off x="2569464" y="38541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800" dirty="0"/>
          </a:p>
        </p:txBody>
      </p:sp>
      <p:sp>
        <p:nvSpPr>
          <p:cNvPr id="151" name="Shape 149"/>
          <p:cNvSpPr/>
          <p:nvPr/>
        </p:nvSpPr>
        <p:spPr>
          <a:xfrm>
            <a:off x="3520440" y="3835908"/>
            <a:ext cx="640080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2" name="Text 150"/>
          <p:cNvSpPr/>
          <p:nvPr/>
        </p:nvSpPr>
        <p:spPr>
          <a:xfrm>
            <a:off x="3557016" y="38541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</a:t>
            </a:r>
            <a:endParaRPr lang="en-US" sz="800" dirty="0"/>
          </a:p>
        </p:txBody>
      </p:sp>
      <p:sp>
        <p:nvSpPr>
          <p:cNvPr id="153" name="Shape 151"/>
          <p:cNvSpPr/>
          <p:nvPr/>
        </p:nvSpPr>
        <p:spPr>
          <a:xfrm>
            <a:off x="4160520" y="38359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4" name="Text 152"/>
          <p:cNvSpPr/>
          <p:nvPr/>
        </p:nvSpPr>
        <p:spPr>
          <a:xfrm>
            <a:off x="4197096" y="38541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120</a:t>
            </a:r>
            <a:endParaRPr lang="en-US" sz="800" dirty="0"/>
          </a:p>
        </p:txBody>
      </p:sp>
      <p:sp>
        <p:nvSpPr>
          <p:cNvPr id="155" name="Shape 153"/>
          <p:cNvSpPr/>
          <p:nvPr/>
        </p:nvSpPr>
        <p:spPr>
          <a:xfrm>
            <a:off x="4727448" y="38359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6" name="Text 154"/>
          <p:cNvSpPr/>
          <p:nvPr/>
        </p:nvSpPr>
        <p:spPr>
          <a:xfrm>
            <a:off x="4764024" y="38541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157" name="Shape 155"/>
          <p:cNvSpPr/>
          <p:nvPr/>
        </p:nvSpPr>
        <p:spPr>
          <a:xfrm>
            <a:off x="5294376" y="38359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8" name="Text 156"/>
          <p:cNvSpPr/>
          <p:nvPr/>
        </p:nvSpPr>
        <p:spPr>
          <a:xfrm>
            <a:off x="5330952" y="38541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59" name="Shape 157"/>
          <p:cNvSpPr/>
          <p:nvPr/>
        </p:nvSpPr>
        <p:spPr>
          <a:xfrm>
            <a:off x="5861304" y="38359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0" name="Text 158"/>
          <p:cNvSpPr/>
          <p:nvPr/>
        </p:nvSpPr>
        <p:spPr>
          <a:xfrm>
            <a:off x="5897880" y="38541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161" name="Shape 159"/>
          <p:cNvSpPr/>
          <p:nvPr/>
        </p:nvSpPr>
        <p:spPr>
          <a:xfrm>
            <a:off x="6428232" y="38359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2" name="Text 160"/>
          <p:cNvSpPr/>
          <p:nvPr/>
        </p:nvSpPr>
        <p:spPr>
          <a:xfrm>
            <a:off x="6464808" y="38541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163" name="Shape 161"/>
          <p:cNvSpPr/>
          <p:nvPr/>
        </p:nvSpPr>
        <p:spPr>
          <a:xfrm>
            <a:off x="6995160" y="3835908"/>
            <a:ext cx="621792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4" name="Text 162"/>
          <p:cNvSpPr/>
          <p:nvPr/>
        </p:nvSpPr>
        <p:spPr>
          <a:xfrm>
            <a:off x="7031736" y="38541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65" name="Shape 163"/>
          <p:cNvSpPr/>
          <p:nvPr/>
        </p:nvSpPr>
        <p:spPr>
          <a:xfrm>
            <a:off x="7616952" y="3835908"/>
            <a:ext cx="658368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6" name="Text 164"/>
          <p:cNvSpPr/>
          <p:nvPr/>
        </p:nvSpPr>
        <p:spPr>
          <a:xfrm>
            <a:off x="7653528" y="38541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200" dirty="0"/>
          </a:p>
        </p:txBody>
      </p:sp>
      <p:sp>
        <p:nvSpPr>
          <p:cNvPr id="167" name="Shape 165"/>
          <p:cNvSpPr/>
          <p:nvPr/>
        </p:nvSpPr>
        <p:spPr>
          <a:xfrm>
            <a:off x="8275320" y="3835908"/>
            <a:ext cx="621792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8" name="Text 166"/>
          <p:cNvSpPr/>
          <p:nvPr/>
        </p:nvSpPr>
        <p:spPr>
          <a:xfrm>
            <a:off x="8311896" y="38541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169" name="Shape 167"/>
          <p:cNvSpPr/>
          <p:nvPr/>
        </p:nvSpPr>
        <p:spPr>
          <a:xfrm>
            <a:off x="320040" y="4178808"/>
            <a:ext cx="221284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0" name="Text 168"/>
          <p:cNvSpPr/>
          <p:nvPr/>
        </p:nvSpPr>
        <p:spPr>
          <a:xfrm>
            <a:off x="356616" y="41970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Approval reminder follow-up</a:t>
            </a:r>
            <a:endParaRPr lang="en-US" sz="800" dirty="0"/>
          </a:p>
        </p:txBody>
      </p:sp>
      <p:sp>
        <p:nvSpPr>
          <p:cNvPr id="171" name="Shape 169"/>
          <p:cNvSpPr/>
          <p:nvPr/>
        </p:nvSpPr>
        <p:spPr>
          <a:xfrm>
            <a:off x="2532888" y="4178808"/>
            <a:ext cx="987552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2" name="Text 170"/>
          <p:cNvSpPr/>
          <p:nvPr/>
        </p:nvSpPr>
        <p:spPr>
          <a:xfrm>
            <a:off x="2569464" y="41970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</a:t>
            </a:r>
            <a:endParaRPr lang="en-US" sz="800" dirty="0"/>
          </a:p>
        </p:txBody>
      </p:sp>
      <p:sp>
        <p:nvSpPr>
          <p:cNvPr id="173" name="Shape 171"/>
          <p:cNvSpPr/>
          <p:nvPr/>
        </p:nvSpPr>
        <p:spPr>
          <a:xfrm>
            <a:off x="3520440" y="4178808"/>
            <a:ext cx="640080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4" name="Text 172"/>
          <p:cNvSpPr/>
          <p:nvPr/>
        </p:nvSpPr>
        <p:spPr>
          <a:xfrm>
            <a:off x="3557016" y="41970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</a:t>
            </a:r>
            <a:endParaRPr lang="en-US" sz="800" dirty="0"/>
          </a:p>
        </p:txBody>
      </p:sp>
      <p:sp>
        <p:nvSpPr>
          <p:cNvPr id="175" name="Shape 173"/>
          <p:cNvSpPr/>
          <p:nvPr/>
        </p:nvSpPr>
        <p:spPr>
          <a:xfrm>
            <a:off x="4160520" y="41788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6" name="Text 174"/>
          <p:cNvSpPr/>
          <p:nvPr/>
        </p:nvSpPr>
        <p:spPr>
          <a:xfrm>
            <a:off x="4197096" y="41970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800" dirty="0"/>
          </a:p>
        </p:txBody>
      </p:sp>
      <p:sp>
        <p:nvSpPr>
          <p:cNvPr id="177" name="Shape 175"/>
          <p:cNvSpPr/>
          <p:nvPr/>
        </p:nvSpPr>
        <p:spPr>
          <a:xfrm>
            <a:off x="4727448" y="41788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8" name="Text 176"/>
          <p:cNvSpPr/>
          <p:nvPr/>
        </p:nvSpPr>
        <p:spPr>
          <a:xfrm>
            <a:off x="4764024" y="41970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179" name="Shape 177"/>
          <p:cNvSpPr/>
          <p:nvPr/>
        </p:nvSpPr>
        <p:spPr>
          <a:xfrm>
            <a:off x="5294376" y="41788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80" name="Text 178"/>
          <p:cNvSpPr/>
          <p:nvPr/>
        </p:nvSpPr>
        <p:spPr>
          <a:xfrm>
            <a:off x="5330952" y="41970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181" name="Shape 179"/>
          <p:cNvSpPr/>
          <p:nvPr/>
        </p:nvSpPr>
        <p:spPr>
          <a:xfrm>
            <a:off x="5861304" y="41788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82" name="Text 180"/>
          <p:cNvSpPr/>
          <p:nvPr/>
        </p:nvSpPr>
        <p:spPr>
          <a:xfrm>
            <a:off x="5897880" y="41970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183" name="Shape 181"/>
          <p:cNvSpPr/>
          <p:nvPr/>
        </p:nvSpPr>
        <p:spPr>
          <a:xfrm>
            <a:off x="6428232" y="4178808"/>
            <a:ext cx="566928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84" name="Text 182"/>
          <p:cNvSpPr/>
          <p:nvPr/>
        </p:nvSpPr>
        <p:spPr>
          <a:xfrm>
            <a:off x="6464808" y="41970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85" name="Shape 183"/>
          <p:cNvSpPr/>
          <p:nvPr/>
        </p:nvSpPr>
        <p:spPr>
          <a:xfrm>
            <a:off x="6995160" y="4178808"/>
            <a:ext cx="621792" cy="31546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86" name="Text 184"/>
          <p:cNvSpPr/>
          <p:nvPr/>
        </p:nvSpPr>
        <p:spPr>
          <a:xfrm>
            <a:off x="7031736" y="41970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187" name="Shape 185"/>
          <p:cNvSpPr/>
          <p:nvPr/>
        </p:nvSpPr>
        <p:spPr>
          <a:xfrm>
            <a:off x="7616952" y="4178808"/>
            <a:ext cx="658368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88" name="Text 186"/>
          <p:cNvSpPr/>
          <p:nvPr/>
        </p:nvSpPr>
        <p:spPr>
          <a:xfrm>
            <a:off x="7653528" y="41970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200" dirty="0"/>
          </a:p>
        </p:txBody>
      </p:sp>
      <p:sp>
        <p:nvSpPr>
          <p:cNvPr id="189" name="Shape 187"/>
          <p:cNvSpPr/>
          <p:nvPr/>
        </p:nvSpPr>
        <p:spPr>
          <a:xfrm>
            <a:off x="8275320" y="4178808"/>
            <a:ext cx="621792" cy="315468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0" name="Text 188"/>
          <p:cNvSpPr/>
          <p:nvPr/>
        </p:nvSpPr>
        <p:spPr>
          <a:xfrm>
            <a:off x="8311896" y="41970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191" name="Shape 189"/>
          <p:cNvSpPr/>
          <p:nvPr/>
        </p:nvSpPr>
        <p:spPr>
          <a:xfrm>
            <a:off x="320040" y="4521708"/>
            <a:ext cx="221284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2" name="Text 190"/>
          <p:cNvSpPr/>
          <p:nvPr/>
        </p:nvSpPr>
        <p:spPr>
          <a:xfrm>
            <a:off x="356616" y="45399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onboarding checklist</a:t>
            </a:r>
            <a:endParaRPr lang="en-US" sz="800" dirty="0"/>
          </a:p>
        </p:txBody>
      </p:sp>
      <p:sp>
        <p:nvSpPr>
          <p:cNvPr id="193" name="Shape 191"/>
          <p:cNvSpPr/>
          <p:nvPr/>
        </p:nvSpPr>
        <p:spPr>
          <a:xfrm>
            <a:off x="2532888" y="4521708"/>
            <a:ext cx="987552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4" name="Text 192"/>
          <p:cNvSpPr/>
          <p:nvPr/>
        </p:nvSpPr>
        <p:spPr>
          <a:xfrm>
            <a:off x="2569464" y="45399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</a:t>
            </a:r>
            <a:endParaRPr lang="en-US" sz="800" dirty="0"/>
          </a:p>
        </p:txBody>
      </p:sp>
      <p:sp>
        <p:nvSpPr>
          <p:cNvPr id="195" name="Shape 193"/>
          <p:cNvSpPr/>
          <p:nvPr/>
        </p:nvSpPr>
        <p:spPr>
          <a:xfrm>
            <a:off x="3520440" y="4521708"/>
            <a:ext cx="640080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6" name="Text 194"/>
          <p:cNvSpPr/>
          <p:nvPr/>
        </p:nvSpPr>
        <p:spPr>
          <a:xfrm>
            <a:off x="3557016" y="45399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</a:t>
            </a:r>
            <a:endParaRPr lang="en-US" sz="800" dirty="0"/>
          </a:p>
        </p:txBody>
      </p:sp>
      <p:sp>
        <p:nvSpPr>
          <p:cNvPr id="197" name="Shape 195"/>
          <p:cNvSpPr/>
          <p:nvPr/>
        </p:nvSpPr>
        <p:spPr>
          <a:xfrm>
            <a:off x="4160520" y="45217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8" name="Text 196"/>
          <p:cNvSpPr/>
          <p:nvPr/>
        </p:nvSpPr>
        <p:spPr>
          <a:xfrm>
            <a:off x="4197096" y="45399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</a:t>
            </a:r>
            <a:endParaRPr lang="en-US" sz="800" dirty="0"/>
          </a:p>
        </p:txBody>
      </p:sp>
      <p:sp>
        <p:nvSpPr>
          <p:cNvPr id="199" name="Shape 197"/>
          <p:cNvSpPr/>
          <p:nvPr/>
        </p:nvSpPr>
        <p:spPr>
          <a:xfrm>
            <a:off x="4727448" y="45217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00" name="Text 198"/>
          <p:cNvSpPr/>
          <p:nvPr/>
        </p:nvSpPr>
        <p:spPr>
          <a:xfrm>
            <a:off x="4764024" y="45399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201" name="Shape 199"/>
          <p:cNvSpPr/>
          <p:nvPr/>
        </p:nvSpPr>
        <p:spPr>
          <a:xfrm>
            <a:off x="5294376" y="45217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02" name="Text 200"/>
          <p:cNvSpPr/>
          <p:nvPr/>
        </p:nvSpPr>
        <p:spPr>
          <a:xfrm>
            <a:off x="5330952" y="45399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203" name="Shape 201"/>
          <p:cNvSpPr/>
          <p:nvPr/>
        </p:nvSpPr>
        <p:spPr>
          <a:xfrm>
            <a:off x="5861304" y="45217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04" name="Text 202"/>
          <p:cNvSpPr/>
          <p:nvPr/>
        </p:nvSpPr>
        <p:spPr>
          <a:xfrm>
            <a:off x="5897880" y="45399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205" name="Shape 203"/>
          <p:cNvSpPr/>
          <p:nvPr/>
        </p:nvSpPr>
        <p:spPr>
          <a:xfrm>
            <a:off x="6428232" y="4521708"/>
            <a:ext cx="566928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06" name="Text 204"/>
          <p:cNvSpPr/>
          <p:nvPr/>
        </p:nvSpPr>
        <p:spPr>
          <a:xfrm>
            <a:off x="6464808" y="45399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207" name="Shape 205"/>
          <p:cNvSpPr/>
          <p:nvPr/>
        </p:nvSpPr>
        <p:spPr>
          <a:xfrm>
            <a:off x="6995160" y="4521708"/>
            <a:ext cx="621792" cy="31546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08" name="Text 206"/>
          <p:cNvSpPr/>
          <p:nvPr/>
        </p:nvSpPr>
        <p:spPr>
          <a:xfrm>
            <a:off x="7031736" y="45399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209" name="Shape 207"/>
          <p:cNvSpPr/>
          <p:nvPr/>
        </p:nvSpPr>
        <p:spPr>
          <a:xfrm>
            <a:off x="7616952" y="4521708"/>
            <a:ext cx="658368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0" name="Text 208"/>
          <p:cNvSpPr/>
          <p:nvPr/>
        </p:nvSpPr>
        <p:spPr>
          <a:xfrm>
            <a:off x="7653528" y="45399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200" dirty="0"/>
          </a:p>
        </p:txBody>
      </p:sp>
      <p:sp>
        <p:nvSpPr>
          <p:cNvPr id="211" name="Shape 209"/>
          <p:cNvSpPr/>
          <p:nvPr/>
        </p:nvSpPr>
        <p:spPr>
          <a:xfrm>
            <a:off x="8275320" y="4521708"/>
            <a:ext cx="621792" cy="315468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2" name="Text 210"/>
          <p:cNvSpPr/>
          <p:nvPr/>
        </p:nvSpPr>
        <p:spPr>
          <a:xfrm>
            <a:off x="8311896" y="45399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CANDIDATE ASSESSMENT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3 Automation Candidates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Highest-scoring tasks — prioritise these for your first automation pilots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Automation Candidate Assessment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651760" cy="3218688"/>
          </a:xfrm>
          <a:prstGeom prst="rect">
            <a:avLst/>
          </a:prstGeom>
          <a:solidFill>
            <a:srgbClr val="E8EEF4"/>
          </a:solidFill>
          <a:ln w="254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20040" y="1389888"/>
            <a:ext cx="2651760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1389888"/>
            <a:ext cx="26517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CANDIDATE  #1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2057400" y="1737360"/>
            <a:ext cx="822960" cy="658368"/>
          </a:xfrm>
          <a:prstGeom prst="roundRect">
            <a:avLst>
              <a:gd name="adj" fmla="val 11111"/>
            </a:avLst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057400" y="1737360"/>
            <a:ext cx="8229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2600" dirty="0"/>
          </a:p>
        </p:txBody>
      </p:sp>
      <p:sp>
        <p:nvSpPr>
          <p:cNvPr id="15" name="Text 13"/>
          <p:cNvSpPr/>
          <p:nvPr/>
        </p:nvSpPr>
        <p:spPr>
          <a:xfrm>
            <a:off x="2057400" y="2157984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 15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429768" y="1737360"/>
            <a:ext cx="15727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comparison &amp; matching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29768" y="2450592"/>
            <a:ext cx="1005840" cy="219456"/>
          </a:xfrm>
          <a:prstGeom prst="roundRect">
            <a:avLst>
              <a:gd name="adj" fmla="val 1666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29768" y="2450592"/>
            <a:ext cx="10058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1490472" y="2450592"/>
            <a:ext cx="822960" cy="219456"/>
          </a:xfrm>
          <a:prstGeom prst="roundRect">
            <a:avLst>
              <a:gd name="adj" fmla="val 1666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490472" y="2450592"/>
            <a:ext cx="82296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429768" y="2798064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Frequency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1435608" y="2834640"/>
            <a:ext cx="1280160" cy="16459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1435608" y="2834640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2752344" y="2816352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25" name="Text 23"/>
          <p:cNvSpPr/>
          <p:nvPr/>
        </p:nvSpPr>
        <p:spPr>
          <a:xfrm>
            <a:off x="429768" y="3127248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Avg Time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1435608" y="3163824"/>
            <a:ext cx="1280160" cy="16459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1435608" y="3163824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2752344" y="3145536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29" name="Text 27"/>
          <p:cNvSpPr/>
          <p:nvPr/>
        </p:nvSpPr>
        <p:spPr>
          <a:xfrm>
            <a:off x="429768" y="3456432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Rate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1435608" y="3493008"/>
            <a:ext cx="1280160" cy="16459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1435608" y="3493008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2752344" y="3474720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33" name="Text 31"/>
          <p:cNvSpPr/>
          <p:nvPr/>
        </p:nvSpPr>
        <p:spPr>
          <a:xfrm>
            <a:off x="429768" y="3785616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Rule-Based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1435608" y="3822192"/>
            <a:ext cx="1280160" cy="16459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1435608" y="3822192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2752344" y="3803904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37" name="Text 35"/>
          <p:cNvSpPr/>
          <p:nvPr/>
        </p:nvSpPr>
        <p:spPr>
          <a:xfrm>
            <a:off x="429768" y="4114800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Quality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1435608" y="4151376"/>
            <a:ext cx="1280160" cy="16459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435608" y="4151376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2752344" y="4133088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41" name="Shape 39"/>
          <p:cNvSpPr/>
          <p:nvPr/>
        </p:nvSpPr>
        <p:spPr>
          <a:xfrm>
            <a:off x="411480" y="4334256"/>
            <a:ext cx="2468880" cy="201168"/>
          </a:xfrm>
          <a:prstGeom prst="rect">
            <a:avLst/>
          </a:prstGeom>
          <a:solidFill>
            <a:srgbClr val="D6E4F0"/>
          </a:solidFill>
          <a:ln w="6350">
            <a:solidFill>
              <a:srgbClr val="FF6600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484632" y="4334256"/>
            <a:ext cx="23225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Pilot: automate this task first — clear process, high rule-density</a:t>
            </a:r>
            <a:endParaRPr lang="en-US" sz="750" dirty="0"/>
          </a:p>
        </p:txBody>
      </p:sp>
      <p:sp>
        <p:nvSpPr>
          <p:cNvPr id="43" name="Shape 41"/>
          <p:cNvSpPr/>
          <p:nvPr/>
        </p:nvSpPr>
        <p:spPr>
          <a:xfrm>
            <a:off x="3227832" y="1389888"/>
            <a:ext cx="2651760" cy="3218688"/>
          </a:xfrm>
          <a:prstGeom prst="rect">
            <a:avLst/>
          </a:prstGeom>
          <a:solidFill>
            <a:srgbClr val="E8EEF4"/>
          </a:solidFill>
          <a:ln w="254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4" name="Shape 42"/>
          <p:cNvSpPr/>
          <p:nvPr/>
        </p:nvSpPr>
        <p:spPr>
          <a:xfrm>
            <a:off x="3227832" y="1389888"/>
            <a:ext cx="2651760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227832" y="1389888"/>
            <a:ext cx="26517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CANDIDATE  #2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4965192" y="1737360"/>
            <a:ext cx="822960" cy="658368"/>
          </a:xfrm>
          <a:prstGeom prst="roundRect">
            <a:avLst>
              <a:gd name="adj" fmla="val 11111"/>
            </a:avLst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965192" y="1737360"/>
            <a:ext cx="8229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2600" dirty="0"/>
          </a:p>
        </p:txBody>
      </p:sp>
      <p:sp>
        <p:nvSpPr>
          <p:cNvPr id="48" name="Text 46"/>
          <p:cNvSpPr/>
          <p:nvPr/>
        </p:nvSpPr>
        <p:spPr>
          <a:xfrm>
            <a:off x="4965192" y="2157984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 15</a:t>
            </a:r>
            <a:endParaRPr lang="en-US" sz="900" dirty="0"/>
          </a:p>
        </p:txBody>
      </p:sp>
      <p:sp>
        <p:nvSpPr>
          <p:cNvPr id="49" name="Text 47"/>
          <p:cNvSpPr/>
          <p:nvPr/>
        </p:nvSpPr>
        <p:spPr>
          <a:xfrm>
            <a:off x="3337560" y="1737360"/>
            <a:ext cx="15727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KPI report compilation</a:t>
            </a:r>
            <a:endParaRPr lang="en-US" sz="1300" dirty="0"/>
          </a:p>
        </p:txBody>
      </p:sp>
      <p:sp>
        <p:nvSpPr>
          <p:cNvPr id="50" name="Shape 48"/>
          <p:cNvSpPr/>
          <p:nvPr/>
        </p:nvSpPr>
        <p:spPr>
          <a:xfrm>
            <a:off x="3337560" y="2450592"/>
            <a:ext cx="1005840" cy="219456"/>
          </a:xfrm>
          <a:prstGeom prst="roundRect">
            <a:avLst>
              <a:gd name="adj" fmla="val 1666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3337560" y="2450592"/>
            <a:ext cx="10058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Analytics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4398264" y="2450592"/>
            <a:ext cx="822960" cy="219456"/>
          </a:xfrm>
          <a:prstGeom prst="roundRect">
            <a:avLst>
              <a:gd name="adj" fmla="val 1666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4398264" y="2450592"/>
            <a:ext cx="82296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</a:t>
            </a:r>
            <a:endParaRPr lang="en-US" sz="800" dirty="0"/>
          </a:p>
        </p:txBody>
      </p:sp>
      <p:sp>
        <p:nvSpPr>
          <p:cNvPr id="54" name="Text 52"/>
          <p:cNvSpPr/>
          <p:nvPr/>
        </p:nvSpPr>
        <p:spPr>
          <a:xfrm>
            <a:off x="3337560" y="2798064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Frequency</a:t>
            </a:r>
            <a:endParaRPr lang="en-US" sz="800" dirty="0"/>
          </a:p>
        </p:txBody>
      </p:sp>
      <p:sp>
        <p:nvSpPr>
          <p:cNvPr id="55" name="Shape 53"/>
          <p:cNvSpPr/>
          <p:nvPr/>
        </p:nvSpPr>
        <p:spPr>
          <a:xfrm>
            <a:off x="4343400" y="2834640"/>
            <a:ext cx="1280160" cy="16459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4343400" y="2834640"/>
            <a:ext cx="85344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5660136" y="2816352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2/3</a:t>
            </a:r>
            <a:endParaRPr lang="en-US" sz="800" dirty="0"/>
          </a:p>
        </p:txBody>
      </p:sp>
      <p:sp>
        <p:nvSpPr>
          <p:cNvPr id="58" name="Text 56"/>
          <p:cNvSpPr/>
          <p:nvPr/>
        </p:nvSpPr>
        <p:spPr>
          <a:xfrm>
            <a:off x="3337560" y="3127248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Avg Time</a:t>
            </a:r>
            <a:endParaRPr lang="en-US" sz="800" dirty="0"/>
          </a:p>
        </p:txBody>
      </p:sp>
      <p:sp>
        <p:nvSpPr>
          <p:cNvPr id="59" name="Shape 57"/>
          <p:cNvSpPr/>
          <p:nvPr/>
        </p:nvSpPr>
        <p:spPr>
          <a:xfrm>
            <a:off x="4343400" y="3163824"/>
            <a:ext cx="1280160" cy="16459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4343400" y="3163824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5660136" y="3145536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62" name="Text 60"/>
          <p:cNvSpPr/>
          <p:nvPr/>
        </p:nvSpPr>
        <p:spPr>
          <a:xfrm>
            <a:off x="3337560" y="3456432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Rate</a:t>
            </a:r>
            <a:endParaRPr lang="en-US" sz="800" dirty="0"/>
          </a:p>
        </p:txBody>
      </p:sp>
      <p:sp>
        <p:nvSpPr>
          <p:cNvPr id="63" name="Shape 61"/>
          <p:cNvSpPr/>
          <p:nvPr/>
        </p:nvSpPr>
        <p:spPr>
          <a:xfrm>
            <a:off x="4343400" y="3493008"/>
            <a:ext cx="1280160" cy="16459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4343400" y="3493008"/>
            <a:ext cx="85344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5660136" y="3474720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2/3</a:t>
            </a:r>
            <a:endParaRPr lang="en-US" sz="800" dirty="0"/>
          </a:p>
        </p:txBody>
      </p:sp>
      <p:sp>
        <p:nvSpPr>
          <p:cNvPr id="66" name="Text 64"/>
          <p:cNvSpPr/>
          <p:nvPr/>
        </p:nvSpPr>
        <p:spPr>
          <a:xfrm>
            <a:off x="3337560" y="3785616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Rule-Based</a:t>
            </a:r>
            <a:endParaRPr lang="en-US" sz="800" dirty="0"/>
          </a:p>
        </p:txBody>
      </p:sp>
      <p:sp>
        <p:nvSpPr>
          <p:cNvPr id="67" name="Shape 65"/>
          <p:cNvSpPr/>
          <p:nvPr/>
        </p:nvSpPr>
        <p:spPr>
          <a:xfrm>
            <a:off x="4343400" y="3822192"/>
            <a:ext cx="1280160" cy="16459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4343400" y="3822192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5660136" y="3803904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70" name="Text 68"/>
          <p:cNvSpPr/>
          <p:nvPr/>
        </p:nvSpPr>
        <p:spPr>
          <a:xfrm>
            <a:off x="3337560" y="4114800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Quality</a:t>
            </a:r>
            <a:endParaRPr lang="en-US" sz="800" dirty="0"/>
          </a:p>
        </p:txBody>
      </p:sp>
      <p:sp>
        <p:nvSpPr>
          <p:cNvPr id="71" name="Shape 69"/>
          <p:cNvSpPr/>
          <p:nvPr/>
        </p:nvSpPr>
        <p:spPr>
          <a:xfrm>
            <a:off x="4343400" y="4151376"/>
            <a:ext cx="1280160" cy="16459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4343400" y="4151376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5660136" y="4133088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74" name="Shape 72"/>
          <p:cNvSpPr/>
          <p:nvPr/>
        </p:nvSpPr>
        <p:spPr>
          <a:xfrm>
            <a:off x="3319272" y="4334256"/>
            <a:ext cx="2468880" cy="201168"/>
          </a:xfrm>
          <a:prstGeom prst="rect">
            <a:avLst/>
          </a:prstGeom>
          <a:solidFill>
            <a:srgbClr val="D6E4F0"/>
          </a:solidFill>
          <a:ln w="6350">
            <a:solidFill>
              <a:srgbClr val="FF6600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3392424" y="4334256"/>
            <a:ext cx="23225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Pilot: automate this task first — clear process, high rule-density</a:t>
            </a:r>
            <a:endParaRPr lang="en-US" sz="750" dirty="0"/>
          </a:p>
        </p:txBody>
      </p:sp>
      <p:sp>
        <p:nvSpPr>
          <p:cNvPr id="76" name="Shape 74"/>
          <p:cNvSpPr/>
          <p:nvPr/>
        </p:nvSpPr>
        <p:spPr>
          <a:xfrm>
            <a:off x="6135624" y="1389888"/>
            <a:ext cx="2651760" cy="3218688"/>
          </a:xfrm>
          <a:prstGeom prst="rect">
            <a:avLst/>
          </a:prstGeom>
          <a:solidFill>
            <a:srgbClr val="E8EEF4"/>
          </a:solidFill>
          <a:ln w="254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77" name="Shape 75"/>
          <p:cNvSpPr/>
          <p:nvPr/>
        </p:nvSpPr>
        <p:spPr>
          <a:xfrm>
            <a:off x="6135624" y="1389888"/>
            <a:ext cx="2651760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6135624" y="1389888"/>
            <a:ext cx="26517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CANDIDATE  #3</a:t>
            </a:r>
            <a:endParaRPr lang="en-US" sz="900" dirty="0"/>
          </a:p>
        </p:txBody>
      </p:sp>
      <p:sp>
        <p:nvSpPr>
          <p:cNvPr id="79" name="Shape 77"/>
          <p:cNvSpPr/>
          <p:nvPr/>
        </p:nvSpPr>
        <p:spPr>
          <a:xfrm>
            <a:off x="7872984" y="1737360"/>
            <a:ext cx="822960" cy="658368"/>
          </a:xfrm>
          <a:prstGeom prst="roundRect">
            <a:avLst>
              <a:gd name="adj" fmla="val 11111"/>
            </a:avLst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7872984" y="1737360"/>
            <a:ext cx="8229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2600" dirty="0"/>
          </a:p>
        </p:txBody>
      </p:sp>
      <p:sp>
        <p:nvSpPr>
          <p:cNvPr id="81" name="Text 79"/>
          <p:cNvSpPr/>
          <p:nvPr/>
        </p:nvSpPr>
        <p:spPr>
          <a:xfrm>
            <a:off x="7872984" y="2157984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 15</a:t>
            </a:r>
            <a:endParaRPr lang="en-US" sz="900" dirty="0"/>
          </a:p>
        </p:txBody>
      </p:sp>
      <p:sp>
        <p:nvSpPr>
          <p:cNvPr id="82" name="Text 80"/>
          <p:cNvSpPr/>
          <p:nvPr/>
        </p:nvSpPr>
        <p:spPr>
          <a:xfrm>
            <a:off x="6245352" y="1737360"/>
            <a:ext cx="15727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status update emails</a:t>
            </a:r>
            <a:endParaRPr lang="en-US" sz="1300" dirty="0"/>
          </a:p>
        </p:txBody>
      </p:sp>
      <p:sp>
        <p:nvSpPr>
          <p:cNvPr id="83" name="Shape 81"/>
          <p:cNvSpPr/>
          <p:nvPr/>
        </p:nvSpPr>
        <p:spPr>
          <a:xfrm>
            <a:off x="6245352" y="2450592"/>
            <a:ext cx="1005840" cy="219456"/>
          </a:xfrm>
          <a:prstGeom prst="roundRect">
            <a:avLst>
              <a:gd name="adj" fmla="val 1666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4" name="Text 82"/>
          <p:cNvSpPr/>
          <p:nvPr/>
        </p:nvSpPr>
        <p:spPr>
          <a:xfrm>
            <a:off x="6245352" y="2450592"/>
            <a:ext cx="10058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CX</a:t>
            </a:r>
            <a:endParaRPr lang="en-US" sz="800" dirty="0"/>
          </a:p>
        </p:txBody>
      </p:sp>
      <p:sp>
        <p:nvSpPr>
          <p:cNvPr id="85" name="Shape 83"/>
          <p:cNvSpPr/>
          <p:nvPr/>
        </p:nvSpPr>
        <p:spPr>
          <a:xfrm>
            <a:off x="7306056" y="2450592"/>
            <a:ext cx="822960" cy="219456"/>
          </a:xfrm>
          <a:prstGeom prst="roundRect">
            <a:avLst>
              <a:gd name="adj" fmla="val 1666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6" name="Text 84"/>
          <p:cNvSpPr/>
          <p:nvPr/>
        </p:nvSpPr>
        <p:spPr>
          <a:xfrm>
            <a:off x="7306056" y="2450592"/>
            <a:ext cx="82296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</a:t>
            </a:r>
            <a:endParaRPr lang="en-US" sz="800" dirty="0"/>
          </a:p>
        </p:txBody>
      </p:sp>
      <p:sp>
        <p:nvSpPr>
          <p:cNvPr id="87" name="Text 85"/>
          <p:cNvSpPr/>
          <p:nvPr/>
        </p:nvSpPr>
        <p:spPr>
          <a:xfrm>
            <a:off x="6245352" y="2798064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Frequency</a:t>
            </a:r>
            <a:endParaRPr lang="en-US" sz="800" dirty="0"/>
          </a:p>
        </p:txBody>
      </p:sp>
      <p:sp>
        <p:nvSpPr>
          <p:cNvPr id="88" name="Shape 86"/>
          <p:cNvSpPr/>
          <p:nvPr/>
        </p:nvSpPr>
        <p:spPr>
          <a:xfrm>
            <a:off x="7251192" y="2834640"/>
            <a:ext cx="1280160" cy="16459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9" name="Shape 87"/>
          <p:cNvSpPr/>
          <p:nvPr/>
        </p:nvSpPr>
        <p:spPr>
          <a:xfrm>
            <a:off x="7251192" y="2834640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90" name="Text 88"/>
          <p:cNvSpPr/>
          <p:nvPr/>
        </p:nvSpPr>
        <p:spPr>
          <a:xfrm>
            <a:off x="8567928" y="2816352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91" name="Text 89"/>
          <p:cNvSpPr/>
          <p:nvPr/>
        </p:nvSpPr>
        <p:spPr>
          <a:xfrm>
            <a:off x="6245352" y="3127248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Avg Time</a:t>
            </a:r>
            <a:endParaRPr lang="en-US" sz="800" dirty="0"/>
          </a:p>
        </p:txBody>
      </p:sp>
      <p:sp>
        <p:nvSpPr>
          <p:cNvPr id="92" name="Shape 90"/>
          <p:cNvSpPr/>
          <p:nvPr/>
        </p:nvSpPr>
        <p:spPr>
          <a:xfrm>
            <a:off x="7251192" y="3163824"/>
            <a:ext cx="1280160" cy="16459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Shape 91"/>
          <p:cNvSpPr/>
          <p:nvPr/>
        </p:nvSpPr>
        <p:spPr>
          <a:xfrm>
            <a:off x="7251192" y="3163824"/>
            <a:ext cx="85344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94" name="Text 92"/>
          <p:cNvSpPr/>
          <p:nvPr/>
        </p:nvSpPr>
        <p:spPr>
          <a:xfrm>
            <a:off x="8567928" y="3145536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2/3</a:t>
            </a:r>
            <a:endParaRPr lang="en-US" sz="800" dirty="0"/>
          </a:p>
        </p:txBody>
      </p:sp>
      <p:sp>
        <p:nvSpPr>
          <p:cNvPr id="95" name="Text 93"/>
          <p:cNvSpPr/>
          <p:nvPr/>
        </p:nvSpPr>
        <p:spPr>
          <a:xfrm>
            <a:off x="6245352" y="3456432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Rate</a:t>
            </a:r>
            <a:endParaRPr lang="en-US" sz="800" dirty="0"/>
          </a:p>
        </p:txBody>
      </p:sp>
      <p:sp>
        <p:nvSpPr>
          <p:cNvPr id="96" name="Shape 94"/>
          <p:cNvSpPr/>
          <p:nvPr/>
        </p:nvSpPr>
        <p:spPr>
          <a:xfrm>
            <a:off x="7251192" y="3493008"/>
            <a:ext cx="1280160" cy="16459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Shape 95"/>
          <p:cNvSpPr/>
          <p:nvPr/>
        </p:nvSpPr>
        <p:spPr>
          <a:xfrm>
            <a:off x="7251192" y="3493008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98" name="Text 96"/>
          <p:cNvSpPr/>
          <p:nvPr/>
        </p:nvSpPr>
        <p:spPr>
          <a:xfrm>
            <a:off x="8567928" y="3474720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99" name="Text 97"/>
          <p:cNvSpPr/>
          <p:nvPr/>
        </p:nvSpPr>
        <p:spPr>
          <a:xfrm>
            <a:off x="6245352" y="3785616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Rule-Based</a:t>
            </a:r>
            <a:endParaRPr lang="en-US" sz="800" dirty="0"/>
          </a:p>
        </p:txBody>
      </p:sp>
      <p:sp>
        <p:nvSpPr>
          <p:cNvPr id="100" name="Shape 98"/>
          <p:cNvSpPr/>
          <p:nvPr/>
        </p:nvSpPr>
        <p:spPr>
          <a:xfrm>
            <a:off x="7251192" y="3822192"/>
            <a:ext cx="1280160" cy="16459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1" name="Shape 99"/>
          <p:cNvSpPr/>
          <p:nvPr/>
        </p:nvSpPr>
        <p:spPr>
          <a:xfrm>
            <a:off x="7251192" y="3822192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02" name="Text 100"/>
          <p:cNvSpPr/>
          <p:nvPr/>
        </p:nvSpPr>
        <p:spPr>
          <a:xfrm>
            <a:off x="8567928" y="3803904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103" name="Text 101"/>
          <p:cNvSpPr/>
          <p:nvPr/>
        </p:nvSpPr>
        <p:spPr>
          <a:xfrm>
            <a:off x="6245352" y="4114800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Quality</a:t>
            </a:r>
            <a:endParaRPr lang="en-US" sz="800" dirty="0"/>
          </a:p>
        </p:txBody>
      </p:sp>
      <p:sp>
        <p:nvSpPr>
          <p:cNvPr id="104" name="Shape 102"/>
          <p:cNvSpPr/>
          <p:nvPr/>
        </p:nvSpPr>
        <p:spPr>
          <a:xfrm>
            <a:off x="7251192" y="4151376"/>
            <a:ext cx="1280160" cy="16459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5" name="Shape 103"/>
          <p:cNvSpPr/>
          <p:nvPr/>
        </p:nvSpPr>
        <p:spPr>
          <a:xfrm>
            <a:off x="7251192" y="4151376"/>
            <a:ext cx="85344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06" name="Text 104"/>
          <p:cNvSpPr/>
          <p:nvPr/>
        </p:nvSpPr>
        <p:spPr>
          <a:xfrm>
            <a:off x="8567928" y="4133088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2/3</a:t>
            </a:r>
            <a:endParaRPr lang="en-US" sz="800" dirty="0"/>
          </a:p>
        </p:txBody>
      </p:sp>
      <p:sp>
        <p:nvSpPr>
          <p:cNvPr id="107" name="Shape 105"/>
          <p:cNvSpPr/>
          <p:nvPr/>
        </p:nvSpPr>
        <p:spPr>
          <a:xfrm>
            <a:off x="6227064" y="4334256"/>
            <a:ext cx="2468880" cy="201168"/>
          </a:xfrm>
          <a:prstGeom prst="rect">
            <a:avLst/>
          </a:prstGeom>
          <a:solidFill>
            <a:srgbClr val="D6E4F0"/>
          </a:solidFill>
          <a:ln w="6350">
            <a:solidFill>
              <a:srgbClr val="FF6600"/>
            </a:solidFill>
            <a:prstDash val="solid"/>
          </a:ln>
        </p:spPr>
      </p:sp>
      <p:sp>
        <p:nvSpPr>
          <p:cNvPr id="108" name="Text 106"/>
          <p:cNvSpPr/>
          <p:nvPr/>
        </p:nvSpPr>
        <p:spPr>
          <a:xfrm>
            <a:off x="6300216" y="4334256"/>
            <a:ext cx="23225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Pilot: automate this task first — clear process, high rule-density</a:t>
            </a:r>
            <a:endParaRPr lang="en-US" sz="750" dirty="0"/>
          </a:p>
        </p:txBody>
      </p:sp>
      <p:sp>
        <p:nvSpPr>
          <p:cNvPr id="109" name="Shape 107"/>
          <p:cNvSpPr/>
          <p:nvPr/>
        </p:nvSpPr>
        <p:spPr>
          <a:xfrm>
            <a:off x="320040" y="4754880"/>
            <a:ext cx="8503920" cy="274320"/>
          </a:xfrm>
          <a:prstGeom prst="rect">
            <a:avLst/>
          </a:prstGeom>
          <a:solidFill>
            <a:srgbClr val="E8EEF4"/>
          </a:solidFill>
          <a:ln w="10160">
            <a:solidFill>
              <a:srgbClr val="003366"/>
            </a:solidFill>
            <a:prstDash val="solid"/>
          </a:ln>
        </p:spPr>
      </p:sp>
      <p:sp>
        <p:nvSpPr>
          <p:cNvPr id="110" name="Shape 108"/>
          <p:cNvSpPr/>
          <p:nvPr/>
        </p:nvSpPr>
        <p:spPr>
          <a:xfrm>
            <a:off x="320040" y="4754880"/>
            <a:ext cx="969264" cy="27432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111" name="Text 109"/>
          <p:cNvSpPr/>
          <p:nvPr/>
        </p:nvSpPr>
        <p:spPr>
          <a:xfrm>
            <a:off x="320040" y="4754880"/>
            <a:ext cx="96926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</a:t>
            </a:r>
            <a:endParaRPr lang="en-US" sz="800" dirty="0"/>
          </a:p>
        </p:txBody>
      </p:sp>
      <p:sp>
        <p:nvSpPr>
          <p:cNvPr id="112" name="Text 110"/>
          <p:cNvSpPr/>
          <p:nvPr/>
        </p:nvSpPr>
        <p:spPr>
          <a:xfrm>
            <a:off x="1353312" y="4754880"/>
            <a:ext cx="738835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can't clearly explain how a task runs start to finish — you're not ready to automate it. Clean the process first.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CANDIDATE ASSESSMENT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Candidate Assessment — Blank Template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each task — sort descending — top 3 are your first pilots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Automation Candidate Assessment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503920" cy="219456"/>
          </a:xfrm>
          <a:prstGeom prst="rect">
            <a:avLst/>
          </a:prstGeom>
          <a:solidFill>
            <a:srgbClr val="D6E4F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139903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= Freq(1–3) + Time(1–3) + Error Rate(1–3) + Rule-Based(Yes=3/No=0) + Data Quality(1–3)  |  Max = 15  |  Sort high to low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320040" y="1664208"/>
            <a:ext cx="2432304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20040" y="1664208"/>
            <a:ext cx="243230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/ Process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2752344" y="1664208"/>
            <a:ext cx="1005840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752344" y="1664208"/>
            <a:ext cx="1005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Department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3758184" y="1664208"/>
            <a:ext cx="621792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758184" y="1664208"/>
            <a:ext cx="62179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4379976" y="1664208"/>
            <a:ext cx="548640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379976" y="1664208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(min)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4928616" y="1664208"/>
            <a:ext cx="548640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928616" y="1664208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5477256" y="1664208"/>
            <a:ext cx="548640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477256" y="1664208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6025896" y="1664208"/>
            <a:ext cx="548640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025896" y="1664208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6574536" y="1664208"/>
            <a:ext cx="548640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574536" y="1664208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Based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7123176" y="1664208"/>
            <a:ext cx="603504" cy="45720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123176" y="1664208"/>
            <a:ext cx="60350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7726680" y="1664208"/>
            <a:ext cx="640080" cy="457200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726680" y="1664208"/>
            <a:ext cx="640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320040" y="2121408"/>
            <a:ext cx="2432304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374904" y="212140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2752344" y="2121408"/>
            <a:ext cx="10058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3758184" y="2121408"/>
            <a:ext cx="621792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4379976" y="212140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4928616" y="212140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5477256" y="212140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6025896" y="212140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6574536" y="212140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123176" y="2121408"/>
            <a:ext cx="603504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7726680" y="2121408"/>
            <a:ext cx="64008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320040" y="2395728"/>
            <a:ext cx="2432304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374904" y="239572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45" name="Shape 43"/>
          <p:cNvSpPr/>
          <p:nvPr/>
        </p:nvSpPr>
        <p:spPr>
          <a:xfrm>
            <a:off x="2752344" y="2395728"/>
            <a:ext cx="10058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3758184" y="2395728"/>
            <a:ext cx="621792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4379976" y="239572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4928616" y="239572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477256" y="239572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6025896" y="239572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6574536" y="239572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7123176" y="2395728"/>
            <a:ext cx="603504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7726680" y="2395728"/>
            <a:ext cx="64008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320040" y="2670048"/>
            <a:ext cx="2432304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374904" y="267004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56" name="Shape 54"/>
          <p:cNvSpPr/>
          <p:nvPr/>
        </p:nvSpPr>
        <p:spPr>
          <a:xfrm>
            <a:off x="2752344" y="2670048"/>
            <a:ext cx="10058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3758184" y="2670048"/>
            <a:ext cx="621792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4379976" y="267004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4928616" y="267004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5477256" y="267004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6025896" y="267004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6574536" y="267004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7123176" y="2670048"/>
            <a:ext cx="603504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7726680" y="2670048"/>
            <a:ext cx="64008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Shape 63"/>
          <p:cNvSpPr/>
          <p:nvPr/>
        </p:nvSpPr>
        <p:spPr>
          <a:xfrm>
            <a:off x="320040" y="2944368"/>
            <a:ext cx="2432304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374904" y="294436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00" dirty="0"/>
          </a:p>
        </p:txBody>
      </p:sp>
      <p:sp>
        <p:nvSpPr>
          <p:cNvPr id="67" name="Shape 65"/>
          <p:cNvSpPr/>
          <p:nvPr/>
        </p:nvSpPr>
        <p:spPr>
          <a:xfrm>
            <a:off x="2752344" y="2944368"/>
            <a:ext cx="10058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3758184" y="2944368"/>
            <a:ext cx="621792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4379976" y="294436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4928616" y="294436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5477256" y="294436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6025896" y="294436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3" name="Shape 71"/>
          <p:cNvSpPr/>
          <p:nvPr/>
        </p:nvSpPr>
        <p:spPr>
          <a:xfrm>
            <a:off x="6574536" y="294436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4" name="Shape 72"/>
          <p:cNvSpPr/>
          <p:nvPr/>
        </p:nvSpPr>
        <p:spPr>
          <a:xfrm>
            <a:off x="7123176" y="2944368"/>
            <a:ext cx="603504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Shape 73"/>
          <p:cNvSpPr/>
          <p:nvPr/>
        </p:nvSpPr>
        <p:spPr>
          <a:xfrm>
            <a:off x="7726680" y="2944368"/>
            <a:ext cx="64008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6" name="Shape 74"/>
          <p:cNvSpPr/>
          <p:nvPr/>
        </p:nvSpPr>
        <p:spPr>
          <a:xfrm>
            <a:off x="320040" y="3218688"/>
            <a:ext cx="2432304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374904" y="321868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00" dirty="0"/>
          </a:p>
        </p:txBody>
      </p:sp>
      <p:sp>
        <p:nvSpPr>
          <p:cNvPr id="78" name="Shape 76"/>
          <p:cNvSpPr/>
          <p:nvPr/>
        </p:nvSpPr>
        <p:spPr>
          <a:xfrm>
            <a:off x="2752344" y="3218688"/>
            <a:ext cx="10058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3758184" y="3218688"/>
            <a:ext cx="621792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4379976" y="321868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Shape 79"/>
          <p:cNvSpPr/>
          <p:nvPr/>
        </p:nvSpPr>
        <p:spPr>
          <a:xfrm>
            <a:off x="4928616" y="321868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2" name="Shape 80"/>
          <p:cNvSpPr/>
          <p:nvPr/>
        </p:nvSpPr>
        <p:spPr>
          <a:xfrm>
            <a:off x="5477256" y="321868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Shape 81"/>
          <p:cNvSpPr/>
          <p:nvPr/>
        </p:nvSpPr>
        <p:spPr>
          <a:xfrm>
            <a:off x="6025896" y="321868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6574536" y="321868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7123176" y="3218688"/>
            <a:ext cx="603504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7726680" y="3218688"/>
            <a:ext cx="64008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320040" y="3493008"/>
            <a:ext cx="2432304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8" name="Text 86"/>
          <p:cNvSpPr/>
          <p:nvPr/>
        </p:nvSpPr>
        <p:spPr>
          <a:xfrm>
            <a:off x="374904" y="349300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800" dirty="0"/>
          </a:p>
        </p:txBody>
      </p:sp>
      <p:sp>
        <p:nvSpPr>
          <p:cNvPr id="89" name="Shape 87"/>
          <p:cNvSpPr/>
          <p:nvPr/>
        </p:nvSpPr>
        <p:spPr>
          <a:xfrm>
            <a:off x="2752344" y="3493008"/>
            <a:ext cx="10058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0" name="Shape 88"/>
          <p:cNvSpPr/>
          <p:nvPr/>
        </p:nvSpPr>
        <p:spPr>
          <a:xfrm>
            <a:off x="3758184" y="3493008"/>
            <a:ext cx="621792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Shape 89"/>
          <p:cNvSpPr/>
          <p:nvPr/>
        </p:nvSpPr>
        <p:spPr>
          <a:xfrm>
            <a:off x="4379976" y="349300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2" name="Shape 90"/>
          <p:cNvSpPr/>
          <p:nvPr/>
        </p:nvSpPr>
        <p:spPr>
          <a:xfrm>
            <a:off x="4928616" y="349300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Shape 91"/>
          <p:cNvSpPr/>
          <p:nvPr/>
        </p:nvSpPr>
        <p:spPr>
          <a:xfrm>
            <a:off x="5477256" y="349300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4" name="Shape 92"/>
          <p:cNvSpPr/>
          <p:nvPr/>
        </p:nvSpPr>
        <p:spPr>
          <a:xfrm>
            <a:off x="6025896" y="349300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6574536" y="349300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6" name="Shape 94"/>
          <p:cNvSpPr/>
          <p:nvPr/>
        </p:nvSpPr>
        <p:spPr>
          <a:xfrm>
            <a:off x="7123176" y="3493008"/>
            <a:ext cx="603504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Shape 95"/>
          <p:cNvSpPr/>
          <p:nvPr/>
        </p:nvSpPr>
        <p:spPr>
          <a:xfrm>
            <a:off x="7726680" y="3493008"/>
            <a:ext cx="64008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8" name="Shape 96"/>
          <p:cNvSpPr/>
          <p:nvPr/>
        </p:nvSpPr>
        <p:spPr>
          <a:xfrm>
            <a:off x="320040" y="3767328"/>
            <a:ext cx="2432304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374904" y="376732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800" dirty="0"/>
          </a:p>
        </p:txBody>
      </p:sp>
      <p:sp>
        <p:nvSpPr>
          <p:cNvPr id="100" name="Shape 98"/>
          <p:cNvSpPr/>
          <p:nvPr/>
        </p:nvSpPr>
        <p:spPr>
          <a:xfrm>
            <a:off x="2752344" y="3767328"/>
            <a:ext cx="10058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1" name="Shape 99"/>
          <p:cNvSpPr/>
          <p:nvPr/>
        </p:nvSpPr>
        <p:spPr>
          <a:xfrm>
            <a:off x="3758184" y="3767328"/>
            <a:ext cx="621792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2" name="Shape 100"/>
          <p:cNvSpPr/>
          <p:nvPr/>
        </p:nvSpPr>
        <p:spPr>
          <a:xfrm>
            <a:off x="4379976" y="376732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3" name="Shape 101"/>
          <p:cNvSpPr/>
          <p:nvPr/>
        </p:nvSpPr>
        <p:spPr>
          <a:xfrm>
            <a:off x="4928616" y="376732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4" name="Shape 102"/>
          <p:cNvSpPr/>
          <p:nvPr/>
        </p:nvSpPr>
        <p:spPr>
          <a:xfrm>
            <a:off x="5477256" y="376732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5" name="Shape 103"/>
          <p:cNvSpPr/>
          <p:nvPr/>
        </p:nvSpPr>
        <p:spPr>
          <a:xfrm>
            <a:off x="6025896" y="376732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6" name="Shape 104"/>
          <p:cNvSpPr/>
          <p:nvPr/>
        </p:nvSpPr>
        <p:spPr>
          <a:xfrm>
            <a:off x="6574536" y="376732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7" name="Shape 105"/>
          <p:cNvSpPr/>
          <p:nvPr/>
        </p:nvSpPr>
        <p:spPr>
          <a:xfrm>
            <a:off x="7123176" y="3767328"/>
            <a:ext cx="603504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8" name="Shape 106"/>
          <p:cNvSpPr/>
          <p:nvPr/>
        </p:nvSpPr>
        <p:spPr>
          <a:xfrm>
            <a:off x="7726680" y="3767328"/>
            <a:ext cx="64008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9" name="Shape 107"/>
          <p:cNvSpPr/>
          <p:nvPr/>
        </p:nvSpPr>
        <p:spPr>
          <a:xfrm>
            <a:off x="320040" y="4041648"/>
            <a:ext cx="2432304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0" name="Text 108"/>
          <p:cNvSpPr/>
          <p:nvPr/>
        </p:nvSpPr>
        <p:spPr>
          <a:xfrm>
            <a:off x="374904" y="404164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800" dirty="0"/>
          </a:p>
        </p:txBody>
      </p:sp>
      <p:sp>
        <p:nvSpPr>
          <p:cNvPr id="111" name="Shape 109"/>
          <p:cNvSpPr/>
          <p:nvPr/>
        </p:nvSpPr>
        <p:spPr>
          <a:xfrm>
            <a:off x="2752344" y="4041648"/>
            <a:ext cx="10058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2" name="Shape 110"/>
          <p:cNvSpPr/>
          <p:nvPr/>
        </p:nvSpPr>
        <p:spPr>
          <a:xfrm>
            <a:off x="3758184" y="4041648"/>
            <a:ext cx="621792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3" name="Shape 111"/>
          <p:cNvSpPr/>
          <p:nvPr/>
        </p:nvSpPr>
        <p:spPr>
          <a:xfrm>
            <a:off x="4379976" y="404164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4" name="Shape 112"/>
          <p:cNvSpPr/>
          <p:nvPr/>
        </p:nvSpPr>
        <p:spPr>
          <a:xfrm>
            <a:off x="4928616" y="404164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5" name="Shape 113"/>
          <p:cNvSpPr/>
          <p:nvPr/>
        </p:nvSpPr>
        <p:spPr>
          <a:xfrm>
            <a:off x="5477256" y="404164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6" name="Shape 114"/>
          <p:cNvSpPr/>
          <p:nvPr/>
        </p:nvSpPr>
        <p:spPr>
          <a:xfrm>
            <a:off x="6025896" y="404164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7" name="Shape 115"/>
          <p:cNvSpPr/>
          <p:nvPr/>
        </p:nvSpPr>
        <p:spPr>
          <a:xfrm>
            <a:off x="6574536" y="404164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8" name="Shape 116"/>
          <p:cNvSpPr/>
          <p:nvPr/>
        </p:nvSpPr>
        <p:spPr>
          <a:xfrm>
            <a:off x="7123176" y="4041648"/>
            <a:ext cx="603504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9" name="Shape 117"/>
          <p:cNvSpPr/>
          <p:nvPr/>
        </p:nvSpPr>
        <p:spPr>
          <a:xfrm>
            <a:off x="7726680" y="4041648"/>
            <a:ext cx="64008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0" name="Shape 118"/>
          <p:cNvSpPr/>
          <p:nvPr/>
        </p:nvSpPr>
        <p:spPr>
          <a:xfrm>
            <a:off x="320040" y="4315968"/>
            <a:ext cx="2432304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1" name="Text 119"/>
          <p:cNvSpPr/>
          <p:nvPr/>
        </p:nvSpPr>
        <p:spPr>
          <a:xfrm>
            <a:off x="374904" y="431596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800" dirty="0"/>
          </a:p>
        </p:txBody>
      </p:sp>
      <p:sp>
        <p:nvSpPr>
          <p:cNvPr id="122" name="Shape 120"/>
          <p:cNvSpPr/>
          <p:nvPr/>
        </p:nvSpPr>
        <p:spPr>
          <a:xfrm>
            <a:off x="2752344" y="4315968"/>
            <a:ext cx="10058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3" name="Shape 121"/>
          <p:cNvSpPr/>
          <p:nvPr/>
        </p:nvSpPr>
        <p:spPr>
          <a:xfrm>
            <a:off x="3758184" y="4315968"/>
            <a:ext cx="621792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4" name="Shape 122"/>
          <p:cNvSpPr/>
          <p:nvPr/>
        </p:nvSpPr>
        <p:spPr>
          <a:xfrm>
            <a:off x="4379976" y="431596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5" name="Shape 123"/>
          <p:cNvSpPr/>
          <p:nvPr/>
        </p:nvSpPr>
        <p:spPr>
          <a:xfrm>
            <a:off x="4928616" y="431596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6" name="Shape 124"/>
          <p:cNvSpPr/>
          <p:nvPr/>
        </p:nvSpPr>
        <p:spPr>
          <a:xfrm>
            <a:off x="5477256" y="431596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7" name="Shape 125"/>
          <p:cNvSpPr/>
          <p:nvPr/>
        </p:nvSpPr>
        <p:spPr>
          <a:xfrm>
            <a:off x="6025896" y="431596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8" name="Shape 126"/>
          <p:cNvSpPr/>
          <p:nvPr/>
        </p:nvSpPr>
        <p:spPr>
          <a:xfrm>
            <a:off x="6574536" y="4315968"/>
            <a:ext cx="54864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9" name="Shape 127"/>
          <p:cNvSpPr/>
          <p:nvPr/>
        </p:nvSpPr>
        <p:spPr>
          <a:xfrm>
            <a:off x="7123176" y="4315968"/>
            <a:ext cx="603504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0" name="Shape 128"/>
          <p:cNvSpPr/>
          <p:nvPr/>
        </p:nvSpPr>
        <p:spPr>
          <a:xfrm>
            <a:off x="7726680" y="4315968"/>
            <a:ext cx="640080" cy="24688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1" name="Shape 129"/>
          <p:cNvSpPr/>
          <p:nvPr/>
        </p:nvSpPr>
        <p:spPr>
          <a:xfrm>
            <a:off x="320040" y="4590288"/>
            <a:ext cx="2432304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2" name="Text 130"/>
          <p:cNvSpPr/>
          <p:nvPr/>
        </p:nvSpPr>
        <p:spPr>
          <a:xfrm>
            <a:off x="374904" y="459028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800" dirty="0"/>
          </a:p>
        </p:txBody>
      </p:sp>
      <p:sp>
        <p:nvSpPr>
          <p:cNvPr id="133" name="Shape 131"/>
          <p:cNvSpPr/>
          <p:nvPr/>
        </p:nvSpPr>
        <p:spPr>
          <a:xfrm>
            <a:off x="2752344" y="4590288"/>
            <a:ext cx="10058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4" name="Shape 132"/>
          <p:cNvSpPr/>
          <p:nvPr/>
        </p:nvSpPr>
        <p:spPr>
          <a:xfrm>
            <a:off x="3758184" y="4590288"/>
            <a:ext cx="621792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5" name="Shape 133"/>
          <p:cNvSpPr/>
          <p:nvPr/>
        </p:nvSpPr>
        <p:spPr>
          <a:xfrm>
            <a:off x="4379976" y="459028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6" name="Shape 134"/>
          <p:cNvSpPr/>
          <p:nvPr/>
        </p:nvSpPr>
        <p:spPr>
          <a:xfrm>
            <a:off x="4928616" y="459028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7" name="Shape 135"/>
          <p:cNvSpPr/>
          <p:nvPr/>
        </p:nvSpPr>
        <p:spPr>
          <a:xfrm>
            <a:off x="5477256" y="459028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8" name="Shape 136"/>
          <p:cNvSpPr/>
          <p:nvPr/>
        </p:nvSpPr>
        <p:spPr>
          <a:xfrm>
            <a:off x="6025896" y="459028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9" name="Shape 137"/>
          <p:cNvSpPr/>
          <p:nvPr/>
        </p:nvSpPr>
        <p:spPr>
          <a:xfrm>
            <a:off x="6574536" y="4590288"/>
            <a:ext cx="54864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0" name="Shape 138"/>
          <p:cNvSpPr/>
          <p:nvPr/>
        </p:nvSpPr>
        <p:spPr>
          <a:xfrm>
            <a:off x="7123176" y="4590288"/>
            <a:ext cx="603504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1" name="Shape 139"/>
          <p:cNvSpPr/>
          <p:nvPr/>
        </p:nvSpPr>
        <p:spPr>
          <a:xfrm>
            <a:off x="7726680" y="4590288"/>
            <a:ext cx="640080" cy="24688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DECISION CHECKLIST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Decision Checklist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binary gates before adopting any tool — all YES = proceed · any NO = pause and fix first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Technology Decision Checklist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1207008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120700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Category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1527048" y="1389888"/>
            <a:ext cx="4378147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527048" y="1389888"/>
            <a:ext cx="4378147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Gate Question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5905195" y="1389888"/>
            <a:ext cx="1751259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905195" y="1389888"/>
            <a:ext cx="1751259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Matters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7656454" y="1389888"/>
            <a:ext cx="583753" cy="402336"/>
          </a:xfrm>
          <a:prstGeom prst="rect">
            <a:avLst/>
          </a:prstGeom>
          <a:solidFill>
            <a:srgbClr val="2E7D32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656454" y="1389888"/>
            <a:ext cx="583753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8240207" y="1389888"/>
            <a:ext cx="583753" cy="402336"/>
          </a:xfrm>
          <a:prstGeom prst="rect">
            <a:avLst/>
          </a:prstGeom>
          <a:solidFill>
            <a:srgbClr val="C6282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240207" y="1389888"/>
            <a:ext cx="583753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320040" y="1792224"/>
            <a:ext cx="1207008" cy="27980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74904" y="1828800"/>
            <a:ext cx="1097280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 Definition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1527048" y="1792224"/>
            <a:ext cx="4378147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600200" y="1828800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problem clearly documented in one sentence?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5905195" y="1792224"/>
            <a:ext cx="1751259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960059" y="1828800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can't write it in one sentence, you're not ready.</a:t>
            </a:r>
            <a:endParaRPr lang="en-US" sz="750" dirty="0"/>
          </a:p>
        </p:txBody>
      </p:sp>
      <p:sp>
        <p:nvSpPr>
          <p:cNvPr id="26" name="Shape 24"/>
          <p:cNvSpPr/>
          <p:nvPr/>
        </p:nvSpPr>
        <p:spPr>
          <a:xfrm>
            <a:off x="7656454" y="1792224"/>
            <a:ext cx="583753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8240207" y="1792224"/>
            <a:ext cx="583753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320040" y="2099462"/>
            <a:ext cx="1207008" cy="27980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1527048" y="2099462"/>
            <a:ext cx="4378147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1600200" y="2136038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Have you mapped the current process end-to-end before evaluating tools?</a:t>
            </a:r>
            <a:endParaRPr lang="en-US" sz="850" dirty="0"/>
          </a:p>
        </p:txBody>
      </p:sp>
      <p:sp>
        <p:nvSpPr>
          <p:cNvPr id="31" name="Shape 29"/>
          <p:cNvSpPr/>
          <p:nvPr/>
        </p:nvSpPr>
        <p:spPr>
          <a:xfrm>
            <a:off x="5905195" y="2099462"/>
            <a:ext cx="1751259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5960059" y="2136038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 selection without a map leads to fitting the problem to the tool.</a:t>
            </a:r>
            <a:endParaRPr lang="en-US" sz="750" dirty="0"/>
          </a:p>
        </p:txBody>
      </p:sp>
      <p:sp>
        <p:nvSpPr>
          <p:cNvPr id="33" name="Shape 31"/>
          <p:cNvSpPr/>
          <p:nvPr/>
        </p:nvSpPr>
        <p:spPr>
          <a:xfrm>
            <a:off x="7656454" y="2099462"/>
            <a:ext cx="583753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8240207" y="2099462"/>
            <a:ext cx="583753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320040" y="2406701"/>
            <a:ext cx="1207008" cy="27980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1527048" y="2406701"/>
            <a:ext cx="4378147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1600200" y="2443277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problem caused by a broken process — not a missing tool?</a:t>
            </a:r>
            <a:endParaRPr lang="en-US" sz="850" dirty="0"/>
          </a:p>
        </p:txBody>
      </p:sp>
      <p:sp>
        <p:nvSpPr>
          <p:cNvPr id="38" name="Shape 36"/>
          <p:cNvSpPr/>
          <p:nvPr/>
        </p:nvSpPr>
        <p:spPr>
          <a:xfrm>
            <a:off x="5905195" y="2406701"/>
            <a:ext cx="1751259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5960059" y="2443277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 a clean process. Don't automate chaos.</a:t>
            </a:r>
            <a:endParaRPr lang="en-US" sz="750" dirty="0"/>
          </a:p>
        </p:txBody>
      </p:sp>
      <p:sp>
        <p:nvSpPr>
          <p:cNvPr id="40" name="Shape 38"/>
          <p:cNvSpPr/>
          <p:nvPr/>
        </p:nvSpPr>
        <p:spPr>
          <a:xfrm>
            <a:off x="7656454" y="2406701"/>
            <a:ext cx="583753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8240207" y="2406701"/>
            <a:ext cx="583753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320040" y="2713939"/>
            <a:ext cx="1207008" cy="27980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74904" y="2750515"/>
            <a:ext cx="1097280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 Evaluation</a:t>
            </a:r>
            <a:endParaRPr lang="en-US" sz="850" dirty="0"/>
          </a:p>
        </p:txBody>
      </p:sp>
      <p:sp>
        <p:nvSpPr>
          <p:cNvPr id="44" name="Shape 42"/>
          <p:cNvSpPr/>
          <p:nvPr/>
        </p:nvSpPr>
        <p:spPr>
          <a:xfrm>
            <a:off x="1527048" y="2713939"/>
            <a:ext cx="4378147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1600200" y="2750515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Have you explored existing tools in your current stack first?</a:t>
            </a:r>
            <a:endParaRPr lang="en-US" sz="850" dirty="0"/>
          </a:p>
        </p:txBody>
      </p:sp>
      <p:sp>
        <p:nvSpPr>
          <p:cNvPr id="46" name="Shape 44"/>
          <p:cNvSpPr/>
          <p:nvPr/>
        </p:nvSpPr>
        <p:spPr>
          <a:xfrm>
            <a:off x="5905195" y="2713939"/>
            <a:ext cx="1751259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5960059" y="2750515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software is rarely the first answer.</a:t>
            </a:r>
            <a:endParaRPr lang="en-US" sz="750" dirty="0"/>
          </a:p>
        </p:txBody>
      </p:sp>
      <p:sp>
        <p:nvSpPr>
          <p:cNvPr id="48" name="Shape 46"/>
          <p:cNvSpPr/>
          <p:nvPr/>
        </p:nvSpPr>
        <p:spPr>
          <a:xfrm>
            <a:off x="7656454" y="2713939"/>
            <a:ext cx="583753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8240207" y="2713939"/>
            <a:ext cx="583753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320040" y="3021178"/>
            <a:ext cx="1207008" cy="27980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1527048" y="3021178"/>
            <a:ext cx="4378147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1600200" y="3057754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vendor able to show a live pilot in your environment?</a:t>
            </a:r>
            <a:endParaRPr lang="en-US" sz="850" dirty="0"/>
          </a:p>
        </p:txBody>
      </p:sp>
      <p:sp>
        <p:nvSpPr>
          <p:cNvPr id="53" name="Shape 51"/>
          <p:cNvSpPr/>
          <p:nvPr/>
        </p:nvSpPr>
        <p:spPr>
          <a:xfrm>
            <a:off x="5905195" y="3021178"/>
            <a:ext cx="1751259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5960059" y="3057754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Demos on vendor data don't count.</a:t>
            </a:r>
            <a:endParaRPr lang="en-US" sz="750" dirty="0"/>
          </a:p>
        </p:txBody>
      </p:sp>
      <p:sp>
        <p:nvSpPr>
          <p:cNvPr id="55" name="Shape 53"/>
          <p:cNvSpPr/>
          <p:nvPr/>
        </p:nvSpPr>
        <p:spPr>
          <a:xfrm>
            <a:off x="7656454" y="3021178"/>
            <a:ext cx="583753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8240207" y="3021178"/>
            <a:ext cx="583753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320040" y="3328416"/>
            <a:ext cx="1207008" cy="27980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1527048" y="3328416"/>
            <a:ext cx="4378147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1600200" y="3364992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you understand the total cost (licence + integration + training)?</a:t>
            </a:r>
            <a:endParaRPr lang="en-US" sz="850" dirty="0"/>
          </a:p>
        </p:txBody>
      </p:sp>
      <p:sp>
        <p:nvSpPr>
          <p:cNvPr id="60" name="Shape 58"/>
          <p:cNvSpPr/>
          <p:nvPr/>
        </p:nvSpPr>
        <p:spPr>
          <a:xfrm>
            <a:off x="5905195" y="3328416"/>
            <a:ext cx="1751259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5960059" y="3364992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Hidden costs kill ROI calculations.</a:t>
            </a:r>
            <a:endParaRPr lang="en-US" sz="750" dirty="0"/>
          </a:p>
        </p:txBody>
      </p:sp>
      <p:sp>
        <p:nvSpPr>
          <p:cNvPr id="62" name="Shape 60"/>
          <p:cNvSpPr/>
          <p:nvPr/>
        </p:nvSpPr>
        <p:spPr>
          <a:xfrm>
            <a:off x="7656454" y="3328416"/>
            <a:ext cx="583753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8240207" y="3328416"/>
            <a:ext cx="583753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320040" y="3635654"/>
            <a:ext cx="1207008" cy="27980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374904" y="3672230"/>
            <a:ext cx="1097280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Readiness &amp; Governance</a:t>
            </a:r>
            <a:endParaRPr lang="en-US" sz="850" dirty="0"/>
          </a:p>
        </p:txBody>
      </p:sp>
      <p:sp>
        <p:nvSpPr>
          <p:cNvPr id="66" name="Shape 64"/>
          <p:cNvSpPr/>
          <p:nvPr/>
        </p:nvSpPr>
        <p:spPr>
          <a:xfrm>
            <a:off x="1527048" y="3635654"/>
            <a:ext cx="4378147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1600200" y="3672230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pilot scope defined and time-bounded (≤12 weeks)?</a:t>
            </a:r>
            <a:endParaRPr lang="en-US" sz="850" dirty="0"/>
          </a:p>
        </p:txBody>
      </p:sp>
      <p:sp>
        <p:nvSpPr>
          <p:cNvPr id="68" name="Shape 66"/>
          <p:cNvSpPr/>
          <p:nvPr/>
        </p:nvSpPr>
        <p:spPr>
          <a:xfrm>
            <a:off x="5905195" y="3635654"/>
            <a:ext cx="1751259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5960059" y="3672230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Open-ended pilots become shelfware.</a:t>
            </a:r>
            <a:endParaRPr lang="en-US" sz="750" dirty="0"/>
          </a:p>
        </p:txBody>
      </p:sp>
      <p:sp>
        <p:nvSpPr>
          <p:cNvPr id="70" name="Shape 68"/>
          <p:cNvSpPr/>
          <p:nvPr/>
        </p:nvSpPr>
        <p:spPr>
          <a:xfrm>
            <a:off x="7656454" y="3635654"/>
            <a:ext cx="583753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8240207" y="3635654"/>
            <a:ext cx="583753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320040" y="3942893"/>
            <a:ext cx="1207008" cy="27980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3" name="Shape 71"/>
          <p:cNvSpPr/>
          <p:nvPr/>
        </p:nvSpPr>
        <p:spPr>
          <a:xfrm>
            <a:off x="1527048" y="3942893"/>
            <a:ext cx="4378147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1600200" y="3979469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adoption capacity confirmed — time, people, change willingness?</a:t>
            </a:r>
            <a:endParaRPr lang="en-US" sz="850" dirty="0"/>
          </a:p>
        </p:txBody>
      </p:sp>
      <p:sp>
        <p:nvSpPr>
          <p:cNvPr id="75" name="Shape 73"/>
          <p:cNvSpPr/>
          <p:nvPr/>
        </p:nvSpPr>
        <p:spPr>
          <a:xfrm>
            <a:off x="5905195" y="3942893"/>
            <a:ext cx="1751259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5960059" y="3979469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adoption plan = no adoption.</a:t>
            </a:r>
            <a:endParaRPr lang="en-US" sz="750" dirty="0"/>
          </a:p>
        </p:txBody>
      </p:sp>
      <p:sp>
        <p:nvSpPr>
          <p:cNvPr id="77" name="Shape 75"/>
          <p:cNvSpPr/>
          <p:nvPr/>
        </p:nvSpPr>
        <p:spPr>
          <a:xfrm>
            <a:off x="7656454" y="3942893"/>
            <a:ext cx="583753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8240207" y="3942893"/>
            <a:ext cx="583753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320040" y="4250131"/>
            <a:ext cx="1207008" cy="27980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1527048" y="4250131"/>
            <a:ext cx="4378147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1600200" y="4286707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an IT/governance owner confirmed and engaged?</a:t>
            </a:r>
            <a:endParaRPr lang="en-US" sz="850" dirty="0"/>
          </a:p>
        </p:txBody>
      </p:sp>
      <p:sp>
        <p:nvSpPr>
          <p:cNvPr id="82" name="Shape 80"/>
          <p:cNvSpPr/>
          <p:nvPr/>
        </p:nvSpPr>
        <p:spPr>
          <a:xfrm>
            <a:off x="5905195" y="4250131"/>
            <a:ext cx="1751259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5960059" y="4286707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Shadow IT creates debt, not solutions.</a:t>
            </a:r>
            <a:endParaRPr lang="en-US" sz="750" dirty="0"/>
          </a:p>
        </p:txBody>
      </p:sp>
      <p:sp>
        <p:nvSpPr>
          <p:cNvPr id="84" name="Shape 82"/>
          <p:cNvSpPr/>
          <p:nvPr/>
        </p:nvSpPr>
        <p:spPr>
          <a:xfrm>
            <a:off x="7656454" y="4250131"/>
            <a:ext cx="583753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8240207" y="4250131"/>
            <a:ext cx="583753" cy="279806"/>
          </a:xfrm>
          <a:prstGeom prst="rect">
            <a:avLst/>
          </a:prstGeom>
          <a:solidFill>
            <a:srgbClr val="E8EEF4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320040" y="4557370"/>
            <a:ext cx="1207008" cy="27980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1527048" y="4557370"/>
            <a:ext cx="4378147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8" name="Text 86"/>
          <p:cNvSpPr/>
          <p:nvPr/>
        </p:nvSpPr>
        <p:spPr>
          <a:xfrm>
            <a:off x="1600200" y="4593946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 exit rules set — what triggers a stop or pivot?</a:t>
            </a:r>
            <a:endParaRPr lang="en-US" sz="850" dirty="0"/>
          </a:p>
        </p:txBody>
      </p:sp>
      <p:sp>
        <p:nvSpPr>
          <p:cNvPr id="89" name="Shape 87"/>
          <p:cNvSpPr/>
          <p:nvPr/>
        </p:nvSpPr>
        <p:spPr>
          <a:xfrm>
            <a:off x="5905195" y="4557370"/>
            <a:ext cx="1751259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0" name="Text 88"/>
          <p:cNvSpPr/>
          <p:nvPr/>
        </p:nvSpPr>
        <p:spPr>
          <a:xfrm>
            <a:off x="5960059" y="4593946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failure conditions before you start.</a:t>
            </a:r>
            <a:endParaRPr lang="en-US" sz="750" dirty="0"/>
          </a:p>
        </p:txBody>
      </p:sp>
      <p:sp>
        <p:nvSpPr>
          <p:cNvPr id="91" name="Shape 89"/>
          <p:cNvSpPr/>
          <p:nvPr/>
        </p:nvSpPr>
        <p:spPr>
          <a:xfrm>
            <a:off x="7656454" y="4557370"/>
            <a:ext cx="583753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92" name="Shape 90"/>
          <p:cNvSpPr/>
          <p:nvPr/>
        </p:nvSpPr>
        <p:spPr>
          <a:xfrm>
            <a:off x="8240207" y="4557370"/>
            <a:ext cx="583753" cy="279806"/>
          </a:xfrm>
          <a:prstGeom prst="rect">
            <a:avLst/>
          </a:prstGeom>
          <a:solidFill>
            <a:srgbClr val="F0F4F8"/>
          </a:solidFill>
          <a:ln w="6350">
            <a:solidFill>
              <a:srgbClr val="C62828"/>
            </a:solidFill>
            <a:prstDash val="solid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DECISION CHECKLIST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Decision — Proceed vs. Pause Logic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this view in steering meetings — green = proceed · amber = fix first · red = stop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Technology Decision Checklist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676144" cy="32918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267614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 Definition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20040" y="1755648"/>
            <a:ext cx="2676144" cy="685800"/>
          </a:xfrm>
          <a:prstGeom prst="rect">
            <a:avLst/>
          </a:prstGeom>
          <a:solidFill>
            <a:srgbClr val="E8EEF4"/>
          </a:solidFill>
          <a:ln w="127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320040" y="1755648"/>
            <a:ext cx="292608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20040" y="175564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374904" y="206654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problem clearly documented in one sentence?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374904" y="223570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can't write it in one sentence, you're not ready.</a:t>
            </a:r>
            <a:endParaRPr lang="en-US" sz="750" dirty="0"/>
          </a:p>
        </p:txBody>
      </p:sp>
      <p:sp>
        <p:nvSpPr>
          <p:cNvPr id="17" name="Shape 15"/>
          <p:cNvSpPr/>
          <p:nvPr/>
        </p:nvSpPr>
        <p:spPr>
          <a:xfrm>
            <a:off x="2026920" y="179222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2026920" y="179222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2502408" y="179222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2502408" y="179222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320040" y="2487168"/>
            <a:ext cx="2676144" cy="685800"/>
          </a:xfrm>
          <a:prstGeom prst="rect">
            <a:avLst/>
          </a:prstGeom>
          <a:solidFill>
            <a:srgbClr val="E8EEF4"/>
          </a:solidFill>
          <a:ln w="127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320040" y="2487168"/>
            <a:ext cx="292608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20040" y="248716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374904" y="279806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Have you mapped the current process end-to-end before evaluating tools?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374904" y="296722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 selection without a map leads to fitting the problem to the tool.</a:t>
            </a:r>
            <a:endParaRPr lang="en-US" sz="750" dirty="0"/>
          </a:p>
        </p:txBody>
      </p:sp>
      <p:sp>
        <p:nvSpPr>
          <p:cNvPr id="26" name="Shape 24"/>
          <p:cNvSpPr/>
          <p:nvPr/>
        </p:nvSpPr>
        <p:spPr>
          <a:xfrm>
            <a:off x="2026920" y="252374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2026920" y="252374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2502408" y="252374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2502408" y="252374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320040" y="3218688"/>
            <a:ext cx="2676144" cy="685800"/>
          </a:xfrm>
          <a:prstGeom prst="rect">
            <a:avLst/>
          </a:prstGeom>
          <a:solidFill>
            <a:srgbClr val="E8EEF4"/>
          </a:solidFill>
          <a:ln w="127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320040" y="3218688"/>
            <a:ext cx="292608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320040" y="321868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374904" y="352958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problem caused by a broken process — not a missing tool?</a:t>
            </a:r>
            <a:endParaRPr lang="en-US" sz="850" dirty="0"/>
          </a:p>
        </p:txBody>
      </p:sp>
      <p:sp>
        <p:nvSpPr>
          <p:cNvPr id="34" name="Text 32"/>
          <p:cNvSpPr/>
          <p:nvPr/>
        </p:nvSpPr>
        <p:spPr>
          <a:xfrm>
            <a:off x="374904" y="369874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 a clean process. Don't automate chaos.</a:t>
            </a:r>
            <a:endParaRPr lang="en-US" sz="750" dirty="0"/>
          </a:p>
        </p:txBody>
      </p:sp>
      <p:sp>
        <p:nvSpPr>
          <p:cNvPr id="35" name="Shape 33"/>
          <p:cNvSpPr/>
          <p:nvPr/>
        </p:nvSpPr>
        <p:spPr>
          <a:xfrm>
            <a:off x="2026920" y="325526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2026920" y="325526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37" name="Shape 35"/>
          <p:cNvSpPr/>
          <p:nvPr/>
        </p:nvSpPr>
        <p:spPr>
          <a:xfrm>
            <a:off x="2502408" y="325526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2502408" y="325526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39" name="Shape 37"/>
          <p:cNvSpPr/>
          <p:nvPr/>
        </p:nvSpPr>
        <p:spPr>
          <a:xfrm>
            <a:off x="3233928" y="1389888"/>
            <a:ext cx="2676144" cy="32918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3233928" y="1389888"/>
            <a:ext cx="267614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 Evaluation</a:t>
            </a:r>
            <a:endParaRPr lang="en-US" sz="1000" dirty="0"/>
          </a:p>
        </p:txBody>
      </p:sp>
      <p:sp>
        <p:nvSpPr>
          <p:cNvPr id="41" name="Shape 39"/>
          <p:cNvSpPr/>
          <p:nvPr/>
        </p:nvSpPr>
        <p:spPr>
          <a:xfrm>
            <a:off x="3233928" y="1755648"/>
            <a:ext cx="2676144" cy="685800"/>
          </a:xfrm>
          <a:prstGeom prst="rect">
            <a:avLst/>
          </a:prstGeom>
          <a:solidFill>
            <a:srgbClr val="E8EEF4"/>
          </a:solidFill>
          <a:ln w="1270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2" name="Shape 40"/>
          <p:cNvSpPr/>
          <p:nvPr/>
        </p:nvSpPr>
        <p:spPr>
          <a:xfrm>
            <a:off x="3233928" y="1755648"/>
            <a:ext cx="292608" cy="29260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233928" y="175564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900" dirty="0"/>
          </a:p>
        </p:txBody>
      </p:sp>
      <p:sp>
        <p:nvSpPr>
          <p:cNvPr id="44" name="Text 42"/>
          <p:cNvSpPr/>
          <p:nvPr/>
        </p:nvSpPr>
        <p:spPr>
          <a:xfrm>
            <a:off x="3288792" y="206654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Have you explored existing tools in your current stack first?</a:t>
            </a:r>
            <a:endParaRPr lang="en-US" sz="850" dirty="0"/>
          </a:p>
        </p:txBody>
      </p:sp>
      <p:sp>
        <p:nvSpPr>
          <p:cNvPr id="45" name="Text 43"/>
          <p:cNvSpPr/>
          <p:nvPr/>
        </p:nvSpPr>
        <p:spPr>
          <a:xfrm>
            <a:off x="3288792" y="223570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software is rarely the first answer.</a:t>
            </a:r>
            <a:endParaRPr lang="en-US" sz="750" dirty="0"/>
          </a:p>
        </p:txBody>
      </p:sp>
      <p:sp>
        <p:nvSpPr>
          <p:cNvPr id="46" name="Shape 44"/>
          <p:cNvSpPr/>
          <p:nvPr/>
        </p:nvSpPr>
        <p:spPr>
          <a:xfrm>
            <a:off x="4940808" y="179222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940808" y="179222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48" name="Shape 46"/>
          <p:cNvSpPr/>
          <p:nvPr/>
        </p:nvSpPr>
        <p:spPr>
          <a:xfrm>
            <a:off x="5416296" y="179222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5416296" y="179222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50" name="Shape 48"/>
          <p:cNvSpPr/>
          <p:nvPr/>
        </p:nvSpPr>
        <p:spPr>
          <a:xfrm>
            <a:off x="3233928" y="2487168"/>
            <a:ext cx="2676144" cy="685800"/>
          </a:xfrm>
          <a:prstGeom prst="rect">
            <a:avLst/>
          </a:prstGeom>
          <a:solidFill>
            <a:srgbClr val="E8EEF4"/>
          </a:solidFill>
          <a:ln w="1270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1" name="Shape 49"/>
          <p:cNvSpPr/>
          <p:nvPr/>
        </p:nvSpPr>
        <p:spPr>
          <a:xfrm>
            <a:off x="3233928" y="2487168"/>
            <a:ext cx="292608" cy="29260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3233928" y="248716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900" dirty="0"/>
          </a:p>
        </p:txBody>
      </p:sp>
      <p:sp>
        <p:nvSpPr>
          <p:cNvPr id="53" name="Text 51"/>
          <p:cNvSpPr/>
          <p:nvPr/>
        </p:nvSpPr>
        <p:spPr>
          <a:xfrm>
            <a:off x="3288792" y="279806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vendor able to show a live pilot in your environment?</a:t>
            </a:r>
            <a:endParaRPr lang="en-US" sz="850" dirty="0"/>
          </a:p>
        </p:txBody>
      </p:sp>
      <p:sp>
        <p:nvSpPr>
          <p:cNvPr id="54" name="Text 52"/>
          <p:cNvSpPr/>
          <p:nvPr/>
        </p:nvSpPr>
        <p:spPr>
          <a:xfrm>
            <a:off x="3288792" y="296722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Demos on vendor data don't count.</a:t>
            </a:r>
            <a:endParaRPr lang="en-US" sz="750" dirty="0"/>
          </a:p>
        </p:txBody>
      </p:sp>
      <p:sp>
        <p:nvSpPr>
          <p:cNvPr id="55" name="Shape 53"/>
          <p:cNvSpPr/>
          <p:nvPr/>
        </p:nvSpPr>
        <p:spPr>
          <a:xfrm>
            <a:off x="4940808" y="252374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4940808" y="252374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57" name="Shape 55"/>
          <p:cNvSpPr/>
          <p:nvPr/>
        </p:nvSpPr>
        <p:spPr>
          <a:xfrm>
            <a:off x="5416296" y="252374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5416296" y="252374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59" name="Shape 57"/>
          <p:cNvSpPr/>
          <p:nvPr/>
        </p:nvSpPr>
        <p:spPr>
          <a:xfrm>
            <a:off x="3233928" y="3218688"/>
            <a:ext cx="2676144" cy="685800"/>
          </a:xfrm>
          <a:prstGeom prst="rect">
            <a:avLst/>
          </a:prstGeom>
          <a:solidFill>
            <a:srgbClr val="E8EEF4"/>
          </a:solidFill>
          <a:ln w="1270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60" name="Shape 58"/>
          <p:cNvSpPr/>
          <p:nvPr/>
        </p:nvSpPr>
        <p:spPr>
          <a:xfrm>
            <a:off x="3233928" y="3218688"/>
            <a:ext cx="292608" cy="29260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3233928" y="321868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900" dirty="0"/>
          </a:p>
        </p:txBody>
      </p:sp>
      <p:sp>
        <p:nvSpPr>
          <p:cNvPr id="62" name="Text 60"/>
          <p:cNvSpPr/>
          <p:nvPr/>
        </p:nvSpPr>
        <p:spPr>
          <a:xfrm>
            <a:off x="3288792" y="352958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you understand the total cost (licence + integration + training)?</a:t>
            </a:r>
            <a:endParaRPr lang="en-US" sz="850" dirty="0"/>
          </a:p>
        </p:txBody>
      </p:sp>
      <p:sp>
        <p:nvSpPr>
          <p:cNvPr id="63" name="Text 61"/>
          <p:cNvSpPr/>
          <p:nvPr/>
        </p:nvSpPr>
        <p:spPr>
          <a:xfrm>
            <a:off x="3288792" y="369874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Hidden costs kill ROI calculations.</a:t>
            </a:r>
            <a:endParaRPr lang="en-US" sz="750" dirty="0"/>
          </a:p>
        </p:txBody>
      </p:sp>
      <p:sp>
        <p:nvSpPr>
          <p:cNvPr id="64" name="Shape 62"/>
          <p:cNvSpPr/>
          <p:nvPr/>
        </p:nvSpPr>
        <p:spPr>
          <a:xfrm>
            <a:off x="4940808" y="325526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4940808" y="325526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66" name="Shape 64"/>
          <p:cNvSpPr/>
          <p:nvPr/>
        </p:nvSpPr>
        <p:spPr>
          <a:xfrm>
            <a:off x="5416296" y="325526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5416296" y="325526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68" name="Shape 66"/>
          <p:cNvSpPr/>
          <p:nvPr/>
        </p:nvSpPr>
        <p:spPr>
          <a:xfrm>
            <a:off x="6147816" y="1389888"/>
            <a:ext cx="2676144" cy="32918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6147816" y="1389888"/>
            <a:ext cx="267614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Readiness &amp; Governance</a:t>
            </a:r>
            <a:endParaRPr lang="en-US" sz="1000" dirty="0"/>
          </a:p>
        </p:txBody>
      </p:sp>
      <p:sp>
        <p:nvSpPr>
          <p:cNvPr id="70" name="Shape 68"/>
          <p:cNvSpPr/>
          <p:nvPr/>
        </p:nvSpPr>
        <p:spPr>
          <a:xfrm>
            <a:off x="6147816" y="1755648"/>
            <a:ext cx="2676144" cy="685800"/>
          </a:xfrm>
          <a:prstGeom prst="rect">
            <a:avLst/>
          </a:prstGeom>
          <a:solidFill>
            <a:srgbClr val="E8EEF4"/>
          </a:solidFill>
          <a:ln w="1270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71" name="Shape 69"/>
          <p:cNvSpPr/>
          <p:nvPr/>
        </p:nvSpPr>
        <p:spPr>
          <a:xfrm>
            <a:off x="6147816" y="1755648"/>
            <a:ext cx="292608" cy="292608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6147816" y="175564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900" dirty="0"/>
          </a:p>
        </p:txBody>
      </p:sp>
      <p:sp>
        <p:nvSpPr>
          <p:cNvPr id="73" name="Text 71"/>
          <p:cNvSpPr/>
          <p:nvPr/>
        </p:nvSpPr>
        <p:spPr>
          <a:xfrm>
            <a:off x="6202680" y="206654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pilot scope defined and time-bounded (≤12 weeks)?</a:t>
            </a:r>
            <a:endParaRPr lang="en-US" sz="850" dirty="0"/>
          </a:p>
        </p:txBody>
      </p:sp>
      <p:sp>
        <p:nvSpPr>
          <p:cNvPr id="74" name="Text 72"/>
          <p:cNvSpPr/>
          <p:nvPr/>
        </p:nvSpPr>
        <p:spPr>
          <a:xfrm>
            <a:off x="6202680" y="223570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Open-ended pilots become shelfware.</a:t>
            </a:r>
            <a:endParaRPr lang="en-US" sz="750" dirty="0"/>
          </a:p>
        </p:txBody>
      </p:sp>
      <p:sp>
        <p:nvSpPr>
          <p:cNvPr id="75" name="Shape 73"/>
          <p:cNvSpPr/>
          <p:nvPr/>
        </p:nvSpPr>
        <p:spPr>
          <a:xfrm>
            <a:off x="7854696" y="179222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7854696" y="179222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77" name="Shape 75"/>
          <p:cNvSpPr/>
          <p:nvPr/>
        </p:nvSpPr>
        <p:spPr>
          <a:xfrm>
            <a:off x="8330184" y="179222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8330184" y="179222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79" name="Shape 77"/>
          <p:cNvSpPr/>
          <p:nvPr/>
        </p:nvSpPr>
        <p:spPr>
          <a:xfrm>
            <a:off x="6147816" y="2487168"/>
            <a:ext cx="2676144" cy="685800"/>
          </a:xfrm>
          <a:prstGeom prst="rect">
            <a:avLst/>
          </a:prstGeom>
          <a:solidFill>
            <a:srgbClr val="E8EEF4"/>
          </a:solidFill>
          <a:ln w="1270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80" name="Shape 78"/>
          <p:cNvSpPr/>
          <p:nvPr/>
        </p:nvSpPr>
        <p:spPr>
          <a:xfrm>
            <a:off x="6147816" y="2487168"/>
            <a:ext cx="292608" cy="292608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6147816" y="248716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  <p:sp>
        <p:nvSpPr>
          <p:cNvPr id="82" name="Text 80"/>
          <p:cNvSpPr/>
          <p:nvPr/>
        </p:nvSpPr>
        <p:spPr>
          <a:xfrm>
            <a:off x="6202680" y="279806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adoption capacity confirmed — time, people, change willingness?</a:t>
            </a:r>
            <a:endParaRPr lang="en-US" sz="850" dirty="0"/>
          </a:p>
        </p:txBody>
      </p:sp>
      <p:sp>
        <p:nvSpPr>
          <p:cNvPr id="83" name="Text 81"/>
          <p:cNvSpPr/>
          <p:nvPr/>
        </p:nvSpPr>
        <p:spPr>
          <a:xfrm>
            <a:off x="6202680" y="296722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adoption plan = no adoption.</a:t>
            </a:r>
            <a:endParaRPr lang="en-US" sz="750" dirty="0"/>
          </a:p>
        </p:txBody>
      </p:sp>
      <p:sp>
        <p:nvSpPr>
          <p:cNvPr id="84" name="Shape 82"/>
          <p:cNvSpPr/>
          <p:nvPr/>
        </p:nvSpPr>
        <p:spPr>
          <a:xfrm>
            <a:off x="7854696" y="252374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7854696" y="252374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86" name="Shape 84"/>
          <p:cNvSpPr/>
          <p:nvPr/>
        </p:nvSpPr>
        <p:spPr>
          <a:xfrm>
            <a:off x="8330184" y="252374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8330184" y="252374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88" name="Shape 86"/>
          <p:cNvSpPr/>
          <p:nvPr/>
        </p:nvSpPr>
        <p:spPr>
          <a:xfrm>
            <a:off x="6147816" y="3218688"/>
            <a:ext cx="2676144" cy="685800"/>
          </a:xfrm>
          <a:prstGeom prst="rect">
            <a:avLst/>
          </a:prstGeom>
          <a:solidFill>
            <a:srgbClr val="E8EEF4"/>
          </a:solidFill>
          <a:ln w="1270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89" name="Shape 87"/>
          <p:cNvSpPr/>
          <p:nvPr/>
        </p:nvSpPr>
        <p:spPr>
          <a:xfrm>
            <a:off x="6147816" y="3218688"/>
            <a:ext cx="292608" cy="292608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90" name="Text 88"/>
          <p:cNvSpPr/>
          <p:nvPr/>
        </p:nvSpPr>
        <p:spPr>
          <a:xfrm>
            <a:off x="6147816" y="321868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  <p:sp>
        <p:nvSpPr>
          <p:cNvPr id="91" name="Text 89"/>
          <p:cNvSpPr/>
          <p:nvPr/>
        </p:nvSpPr>
        <p:spPr>
          <a:xfrm>
            <a:off x="6202680" y="352958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an IT/governance owner confirmed and engaged?</a:t>
            </a:r>
            <a:endParaRPr lang="en-US" sz="850" dirty="0"/>
          </a:p>
        </p:txBody>
      </p:sp>
      <p:sp>
        <p:nvSpPr>
          <p:cNvPr id="92" name="Text 90"/>
          <p:cNvSpPr/>
          <p:nvPr/>
        </p:nvSpPr>
        <p:spPr>
          <a:xfrm>
            <a:off x="6202680" y="369874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Shadow IT creates debt, not solutions.</a:t>
            </a:r>
            <a:endParaRPr lang="en-US" sz="750" dirty="0"/>
          </a:p>
        </p:txBody>
      </p:sp>
      <p:sp>
        <p:nvSpPr>
          <p:cNvPr id="93" name="Shape 91"/>
          <p:cNvSpPr/>
          <p:nvPr/>
        </p:nvSpPr>
        <p:spPr>
          <a:xfrm>
            <a:off x="7854696" y="325526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94" name="Text 92"/>
          <p:cNvSpPr/>
          <p:nvPr/>
        </p:nvSpPr>
        <p:spPr>
          <a:xfrm>
            <a:off x="7854696" y="325526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95" name="Shape 93"/>
          <p:cNvSpPr/>
          <p:nvPr/>
        </p:nvSpPr>
        <p:spPr>
          <a:xfrm>
            <a:off x="8330184" y="325526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96" name="Text 94"/>
          <p:cNvSpPr/>
          <p:nvPr/>
        </p:nvSpPr>
        <p:spPr>
          <a:xfrm>
            <a:off x="8330184" y="325526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97" name="Shape 95"/>
          <p:cNvSpPr/>
          <p:nvPr/>
        </p:nvSpPr>
        <p:spPr>
          <a:xfrm>
            <a:off x="6147816" y="3950208"/>
            <a:ext cx="2676144" cy="685800"/>
          </a:xfrm>
          <a:prstGeom prst="rect">
            <a:avLst/>
          </a:prstGeom>
          <a:solidFill>
            <a:srgbClr val="E8EEF4"/>
          </a:solidFill>
          <a:ln w="1270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98" name="Shape 96"/>
          <p:cNvSpPr/>
          <p:nvPr/>
        </p:nvSpPr>
        <p:spPr>
          <a:xfrm>
            <a:off x="6147816" y="3950208"/>
            <a:ext cx="292608" cy="292608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6147816" y="39502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  <p:sp>
        <p:nvSpPr>
          <p:cNvPr id="100" name="Text 98"/>
          <p:cNvSpPr/>
          <p:nvPr/>
        </p:nvSpPr>
        <p:spPr>
          <a:xfrm>
            <a:off x="6202680" y="426110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 exit rules set — what triggers a stop or pivot?</a:t>
            </a:r>
            <a:endParaRPr lang="en-US" sz="850" dirty="0"/>
          </a:p>
        </p:txBody>
      </p:sp>
      <p:sp>
        <p:nvSpPr>
          <p:cNvPr id="101" name="Text 99"/>
          <p:cNvSpPr/>
          <p:nvPr/>
        </p:nvSpPr>
        <p:spPr>
          <a:xfrm>
            <a:off x="6202680" y="443026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failure conditions before you start.</a:t>
            </a:r>
            <a:endParaRPr lang="en-US" sz="750" dirty="0"/>
          </a:p>
        </p:txBody>
      </p:sp>
      <p:sp>
        <p:nvSpPr>
          <p:cNvPr id="102" name="Shape 100"/>
          <p:cNvSpPr/>
          <p:nvPr/>
        </p:nvSpPr>
        <p:spPr>
          <a:xfrm>
            <a:off x="7854696" y="398678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7854696" y="398678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104" name="Shape 102"/>
          <p:cNvSpPr/>
          <p:nvPr/>
        </p:nvSpPr>
        <p:spPr>
          <a:xfrm>
            <a:off x="8330184" y="398678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05" name="Text 103"/>
          <p:cNvSpPr/>
          <p:nvPr/>
        </p:nvSpPr>
        <p:spPr>
          <a:xfrm>
            <a:off x="8330184" y="398678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106" name="Shape 104"/>
          <p:cNvSpPr/>
          <p:nvPr/>
        </p:nvSpPr>
        <p:spPr>
          <a:xfrm>
            <a:off x="320040" y="4645152"/>
            <a:ext cx="8503920" cy="274320"/>
          </a:xfrm>
          <a:prstGeom prst="rect">
            <a:avLst/>
          </a:prstGeom>
          <a:solidFill>
            <a:srgbClr val="E8EEF4"/>
          </a:solidFill>
          <a:ln w="10160">
            <a:solidFill>
              <a:srgbClr val="003366"/>
            </a:solidFill>
            <a:prstDash val="solid"/>
          </a:ln>
        </p:spPr>
      </p:sp>
      <p:sp>
        <p:nvSpPr>
          <p:cNvPr id="107" name="Shape 105"/>
          <p:cNvSpPr/>
          <p:nvPr/>
        </p:nvSpPr>
        <p:spPr>
          <a:xfrm>
            <a:off x="457200" y="4709160"/>
            <a:ext cx="164592" cy="14630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08" name="Text 106"/>
          <p:cNvSpPr/>
          <p:nvPr/>
        </p:nvSpPr>
        <p:spPr>
          <a:xfrm>
            <a:off x="676656" y="4690872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10 YES → Proceed to build</a:t>
            </a:r>
            <a:endParaRPr lang="en-US" sz="850" dirty="0"/>
          </a:p>
        </p:txBody>
      </p:sp>
      <p:sp>
        <p:nvSpPr>
          <p:cNvPr id="109" name="Shape 107"/>
          <p:cNvSpPr/>
          <p:nvPr/>
        </p:nvSpPr>
        <p:spPr>
          <a:xfrm>
            <a:off x="3255264" y="4709160"/>
            <a:ext cx="164592" cy="146304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110" name="Text 108"/>
          <p:cNvSpPr/>
          <p:nvPr/>
        </p:nvSpPr>
        <p:spPr>
          <a:xfrm>
            <a:off x="3474720" y="4690872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1–2 NO → Pause — fix those gates first</a:t>
            </a:r>
            <a:endParaRPr lang="en-US" sz="850" dirty="0"/>
          </a:p>
        </p:txBody>
      </p:sp>
      <p:sp>
        <p:nvSpPr>
          <p:cNvPr id="111" name="Shape 109"/>
          <p:cNvSpPr/>
          <p:nvPr/>
        </p:nvSpPr>
        <p:spPr>
          <a:xfrm>
            <a:off x="6053328" y="4709160"/>
            <a:ext cx="164592" cy="14630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12" name="Text 110"/>
          <p:cNvSpPr/>
          <p:nvPr/>
        </p:nvSpPr>
        <p:spPr>
          <a:xfrm>
            <a:off x="6272784" y="4690872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3+ NO → Stop — the problem is not ready for a tool</a:t>
            </a:r>
            <a:endParaRPr lang="en-US" sz="8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DECISION CHECKLIST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Decision Checklist — Blank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your own gate questions — tick YES/NO — any NO = pause and fix before proceeding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Technology Decision Checklist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310896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31089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#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630936" y="1389888"/>
            <a:ext cx="1207008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30936" y="1389888"/>
            <a:ext cx="120700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Category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1837944" y="1389888"/>
            <a:ext cx="4078224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837944" y="1389888"/>
            <a:ext cx="4078224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Gate Question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5916168" y="1389888"/>
            <a:ext cx="237744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916168" y="1389888"/>
            <a:ext cx="23774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Matters (tip)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8293608" y="1389888"/>
            <a:ext cx="274320" cy="402336"/>
          </a:xfrm>
          <a:prstGeom prst="rect">
            <a:avLst/>
          </a:prstGeom>
          <a:solidFill>
            <a:srgbClr val="2E7D32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293608" y="1389888"/>
            <a:ext cx="2743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8567928" y="1389888"/>
            <a:ext cx="256032" cy="402336"/>
          </a:xfrm>
          <a:prstGeom prst="rect">
            <a:avLst/>
          </a:prstGeom>
          <a:solidFill>
            <a:srgbClr val="C6282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567928" y="1389888"/>
            <a:ext cx="256032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320040" y="1792224"/>
            <a:ext cx="310896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20040" y="1792224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630936" y="1792224"/>
            <a:ext cx="1207008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1837944" y="1792224"/>
            <a:ext cx="4078224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5916168" y="1792224"/>
            <a:ext cx="2377440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8293608" y="1792224"/>
            <a:ext cx="274320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8567928" y="1792224"/>
            <a:ext cx="256032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320040" y="2048256"/>
            <a:ext cx="310896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320040" y="2048256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31" name="Shape 29"/>
          <p:cNvSpPr/>
          <p:nvPr/>
        </p:nvSpPr>
        <p:spPr>
          <a:xfrm>
            <a:off x="630936" y="2048256"/>
            <a:ext cx="1207008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1837944" y="2048256"/>
            <a:ext cx="4078224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5916168" y="2048256"/>
            <a:ext cx="2377440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8293608" y="2048256"/>
            <a:ext cx="274320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8567928" y="2048256"/>
            <a:ext cx="256032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320040" y="2304288"/>
            <a:ext cx="310896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320040" y="2304288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630936" y="2304288"/>
            <a:ext cx="1207008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837944" y="2304288"/>
            <a:ext cx="4078224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5916168" y="2304288"/>
            <a:ext cx="2377440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8293608" y="2304288"/>
            <a:ext cx="274320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8567928" y="2304288"/>
            <a:ext cx="256032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320040" y="2560320"/>
            <a:ext cx="310896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320040" y="2560320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00" dirty="0"/>
          </a:p>
        </p:txBody>
      </p:sp>
      <p:sp>
        <p:nvSpPr>
          <p:cNvPr id="45" name="Shape 43"/>
          <p:cNvSpPr/>
          <p:nvPr/>
        </p:nvSpPr>
        <p:spPr>
          <a:xfrm>
            <a:off x="630936" y="2560320"/>
            <a:ext cx="1207008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1837944" y="2560320"/>
            <a:ext cx="4078224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916168" y="2560320"/>
            <a:ext cx="2377440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8293608" y="2560320"/>
            <a:ext cx="274320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8567928" y="2560320"/>
            <a:ext cx="256032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320040" y="2816352"/>
            <a:ext cx="310896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320040" y="2816352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630936" y="2816352"/>
            <a:ext cx="1207008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1837944" y="2816352"/>
            <a:ext cx="4078224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5916168" y="2816352"/>
            <a:ext cx="2377440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8293608" y="2816352"/>
            <a:ext cx="274320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8567928" y="2816352"/>
            <a:ext cx="256032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320040" y="3072384"/>
            <a:ext cx="310896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320040" y="3072384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800" dirty="0"/>
          </a:p>
        </p:txBody>
      </p:sp>
      <p:sp>
        <p:nvSpPr>
          <p:cNvPr id="59" name="Shape 57"/>
          <p:cNvSpPr/>
          <p:nvPr/>
        </p:nvSpPr>
        <p:spPr>
          <a:xfrm>
            <a:off x="630936" y="3072384"/>
            <a:ext cx="1207008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1837944" y="3072384"/>
            <a:ext cx="4078224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5916168" y="3072384"/>
            <a:ext cx="2377440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8293608" y="3072384"/>
            <a:ext cx="274320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8567928" y="3072384"/>
            <a:ext cx="256032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320040" y="3328416"/>
            <a:ext cx="310896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320040" y="3328416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800" dirty="0"/>
          </a:p>
        </p:txBody>
      </p:sp>
      <p:sp>
        <p:nvSpPr>
          <p:cNvPr id="66" name="Shape 64"/>
          <p:cNvSpPr/>
          <p:nvPr/>
        </p:nvSpPr>
        <p:spPr>
          <a:xfrm>
            <a:off x="630936" y="3328416"/>
            <a:ext cx="1207008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1837944" y="3328416"/>
            <a:ext cx="4078224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916168" y="3328416"/>
            <a:ext cx="2377440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8293608" y="3328416"/>
            <a:ext cx="274320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8567928" y="3328416"/>
            <a:ext cx="256032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320040" y="3584448"/>
            <a:ext cx="310896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320040" y="3584448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800" dirty="0"/>
          </a:p>
        </p:txBody>
      </p:sp>
      <p:sp>
        <p:nvSpPr>
          <p:cNvPr id="73" name="Shape 71"/>
          <p:cNvSpPr/>
          <p:nvPr/>
        </p:nvSpPr>
        <p:spPr>
          <a:xfrm>
            <a:off x="630936" y="3584448"/>
            <a:ext cx="1207008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4" name="Shape 72"/>
          <p:cNvSpPr/>
          <p:nvPr/>
        </p:nvSpPr>
        <p:spPr>
          <a:xfrm>
            <a:off x="1837944" y="3584448"/>
            <a:ext cx="4078224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Shape 73"/>
          <p:cNvSpPr/>
          <p:nvPr/>
        </p:nvSpPr>
        <p:spPr>
          <a:xfrm>
            <a:off x="5916168" y="3584448"/>
            <a:ext cx="2377440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6" name="Shape 74"/>
          <p:cNvSpPr/>
          <p:nvPr/>
        </p:nvSpPr>
        <p:spPr>
          <a:xfrm>
            <a:off x="8293608" y="3584448"/>
            <a:ext cx="274320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8567928" y="3584448"/>
            <a:ext cx="256032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320040" y="3840480"/>
            <a:ext cx="310896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320040" y="3840480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800" dirty="0"/>
          </a:p>
        </p:txBody>
      </p:sp>
      <p:sp>
        <p:nvSpPr>
          <p:cNvPr id="80" name="Shape 78"/>
          <p:cNvSpPr/>
          <p:nvPr/>
        </p:nvSpPr>
        <p:spPr>
          <a:xfrm>
            <a:off x="630936" y="3840480"/>
            <a:ext cx="1207008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Shape 79"/>
          <p:cNvSpPr/>
          <p:nvPr/>
        </p:nvSpPr>
        <p:spPr>
          <a:xfrm>
            <a:off x="1837944" y="3840480"/>
            <a:ext cx="4078224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2" name="Shape 80"/>
          <p:cNvSpPr/>
          <p:nvPr/>
        </p:nvSpPr>
        <p:spPr>
          <a:xfrm>
            <a:off x="5916168" y="3840480"/>
            <a:ext cx="2377440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Shape 81"/>
          <p:cNvSpPr/>
          <p:nvPr/>
        </p:nvSpPr>
        <p:spPr>
          <a:xfrm>
            <a:off x="8293608" y="3840480"/>
            <a:ext cx="274320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8567928" y="3840480"/>
            <a:ext cx="256032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320040" y="4096512"/>
            <a:ext cx="310896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6" name="Text 84"/>
          <p:cNvSpPr/>
          <p:nvPr/>
        </p:nvSpPr>
        <p:spPr>
          <a:xfrm>
            <a:off x="320040" y="4096512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800" dirty="0"/>
          </a:p>
        </p:txBody>
      </p:sp>
      <p:sp>
        <p:nvSpPr>
          <p:cNvPr id="87" name="Shape 85"/>
          <p:cNvSpPr/>
          <p:nvPr/>
        </p:nvSpPr>
        <p:spPr>
          <a:xfrm>
            <a:off x="630936" y="4096512"/>
            <a:ext cx="1207008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8" name="Shape 86"/>
          <p:cNvSpPr/>
          <p:nvPr/>
        </p:nvSpPr>
        <p:spPr>
          <a:xfrm>
            <a:off x="1837944" y="4096512"/>
            <a:ext cx="4078224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9" name="Shape 87"/>
          <p:cNvSpPr/>
          <p:nvPr/>
        </p:nvSpPr>
        <p:spPr>
          <a:xfrm>
            <a:off x="5916168" y="4096512"/>
            <a:ext cx="2377440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0" name="Shape 88"/>
          <p:cNvSpPr/>
          <p:nvPr/>
        </p:nvSpPr>
        <p:spPr>
          <a:xfrm>
            <a:off x="8293608" y="4096512"/>
            <a:ext cx="274320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91" name="Shape 89"/>
          <p:cNvSpPr/>
          <p:nvPr/>
        </p:nvSpPr>
        <p:spPr>
          <a:xfrm>
            <a:off x="8567928" y="4096512"/>
            <a:ext cx="256032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92" name="Shape 90"/>
          <p:cNvSpPr/>
          <p:nvPr/>
        </p:nvSpPr>
        <p:spPr>
          <a:xfrm>
            <a:off x="320040" y="4352544"/>
            <a:ext cx="310896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320040" y="4352544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800" dirty="0"/>
          </a:p>
        </p:txBody>
      </p:sp>
      <p:sp>
        <p:nvSpPr>
          <p:cNvPr id="94" name="Shape 92"/>
          <p:cNvSpPr/>
          <p:nvPr/>
        </p:nvSpPr>
        <p:spPr>
          <a:xfrm>
            <a:off x="630936" y="4352544"/>
            <a:ext cx="1207008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1837944" y="4352544"/>
            <a:ext cx="4078224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6" name="Shape 94"/>
          <p:cNvSpPr/>
          <p:nvPr/>
        </p:nvSpPr>
        <p:spPr>
          <a:xfrm>
            <a:off x="5916168" y="4352544"/>
            <a:ext cx="2377440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Shape 95"/>
          <p:cNvSpPr/>
          <p:nvPr/>
        </p:nvSpPr>
        <p:spPr>
          <a:xfrm>
            <a:off x="8293608" y="4352544"/>
            <a:ext cx="274320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98" name="Shape 96"/>
          <p:cNvSpPr/>
          <p:nvPr/>
        </p:nvSpPr>
        <p:spPr>
          <a:xfrm>
            <a:off x="8567928" y="4352544"/>
            <a:ext cx="256032" cy="228600"/>
          </a:xfrm>
          <a:prstGeom prst="rect">
            <a:avLst/>
          </a:prstGeom>
          <a:solidFill>
            <a:srgbClr val="E8EEF4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99" name="Shape 97"/>
          <p:cNvSpPr/>
          <p:nvPr/>
        </p:nvSpPr>
        <p:spPr>
          <a:xfrm>
            <a:off x="320040" y="4608576"/>
            <a:ext cx="310896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0" name="Text 98"/>
          <p:cNvSpPr/>
          <p:nvPr/>
        </p:nvSpPr>
        <p:spPr>
          <a:xfrm>
            <a:off x="320040" y="4608576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800" dirty="0"/>
          </a:p>
        </p:txBody>
      </p:sp>
      <p:sp>
        <p:nvSpPr>
          <p:cNvPr id="101" name="Shape 99"/>
          <p:cNvSpPr/>
          <p:nvPr/>
        </p:nvSpPr>
        <p:spPr>
          <a:xfrm>
            <a:off x="630936" y="4608576"/>
            <a:ext cx="1207008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2" name="Shape 100"/>
          <p:cNvSpPr/>
          <p:nvPr/>
        </p:nvSpPr>
        <p:spPr>
          <a:xfrm>
            <a:off x="1837944" y="4608576"/>
            <a:ext cx="4078224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3" name="Shape 101"/>
          <p:cNvSpPr/>
          <p:nvPr/>
        </p:nvSpPr>
        <p:spPr>
          <a:xfrm>
            <a:off x="5916168" y="4608576"/>
            <a:ext cx="2377440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4" name="Shape 102"/>
          <p:cNvSpPr/>
          <p:nvPr/>
        </p:nvSpPr>
        <p:spPr>
          <a:xfrm>
            <a:off x="8293608" y="4608576"/>
            <a:ext cx="274320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105" name="Shape 103"/>
          <p:cNvSpPr/>
          <p:nvPr/>
        </p:nvSpPr>
        <p:spPr>
          <a:xfrm>
            <a:off x="8567928" y="4608576"/>
            <a:ext cx="256032" cy="228600"/>
          </a:xfrm>
          <a:prstGeom prst="rect">
            <a:avLst/>
          </a:prstGeom>
          <a:solidFill>
            <a:srgbClr val="F0F4F8"/>
          </a:solidFill>
          <a:ln w="6350">
            <a:solidFill>
              <a:srgbClr val="C62828"/>
            </a:solidFill>
            <a:prstDash val="solid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LOW-CODE FLOW SKETCH CANVAS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Flow Sketch — Invoice Routing Example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Sketch the trigger, conditions, actions, and error path before writing a single line of code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Flow Sketch Canvas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1335024" cy="6217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320040" y="1426464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</a:t>
            </a:r>
            <a:endParaRPr lang="en-US" sz="700" dirty="0"/>
          </a:p>
        </p:txBody>
      </p:sp>
      <p:sp>
        <p:nvSpPr>
          <p:cNvPr id="12" name="Text 10"/>
          <p:cNvSpPr/>
          <p:nvPr/>
        </p:nvSpPr>
        <p:spPr>
          <a:xfrm>
            <a:off x="320040" y="1591056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invoice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arrives in mailbox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1655064" y="1700784"/>
            <a:ext cx="256032" cy="0"/>
          </a:xfrm>
          <a:prstGeom prst="line">
            <a:avLst/>
          </a:prstGeom>
          <a:noFill/>
          <a:ln w="19050">
            <a:solidFill>
              <a:srgbClr val="336699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1911096" y="1389888"/>
            <a:ext cx="1335024" cy="621792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1911096" y="1426464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</a:t>
            </a:r>
            <a:endParaRPr lang="en-US" sz="700" dirty="0"/>
          </a:p>
        </p:txBody>
      </p:sp>
      <p:sp>
        <p:nvSpPr>
          <p:cNvPr id="16" name="Text 14"/>
          <p:cNvSpPr/>
          <p:nvPr/>
        </p:nvSpPr>
        <p:spPr>
          <a:xfrm>
            <a:off x="1911096" y="1591056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value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≥ €5,000?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2578608" y="2011680"/>
            <a:ext cx="0" cy="329184"/>
          </a:xfrm>
          <a:prstGeom prst="line">
            <a:avLst/>
          </a:prstGeom>
          <a:noFill/>
          <a:ln w="19050">
            <a:solidFill>
              <a:srgbClr val="33669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2615184" y="2029968"/>
            <a:ext cx="548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3246120" y="1576426"/>
            <a:ext cx="256032" cy="0"/>
          </a:xfrm>
          <a:prstGeom prst="line">
            <a:avLst/>
          </a:prstGeom>
          <a:noFill/>
          <a:ln w="19050">
            <a:solidFill>
              <a:srgbClr val="336699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282696" y="1411834"/>
            <a:ext cx="914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750" dirty="0"/>
          </a:p>
        </p:txBody>
      </p:sp>
      <p:sp>
        <p:nvSpPr>
          <p:cNvPr id="21" name="Shape 19"/>
          <p:cNvSpPr/>
          <p:nvPr/>
        </p:nvSpPr>
        <p:spPr>
          <a:xfrm>
            <a:off x="1911096" y="2340864"/>
            <a:ext cx="1335024" cy="621792"/>
          </a:xfrm>
          <a:prstGeom prst="rect">
            <a:avLst/>
          </a:prstGeom>
          <a:solidFill>
            <a:srgbClr val="D6E4F0"/>
          </a:solidFill>
          <a:ln w="19050">
            <a:solidFill>
              <a:srgbClr val="003366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1911096" y="2377440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</a:t>
            </a:r>
            <a:endParaRPr lang="en-US" sz="700" dirty="0"/>
          </a:p>
        </p:txBody>
      </p:sp>
      <p:sp>
        <p:nvSpPr>
          <p:cNvPr id="23" name="Text 21"/>
          <p:cNvSpPr/>
          <p:nvPr/>
        </p:nvSpPr>
        <p:spPr>
          <a:xfrm>
            <a:off x="1911096" y="2542032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Extract vendor,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amount, GL code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3246120" y="2651760"/>
            <a:ext cx="256032" cy="0"/>
          </a:xfrm>
          <a:prstGeom prst="line">
            <a:avLst/>
          </a:prstGeom>
          <a:noFill/>
          <a:ln w="19050">
            <a:solidFill>
              <a:srgbClr val="336699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3502152" y="2340864"/>
            <a:ext cx="1335024" cy="62179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3502152" y="2377440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APPROVAL</a:t>
            </a:r>
            <a:endParaRPr lang="en-US" sz="700" dirty="0"/>
          </a:p>
        </p:txBody>
      </p:sp>
      <p:sp>
        <p:nvSpPr>
          <p:cNvPr id="27" name="Text 25"/>
          <p:cNvSpPr/>
          <p:nvPr/>
        </p:nvSpPr>
        <p:spPr>
          <a:xfrm>
            <a:off x="3502152" y="2542032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Route to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Manager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4837176" y="2651760"/>
            <a:ext cx="256032" cy="0"/>
          </a:xfrm>
          <a:prstGeom prst="line">
            <a:avLst/>
          </a:prstGeom>
          <a:noFill/>
          <a:ln w="19050">
            <a:solidFill>
              <a:srgbClr val="336699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093208" y="2340864"/>
            <a:ext cx="1335024" cy="621792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0" name="Text 28"/>
          <p:cNvSpPr/>
          <p:nvPr/>
        </p:nvSpPr>
        <p:spPr>
          <a:xfrm>
            <a:off x="5093208" y="2377440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</a:t>
            </a:r>
            <a:endParaRPr lang="en-US" sz="700" dirty="0"/>
          </a:p>
        </p:txBody>
      </p:sp>
      <p:sp>
        <p:nvSpPr>
          <p:cNvPr id="31" name="Text 29"/>
          <p:cNvSpPr/>
          <p:nvPr/>
        </p:nvSpPr>
        <p:spPr>
          <a:xfrm>
            <a:off x="5093208" y="2542032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 to ERP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notify AR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3502152" y="1389888"/>
            <a:ext cx="1335024" cy="621792"/>
          </a:xfrm>
          <a:prstGeom prst="rect">
            <a:avLst/>
          </a:prstGeom>
          <a:solidFill>
            <a:srgbClr val="FFF3E0"/>
          </a:solidFill>
          <a:ln w="1905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3502152" y="1426464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PATH</a:t>
            </a:r>
            <a:endParaRPr lang="en-US" sz="700" dirty="0"/>
          </a:p>
        </p:txBody>
      </p:sp>
      <p:sp>
        <p:nvSpPr>
          <p:cNvPr id="34" name="Text 32"/>
          <p:cNvSpPr/>
          <p:nvPr/>
        </p:nvSpPr>
        <p:spPr>
          <a:xfrm>
            <a:off x="3502152" y="1591056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Flag for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review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notify sender</a:t>
            </a:r>
            <a:endParaRPr lang="en-US" sz="900" dirty="0"/>
          </a:p>
        </p:txBody>
      </p:sp>
      <p:sp>
        <p:nvSpPr>
          <p:cNvPr id="35" name="Shape 33"/>
          <p:cNvSpPr/>
          <p:nvPr/>
        </p:nvSpPr>
        <p:spPr>
          <a:xfrm>
            <a:off x="4169664" y="2962656"/>
            <a:ext cx="0" cy="329184"/>
          </a:xfrm>
          <a:prstGeom prst="line">
            <a:avLst/>
          </a:prstGeom>
          <a:noFill/>
          <a:ln w="19050">
            <a:solidFill>
              <a:srgbClr val="336699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3502152" y="3291840"/>
            <a:ext cx="1335024" cy="621792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7" name="Text 35"/>
          <p:cNvSpPr/>
          <p:nvPr/>
        </p:nvSpPr>
        <p:spPr>
          <a:xfrm>
            <a:off x="3502152" y="3328416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</a:t>
            </a:r>
            <a:endParaRPr lang="en-US" sz="700" dirty="0"/>
          </a:p>
        </p:txBody>
      </p:sp>
      <p:sp>
        <p:nvSpPr>
          <p:cNvPr id="38" name="Text 36"/>
          <p:cNvSpPr/>
          <p:nvPr/>
        </p:nvSpPr>
        <p:spPr>
          <a:xfrm>
            <a:off x="3502152" y="3493008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Approved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manager?</a:t>
            </a:r>
            <a:endParaRPr lang="en-US" sz="900" dirty="0"/>
          </a:p>
        </p:txBody>
      </p:sp>
      <p:sp>
        <p:nvSpPr>
          <p:cNvPr id="39" name="Shape 37"/>
          <p:cNvSpPr/>
          <p:nvPr/>
        </p:nvSpPr>
        <p:spPr>
          <a:xfrm>
            <a:off x="4837176" y="3478378"/>
            <a:ext cx="1847088" cy="0"/>
          </a:xfrm>
          <a:prstGeom prst="line">
            <a:avLst/>
          </a:prstGeom>
          <a:noFill/>
          <a:ln w="19050">
            <a:solidFill>
              <a:srgbClr val="C62828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4873752" y="3295498"/>
            <a:ext cx="548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→</a:t>
            </a:r>
            <a:endParaRPr lang="en-US" sz="800" dirty="0"/>
          </a:p>
        </p:txBody>
      </p:sp>
      <p:sp>
        <p:nvSpPr>
          <p:cNvPr id="41" name="Shape 39"/>
          <p:cNvSpPr/>
          <p:nvPr/>
        </p:nvSpPr>
        <p:spPr>
          <a:xfrm>
            <a:off x="5093208" y="3291840"/>
            <a:ext cx="1335024" cy="621792"/>
          </a:xfrm>
          <a:prstGeom prst="rect">
            <a:avLst/>
          </a:prstGeom>
          <a:solidFill>
            <a:srgbClr val="FFF3E0"/>
          </a:solidFill>
          <a:ln w="1905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2" name="Text 40"/>
          <p:cNvSpPr/>
          <p:nvPr/>
        </p:nvSpPr>
        <p:spPr>
          <a:xfrm>
            <a:off x="5093208" y="3328416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PATH</a:t>
            </a:r>
            <a:endParaRPr lang="en-US" sz="700" dirty="0"/>
          </a:p>
        </p:txBody>
      </p:sp>
      <p:sp>
        <p:nvSpPr>
          <p:cNvPr id="43" name="Text 41"/>
          <p:cNvSpPr/>
          <p:nvPr/>
        </p:nvSpPr>
        <p:spPr>
          <a:xfrm>
            <a:off x="5093208" y="3493008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Return to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requester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reason</a:t>
            </a:r>
            <a:endParaRPr lang="en-US" sz="900" dirty="0"/>
          </a:p>
        </p:txBody>
      </p:sp>
      <p:sp>
        <p:nvSpPr>
          <p:cNvPr id="44" name="Shape 42"/>
          <p:cNvSpPr/>
          <p:nvPr/>
        </p:nvSpPr>
        <p:spPr>
          <a:xfrm>
            <a:off x="4169664" y="3913632"/>
            <a:ext cx="0" cy="365760"/>
          </a:xfrm>
          <a:prstGeom prst="line">
            <a:avLst/>
          </a:prstGeom>
          <a:noFill/>
          <a:ln w="19050">
            <a:solidFill>
              <a:srgbClr val="2E7D32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557016" y="3931920"/>
            <a:ext cx="548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 ↓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3502152" y="4315968"/>
            <a:ext cx="1335024" cy="621792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7" name="Text 45"/>
          <p:cNvSpPr/>
          <p:nvPr/>
        </p:nvSpPr>
        <p:spPr>
          <a:xfrm>
            <a:off x="3502152" y="4352544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</a:t>
            </a:r>
            <a:endParaRPr lang="en-US" sz="700" dirty="0"/>
          </a:p>
        </p:txBody>
      </p:sp>
      <p:sp>
        <p:nvSpPr>
          <p:cNvPr id="48" name="Text 46"/>
          <p:cNvSpPr/>
          <p:nvPr/>
        </p:nvSpPr>
        <p:spPr>
          <a:xfrm>
            <a:off x="3502152" y="4517136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 approved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to ERP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archive</a:t>
            </a:r>
            <a:endParaRPr lang="en-US" sz="900" dirty="0"/>
          </a:p>
        </p:txBody>
      </p:sp>
      <p:sp>
        <p:nvSpPr>
          <p:cNvPr id="49" name="Shape 47"/>
          <p:cNvSpPr/>
          <p:nvPr/>
        </p:nvSpPr>
        <p:spPr>
          <a:xfrm>
            <a:off x="320040" y="4590288"/>
            <a:ext cx="182880" cy="146304"/>
          </a:xfrm>
          <a:prstGeom prst="rect">
            <a:avLst/>
          </a:prstGeom>
          <a:solidFill>
            <a:srgbClr val="FF6600"/>
          </a:solidFill>
          <a:ln w="6350">
            <a:solidFill>
              <a:srgbClr val="FF6600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57784" y="4590288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</a:t>
            </a:r>
            <a:endParaRPr lang="en-US" sz="800" dirty="0"/>
          </a:p>
        </p:txBody>
      </p:sp>
      <p:sp>
        <p:nvSpPr>
          <p:cNvPr id="51" name="Shape 49"/>
          <p:cNvSpPr/>
          <p:nvPr/>
        </p:nvSpPr>
        <p:spPr>
          <a:xfrm>
            <a:off x="1728216" y="4590288"/>
            <a:ext cx="182880" cy="146304"/>
          </a:xfrm>
          <a:prstGeom prst="rect">
            <a:avLst/>
          </a:prstGeom>
          <a:solidFill>
            <a:srgbClr val="336699"/>
          </a:solidFill>
          <a:ln w="6350">
            <a:solidFill>
              <a:srgbClr val="336699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1965960" y="4590288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</a:t>
            </a:r>
            <a:endParaRPr lang="en-US" sz="800" dirty="0"/>
          </a:p>
        </p:txBody>
      </p:sp>
      <p:sp>
        <p:nvSpPr>
          <p:cNvPr id="53" name="Shape 51"/>
          <p:cNvSpPr/>
          <p:nvPr/>
        </p:nvSpPr>
        <p:spPr>
          <a:xfrm>
            <a:off x="3136392" y="4590288"/>
            <a:ext cx="182880" cy="146304"/>
          </a:xfrm>
          <a:prstGeom prst="rect">
            <a:avLst/>
          </a:prstGeom>
          <a:solidFill>
            <a:srgbClr val="D6E4F0"/>
          </a:solidFill>
          <a:ln w="6350">
            <a:solidFill>
              <a:srgbClr val="003366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3374136" y="4590288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</a:t>
            </a:r>
            <a:endParaRPr lang="en-US" sz="800" dirty="0"/>
          </a:p>
        </p:txBody>
      </p:sp>
      <p:sp>
        <p:nvSpPr>
          <p:cNvPr id="55" name="Shape 53"/>
          <p:cNvSpPr/>
          <p:nvPr/>
        </p:nvSpPr>
        <p:spPr>
          <a:xfrm>
            <a:off x="4544568" y="4590288"/>
            <a:ext cx="182880" cy="146304"/>
          </a:xfrm>
          <a:prstGeom prst="rect">
            <a:avLst/>
          </a:prstGeom>
          <a:solidFill>
            <a:srgbClr val="2E7D32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4782312" y="4590288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Approval Gate</a:t>
            </a:r>
            <a:endParaRPr lang="en-US" sz="800" dirty="0"/>
          </a:p>
        </p:txBody>
      </p:sp>
      <p:sp>
        <p:nvSpPr>
          <p:cNvPr id="57" name="Shape 55"/>
          <p:cNvSpPr/>
          <p:nvPr/>
        </p:nvSpPr>
        <p:spPr>
          <a:xfrm>
            <a:off x="5952744" y="4590288"/>
            <a:ext cx="182880" cy="146304"/>
          </a:xfrm>
          <a:prstGeom prst="rect">
            <a:avLst/>
          </a:prstGeom>
          <a:solidFill>
            <a:srgbClr val="6699CC"/>
          </a:solidFill>
          <a:ln w="6350">
            <a:solidFill>
              <a:srgbClr val="6699CC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6190488" y="4590288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</a:t>
            </a:r>
            <a:endParaRPr lang="en-US" sz="800" dirty="0"/>
          </a:p>
        </p:txBody>
      </p:sp>
      <p:sp>
        <p:nvSpPr>
          <p:cNvPr id="59" name="Shape 57"/>
          <p:cNvSpPr/>
          <p:nvPr/>
        </p:nvSpPr>
        <p:spPr>
          <a:xfrm>
            <a:off x="7360920" y="4590288"/>
            <a:ext cx="182880" cy="146304"/>
          </a:xfrm>
          <a:prstGeom prst="rect">
            <a:avLst/>
          </a:prstGeom>
          <a:solidFill>
            <a:srgbClr val="C62828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7598664" y="4590288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Path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LOW-CODE FLOW SKETCH CANVAS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Low-Code Flow Sketch Canvas — Blank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Sketch your trigger, conditions, actions, approval gate, output, and error path before building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Flow Sketch Canvas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1316736" cy="53035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320040" y="1389888"/>
            <a:ext cx="13167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320040" y="1719072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starts the flow</a:t>
            </a:r>
            <a:endParaRPr lang="en-US" sz="750" dirty="0"/>
          </a:p>
        </p:txBody>
      </p:sp>
      <p:sp>
        <p:nvSpPr>
          <p:cNvPr id="13" name="Shape 11"/>
          <p:cNvSpPr/>
          <p:nvPr/>
        </p:nvSpPr>
        <p:spPr>
          <a:xfrm>
            <a:off x="1764792" y="1389888"/>
            <a:ext cx="1316736" cy="530352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1764792" y="1389888"/>
            <a:ext cx="13167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1764792" y="1719072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/ decision fork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3209544" y="1389888"/>
            <a:ext cx="1316736" cy="530352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3209544" y="1389888"/>
            <a:ext cx="13167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3209544" y="1719072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something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4654296" y="1389888"/>
            <a:ext cx="1316736" cy="53035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4654296" y="1389888"/>
            <a:ext cx="13167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APPROVAL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4654296" y="1719072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 gate</a:t>
            </a:r>
            <a:endParaRPr lang="en-US" sz="750" dirty="0"/>
          </a:p>
        </p:txBody>
      </p:sp>
      <p:sp>
        <p:nvSpPr>
          <p:cNvPr id="22" name="Shape 20"/>
          <p:cNvSpPr/>
          <p:nvPr/>
        </p:nvSpPr>
        <p:spPr>
          <a:xfrm>
            <a:off x="6099048" y="1389888"/>
            <a:ext cx="1316736" cy="530352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3" name="Text 21"/>
          <p:cNvSpPr/>
          <p:nvPr/>
        </p:nvSpPr>
        <p:spPr>
          <a:xfrm>
            <a:off x="6099048" y="1389888"/>
            <a:ext cx="13167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6099048" y="1719072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Final result</a:t>
            </a:r>
            <a:endParaRPr lang="en-US" sz="750" dirty="0"/>
          </a:p>
        </p:txBody>
      </p:sp>
      <p:sp>
        <p:nvSpPr>
          <p:cNvPr id="25" name="Shape 23"/>
          <p:cNvSpPr/>
          <p:nvPr/>
        </p:nvSpPr>
        <p:spPr>
          <a:xfrm>
            <a:off x="7543800" y="1389888"/>
            <a:ext cx="1316736" cy="530352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7543800" y="1389888"/>
            <a:ext cx="13167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7543800" y="1719072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Failure / exception path</a:t>
            </a:r>
            <a:endParaRPr lang="en-US" sz="750" dirty="0"/>
          </a:p>
        </p:txBody>
      </p:sp>
      <p:sp>
        <p:nvSpPr>
          <p:cNvPr id="28" name="Shape 26"/>
          <p:cNvSpPr/>
          <p:nvPr/>
        </p:nvSpPr>
        <p:spPr>
          <a:xfrm>
            <a:off x="320040" y="2048256"/>
            <a:ext cx="1426464" cy="39014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74904" y="2084832"/>
            <a:ext cx="131673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— TRIGGER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1746504" y="2048256"/>
            <a:ext cx="7077456" cy="390144"/>
          </a:xfrm>
          <a:prstGeom prst="rect">
            <a:avLst/>
          </a:prstGeom>
          <a:solidFill>
            <a:srgbClr val="E8EEF4"/>
          </a:solidFill>
          <a:ln w="6350">
            <a:solidFill>
              <a:srgbClr val="FF660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1856232" y="2084832"/>
            <a:ext cx="689457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event starts this flow?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320040" y="2484120"/>
            <a:ext cx="1426464" cy="39014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374904" y="2520696"/>
            <a:ext cx="131673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2 — CONDITION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1746504" y="2484120"/>
            <a:ext cx="7077456" cy="390144"/>
          </a:xfrm>
          <a:prstGeom prst="rect">
            <a:avLst/>
          </a:prstGeom>
          <a:solidFill>
            <a:srgbClr val="F0F4F8"/>
          </a:solidFill>
          <a:ln w="6350">
            <a:solidFill>
              <a:srgbClr val="336699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1856232" y="2520696"/>
            <a:ext cx="689457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the first decision point?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320040" y="2919984"/>
            <a:ext cx="1426464" cy="39014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374904" y="2956560"/>
            <a:ext cx="131673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3 — ACTION</a:t>
            </a:r>
            <a:endParaRPr lang="en-US" sz="900" dirty="0"/>
          </a:p>
        </p:txBody>
      </p:sp>
      <p:sp>
        <p:nvSpPr>
          <p:cNvPr id="38" name="Shape 36"/>
          <p:cNvSpPr/>
          <p:nvPr/>
        </p:nvSpPr>
        <p:spPr>
          <a:xfrm>
            <a:off x="1746504" y="2919984"/>
            <a:ext cx="7077456" cy="390144"/>
          </a:xfrm>
          <a:prstGeom prst="rect">
            <a:avLst/>
          </a:prstGeom>
          <a:solidFill>
            <a:srgbClr val="E8EEF4"/>
          </a:solidFill>
          <a:ln w="6350">
            <a:solidFill>
              <a:srgbClr val="336699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1856232" y="2956560"/>
            <a:ext cx="689457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does the flow do next?</a:t>
            </a:r>
            <a:endParaRPr lang="en-US" sz="900" dirty="0"/>
          </a:p>
        </p:txBody>
      </p:sp>
      <p:sp>
        <p:nvSpPr>
          <p:cNvPr id="40" name="Shape 38"/>
          <p:cNvSpPr/>
          <p:nvPr/>
        </p:nvSpPr>
        <p:spPr>
          <a:xfrm>
            <a:off x="320040" y="3355848"/>
            <a:ext cx="1426464" cy="3901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374904" y="3392424"/>
            <a:ext cx="131673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4 — APPROVAL</a:t>
            </a:r>
            <a:endParaRPr lang="en-US" sz="900" dirty="0"/>
          </a:p>
        </p:txBody>
      </p:sp>
      <p:sp>
        <p:nvSpPr>
          <p:cNvPr id="42" name="Shape 40"/>
          <p:cNvSpPr/>
          <p:nvPr/>
        </p:nvSpPr>
        <p:spPr>
          <a:xfrm>
            <a:off x="1746504" y="3355848"/>
            <a:ext cx="7077456" cy="390144"/>
          </a:xfrm>
          <a:prstGeom prst="rect">
            <a:avLst/>
          </a:prstGeom>
          <a:solidFill>
            <a:srgbClr val="F0F4F8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1856232" y="3392424"/>
            <a:ext cx="689457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human approval required? Who?</a:t>
            </a:r>
            <a:endParaRPr lang="en-US" sz="900" dirty="0"/>
          </a:p>
        </p:txBody>
      </p:sp>
      <p:sp>
        <p:nvSpPr>
          <p:cNvPr id="44" name="Shape 42"/>
          <p:cNvSpPr/>
          <p:nvPr/>
        </p:nvSpPr>
        <p:spPr>
          <a:xfrm>
            <a:off x="320040" y="3791712"/>
            <a:ext cx="1426464" cy="39014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74904" y="3828288"/>
            <a:ext cx="131673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5 — OUTPUT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1746504" y="3791712"/>
            <a:ext cx="7077456" cy="390144"/>
          </a:xfrm>
          <a:prstGeom prst="rect">
            <a:avLst/>
          </a:prstGeom>
          <a:solidFill>
            <a:srgbClr val="E8EEF4"/>
          </a:solidFill>
          <a:ln w="6350">
            <a:solidFill>
              <a:srgbClr val="6699CC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1856232" y="3828288"/>
            <a:ext cx="689457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the expected output?</a:t>
            </a:r>
            <a:endParaRPr lang="en-US" sz="900" dirty="0"/>
          </a:p>
        </p:txBody>
      </p:sp>
      <p:sp>
        <p:nvSpPr>
          <p:cNvPr id="48" name="Shape 46"/>
          <p:cNvSpPr/>
          <p:nvPr/>
        </p:nvSpPr>
        <p:spPr>
          <a:xfrm>
            <a:off x="320040" y="4227576"/>
            <a:ext cx="1426464" cy="39014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374904" y="4264152"/>
            <a:ext cx="131673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Path</a:t>
            </a:r>
            <a:endParaRPr lang="en-US" sz="900" dirty="0"/>
          </a:p>
        </p:txBody>
      </p:sp>
      <p:sp>
        <p:nvSpPr>
          <p:cNvPr id="50" name="Shape 48"/>
          <p:cNvSpPr/>
          <p:nvPr/>
        </p:nvSpPr>
        <p:spPr>
          <a:xfrm>
            <a:off x="1746504" y="4227576"/>
            <a:ext cx="7077456" cy="390144"/>
          </a:xfrm>
          <a:prstGeom prst="rect">
            <a:avLst/>
          </a:prstGeom>
          <a:solidFill>
            <a:srgbClr val="F0F4F8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1856232" y="4264152"/>
            <a:ext cx="689457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happens if it fails? Who is notified?</a:t>
            </a:r>
            <a:endParaRPr lang="en-US" sz="900" dirty="0"/>
          </a:p>
        </p:txBody>
      </p:sp>
      <p:sp>
        <p:nvSpPr>
          <p:cNvPr id="52" name="Shape 50"/>
          <p:cNvSpPr/>
          <p:nvPr/>
        </p:nvSpPr>
        <p:spPr>
          <a:xfrm>
            <a:off x="320040" y="4718304"/>
            <a:ext cx="8503920" cy="201168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457200" y="4736592"/>
            <a:ext cx="8229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this canvas before opening Power Automate, Zapier, or any other flow tool  ·  Sketch first, build second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CANDIDATE ASSESSMENT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Candidate Assessment — Scored Table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= Frequency + Time + Error Rate + Rule-Based + Data Quality  (max 15) — sort descending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Automation Candidate Assessment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503920" cy="219456"/>
          </a:xfrm>
          <a:prstGeom prst="rect">
            <a:avLst/>
          </a:prstGeom>
          <a:solidFill>
            <a:srgbClr val="003366"/>
          </a:solidFill>
          <a:ln w="10160">
            <a:solidFill>
              <a:srgbClr val="336699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139903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Freq: Daily=3 · Weekly=2 · Monthly=1  |  Time: &gt;60min=3 · 20–60=2 · &lt;20=1  |  Error: High=3 · Med=2 · Low=1  |  Rule-based: Yes=3 · No=0  |  Data Quality: High=3 · Med=2 · Low=1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320040" y="1664208"/>
            <a:ext cx="2212848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20040" y="1664208"/>
            <a:ext cx="221284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/ Process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2532888" y="1664208"/>
            <a:ext cx="987552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532888" y="1664208"/>
            <a:ext cx="9875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Department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3520440" y="1664208"/>
            <a:ext cx="640080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520440" y="1664208"/>
            <a:ext cx="640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4160520" y="1664208"/>
            <a:ext cx="566928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160520" y="1664208"/>
            <a:ext cx="56692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(min)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4727448" y="1664208"/>
            <a:ext cx="566928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727448" y="1664208"/>
            <a:ext cx="56692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5294376" y="1664208"/>
            <a:ext cx="566928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294376" y="1664208"/>
            <a:ext cx="56692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5861304" y="1664208"/>
            <a:ext cx="566928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861304" y="1664208"/>
            <a:ext cx="56692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6428232" y="1664208"/>
            <a:ext cx="566928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428232" y="1664208"/>
            <a:ext cx="56692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Based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6995160" y="1664208"/>
            <a:ext cx="621792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995160" y="1664208"/>
            <a:ext cx="62179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7616952" y="1664208"/>
            <a:ext cx="658368" cy="457200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616952" y="1664208"/>
            <a:ext cx="65836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8275320" y="1664208"/>
            <a:ext cx="621792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8275320" y="1664208"/>
            <a:ext cx="62179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Status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320040" y="2121408"/>
            <a:ext cx="221284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356616" y="21396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comparison &amp; matching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2532888" y="2121408"/>
            <a:ext cx="987552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2569464" y="21396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3520440" y="2121408"/>
            <a:ext cx="640080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557016" y="21396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4160520" y="21214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197096" y="21396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</a:t>
            </a:r>
            <a:endParaRPr lang="en-US" sz="800" dirty="0"/>
          </a:p>
        </p:txBody>
      </p:sp>
      <p:sp>
        <p:nvSpPr>
          <p:cNvPr id="42" name="Shape 40"/>
          <p:cNvSpPr/>
          <p:nvPr/>
        </p:nvSpPr>
        <p:spPr>
          <a:xfrm>
            <a:off x="4727448" y="21214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4764024" y="21396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44" name="Shape 42"/>
          <p:cNvSpPr/>
          <p:nvPr/>
        </p:nvSpPr>
        <p:spPr>
          <a:xfrm>
            <a:off x="5294376" y="21214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5330952" y="21396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5861304" y="21214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5897880" y="21396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48" name="Shape 46"/>
          <p:cNvSpPr/>
          <p:nvPr/>
        </p:nvSpPr>
        <p:spPr>
          <a:xfrm>
            <a:off x="6428232" y="21214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6464808" y="21396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50" name="Shape 48"/>
          <p:cNvSpPr/>
          <p:nvPr/>
        </p:nvSpPr>
        <p:spPr>
          <a:xfrm>
            <a:off x="6995160" y="2121408"/>
            <a:ext cx="621792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7031736" y="21396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7616952" y="2121408"/>
            <a:ext cx="658368" cy="315468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7653528" y="21396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200" dirty="0"/>
          </a:p>
        </p:txBody>
      </p:sp>
      <p:sp>
        <p:nvSpPr>
          <p:cNvPr id="54" name="Shape 52"/>
          <p:cNvSpPr/>
          <p:nvPr/>
        </p:nvSpPr>
        <p:spPr>
          <a:xfrm>
            <a:off x="8275320" y="2121408"/>
            <a:ext cx="621792" cy="315468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8311896" y="21396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</a:t>
            </a:r>
            <a:endParaRPr lang="en-US" sz="800" dirty="0"/>
          </a:p>
        </p:txBody>
      </p:sp>
      <p:sp>
        <p:nvSpPr>
          <p:cNvPr id="56" name="Shape 54"/>
          <p:cNvSpPr/>
          <p:nvPr/>
        </p:nvSpPr>
        <p:spPr>
          <a:xfrm>
            <a:off x="320040" y="2121408"/>
            <a:ext cx="36576" cy="31546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320040" y="2464308"/>
            <a:ext cx="221284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356616" y="24825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KPI report compilation</a:t>
            </a:r>
            <a:endParaRPr lang="en-US" sz="800" dirty="0"/>
          </a:p>
        </p:txBody>
      </p:sp>
      <p:sp>
        <p:nvSpPr>
          <p:cNvPr id="59" name="Shape 57"/>
          <p:cNvSpPr/>
          <p:nvPr/>
        </p:nvSpPr>
        <p:spPr>
          <a:xfrm>
            <a:off x="2532888" y="2464308"/>
            <a:ext cx="987552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2569464" y="24825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Analytics</a:t>
            </a:r>
            <a:endParaRPr lang="en-US" sz="800" dirty="0"/>
          </a:p>
        </p:txBody>
      </p:sp>
      <p:sp>
        <p:nvSpPr>
          <p:cNvPr id="61" name="Shape 59"/>
          <p:cNvSpPr/>
          <p:nvPr/>
        </p:nvSpPr>
        <p:spPr>
          <a:xfrm>
            <a:off x="3520440" y="2464308"/>
            <a:ext cx="640080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3557016" y="24825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</a:t>
            </a:r>
            <a:endParaRPr lang="en-US" sz="800" dirty="0"/>
          </a:p>
        </p:txBody>
      </p:sp>
      <p:sp>
        <p:nvSpPr>
          <p:cNvPr id="63" name="Shape 61"/>
          <p:cNvSpPr/>
          <p:nvPr/>
        </p:nvSpPr>
        <p:spPr>
          <a:xfrm>
            <a:off x="4160520" y="24643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4197096" y="24825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90</a:t>
            </a:r>
            <a:endParaRPr lang="en-US" sz="800" dirty="0"/>
          </a:p>
        </p:txBody>
      </p:sp>
      <p:sp>
        <p:nvSpPr>
          <p:cNvPr id="65" name="Shape 63"/>
          <p:cNvSpPr/>
          <p:nvPr/>
        </p:nvSpPr>
        <p:spPr>
          <a:xfrm>
            <a:off x="4727448" y="24643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4764024" y="24825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67" name="Shape 65"/>
          <p:cNvSpPr/>
          <p:nvPr/>
        </p:nvSpPr>
        <p:spPr>
          <a:xfrm>
            <a:off x="5294376" y="24643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5330952" y="24825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69" name="Shape 67"/>
          <p:cNvSpPr/>
          <p:nvPr/>
        </p:nvSpPr>
        <p:spPr>
          <a:xfrm>
            <a:off x="5861304" y="24643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897880" y="24825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71" name="Shape 69"/>
          <p:cNvSpPr/>
          <p:nvPr/>
        </p:nvSpPr>
        <p:spPr>
          <a:xfrm>
            <a:off x="6428232" y="24643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6464808" y="24825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73" name="Shape 71"/>
          <p:cNvSpPr/>
          <p:nvPr/>
        </p:nvSpPr>
        <p:spPr>
          <a:xfrm>
            <a:off x="6995160" y="2464308"/>
            <a:ext cx="621792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7031736" y="24825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75" name="Shape 73"/>
          <p:cNvSpPr/>
          <p:nvPr/>
        </p:nvSpPr>
        <p:spPr>
          <a:xfrm>
            <a:off x="7616952" y="2464308"/>
            <a:ext cx="658368" cy="315468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7653528" y="24825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200" dirty="0"/>
          </a:p>
        </p:txBody>
      </p:sp>
      <p:sp>
        <p:nvSpPr>
          <p:cNvPr id="77" name="Shape 75"/>
          <p:cNvSpPr/>
          <p:nvPr/>
        </p:nvSpPr>
        <p:spPr>
          <a:xfrm>
            <a:off x="8275320" y="2464308"/>
            <a:ext cx="621792" cy="315468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8311896" y="24825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</a:t>
            </a:r>
            <a:endParaRPr lang="en-US" sz="800" dirty="0"/>
          </a:p>
        </p:txBody>
      </p:sp>
      <p:sp>
        <p:nvSpPr>
          <p:cNvPr id="79" name="Shape 77"/>
          <p:cNvSpPr/>
          <p:nvPr/>
        </p:nvSpPr>
        <p:spPr>
          <a:xfrm>
            <a:off x="320040" y="2464308"/>
            <a:ext cx="36576" cy="31546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320040" y="2807208"/>
            <a:ext cx="221284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356616" y="28254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status update emails</a:t>
            </a:r>
            <a:endParaRPr lang="en-US" sz="800" dirty="0"/>
          </a:p>
        </p:txBody>
      </p:sp>
      <p:sp>
        <p:nvSpPr>
          <p:cNvPr id="82" name="Shape 80"/>
          <p:cNvSpPr/>
          <p:nvPr/>
        </p:nvSpPr>
        <p:spPr>
          <a:xfrm>
            <a:off x="2532888" y="2807208"/>
            <a:ext cx="987552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2569464" y="28254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CX</a:t>
            </a:r>
            <a:endParaRPr lang="en-US" sz="800" dirty="0"/>
          </a:p>
        </p:txBody>
      </p:sp>
      <p:sp>
        <p:nvSpPr>
          <p:cNvPr id="84" name="Shape 82"/>
          <p:cNvSpPr/>
          <p:nvPr/>
        </p:nvSpPr>
        <p:spPr>
          <a:xfrm>
            <a:off x="3520440" y="2807208"/>
            <a:ext cx="640080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3557016" y="28254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</a:t>
            </a:r>
            <a:endParaRPr lang="en-US" sz="800" dirty="0"/>
          </a:p>
        </p:txBody>
      </p:sp>
      <p:sp>
        <p:nvSpPr>
          <p:cNvPr id="86" name="Shape 84"/>
          <p:cNvSpPr/>
          <p:nvPr/>
        </p:nvSpPr>
        <p:spPr>
          <a:xfrm>
            <a:off x="4160520" y="28072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4197096" y="28254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800" dirty="0"/>
          </a:p>
        </p:txBody>
      </p:sp>
      <p:sp>
        <p:nvSpPr>
          <p:cNvPr id="88" name="Shape 86"/>
          <p:cNvSpPr/>
          <p:nvPr/>
        </p:nvSpPr>
        <p:spPr>
          <a:xfrm>
            <a:off x="4727448" y="28072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4764024" y="28254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90" name="Shape 88"/>
          <p:cNvSpPr/>
          <p:nvPr/>
        </p:nvSpPr>
        <p:spPr>
          <a:xfrm>
            <a:off x="5294376" y="28072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5330952" y="28254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92" name="Shape 90"/>
          <p:cNvSpPr/>
          <p:nvPr/>
        </p:nvSpPr>
        <p:spPr>
          <a:xfrm>
            <a:off x="5861304" y="28072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5897880" y="28254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94" name="Shape 92"/>
          <p:cNvSpPr/>
          <p:nvPr/>
        </p:nvSpPr>
        <p:spPr>
          <a:xfrm>
            <a:off x="6428232" y="28072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6464808" y="28254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96" name="Shape 94"/>
          <p:cNvSpPr/>
          <p:nvPr/>
        </p:nvSpPr>
        <p:spPr>
          <a:xfrm>
            <a:off x="6995160" y="2807208"/>
            <a:ext cx="621792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7031736" y="28254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98" name="Shape 96"/>
          <p:cNvSpPr/>
          <p:nvPr/>
        </p:nvSpPr>
        <p:spPr>
          <a:xfrm>
            <a:off x="7616952" y="2807208"/>
            <a:ext cx="658368" cy="315468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7653528" y="28254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200" dirty="0"/>
          </a:p>
        </p:txBody>
      </p:sp>
      <p:sp>
        <p:nvSpPr>
          <p:cNvPr id="100" name="Shape 98"/>
          <p:cNvSpPr/>
          <p:nvPr/>
        </p:nvSpPr>
        <p:spPr>
          <a:xfrm>
            <a:off x="8275320" y="2807208"/>
            <a:ext cx="621792" cy="315468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8311896" y="28254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</a:t>
            </a:r>
            <a:endParaRPr lang="en-US" sz="800" dirty="0"/>
          </a:p>
        </p:txBody>
      </p:sp>
      <p:sp>
        <p:nvSpPr>
          <p:cNvPr id="102" name="Shape 100"/>
          <p:cNvSpPr/>
          <p:nvPr/>
        </p:nvSpPr>
        <p:spPr>
          <a:xfrm>
            <a:off x="320040" y="2807208"/>
            <a:ext cx="36576" cy="31546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03" name="Shape 101"/>
          <p:cNvSpPr/>
          <p:nvPr/>
        </p:nvSpPr>
        <p:spPr>
          <a:xfrm>
            <a:off x="320040" y="3150108"/>
            <a:ext cx="221284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4" name="Text 102"/>
          <p:cNvSpPr/>
          <p:nvPr/>
        </p:nvSpPr>
        <p:spPr>
          <a:xfrm>
            <a:off x="356616" y="31683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 data entry into ERP</a:t>
            </a:r>
            <a:endParaRPr lang="en-US" sz="800" dirty="0"/>
          </a:p>
        </p:txBody>
      </p:sp>
      <p:sp>
        <p:nvSpPr>
          <p:cNvPr id="105" name="Shape 103"/>
          <p:cNvSpPr/>
          <p:nvPr/>
        </p:nvSpPr>
        <p:spPr>
          <a:xfrm>
            <a:off x="2532888" y="3150108"/>
            <a:ext cx="987552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6" name="Text 104"/>
          <p:cNvSpPr/>
          <p:nvPr/>
        </p:nvSpPr>
        <p:spPr>
          <a:xfrm>
            <a:off x="2569464" y="31683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Procurement</a:t>
            </a:r>
            <a:endParaRPr lang="en-US" sz="800" dirty="0"/>
          </a:p>
        </p:txBody>
      </p:sp>
      <p:sp>
        <p:nvSpPr>
          <p:cNvPr id="107" name="Shape 105"/>
          <p:cNvSpPr/>
          <p:nvPr/>
        </p:nvSpPr>
        <p:spPr>
          <a:xfrm>
            <a:off x="3520440" y="3150108"/>
            <a:ext cx="640080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8" name="Text 106"/>
          <p:cNvSpPr/>
          <p:nvPr/>
        </p:nvSpPr>
        <p:spPr>
          <a:xfrm>
            <a:off x="3557016" y="31683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</a:t>
            </a:r>
            <a:endParaRPr lang="en-US" sz="800" dirty="0"/>
          </a:p>
        </p:txBody>
      </p:sp>
      <p:sp>
        <p:nvSpPr>
          <p:cNvPr id="109" name="Shape 107"/>
          <p:cNvSpPr/>
          <p:nvPr/>
        </p:nvSpPr>
        <p:spPr>
          <a:xfrm>
            <a:off x="4160520" y="31501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0" name="Text 108"/>
          <p:cNvSpPr/>
          <p:nvPr/>
        </p:nvSpPr>
        <p:spPr>
          <a:xfrm>
            <a:off x="4197096" y="31683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800" dirty="0"/>
          </a:p>
        </p:txBody>
      </p:sp>
      <p:sp>
        <p:nvSpPr>
          <p:cNvPr id="111" name="Shape 109"/>
          <p:cNvSpPr/>
          <p:nvPr/>
        </p:nvSpPr>
        <p:spPr>
          <a:xfrm>
            <a:off x="4727448" y="31501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2" name="Text 110"/>
          <p:cNvSpPr/>
          <p:nvPr/>
        </p:nvSpPr>
        <p:spPr>
          <a:xfrm>
            <a:off x="4764024" y="31683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13" name="Shape 111"/>
          <p:cNvSpPr/>
          <p:nvPr/>
        </p:nvSpPr>
        <p:spPr>
          <a:xfrm>
            <a:off x="5294376" y="31501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4" name="Text 112"/>
          <p:cNvSpPr/>
          <p:nvPr/>
        </p:nvSpPr>
        <p:spPr>
          <a:xfrm>
            <a:off x="5330952" y="31683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115" name="Shape 113"/>
          <p:cNvSpPr/>
          <p:nvPr/>
        </p:nvSpPr>
        <p:spPr>
          <a:xfrm>
            <a:off x="5861304" y="31501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6" name="Text 114"/>
          <p:cNvSpPr/>
          <p:nvPr/>
        </p:nvSpPr>
        <p:spPr>
          <a:xfrm>
            <a:off x="5897880" y="31683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17" name="Shape 115"/>
          <p:cNvSpPr/>
          <p:nvPr/>
        </p:nvSpPr>
        <p:spPr>
          <a:xfrm>
            <a:off x="6428232" y="31501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8" name="Text 116"/>
          <p:cNvSpPr/>
          <p:nvPr/>
        </p:nvSpPr>
        <p:spPr>
          <a:xfrm>
            <a:off x="6464808" y="31683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19" name="Shape 117"/>
          <p:cNvSpPr/>
          <p:nvPr/>
        </p:nvSpPr>
        <p:spPr>
          <a:xfrm>
            <a:off x="6995160" y="3150108"/>
            <a:ext cx="621792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0" name="Text 118"/>
          <p:cNvSpPr/>
          <p:nvPr/>
        </p:nvSpPr>
        <p:spPr>
          <a:xfrm>
            <a:off x="7031736" y="31683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121" name="Shape 119"/>
          <p:cNvSpPr/>
          <p:nvPr/>
        </p:nvSpPr>
        <p:spPr>
          <a:xfrm>
            <a:off x="7616952" y="3150108"/>
            <a:ext cx="658368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2" name="Text 120"/>
          <p:cNvSpPr/>
          <p:nvPr/>
        </p:nvSpPr>
        <p:spPr>
          <a:xfrm>
            <a:off x="7653528" y="31683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200" dirty="0"/>
          </a:p>
        </p:txBody>
      </p:sp>
      <p:sp>
        <p:nvSpPr>
          <p:cNvPr id="123" name="Shape 121"/>
          <p:cNvSpPr/>
          <p:nvPr/>
        </p:nvSpPr>
        <p:spPr>
          <a:xfrm>
            <a:off x="8275320" y="3150108"/>
            <a:ext cx="621792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4" name="Text 122"/>
          <p:cNvSpPr/>
          <p:nvPr/>
        </p:nvSpPr>
        <p:spPr>
          <a:xfrm>
            <a:off x="8311896" y="31683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125" name="Shape 123"/>
          <p:cNvSpPr/>
          <p:nvPr/>
        </p:nvSpPr>
        <p:spPr>
          <a:xfrm>
            <a:off x="320040" y="3493008"/>
            <a:ext cx="221284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6" name="Text 124"/>
          <p:cNvSpPr/>
          <p:nvPr/>
        </p:nvSpPr>
        <p:spPr>
          <a:xfrm>
            <a:off x="356616" y="35112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download &amp; routing</a:t>
            </a:r>
            <a:endParaRPr lang="en-US" sz="800" dirty="0"/>
          </a:p>
        </p:txBody>
      </p:sp>
      <p:sp>
        <p:nvSpPr>
          <p:cNvPr id="127" name="Shape 125"/>
          <p:cNvSpPr/>
          <p:nvPr/>
        </p:nvSpPr>
        <p:spPr>
          <a:xfrm>
            <a:off x="2532888" y="3493008"/>
            <a:ext cx="987552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8" name="Text 126"/>
          <p:cNvSpPr/>
          <p:nvPr/>
        </p:nvSpPr>
        <p:spPr>
          <a:xfrm>
            <a:off x="2569464" y="35112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</a:t>
            </a:r>
            <a:endParaRPr lang="en-US" sz="800" dirty="0"/>
          </a:p>
        </p:txBody>
      </p:sp>
      <p:sp>
        <p:nvSpPr>
          <p:cNvPr id="129" name="Shape 127"/>
          <p:cNvSpPr/>
          <p:nvPr/>
        </p:nvSpPr>
        <p:spPr>
          <a:xfrm>
            <a:off x="3520440" y="3493008"/>
            <a:ext cx="640080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0" name="Text 128"/>
          <p:cNvSpPr/>
          <p:nvPr/>
        </p:nvSpPr>
        <p:spPr>
          <a:xfrm>
            <a:off x="3557016" y="35112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</a:t>
            </a:r>
            <a:endParaRPr lang="en-US" sz="800" dirty="0"/>
          </a:p>
        </p:txBody>
      </p:sp>
      <p:sp>
        <p:nvSpPr>
          <p:cNvPr id="131" name="Shape 129"/>
          <p:cNvSpPr/>
          <p:nvPr/>
        </p:nvSpPr>
        <p:spPr>
          <a:xfrm>
            <a:off x="4160520" y="34930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2" name="Text 130"/>
          <p:cNvSpPr/>
          <p:nvPr/>
        </p:nvSpPr>
        <p:spPr>
          <a:xfrm>
            <a:off x="4197096" y="35112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800" dirty="0"/>
          </a:p>
        </p:txBody>
      </p:sp>
      <p:sp>
        <p:nvSpPr>
          <p:cNvPr id="133" name="Shape 131"/>
          <p:cNvSpPr/>
          <p:nvPr/>
        </p:nvSpPr>
        <p:spPr>
          <a:xfrm>
            <a:off x="4727448" y="34930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4" name="Text 132"/>
          <p:cNvSpPr/>
          <p:nvPr/>
        </p:nvSpPr>
        <p:spPr>
          <a:xfrm>
            <a:off x="4764024" y="35112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35" name="Shape 133"/>
          <p:cNvSpPr/>
          <p:nvPr/>
        </p:nvSpPr>
        <p:spPr>
          <a:xfrm>
            <a:off x="5294376" y="34930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6" name="Text 134"/>
          <p:cNvSpPr/>
          <p:nvPr/>
        </p:nvSpPr>
        <p:spPr>
          <a:xfrm>
            <a:off x="5330952" y="35112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137" name="Shape 135"/>
          <p:cNvSpPr/>
          <p:nvPr/>
        </p:nvSpPr>
        <p:spPr>
          <a:xfrm>
            <a:off x="5861304" y="34930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8" name="Text 136"/>
          <p:cNvSpPr/>
          <p:nvPr/>
        </p:nvSpPr>
        <p:spPr>
          <a:xfrm>
            <a:off x="5897880" y="35112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139" name="Shape 137"/>
          <p:cNvSpPr/>
          <p:nvPr/>
        </p:nvSpPr>
        <p:spPr>
          <a:xfrm>
            <a:off x="6428232" y="34930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0" name="Text 138"/>
          <p:cNvSpPr/>
          <p:nvPr/>
        </p:nvSpPr>
        <p:spPr>
          <a:xfrm>
            <a:off x="6464808" y="35112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41" name="Shape 139"/>
          <p:cNvSpPr/>
          <p:nvPr/>
        </p:nvSpPr>
        <p:spPr>
          <a:xfrm>
            <a:off x="6995160" y="3493008"/>
            <a:ext cx="621792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2" name="Text 140"/>
          <p:cNvSpPr/>
          <p:nvPr/>
        </p:nvSpPr>
        <p:spPr>
          <a:xfrm>
            <a:off x="7031736" y="35112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143" name="Shape 141"/>
          <p:cNvSpPr/>
          <p:nvPr/>
        </p:nvSpPr>
        <p:spPr>
          <a:xfrm>
            <a:off x="7616952" y="3493008"/>
            <a:ext cx="658368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4" name="Text 142"/>
          <p:cNvSpPr/>
          <p:nvPr/>
        </p:nvSpPr>
        <p:spPr>
          <a:xfrm>
            <a:off x="7653528" y="35112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200" dirty="0"/>
          </a:p>
        </p:txBody>
      </p:sp>
      <p:sp>
        <p:nvSpPr>
          <p:cNvPr id="145" name="Shape 143"/>
          <p:cNvSpPr/>
          <p:nvPr/>
        </p:nvSpPr>
        <p:spPr>
          <a:xfrm>
            <a:off x="8275320" y="3493008"/>
            <a:ext cx="621792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6" name="Text 144"/>
          <p:cNvSpPr/>
          <p:nvPr/>
        </p:nvSpPr>
        <p:spPr>
          <a:xfrm>
            <a:off x="8311896" y="35112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147" name="Shape 145"/>
          <p:cNvSpPr/>
          <p:nvPr/>
        </p:nvSpPr>
        <p:spPr>
          <a:xfrm>
            <a:off x="320040" y="3835908"/>
            <a:ext cx="221284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8" name="Text 146"/>
          <p:cNvSpPr/>
          <p:nvPr/>
        </p:nvSpPr>
        <p:spPr>
          <a:xfrm>
            <a:off x="356616" y="38541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 budget variance report</a:t>
            </a:r>
            <a:endParaRPr lang="en-US" sz="800" dirty="0"/>
          </a:p>
        </p:txBody>
      </p:sp>
      <p:sp>
        <p:nvSpPr>
          <p:cNvPr id="149" name="Shape 147"/>
          <p:cNvSpPr/>
          <p:nvPr/>
        </p:nvSpPr>
        <p:spPr>
          <a:xfrm>
            <a:off x="2532888" y="3835908"/>
            <a:ext cx="987552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0" name="Text 148"/>
          <p:cNvSpPr/>
          <p:nvPr/>
        </p:nvSpPr>
        <p:spPr>
          <a:xfrm>
            <a:off x="2569464" y="38541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800" dirty="0"/>
          </a:p>
        </p:txBody>
      </p:sp>
      <p:sp>
        <p:nvSpPr>
          <p:cNvPr id="151" name="Shape 149"/>
          <p:cNvSpPr/>
          <p:nvPr/>
        </p:nvSpPr>
        <p:spPr>
          <a:xfrm>
            <a:off x="3520440" y="3835908"/>
            <a:ext cx="640080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2" name="Text 150"/>
          <p:cNvSpPr/>
          <p:nvPr/>
        </p:nvSpPr>
        <p:spPr>
          <a:xfrm>
            <a:off x="3557016" y="38541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</a:t>
            </a:r>
            <a:endParaRPr lang="en-US" sz="800" dirty="0"/>
          </a:p>
        </p:txBody>
      </p:sp>
      <p:sp>
        <p:nvSpPr>
          <p:cNvPr id="153" name="Shape 151"/>
          <p:cNvSpPr/>
          <p:nvPr/>
        </p:nvSpPr>
        <p:spPr>
          <a:xfrm>
            <a:off x="4160520" y="38359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4" name="Text 152"/>
          <p:cNvSpPr/>
          <p:nvPr/>
        </p:nvSpPr>
        <p:spPr>
          <a:xfrm>
            <a:off x="4197096" y="38541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120</a:t>
            </a:r>
            <a:endParaRPr lang="en-US" sz="800" dirty="0"/>
          </a:p>
        </p:txBody>
      </p:sp>
      <p:sp>
        <p:nvSpPr>
          <p:cNvPr id="155" name="Shape 153"/>
          <p:cNvSpPr/>
          <p:nvPr/>
        </p:nvSpPr>
        <p:spPr>
          <a:xfrm>
            <a:off x="4727448" y="38359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6" name="Text 154"/>
          <p:cNvSpPr/>
          <p:nvPr/>
        </p:nvSpPr>
        <p:spPr>
          <a:xfrm>
            <a:off x="4764024" y="38541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157" name="Shape 155"/>
          <p:cNvSpPr/>
          <p:nvPr/>
        </p:nvSpPr>
        <p:spPr>
          <a:xfrm>
            <a:off x="5294376" y="38359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8" name="Text 156"/>
          <p:cNvSpPr/>
          <p:nvPr/>
        </p:nvSpPr>
        <p:spPr>
          <a:xfrm>
            <a:off x="5330952" y="38541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59" name="Shape 157"/>
          <p:cNvSpPr/>
          <p:nvPr/>
        </p:nvSpPr>
        <p:spPr>
          <a:xfrm>
            <a:off x="5861304" y="38359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0" name="Text 158"/>
          <p:cNvSpPr/>
          <p:nvPr/>
        </p:nvSpPr>
        <p:spPr>
          <a:xfrm>
            <a:off x="5897880" y="38541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161" name="Shape 159"/>
          <p:cNvSpPr/>
          <p:nvPr/>
        </p:nvSpPr>
        <p:spPr>
          <a:xfrm>
            <a:off x="6428232" y="38359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2" name="Text 160"/>
          <p:cNvSpPr/>
          <p:nvPr/>
        </p:nvSpPr>
        <p:spPr>
          <a:xfrm>
            <a:off x="6464808" y="38541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163" name="Shape 161"/>
          <p:cNvSpPr/>
          <p:nvPr/>
        </p:nvSpPr>
        <p:spPr>
          <a:xfrm>
            <a:off x="6995160" y="3835908"/>
            <a:ext cx="621792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4" name="Text 162"/>
          <p:cNvSpPr/>
          <p:nvPr/>
        </p:nvSpPr>
        <p:spPr>
          <a:xfrm>
            <a:off x="7031736" y="38541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65" name="Shape 163"/>
          <p:cNvSpPr/>
          <p:nvPr/>
        </p:nvSpPr>
        <p:spPr>
          <a:xfrm>
            <a:off x="7616952" y="3835908"/>
            <a:ext cx="658368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6" name="Text 164"/>
          <p:cNvSpPr/>
          <p:nvPr/>
        </p:nvSpPr>
        <p:spPr>
          <a:xfrm>
            <a:off x="7653528" y="38541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200" dirty="0"/>
          </a:p>
        </p:txBody>
      </p:sp>
      <p:sp>
        <p:nvSpPr>
          <p:cNvPr id="167" name="Shape 165"/>
          <p:cNvSpPr/>
          <p:nvPr/>
        </p:nvSpPr>
        <p:spPr>
          <a:xfrm>
            <a:off x="8275320" y="3835908"/>
            <a:ext cx="621792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8" name="Text 166"/>
          <p:cNvSpPr/>
          <p:nvPr/>
        </p:nvSpPr>
        <p:spPr>
          <a:xfrm>
            <a:off x="8311896" y="38541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169" name="Shape 167"/>
          <p:cNvSpPr/>
          <p:nvPr/>
        </p:nvSpPr>
        <p:spPr>
          <a:xfrm>
            <a:off x="320040" y="4178808"/>
            <a:ext cx="221284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0" name="Text 168"/>
          <p:cNvSpPr/>
          <p:nvPr/>
        </p:nvSpPr>
        <p:spPr>
          <a:xfrm>
            <a:off x="356616" y="41970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Approval reminder follow-up</a:t>
            </a:r>
            <a:endParaRPr lang="en-US" sz="800" dirty="0"/>
          </a:p>
        </p:txBody>
      </p:sp>
      <p:sp>
        <p:nvSpPr>
          <p:cNvPr id="171" name="Shape 169"/>
          <p:cNvSpPr/>
          <p:nvPr/>
        </p:nvSpPr>
        <p:spPr>
          <a:xfrm>
            <a:off x="2532888" y="4178808"/>
            <a:ext cx="987552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2" name="Text 170"/>
          <p:cNvSpPr/>
          <p:nvPr/>
        </p:nvSpPr>
        <p:spPr>
          <a:xfrm>
            <a:off x="2569464" y="41970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</a:t>
            </a:r>
            <a:endParaRPr lang="en-US" sz="800" dirty="0"/>
          </a:p>
        </p:txBody>
      </p:sp>
      <p:sp>
        <p:nvSpPr>
          <p:cNvPr id="173" name="Shape 171"/>
          <p:cNvSpPr/>
          <p:nvPr/>
        </p:nvSpPr>
        <p:spPr>
          <a:xfrm>
            <a:off x="3520440" y="4178808"/>
            <a:ext cx="640080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4" name="Text 172"/>
          <p:cNvSpPr/>
          <p:nvPr/>
        </p:nvSpPr>
        <p:spPr>
          <a:xfrm>
            <a:off x="3557016" y="41970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</a:t>
            </a:r>
            <a:endParaRPr lang="en-US" sz="800" dirty="0"/>
          </a:p>
        </p:txBody>
      </p:sp>
      <p:sp>
        <p:nvSpPr>
          <p:cNvPr id="175" name="Shape 173"/>
          <p:cNvSpPr/>
          <p:nvPr/>
        </p:nvSpPr>
        <p:spPr>
          <a:xfrm>
            <a:off x="4160520" y="41788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6" name="Text 174"/>
          <p:cNvSpPr/>
          <p:nvPr/>
        </p:nvSpPr>
        <p:spPr>
          <a:xfrm>
            <a:off x="4197096" y="41970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800" dirty="0"/>
          </a:p>
        </p:txBody>
      </p:sp>
      <p:sp>
        <p:nvSpPr>
          <p:cNvPr id="177" name="Shape 175"/>
          <p:cNvSpPr/>
          <p:nvPr/>
        </p:nvSpPr>
        <p:spPr>
          <a:xfrm>
            <a:off x="4727448" y="41788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8" name="Text 176"/>
          <p:cNvSpPr/>
          <p:nvPr/>
        </p:nvSpPr>
        <p:spPr>
          <a:xfrm>
            <a:off x="4764024" y="41970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179" name="Shape 177"/>
          <p:cNvSpPr/>
          <p:nvPr/>
        </p:nvSpPr>
        <p:spPr>
          <a:xfrm>
            <a:off x="5294376" y="41788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80" name="Text 178"/>
          <p:cNvSpPr/>
          <p:nvPr/>
        </p:nvSpPr>
        <p:spPr>
          <a:xfrm>
            <a:off x="5330952" y="41970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181" name="Shape 179"/>
          <p:cNvSpPr/>
          <p:nvPr/>
        </p:nvSpPr>
        <p:spPr>
          <a:xfrm>
            <a:off x="5861304" y="41788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82" name="Text 180"/>
          <p:cNvSpPr/>
          <p:nvPr/>
        </p:nvSpPr>
        <p:spPr>
          <a:xfrm>
            <a:off x="5897880" y="41970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183" name="Shape 181"/>
          <p:cNvSpPr/>
          <p:nvPr/>
        </p:nvSpPr>
        <p:spPr>
          <a:xfrm>
            <a:off x="6428232" y="4178808"/>
            <a:ext cx="566928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84" name="Text 182"/>
          <p:cNvSpPr/>
          <p:nvPr/>
        </p:nvSpPr>
        <p:spPr>
          <a:xfrm>
            <a:off x="6464808" y="41970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185" name="Shape 183"/>
          <p:cNvSpPr/>
          <p:nvPr/>
        </p:nvSpPr>
        <p:spPr>
          <a:xfrm>
            <a:off x="6995160" y="4178808"/>
            <a:ext cx="621792" cy="31546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86" name="Text 184"/>
          <p:cNvSpPr/>
          <p:nvPr/>
        </p:nvSpPr>
        <p:spPr>
          <a:xfrm>
            <a:off x="7031736" y="41970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187" name="Shape 185"/>
          <p:cNvSpPr/>
          <p:nvPr/>
        </p:nvSpPr>
        <p:spPr>
          <a:xfrm>
            <a:off x="7616952" y="4178808"/>
            <a:ext cx="658368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88" name="Text 186"/>
          <p:cNvSpPr/>
          <p:nvPr/>
        </p:nvSpPr>
        <p:spPr>
          <a:xfrm>
            <a:off x="7653528" y="41970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200" dirty="0"/>
          </a:p>
        </p:txBody>
      </p:sp>
      <p:sp>
        <p:nvSpPr>
          <p:cNvPr id="189" name="Shape 187"/>
          <p:cNvSpPr/>
          <p:nvPr/>
        </p:nvSpPr>
        <p:spPr>
          <a:xfrm>
            <a:off x="8275320" y="4178808"/>
            <a:ext cx="621792" cy="315468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0" name="Text 188"/>
          <p:cNvSpPr/>
          <p:nvPr/>
        </p:nvSpPr>
        <p:spPr>
          <a:xfrm>
            <a:off x="8311896" y="41970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191" name="Shape 189"/>
          <p:cNvSpPr/>
          <p:nvPr/>
        </p:nvSpPr>
        <p:spPr>
          <a:xfrm>
            <a:off x="320040" y="4521708"/>
            <a:ext cx="221284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2" name="Text 190"/>
          <p:cNvSpPr/>
          <p:nvPr/>
        </p:nvSpPr>
        <p:spPr>
          <a:xfrm>
            <a:off x="356616" y="4539996"/>
            <a:ext cx="213969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onboarding checklist</a:t>
            </a:r>
            <a:endParaRPr lang="en-US" sz="800" dirty="0"/>
          </a:p>
        </p:txBody>
      </p:sp>
      <p:sp>
        <p:nvSpPr>
          <p:cNvPr id="193" name="Shape 191"/>
          <p:cNvSpPr/>
          <p:nvPr/>
        </p:nvSpPr>
        <p:spPr>
          <a:xfrm>
            <a:off x="2532888" y="4521708"/>
            <a:ext cx="987552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4" name="Text 192"/>
          <p:cNvSpPr/>
          <p:nvPr/>
        </p:nvSpPr>
        <p:spPr>
          <a:xfrm>
            <a:off x="2569464" y="4539996"/>
            <a:ext cx="91440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</a:t>
            </a:r>
            <a:endParaRPr lang="en-US" sz="800" dirty="0"/>
          </a:p>
        </p:txBody>
      </p:sp>
      <p:sp>
        <p:nvSpPr>
          <p:cNvPr id="195" name="Shape 193"/>
          <p:cNvSpPr/>
          <p:nvPr/>
        </p:nvSpPr>
        <p:spPr>
          <a:xfrm>
            <a:off x="3520440" y="4521708"/>
            <a:ext cx="640080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6" name="Text 194"/>
          <p:cNvSpPr/>
          <p:nvPr/>
        </p:nvSpPr>
        <p:spPr>
          <a:xfrm>
            <a:off x="3557016" y="4539996"/>
            <a:ext cx="566928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</a:t>
            </a:r>
            <a:endParaRPr lang="en-US" sz="800" dirty="0"/>
          </a:p>
        </p:txBody>
      </p:sp>
      <p:sp>
        <p:nvSpPr>
          <p:cNvPr id="197" name="Shape 195"/>
          <p:cNvSpPr/>
          <p:nvPr/>
        </p:nvSpPr>
        <p:spPr>
          <a:xfrm>
            <a:off x="4160520" y="45217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8" name="Text 196"/>
          <p:cNvSpPr/>
          <p:nvPr/>
        </p:nvSpPr>
        <p:spPr>
          <a:xfrm>
            <a:off x="4197096" y="45399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</a:t>
            </a:r>
            <a:endParaRPr lang="en-US" sz="800" dirty="0"/>
          </a:p>
        </p:txBody>
      </p:sp>
      <p:sp>
        <p:nvSpPr>
          <p:cNvPr id="199" name="Shape 197"/>
          <p:cNvSpPr/>
          <p:nvPr/>
        </p:nvSpPr>
        <p:spPr>
          <a:xfrm>
            <a:off x="4727448" y="45217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00" name="Text 198"/>
          <p:cNvSpPr/>
          <p:nvPr/>
        </p:nvSpPr>
        <p:spPr>
          <a:xfrm>
            <a:off x="4764024" y="45399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201" name="Shape 199"/>
          <p:cNvSpPr/>
          <p:nvPr/>
        </p:nvSpPr>
        <p:spPr>
          <a:xfrm>
            <a:off x="5294376" y="45217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02" name="Text 200"/>
          <p:cNvSpPr/>
          <p:nvPr/>
        </p:nvSpPr>
        <p:spPr>
          <a:xfrm>
            <a:off x="5330952" y="45399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203" name="Shape 201"/>
          <p:cNvSpPr/>
          <p:nvPr/>
        </p:nvSpPr>
        <p:spPr>
          <a:xfrm>
            <a:off x="5861304" y="45217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04" name="Text 202"/>
          <p:cNvSpPr/>
          <p:nvPr/>
        </p:nvSpPr>
        <p:spPr>
          <a:xfrm>
            <a:off x="5897880" y="45399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205" name="Shape 203"/>
          <p:cNvSpPr/>
          <p:nvPr/>
        </p:nvSpPr>
        <p:spPr>
          <a:xfrm>
            <a:off x="6428232" y="4521708"/>
            <a:ext cx="566928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06" name="Text 204"/>
          <p:cNvSpPr/>
          <p:nvPr/>
        </p:nvSpPr>
        <p:spPr>
          <a:xfrm>
            <a:off x="6464808" y="4539996"/>
            <a:ext cx="49377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207" name="Shape 205"/>
          <p:cNvSpPr/>
          <p:nvPr/>
        </p:nvSpPr>
        <p:spPr>
          <a:xfrm>
            <a:off x="6995160" y="4521708"/>
            <a:ext cx="621792" cy="31546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08" name="Text 206"/>
          <p:cNvSpPr/>
          <p:nvPr/>
        </p:nvSpPr>
        <p:spPr>
          <a:xfrm>
            <a:off x="7031736" y="45399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209" name="Shape 207"/>
          <p:cNvSpPr/>
          <p:nvPr/>
        </p:nvSpPr>
        <p:spPr>
          <a:xfrm>
            <a:off x="7616952" y="4521708"/>
            <a:ext cx="658368" cy="31546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0" name="Text 208"/>
          <p:cNvSpPr/>
          <p:nvPr/>
        </p:nvSpPr>
        <p:spPr>
          <a:xfrm>
            <a:off x="7653528" y="4539996"/>
            <a:ext cx="585216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200" dirty="0"/>
          </a:p>
        </p:txBody>
      </p:sp>
      <p:sp>
        <p:nvSpPr>
          <p:cNvPr id="211" name="Shape 209"/>
          <p:cNvSpPr/>
          <p:nvPr/>
        </p:nvSpPr>
        <p:spPr>
          <a:xfrm>
            <a:off x="8275320" y="4521708"/>
            <a:ext cx="621792" cy="315468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2" name="Text 210"/>
          <p:cNvSpPr/>
          <p:nvPr/>
        </p:nvSpPr>
        <p:spPr>
          <a:xfrm>
            <a:off x="8311896" y="4539996"/>
            <a:ext cx="54864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LOW-CODE FLOW SKETCH CANVAS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Flow Build Checklist &amp; Node Reference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before and after building your flow — check every gate before going live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Flow Sketch Canvas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77824" cy="5120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87782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</a:t>
            </a:r>
            <a:endParaRPr lang="en-US" sz="800" dirty="0"/>
          </a:p>
        </p:txBody>
      </p:sp>
      <p:sp>
        <p:nvSpPr>
          <p:cNvPr id="12" name="Shape 10"/>
          <p:cNvSpPr/>
          <p:nvPr/>
        </p:nvSpPr>
        <p:spPr>
          <a:xfrm>
            <a:off x="1197864" y="1389888"/>
            <a:ext cx="3054096" cy="512064"/>
          </a:xfrm>
          <a:prstGeom prst="rect">
            <a:avLst/>
          </a:prstGeom>
          <a:solidFill>
            <a:srgbClr val="E8EEF4"/>
          </a:solidFill>
          <a:ln w="6350">
            <a:solidFill>
              <a:srgbClr val="FF660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252728" y="1463040"/>
            <a:ext cx="294436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email · Form submit · File uploaded · Scheduled time · Webhook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320040" y="1956816"/>
            <a:ext cx="877824" cy="51206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20040" y="1956816"/>
            <a:ext cx="87782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1197864" y="1956816"/>
            <a:ext cx="3054096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336699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252728" y="2029968"/>
            <a:ext cx="294436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value &gt; X · If field equals Y · If status is Z · If yes/no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320040" y="2523744"/>
            <a:ext cx="877824" cy="51206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20040" y="2523744"/>
            <a:ext cx="87782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1197864" y="2523744"/>
            <a:ext cx="3054096" cy="512064"/>
          </a:xfrm>
          <a:prstGeom prst="rect">
            <a:avLst/>
          </a:prstGeom>
          <a:solidFill>
            <a:srgbClr val="E8EEF4"/>
          </a:solidFill>
          <a:ln w="6350">
            <a:solidFill>
              <a:srgbClr val="6699CC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252728" y="2596896"/>
            <a:ext cx="294436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Send email · Update record · Create file · Post to Teams · Add row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320040" y="3090672"/>
            <a:ext cx="877824" cy="51206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20040" y="3090672"/>
            <a:ext cx="87782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APPROVAL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1197864" y="3090672"/>
            <a:ext cx="3054096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252728" y="3163824"/>
            <a:ext cx="294436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Request approval · Wait for response · Branch on approved/rejected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320040" y="3657600"/>
            <a:ext cx="877824" cy="51206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20040" y="3657600"/>
            <a:ext cx="87782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1197864" y="3657600"/>
            <a:ext cx="3054096" cy="512064"/>
          </a:xfrm>
          <a:prstGeom prst="rect">
            <a:avLst/>
          </a:prstGeom>
          <a:solidFill>
            <a:srgbClr val="E8EEF4"/>
          </a:solidFill>
          <a:ln w="6350">
            <a:solidFill>
              <a:srgbClr val="6699CC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252728" y="3730752"/>
            <a:ext cx="294436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invoice · Post to ERP · Notify team · Archive document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320040" y="4224528"/>
            <a:ext cx="877824" cy="51206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20040" y="4224528"/>
            <a:ext cx="87782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PATH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1197864" y="4224528"/>
            <a:ext cx="3054096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252728" y="4297680"/>
            <a:ext cx="294436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Send failure alert · Log error · Retry logic · Escalate to owner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4581144" y="1389888"/>
            <a:ext cx="4242816" cy="1219669"/>
          </a:xfrm>
          <a:prstGeom prst="rect">
            <a:avLst/>
          </a:prstGeom>
          <a:solidFill>
            <a:srgbClr val="E8EEF4"/>
          </a:solidFill>
          <a:ln w="127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4581144" y="1389888"/>
            <a:ext cx="4242816" cy="25603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4581144" y="1389888"/>
            <a:ext cx="4242816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Build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4690872" y="1684465"/>
            <a:ext cx="146304" cy="106000"/>
          </a:xfrm>
          <a:prstGeom prst="rect">
            <a:avLst/>
          </a:prstGeom>
          <a:solidFill>
            <a:srgbClr val="D6E4F0"/>
          </a:solidFill>
          <a:ln w="10160">
            <a:solidFill>
              <a:srgbClr val="FF6600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4910328" y="1664208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is mapped and working manually</a:t>
            </a:r>
            <a:endParaRPr lang="en-US" sz="800" dirty="0"/>
          </a:p>
        </p:txBody>
      </p:sp>
      <p:sp>
        <p:nvSpPr>
          <p:cNvPr id="39" name="Shape 37"/>
          <p:cNvSpPr/>
          <p:nvPr/>
        </p:nvSpPr>
        <p:spPr>
          <a:xfrm>
            <a:off x="4690872" y="1877193"/>
            <a:ext cx="146304" cy="106000"/>
          </a:xfrm>
          <a:prstGeom prst="rect">
            <a:avLst/>
          </a:prstGeom>
          <a:solidFill>
            <a:srgbClr val="D6E4F0"/>
          </a:solidFill>
          <a:ln w="10160">
            <a:solidFill>
              <a:srgbClr val="FF6600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4910328" y="1856935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 event is clearly defined</a:t>
            </a:r>
            <a:endParaRPr lang="en-US" sz="800" dirty="0"/>
          </a:p>
        </p:txBody>
      </p:sp>
      <p:sp>
        <p:nvSpPr>
          <p:cNvPr id="41" name="Shape 39"/>
          <p:cNvSpPr/>
          <p:nvPr/>
        </p:nvSpPr>
        <p:spPr>
          <a:xfrm>
            <a:off x="4690872" y="2069920"/>
            <a:ext cx="146304" cy="106000"/>
          </a:xfrm>
          <a:prstGeom prst="rect">
            <a:avLst/>
          </a:prstGeom>
          <a:solidFill>
            <a:srgbClr val="D6E4F0"/>
          </a:solidFill>
          <a:ln w="10160">
            <a:solidFill>
              <a:srgbClr val="FF6600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4910328" y="2049663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conditions documented as plain IF/THEN</a:t>
            </a:r>
            <a:endParaRPr lang="en-US" sz="800" dirty="0"/>
          </a:p>
        </p:txBody>
      </p:sp>
      <p:sp>
        <p:nvSpPr>
          <p:cNvPr id="43" name="Shape 41"/>
          <p:cNvSpPr/>
          <p:nvPr/>
        </p:nvSpPr>
        <p:spPr>
          <a:xfrm>
            <a:off x="4690872" y="2262648"/>
            <a:ext cx="146304" cy="106000"/>
          </a:xfrm>
          <a:prstGeom prst="rect">
            <a:avLst/>
          </a:prstGeom>
          <a:solidFill>
            <a:srgbClr val="D6E4F0"/>
          </a:solidFill>
          <a:ln w="10160">
            <a:solidFill>
              <a:srgbClr val="FF6600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4910328" y="2242390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Ownership confirmed — who runs and maintains this?</a:t>
            </a:r>
            <a:endParaRPr lang="en-US" sz="800" dirty="0"/>
          </a:p>
        </p:txBody>
      </p:sp>
      <p:sp>
        <p:nvSpPr>
          <p:cNvPr id="45" name="Shape 43"/>
          <p:cNvSpPr/>
          <p:nvPr/>
        </p:nvSpPr>
        <p:spPr>
          <a:xfrm>
            <a:off x="4690872" y="2455375"/>
            <a:ext cx="146304" cy="106000"/>
          </a:xfrm>
          <a:prstGeom prst="rect">
            <a:avLst/>
          </a:prstGeom>
          <a:solidFill>
            <a:srgbClr val="D6E4F0"/>
          </a:solidFill>
          <a:ln w="10160">
            <a:solidFill>
              <a:srgbClr val="FF6600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4910328" y="2435118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data set is available</a:t>
            </a:r>
            <a:endParaRPr lang="en-US" sz="800" dirty="0"/>
          </a:p>
        </p:txBody>
      </p:sp>
      <p:sp>
        <p:nvSpPr>
          <p:cNvPr id="47" name="Shape 45"/>
          <p:cNvSpPr/>
          <p:nvPr/>
        </p:nvSpPr>
        <p:spPr>
          <a:xfrm>
            <a:off x="4581144" y="2682709"/>
            <a:ext cx="4242816" cy="1026942"/>
          </a:xfrm>
          <a:prstGeom prst="rect">
            <a:avLst/>
          </a:prstGeom>
          <a:solidFill>
            <a:srgbClr val="E8EEF4"/>
          </a:solidFill>
          <a:ln w="1270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8" name="Shape 46"/>
          <p:cNvSpPr/>
          <p:nvPr/>
        </p:nvSpPr>
        <p:spPr>
          <a:xfrm>
            <a:off x="4581144" y="2682709"/>
            <a:ext cx="4242816" cy="256032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4581144" y="2682709"/>
            <a:ext cx="4242816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During Build</a:t>
            </a:r>
            <a:endParaRPr lang="en-US" sz="1000" dirty="0"/>
          </a:p>
        </p:txBody>
      </p:sp>
      <p:sp>
        <p:nvSpPr>
          <p:cNvPr id="50" name="Shape 48"/>
          <p:cNvSpPr/>
          <p:nvPr/>
        </p:nvSpPr>
        <p:spPr>
          <a:xfrm>
            <a:off x="4690872" y="2977286"/>
            <a:ext cx="146304" cy="106000"/>
          </a:xfrm>
          <a:prstGeom prst="rect">
            <a:avLst/>
          </a:prstGeom>
          <a:solidFill>
            <a:srgbClr val="D6E4F0"/>
          </a:solidFill>
          <a:ln w="10160">
            <a:solidFill>
              <a:srgbClr val="336699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4910328" y="2957029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with the user who will use it daily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4690872" y="3170014"/>
            <a:ext cx="146304" cy="106000"/>
          </a:xfrm>
          <a:prstGeom prst="rect">
            <a:avLst/>
          </a:prstGeom>
          <a:solidFill>
            <a:srgbClr val="D6E4F0"/>
          </a:solidFill>
          <a:ln w="10160">
            <a:solidFill>
              <a:srgbClr val="336699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4910328" y="3149756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Version control — name your flows clearly</a:t>
            </a:r>
            <a:endParaRPr lang="en-US" sz="800" dirty="0"/>
          </a:p>
        </p:txBody>
      </p:sp>
      <p:sp>
        <p:nvSpPr>
          <p:cNvPr id="54" name="Shape 52"/>
          <p:cNvSpPr/>
          <p:nvPr/>
        </p:nvSpPr>
        <p:spPr>
          <a:xfrm>
            <a:off x="4690872" y="3362741"/>
            <a:ext cx="146304" cy="106000"/>
          </a:xfrm>
          <a:prstGeom prst="rect">
            <a:avLst/>
          </a:prstGeom>
          <a:solidFill>
            <a:srgbClr val="D6E4F0"/>
          </a:solidFill>
          <a:ln w="10160">
            <a:solidFill>
              <a:srgbClr val="336699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4910328" y="3342484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edge cases: null values, late arrivals</a:t>
            </a:r>
            <a:endParaRPr lang="en-US" sz="800" dirty="0"/>
          </a:p>
        </p:txBody>
      </p:sp>
      <p:sp>
        <p:nvSpPr>
          <p:cNvPr id="56" name="Shape 54"/>
          <p:cNvSpPr/>
          <p:nvPr/>
        </p:nvSpPr>
        <p:spPr>
          <a:xfrm>
            <a:off x="4690872" y="3555469"/>
            <a:ext cx="146304" cy="106000"/>
          </a:xfrm>
          <a:prstGeom prst="rect">
            <a:avLst/>
          </a:prstGeom>
          <a:solidFill>
            <a:srgbClr val="D6E4F0"/>
          </a:solidFill>
          <a:ln w="10160">
            <a:solidFill>
              <a:srgbClr val="336699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4910328" y="3535211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error notifications to a real mailbox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4581144" y="3782802"/>
            <a:ext cx="4242816" cy="1026942"/>
          </a:xfrm>
          <a:prstGeom prst="rect">
            <a:avLst/>
          </a:prstGeom>
          <a:solidFill>
            <a:srgbClr val="E8EEF4"/>
          </a:solidFill>
          <a:ln w="12700">
            <a:solidFill>
              <a:srgbClr val="2E7D32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9" name="Shape 57"/>
          <p:cNvSpPr/>
          <p:nvPr/>
        </p:nvSpPr>
        <p:spPr>
          <a:xfrm>
            <a:off x="4581144" y="3782802"/>
            <a:ext cx="4242816" cy="25603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4581144" y="3782802"/>
            <a:ext cx="4242816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Go-Live</a:t>
            </a:r>
            <a:endParaRPr lang="en-US" sz="1000" dirty="0"/>
          </a:p>
        </p:txBody>
      </p:sp>
      <p:sp>
        <p:nvSpPr>
          <p:cNvPr id="61" name="Shape 59"/>
          <p:cNvSpPr/>
          <p:nvPr/>
        </p:nvSpPr>
        <p:spPr>
          <a:xfrm>
            <a:off x="4690872" y="4077380"/>
            <a:ext cx="146304" cy="106000"/>
          </a:xfrm>
          <a:prstGeom prst="rect">
            <a:avLst/>
          </a:prstGeom>
          <a:solidFill>
            <a:srgbClr val="D6E4F0"/>
          </a:solidFill>
          <a:ln w="10160">
            <a:solidFill>
              <a:srgbClr val="2E7D32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4910328" y="4057122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end-to-end test with real data passed</a:t>
            </a:r>
            <a:endParaRPr lang="en-US" sz="800" dirty="0"/>
          </a:p>
        </p:txBody>
      </p:sp>
      <p:sp>
        <p:nvSpPr>
          <p:cNvPr id="63" name="Shape 61"/>
          <p:cNvSpPr/>
          <p:nvPr/>
        </p:nvSpPr>
        <p:spPr>
          <a:xfrm>
            <a:off x="4690872" y="4270107"/>
            <a:ext cx="146304" cy="106000"/>
          </a:xfrm>
          <a:prstGeom prst="rect">
            <a:avLst/>
          </a:prstGeom>
          <a:solidFill>
            <a:srgbClr val="D6E4F0"/>
          </a:solidFill>
          <a:ln w="10160">
            <a:solidFill>
              <a:srgbClr val="2E7D32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4910328" y="4249850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Rollback plan documented</a:t>
            </a:r>
            <a:endParaRPr lang="en-US" sz="800" dirty="0"/>
          </a:p>
        </p:txBody>
      </p:sp>
      <p:sp>
        <p:nvSpPr>
          <p:cNvPr id="65" name="Shape 63"/>
          <p:cNvSpPr/>
          <p:nvPr/>
        </p:nvSpPr>
        <p:spPr>
          <a:xfrm>
            <a:off x="4690872" y="4462835"/>
            <a:ext cx="146304" cy="106000"/>
          </a:xfrm>
          <a:prstGeom prst="rect">
            <a:avLst/>
          </a:prstGeom>
          <a:solidFill>
            <a:srgbClr val="D6E4F0"/>
          </a:solidFill>
          <a:ln w="10160">
            <a:solidFill>
              <a:srgbClr val="2E7D32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4910328" y="4442577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completed — at least one backup owner</a:t>
            </a:r>
            <a:endParaRPr lang="en-US" sz="800" dirty="0"/>
          </a:p>
        </p:txBody>
      </p:sp>
      <p:sp>
        <p:nvSpPr>
          <p:cNvPr id="67" name="Shape 65"/>
          <p:cNvSpPr/>
          <p:nvPr/>
        </p:nvSpPr>
        <p:spPr>
          <a:xfrm>
            <a:off x="4690872" y="4655562"/>
            <a:ext cx="146304" cy="106000"/>
          </a:xfrm>
          <a:prstGeom prst="rect">
            <a:avLst/>
          </a:prstGeom>
          <a:solidFill>
            <a:srgbClr val="D6E4F0"/>
          </a:solidFill>
          <a:ln w="10160">
            <a:solidFill>
              <a:srgbClr val="2E7D32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4910328" y="4635305"/>
            <a:ext cx="3840480" cy="156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Success metric agreed: time saved / errors reduced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CANDIDATE ASSESSMENT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3 Automation Candidates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Highest-scoring tasks — prioritise these for your first automation pilots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Automation Candidate Assessment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651760" cy="3218688"/>
          </a:xfrm>
          <a:prstGeom prst="rect">
            <a:avLst/>
          </a:prstGeom>
          <a:solidFill>
            <a:srgbClr val="002D55"/>
          </a:solidFill>
          <a:ln w="254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20040" y="1389888"/>
            <a:ext cx="2651760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1389888"/>
            <a:ext cx="26517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CANDIDATE  #1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2057400" y="1737360"/>
            <a:ext cx="822960" cy="658368"/>
          </a:xfrm>
          <a:prstGeom prst="roundRect">
            <a:avLst>
              <a:gd name="adj" fmla="val 11111"/>
            </a:avLst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057400" y="1737360"/>
            <a:ext cx="8229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2600" dirty="0"/>
          </a:p>
        </p:txBody>
      </p:sp>
      <p:sp>
        <p:nvSpPr>
          <p:cNvPr id="15" name="Text 13"/>
          <p:cNvSpPr/>
          <p:nvPr/>
        </p:nvSpPr>
        <p:spPr>
          <a:xfrm>
            <a:off x="2057400" y="2157984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 15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429768" y="1737360"/>
            <a:ext cx="15727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comparison &amp; matching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29768" y="2450592"/>
            <a:ext cx="1005840" cy="219456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29768" y="2450592"/>
            <a:ext cx="10058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1490472" y="2450592"/>
            <a:ext cx="822960" cy="219456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490472" y="2450592"/>
            <a:ext cx="82296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429768" y="2798064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Frequency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1435608" y="2834640"/>
            <a:ext cx="1280160" cy="16459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1435608" y="2834640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2752344" y="2816352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25" name="Text 23"/>
          <p:cNvSpPr/>
          <p:nvPr/>
        </p:nvSpPr>
        <p:spPr>
          <a:xfrm>
            <a:off x="429768" y="3127248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Avg Time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1435608" y="3163824"/>
            <a:ext cx="1280160" cy="16459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1435608" y="3163824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2752344" y="3145536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29" name="Text 27"/>
          <p:cNvSpPr/>
          <p:nvPr/>
        </p:nvSpPr>
        <p:spPr>
          <a:xfrm>
            <a:off x="429768" y="3456432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Rate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1435608" y="3493008"/>
            <a:ext cx="1280160" cy="16459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1435608" y="3493008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2752344" y="3474720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33" name="Text 31"/>
          <p:cNvSpPr/>
          <p:nvPr/>
        </p:nvSpPr>
        <p:spPr>
          <a:xfrm>
            <a:off x="429768" y="3785616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Rule-Based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1435608" y="3822192"/>
            <a:ext cx="1280160" cy="16459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1435608" y="3822192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2752344" y="3803904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37" name="Text 35"/>
          <p:cNvSpPr/>
          <p:nvPr/>
        </p:nvSpPr>
        <p:spPr>
          <a:xfrm>
            <a:off x="429768" y="4114800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Quality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1435608" y="4151376"/>
            <a:ext cx="1280160" cy="16459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435608" y="4151376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2752344" y="4133088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41" name="Shape 39"/>
          <p:cNvSpPr/>
          <p:nvPr/>
        </p:nvSpPr>
        <p:spPr>
          <a:xfrm>
            <a:off x="411480" y="4334256"/>
            <a:ext cx="2468880" cy="201168"/>
          </a:xfrm>
          <a:prstGeom prst="rect">
            <a:avLst/>
          </a:prstGeom>
          <a:solidFill>
            <a:srgbClr val="003366"/>
          </a:solidFill>
          <a:ln w="6350">
            <a:solidFill>
              <a:srgbClr val="FF6600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484632" y="4334256"/>
            <a:ext cx="23225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Pilot: automate this task first — clear process, high rule-density</a:t>
            </a:r>
            <a:endParaRPr lang="en-US" sz="750" dirty="0"/>
          </a:p>
        </p:txBody>
      </p:sp>
      <p:sp>
        <p:nvSpPr>
          <p:cNvPr id="43" name="Shape 41"/>
          <p:cNvSpPr/>
          <p:nvPr/>
        </p:nvSpPr>
        <p:spPr>
          <a:xfrm>
            <a:off x="3227832" y="1389888"/>
            <a:ext cx="2651760" cy="3218688"/>
          </a:xfrm>
          <a:prstGeom prst="rect">
            <a:avLst/>
          </a:prstGeom>
          <a:solidFill>
            <a:srgbClr val="002D55"/>
          </a:solidFill>
          <a:ln w="254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4" name="Shape 42"/>
          <p:cNvSpPr/>
          <p:nvPr/>
        </p:nvSpPr>
        <p:spPr>
          <a:xfrm>
            <a:off x="3227832" y="1389888"/>
            <a:ext cx="2651760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227832" y="1389888"/>
            <a:ext cx="26517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CANDIDATE  #2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4965192" y="1737360"/>
            <a:ext cx="822960" cy="658368"/>
          </a:xfrm>
          <a:prstGeom prst="roundRect">
            <a:avLst>
              <a:gd name="adj" fmla="val 11111"/>
            </a:avLst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965192" y="1737360"/>
            <a:ext cx="8229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2600" dirty="0"/>
          </a:p>
        </p:txBody>
      </p:sp>
      <p:sp>
        <p:nvSpPr>
          <p:cNvPr id="48" name="Text 46"/>
          <p:cNvSpPr/>
          <p:nvPr/>
        </p:nvSpPr>
        <p:spPr>
          <a:xfrm>
            <a:off x="4965192" y="2157984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 15</a:t>
            </a:r>
            <a:endParaRPr lang="en-US" sz="900" dirty="0"/>
          </a:p>
        </p:txBody>
      </p:sp>
      <p:sp>
        <p:nvSpPr>
          <p:cNvPr id="49" name="Text 47"/>
          <p:cNvSpPr/>
          <p:nvPr/>
        </p:nvSpPr>
        <p:spPr>
          <a:xfrm>
            <a:off x="3337560" y="1737360"/>
            <a:ext cx="15727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KPI report compilation</a:t>
            </a:r>
            <a:endParaRPr lang="en-US" sz="1300" dirty="0"/>
          </a:p>
        </p:txBody>
      </p:sp>
      <p:sp>
        <p:nvSpPr>
          <p:cNvPr id="50" name="Shape 48"/>
          <p:cNvSpPr/>
          <p:nvPr/>
        </p:nvSpPr>
        <p:spPr>
          <a:xfrm>
            <a:off x="3337560" y="2450592"/>
            <a:ext cx="1005840" cy="219456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3337560" y="2450592"/>
            <a:ext cx="10058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Analytics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4398264" y="2450592"/>
            <a:ext cx="822960" cy="219456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4398264" y="2450592"/>
            <a:ext cx="82296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</a:t>
            </a:r>
            <a:endParaRPr lang="en-US" sz="800" dirty="0"/>
          </a:p>
        </p:txBody>
      </p:sp>
      <p:sp>
        <p:nvSpPr>
          <p:cNvPr id="54" name="Text 52"/>
          <p:cNvSpPr/>
          <p:nvPr/>
        </p:nvSpPr>
        <p:spPr>
          <a:xfrm>
            <a:off x="3337560" y="2798064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Frequency</a:t>
            </a:r>
            <a:endParaRPr lang="en-US" sz="800" dirty="0"/>
          </a:p>
        </p:txBody>
      </p:sp>
      <p:sp>
        <p:nvSpPr>
          <p:cNvPr id="55" name="Shape 53"/>
          <p:cNvSpPr/>
          <p:nvPr/>
        </p:nvSpPr>
        <p:spPr>
          <a:xfrm>
            <a:off x="4343400" y="2834640"/>
            <a:ext cx="1280160" cy="16459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4343400" y="2834640"/>
            <a:ext cx="85344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5660136" y="2816352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2/3</a:t>
            </a:r>
            <a:endParaRPr lang="en-US" sz="800" dirty="0"/>
          </a:p>
        </p:txBody>
      </p:sp>
      <p:sp>
        <p:nvSpPr>
          <p:cNvPr id="58" name="Text 56"/>
          <p:cNvSpPr/>
          <p:nvPr/>
        </p:nvSpPr>
        <p:spPr>
          <a:xfrm>
            <a:off x="3337560" y="3127248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Avg Time</a:t>
            </a:r>
            <a:endParaRPr lang="en-US" sz="800" dirty="0"/>
          </a:p>
        </p:txBody>
      </p:sp>
      <p:sp>
        <p:nvSpPr>
          <p:cNvPr id="59" name="Shape 57"/>
          <p:cNvSpPr/>
          <p:nvPr/>
        </p:nvSpPr>
        <p:spPr>
          <a:xfrm>
            <a:off x="4343400" y="3163824"/>
            <a:ext cx="1280160" cy="16459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4343400" y="3163824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5660136" y="3145536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62" name="Text 60"/>
          <p:cNvSpPr/>
          <p:nvPr/>
        </p:nvSpPr>
        <p:spPr>
          <a:xfrm>
            <a:off x="3337560" y="3456432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Rate</a:t>
            </a:r>
            <a:endParaRPr lang="en-US" sz="800" dirty="0"/>
          </a:p>
        </p:txBody>
      </p:sp>
      <p:sp>
        <p:nvSpPr>
          <p:cNvPr id="63" name="Shape 61"/>
          <p:cNvSpPr/>
          <p:nvPr/>
        </p:nvSpPr>
        <p:spPr>
          <a:xfrm>
            <a:off x="4343400" y="3493008"/>
            <a:ext cx="1280160" cy="16459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4343400" y="3493008"/>
            <a:ext cx="85344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5660136" y="3474720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2/3</a:t>
            </a:r>
            <a:endParaRPr lang="en-US" sz="800" dirty="0"/>
          </a:p>
        </p:txBody>
      </p:sp>
      <p:sp>
        <p:nvSpPr>
          <p:cNvPr id="66" name="Text 64"/>
          <p:cNvSpPr/>
          <p:nvPr/>
        </p:nvSpPr>
        <p:spPr>
          <a:xfrm>
            <a:off x="3337560" y="3785616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Rule-Based</a:t>
            </a:r>
            <a:endParaRPr lang="en-US" sz="800" dirty="0"/>
          </a:p>
        </p:txBody>
      </p:sp>
      <p:sp>
        <p:nvSpPr>
          <p:cNvPr id="67" name="Shape 65"/>
          <p:cNvSpPr/>
          <p:nvPr/>
        </p:nvSpPr>
        <p:spPr>
          <a:xfrm>
            <a:off x="4343400" y="3822192"/>
            <a:ext cx="1280160" cy="16459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4343400" y="3822192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5660136" y="3803904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70" name="Text 68"/>
          <p:cNvSpPr/>
          <p:nvPr/>
        </p:nvSpPr>
        <p:spPr>
          <a:xfrm>
            <a:off x="3337560" y="4114800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Quality</a:t>
            </a:r>
            <a:endParaRPr lang="en-US" sz="800" dirty="0"/>
          </a:p>
        </p:txBody>
      </p:sp>
      <p:sp>
        <p:nvSpPr>
          <p:cNvPr id="71" name="Shape 69"/>
          <p:cNvSpPr/>
          <p:nvPr/>
        </p:nvSpPr>
        <p:spPr>
          <a:xfrm>
            <a:off x="4343400" y="4151376"/>
            <a:ext cx="1280160" cy="16459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4343400" y="4151376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5660136" y="4133088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74" name="Shape 72"/>
          <p:cNvSpPr/>
          <p:nvPr/>
        </p:nvSpPr>
        <p:spPr>
          <a:xfrm>
            <a:off x="3319272" y="4334256"/>
            <a:ext cx="2468880" cy="201168"/>
          </a:xfrm>
          <a:prstGeom prst="rect">
            <a:avLst/>
          </a:prstGeom>
          <a:solidFill>
            <a:srgbClr val="003366"/>
          </a:solidFill>
          <a:ln w="6350">
            <a:solidFill>
              <a:srgbClr val="FF6600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3392424" y="4334256"/>
            <a:ext cx="23225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Pilot: automate this task first — clear process, high rule-density</a:t>
            </a:r>
            <a:endParaRPr lang="en-US" sz="750" dirty="0"/>
          </a:p>
        </p:txBody>
      </p:sp>
      <p:sp>
        <p:nvSpPr>
          <p:cNvPr id="76" name="Shape 74"/>
          <p:cNvSpPr/>
          <p:nvPr/>
        </p:nvSpPr>
        <p:spPr>
          <a:xfrm>
            <a:off x="6135624" y="1389888"/>
            <a:ext cx="2651760" cy="3218688"/>
          </a:xfrm>
          <a:prstGeom prst="rect">
            <a:avLst/>
          </a:prstGeom>
          <a:solidFill>
            <a:srgbClr val="002D55"/>
          </a:solidFill>
          <a:ln w="254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77" name="Shape 75"/>
          <p:cNvSpPr/>
          <p:nvPr/>
        </p:nvSpPr>
        <p:spPr>
          <a:xfrm>
            <a:off x="6135624" y="1389888"/>
            <a:ext cx="2651760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6135624" y="1389888"/>
            <a:ext cx="26517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CANDIDATE  #3</a:t>
            </a:r>
            <a:endParaRPr lang="en-US" sz="900" dirty="0"/>
          </a:p>
        </p:txBody>
      </p:sp>
      <p:sp>
        <p:nvSpPr>
          <p:cNvPr id="79" name="Shape 77"/>
          <p:cNvSpPr/>
          <p:nvPr/>
        </p:nvSpPr>
        <p:spPr>
          <a:xfrm>
            <a:off x="7872984" y="1737360"/>
            <a:ext cx="822960" cy="658368"/>
          </a:xfrm>
          <a:prstGeom prst="roundRect">
            <a:avLst>
              <a:gd name="adj" fmla="val 11111"/>
            </a:avLst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7872984" y="1737360"/>
            <a:ext cx="8229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2600" dirty="0"/>
          </a:p>
        </p:txBody>
      </p:sp>
      <p:sp>
        <p:nvSpPr>
          <p:cNvPr id="81" name="Text 79"/>
          <p:cNvSpPr/>
          <p:nvPr/>
        </p:nvSpPr>
        <p:spPr>
          <a:xfrm>
            <a:off x="7872984" y="2157984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 15</a:t>
            </a:r>
            <a:endParaRPr lang="en-US" sz="900" dirty="0"/>
          </a:p>
        </p:txBody>
      </p:sp>
      <p:sp>
        <p:nvSpPr>
          <p:cNvPr id="82" name="Text 80"/>
          <p:cNvSpPr/>
          <p:nvPr/>
        </p:nvSpPr>
        <p:spPr>
          <a:xfrm>
            <a:off x="6245352" y="1737360"/>
            <a:ext cx="15727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status update emails</a:t>
            </a:r>
            <a:endParaRPr lang="en-US" sz="1300" dirty="0"/>
          </a:p>
        </p:txBody>
      </p:sp>
      <p:sp>
        <p:nvSpPr>
          <p:cNvPr id="83" name="Shape 81"/>
          <p:cNvSpPr/>
          <p:nvPr/>
        </p:nvSpPr>
        <p:spPr>
          <a:xfrm>
            <a:off x="6245352" y="2450592"/>
            <a:ext cx="1005840" cy="219456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4" name="Text 82"/>
          <p:cNvSpPr/>
          <p:nvPr/>
        </p:nvSpPr>
        <p:spPr>
          <a:xfrm>
            <a:off x="6245352" y="2450592"/>
            <a:ext cx="10058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CX</a:t>
            </a:r>
            <a:endParaRPr lang="en-US" sz="800" dirty="0"/>
          </a:p>
        </p:txBody>
      </p:sp>
      <p:sp>
        <p:nvSpPr>
          <p:cNvPr id="85" name="Shape 83"/>
          <p:cNvSpPr/>
          <p:nvPr/>
        </p:nvSpPr>
        <p:spPr>
          <a:xfrm>
            <a:off x="7306056" y="2450592"/>
            <a:ext cx="822960" cy="219456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6" name="Text 84"/>
          <p:cNvSpPr/>
          <p:nvPr/>
        </p:nvSpPr>
        <p:spPr>
          <a:xfrm>
            <a:off x="7306056" y="2450592"/>
            <a:ext cx="82296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</a:t>
            </a:r>
            <a:endParaRPr lang="en-US" sz="800" dirty="0"/>
          </a:p>
        </p:txBody>
      </p:sp>
      <p:sp>
        <p:nvSpPr>
          <p:cNvPr id="87" name="Text 85"/>
          <p:cNvSpPr/>
          <p:nvPr/>
        </p:nvSpPr>
        <p:spPr>
          <a:xfrm>
            <a:off x="6245352" y="2798064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Frequency</a:t>
            </a:r>
            <a:endParaRPr lang="en-US" sz="800" dirty="0"/>
          </a:p>
        </p:txBody>
      </p:sp>
      <p:sp>
        <p:nvSpPr>
          <p:cNvPr id="88" name="Shape 86"/>
          <p:cNvSpPr/>
          <p:nvPr/>
        </p:nvSpPr>
        <p:spPr>
          <a:xfrm>
            <a:off x="7251192" y="2834640"/>
            <a:ext cx="1280160" cy="16459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9" name="Shape 87"/>
          <p:cNvSpPr/>
          <p:nvPr/>
        </p:nvSpPr>
        <p:spPr>
          <a:xfrm>
            <a:off x="7251192" y="2834640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90" name="Text 88"/>
          <p:cNvSpPr/>
          <p:nvPr/>
        </p:nvSpPr>
        <p:spPr>
          <a:xfrm>
            <a:off x="8567928" y="2816352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91" name="Text 89"/>
          <p:cNvSpPr/>
          <p:nvPr/>
        </p:nvSpPr>
        <p:spPr>
          <a:xfrm>
            <a:off x="6245352" y="3127248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Avg Time</a:t>
            </a:r>
            <a:endParaRPr lang="en-US" sz="800" dirty="0"/>
          </a:p>
        </p:txBody>
      </p:sp>
      <p:sp>
        <p:nvSpPr>
          <p:cNvPr id="92" name="Shape 90"/>
          <p:cNvSpPr/>
          <p:nvPr/>
        </p:nvSpPr>
        <p:spPr>
          <a:xfrm>
            <a:off x="7251192" y="3163824"/>
            <a:ext cx="1280160" cy="16459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Shape 91"/>
          <p:cNvSpPr/>
          <p:nvPr/>
        </p:nvSpPr>
        <p:spPr>
          <a:xfrm>
            <a:off x="7251192" y="3163824"/>
            <a:ext cx="85344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94" name="Text 92"/>
          <p:cNvSpPr/>
          <p:nvPr/>
        </p:nvSpPr>
        <p:spPr>
          <a:xfrm>
            <a:off x="8567928" y="3145536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2/3</a:t>
            </a:r>
            <a:endParaRPr lang="en-US" sz="800" dirty="0"/>
          </a:p>
        </p:txBody>
      </p:sp>
      <p:sp>
        <p:nvSpPr>
          <p:cNvPr id="95" name="Text 93"/>
          <p:cNvSpPr/>
          <p:nvPr/>
        </p:nvSpPr>
        <p:spPr>
          <a:xfrm>
            <a:off x="6245352" y="3456432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Rate</a:t>
            </a:r>
            <a:endParaRPr lang="en-US" sz="800" dirty="0"/>
          </a:p>
        </p:txBody>
      </p:sp>
      <p:sp>
        <p:nvSpPr>
          <p:cNvPr id="96" name="Shape 94"/>
          <p:cNvSpPr/>
          <p:nvPr/>
        </p:nvSpPr>
        <p:spPr>
          <a:xfrm>
            <a:off x="7251192" y="3493008"/>
            <a:ext cx="1280160" cy="16459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Shape 95"/>
          <p:cNvSpPr/>
          <p:nvPr/>
        </p:nvSpPr>
        <p:spPr>
          <a:xfrm>
            <a:off x="7251192" y="3493008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98" name="Text 96"/>
          <p:cNvSpPr/>
          <p:nvPr/>
        </p:nvSpPr>
        <p:spPr>
          <a:xfrm>
            <a:off x="8567928" y="3474720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99" name="Text 97"/>
          <p:cNvSpPr/>
          <p:nvPr/>
        </p:nvSpPr>
        <p:spPr>
          <a:xfrm>
            <a:off x="6245352" y="3785616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Rule-Based</a:t>
            </a:r>
            <a:endParaRPr lang="en-US" sz="800" dirty="0"/>
          </a:p>
        </p:txBody>
      </p:sp>
      <p:sp>
        <p:nvSpPr>
          <p:cNvPr id="100" name="Shape 98"/>
          <p:cNvSpPr/>
          <p:nvPr/>
        </p:nvSpPr>
        <p:spPr>
          <a:xfrm>
            <a:off x="7251192" y="3822192"/>
            <a:ext cx="1280160" cy="16459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1" name="Shape 99"/>
          <p:cNvSpPr/>
          <p:nvPr/>
        </p:nvSpPr>
        <p:spPr>
          <a:xfrm>
            <a:off x="7251192" y="3822192"/>
            <a:ext cx="128016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02" name="Text 100"/>
          <p:cNvSpPr/>
          <p:nvPr/>
        </p:nvSpPr>
        <p:spPr>
          <a:xfrm>
            <a:off x="8567928" y="3803904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3/3</a:t>
            </a:r>
            <a:endParaRPr lang="en-US" sz="800" dirty="0"/>
          </a:p>
        </p:txBody>
      </p:sp>
      <p:sp>
        <p:nvSpPr>
          <p:cNvPr id="103" name="Text 101"/>
          <p:cNvSpPr/>
          <p:nvPr/>
        </p:nvSpPr>
        <p:spPr>
          <a:xfrm>
            <a:off x="6245352" y="4114800"/>
            <a:ext cx="9692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Quality</a:t>
            </a:r>
            <a:endParaRPr lang="en-US" sz="800" dirty="0"/>
          </a:p>
        </p:txBody>
      </p:sp>
      <p:sp>
        <p:nvSpPr>
          <p:cNvPr id="104" name="Shape 102"/>
          <p:cNvSpPr/>
          <p:nvPr/>
        </p:nvSpPr>
        <p:spPr>
          <a:xfrm>
            <a:off x="7251192" y="4151376"/>
            <a:ext cx="1280160" cy="16459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5" name="Shape 103"/>
          <p:cNvSpPr/>
          <p:nvPr/>
        </p:nvSpPr>
        <p:spPr>
          <a:xfrm>
            <a:off x="7251192" y="4151376"/>
            <a:ext cx="853440" cy="1645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06" name="Text 104"/>
          <p:cNvSpPr/>
          <p:nvPr/>
        </p:nvSpPr>
        <p:spPr>
          <a:xfrm>
            <a:off x="8567928" y="4133088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2/3</a:t>
            </a:r>
            <a:endParaRPr lang="en-US" sz="800" dirty="0"/>
          </a:p>
        </p:txBody>
      </p:sp>
      <p:sp>
        <p:nvSpPr>
          <p:cNvPr id="107" name="Shape 105"/>
          <p:cNvSpPr/>
          <p:nvPr/>
        </p:nvSpPr>
        <p:spPr>
          <a:xfrm>
            <a:off x="6227064" y="4334256"/>
            <a:ext cx="2468880" cy="201168"/>
          </a:xfrm>
          <a:prstGeom prst="rect">
            <a:avLst/>
          </a:prstGeom>
          <a:solidFill>
            <a:srgbClr val="003366"/>
          </a:solidFill>
          <a:ln w="6350">
            <a:solidFill>
              <a:srgbClr val="FF6600"/>
            </a:solidFill>
            <a:prstDash val="solid"/>
          </a:ln>
        </p:spPr>
      </p:sp>
      <p:sp>
        <p:nvSpPr>
          <p:cNvPr id="108" name="Text 106"/>
          <p:cNvSpPr/>
          <p:nvPr/>
        </p:nvSpPr>
        <p:spPr>
          <a:xfrm>
            <a:off x="6300216" y="4334256"/>
            <a:ext cx="23225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Pilot: automate this task first — clear process, high rule-density</a:t>
            </a:r>
            <a:endParaRPr lang="en-US" sz="750" dirty="0"/>
          </a:p>
        </p:txBody>
      </p:sp>
      <p:sp>
        <p:nvSpPr>
          <p:cNvPr id="109" name="Shape 107"/>
          <p:cNvSpPr/>
          <p:nvPr/>
        </p:nvSpPr>
        <p:spPr>
          <a:xfrm>
            <a:off x="320040" y="4754880"/>
            <a:ext cx="8503920" cy="274320"/>
          </a:xfrm>
          <a:prstGeom prst="rect">
            <a:avLst/>
          </a:prstGeom>
          <a:solidFill>
            <a:srgbClr val="003366"/>
          </a:solidFill>
          <a:ln w="10160">
            <a:solidFill>
              <a:srgbClr val="336699"/>
            </a:solidFill>
            <a:prstDash val="solid"/>
          </a:ln>
        </p:spPr>
      </p:sp>
      <p:sp>
        <p:nvSpPr>
          <p:cNvPr id="110" name="Shape 108"/>
          <p:cNvSpPr/>
          <p:nvPr/>
        </p:nvSpPr>
        <p:spPr>
          <a:xfrm>
            <a:off x="320040" y="4754880"/>
            <a:ext cx="969264" cy="27432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11" name="Text 109"/>
          <p:cNvSpPr/>
          <p:nvPr/>
        </p:nvSpPr>
        <p:spPr>
          <a:xfrm>
            <a:off x="320040" y="4754880"/>
            <a:ext cx="96926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</a:t>
            </a:r>
            <a:endParaRPr lang="en-US" sz="800" dirty="0"/>
          </a:p>
        </p:txBody>
      </p:sp>
      <p:sp>
        <p:nvSpPr>
          <p:cNvPr id="112" name="Text 110"/>
          <p:cNvSpPr/>
          <p:nvPr/>
        </p:nvSpPr>
        <p:spPr>
          <a:xfrm>
            <a:off x="1353312" y="4754880"/>
            <a:ext cx="738835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can't clearly explain how a task runs start to finish — you're not ready to automate it. Clean the process first.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CANDIDATE ASSESSMENT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Candidate Assessment — Blank Template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each task — sort descending — top 3 are your first pilots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Automation Candidate Assessment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50392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139903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= Freq(1–3) + Time(1–3) + Error Rate(1–3) + Rule-Based(Yes=3/No=0) + Data Quality(1–3)  |  Max = 15  |  Sort high to low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320040" y="1664208"/>
            <a:ext cx="2432304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20040" y="1664208"/>
            <a:ext cx="243230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/ Process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2752344" y="1664208"/>
            <a:ext cx="1005840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752344" y="1664208"/>
            <a:ext cx="1005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Department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3758184" y="1664208"/>
            <a:ext cx="621792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758184" y="1664208"/>
            <a:ext cx="62179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4379976" y="1664208"/>
            <a:ext cx="548640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379976" y="1664208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(min)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4928616" y="1664208"/>
            <a:ext cx="548640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928616" y="1664208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5477256" y="1664208"/>
            <a:ext cx="548640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477256" y="1664208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6025896" y="1664208"/>
            <a:ext cx="548640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025896" y="1664208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6574536" y="1664208"/>
            <a:ext cx="548640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574536" y="1664208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Based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7123176" y="1664208"/>
            <a:ext cx="603504" cy="45720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123176" y="1664208"/>
            <a:ext cx="60350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7726680" y="1664208"/>
            <a:ext cx="640080" cy="457200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726680" y="1664208"/>
            <a:ext cx="640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320040" y="2121408"/>
            <a:ext cx="2432304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374904" y="212140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2752344" y="2121408"/>
            <a:ext cx="10058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3758184" y="2121408"/>
            <a:ext cx="621792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4379976" y="212140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4928616" y="212140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5477256" y="212140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6025896" y="212140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6574536" y="212140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123176" y="2121408"/>
            <a:ext cx="603504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7726680" y="2121408"/>
            <a:ext cx="64008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320040" y="2395728"/>
            <a:ext cx="2432304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374904" y="239572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45" name="Shape 43"/>
          <p:cNvSpPr/>
          <p:nvPr/>
        </p:nvSpPr>
        <p:spPr>
          <a:xfrm>
            <a:off x="2752344" y="2395728"/>
            <a:ext cx="10058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3758184" y="2395728"/>
            <a:ext cx="621792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4379976" y="239572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4928616" y="239572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477256" y="239572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6025896" y="239572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6574536" y="239572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7123176" y="2395728"/>
            <a:ext cx="603504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7726680" y="2395728"/>
            <a:ext cx="64008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320040" y="2670048"/>
            <a:ext cx="2432304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374904" y="267004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56" name="Shape 54"/>
          <p:cNvSpPr/>
          <p:nvPr/>
        </p:nvSpPr>
        <p:spPr>
          <a:xfrm>
            <a:off x="2752344" y="2670048"/>
            <a:ext cx="10058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3758184" y="2670048"/>
            <a:ext cx="621792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4379976" y="267004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4928616" y="267004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5477256" y="267004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6025896" y="267004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6574536" y="267004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7123176" y="2670048"/>
            <a:ext cx="603504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7726680" y="2670048"/>
            <a:ext cx="64008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Shape 63"/>
          <p:cNvSpPr/>
          <p:nvPr/>
        </p:nvSpPr>
        <p:spPr>
          <a:xfrm>
            <a:off x="320040" y="2944368"/>
            <a:ext cx="2432304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374904" y="294436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00" dirty="0"/>
          </a:p>
        </p:txBody>
      </p:sp>
      <p:sp>
        <p:nvSpPr>
          <p:cNvPr id="67" name="Shape 65"/>
          <p:cNvSpPr/>
          <p:nvPr/>
        </p:nvSpPr>
        <p:spPr>
          <a:xfrm>
            <a:off x="2752344" y="2944368"/>
            <a:ext cx="10058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3758184" y="2944368"/>
            <a:ext cx="621792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4379976" y="294436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4928616" y="294436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5477256" y="294436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6025896" y="294436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3" name="Shape 71"/>
          <p:cNvSpPr/>
          <p:nvPr/>
        </p:nvSpPr>
        <p:spPr>
          <a:xfrm>
            <a:off x="6574536" y="294436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4" name="Shape 72"/>
          <p:cNvSpPr/>
          <p:nvPr/>
        </p:nvSpPr>
        <p:spPr>
          <a:xfrm>
            <a:off x="7123176" y="2944368"/>
            <a:ext cx="603504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Shape 73"/>
          <p:cNvSpPr/>
          <p:nvPr/>
        </p:nvSpPr>
        <p:spPr>
          <a:xfrm>
            <a:off x="7726680" y="2944368"/>
            <a:ext cx="64008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6" name="Shape 74"/>
          <p:cNvSpPr/>
          <p:nvPr/>
        </p:nvSpPr>
        <p:spPr>
          <a:xfrm>
            <a:off x="320040" y="3218688"/>
            <a:ext cx="2432304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374904" y="321868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00" dirty="0"/>
          </a:p>
        </p:txBody>
      </p:sp>
      <p:sp>
        <p:nvSpPr>
          <p:cNvPr id="78" name="Shape 76"/>
          <p:cNvSpPr/>
          <p:nvPr/>
        </p:nvSpPr>
        <p:spPr>
          <a:xfrm>
            <a:off x="2752344" y="3218688"/>
            <a:ext cx="10058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3758184" y="3218688"/>
            <a:ext cx="621792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4379976" y="321868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Shape 79"/>
          <p:cNvSpPr/>
          <p:nvPr/>
        </p:nvSpPr>
        <p:spPr>
          <a:xfrm>
            <a:off x="4928616" y="321868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2" name="Shape 80"/>
          <p:cNvSpPr/>
          <p:nvPr/>
        </p:nvSpPr>
        <p:spPr>
          <a:xfrm>
            <a:off x="5477256" y="321868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Shape 81"/>
          <p:cNvSpPr/>
          <p:nvPr/>
        </p:nvSpPr>
        <p:spPr>
          <a:xfrm>
            <a:off x="6025896" y="321868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6574536" y="321868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7123176" y="3218688"/>
            <a:ext cx="603504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7726680" y="3218688"/>
            <a:ext cx="64008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320040" y="3493008"/>
            <a:ext cx="2432304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8" name="Text 86"/>
          <p:cNvSpPr/>
          <p:nvPr/>
        </p:nvSpPr>
        <p:spPr>
          <a:xfrm>
            <a:off x="374904" y="349300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800" dirty="0"/>
          </a:p>
        </p:txBody>
      </p:sp>
      <p:sp>
        <p:nvSpPr>
          <p:cNvPr id="89" name="Shape 87"/>
          <p:cNvSpPr/>
          <p:nvPr/>
        </p:nvSpPr>
        <p:spPr>
          <a:xfrm>
            <a:off x="2752344" y="3493008"/>
            <a:ext cx="10058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0" name="Shape 88"/>
          <p:cNvSpPr/>
          <p:nvPr/>
        </p:nvSpPr>
        <p:spPr>
          <a:xfrm>
            <a:off x="3758184" y="3493008"/>
            <a:ext cx="621792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Shape 89"/>
          <p:cNvSpPr/>
          <p:nvPr/>
        </p:nvSpPr>
        <p:spPr>
          <a:xfrm>
            <a:off x="4379976" y="349300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2" name="Shape 90"/>
          <p:cNvSpPr/>
          <p:nvPr/>
        </p:nvSpPr>
        <p:spPr>
          <a:xfrm>
            <a:off x="4928616" y="349300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Shape 91"/>
          <p:cNvSpPr/>
          <p:nvPr/>
        </p:nvSpPr>
        <p:spPr>
          <a:xfrm>
            <a:off x="5477256" y="349300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4" name="Shape 92"/>
          <p:cNvSpPr/>
          <p:nvPr/>
        </p:nvSpPr>
        <p:spPr>
          <a:xfrm>
            <a:off x="6025896" y="349300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6574536" y="349300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6" name="Shape 94"/>
          <p:cNvSpPr/>
          <p:nvPr/>
        </p:nvSpPr>
        <p:spPr>
          <a:xfrm>
            <a:off x="7123176" y="3493008"/>
            <a:ext cx="603504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Shape 95"/>
          <p:cNvSpPr/>
          <p:nvPr/>
        </p:nvSpPr>
        <p:spPr>
          <a:xfrm>
            <a:off x="7726680" y="3493008"/>
            <a:ext cx="64008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8" name="Shape 96"/>
          <p:cNvSpPr/>
          <p:nvPr/>
        </p:nvSpPr>
        <p:spPr>
          <a:xfrm>
            <a:off x="320040" y="3767328"/>
            <a:ext cx="2432304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374904" y="376732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800" dirty="0"/>
          </a:p>
        </p:txBody>
      </p:sp>
      <p:sp>
        <p:nvSpPr>
          <p:cNvPr id="100" name="Shape 98"/>
          <p:cNvSpPr/>
          <p:nvPr/>
        </p:nvSpPr>
        <p:spPr>
          <a:xfrm>
            <a:off x="2752344" y="3767328"/>
            <a:ext cx="10058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1" name="Shape 99"/>
          <p:cNvSpPr/>
          <p:nvPr/>
        </p:nvSpPr>
        <p:spPr>
          <a:xfrm>
            <a:off x="3758184" y="3767328"/>
            <a:ext cx="621792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2" name="Shape 100"/>
          <p:cNvSpPr/>
          <p:nvPr/>
        </p:nvSpPr>
        <p:spPr>
          <a:xfrm>
            <a:off x="4379976" y="376732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3" name="Shape 101"/>
          <p:cNvSpPr/>
          <p:nvPr/>
        </p:nvSpPr>
        <p:spPr>
          <a:xfrm>
            <a:off x="4928616" y="376732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4" name="Shape 102"/>
          <p:cNvSpPr/>
          <p:nvPr/>
        </p:nvSpPr>
        <p:spPr>
          <a:xfrm>
            <a:off x="5477256" y="376732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5" name="Shape 103"/>
          <p:cNvSpPr/>
          <p:nvPr/>
        </p:nvSpPr>
        <p:spPr>
          <a:xfrm>
            <a:off x="6025896" y="376732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6" name="Shape 104"/>
          <p:cNvSpPr/>
          <p:nvPr/>
        </p:nvSpPr>
        <p:spPr>
          <a:xfrm>
            <a:off x="6574536" y="376732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7" name="Shape 105"/>
          <p:cNvSpPr/>
          <p:nvPr/>
        </p:nvSpPr>
        <p:spPr>
          <a:xfrm>
            <a:off x="7123176" y="3767328"/>
            <a:ext cx="603504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8" name="Shape 106"/>
          <p:cNvSpPr/>
          <p:nvPr/>
        </p:nvSpPr>
        <p:spPr>
          <a:xfrm>
            <a:off x="7726680" y="3767328"/>
            <a:ext cx="64008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9" name="Shape 107"/>
          <p:cNvSpPr/>
          <p:nvPr/>
        </p:nvSpPr>
        <p:spPr>
          <a:xfrm>
            <a:off x="320040" y="4041648"/>
            <a:ext cx="2432304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0" name="Text 108"/>
          <p:cNvSpPr/>
          <p:nvPr/>
        </p:nvSpPr>
        <p:spPr>
          <a:xfrm>
            <a:off x="374904" y="404164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800" dirty="0"/>
          </a:p>
        </p:txBody>
      </p:sp>
      <p:sp>
        <p:nvSpPr>
          <p:cNvPr id="111" name="Shape 109"/>
          <p:cNvSpPr/>
          <p:nvPr/>
        </p:nvSpPr>
        <p:spPr>
          <a:xfrm>
            <a:off x="2752344" y="4041648"/>
            <a:ext cx="10058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2" name="Shape 110"/>
          <p:cNvSpPr/>
          <p:nvPr/>
        </p:nvSpPr>
        <p:spPr>
          <a:xfrm>
            <a:off x="3758184" y="4041648"/>
            <a:ext cx="621792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3" name="Shape 111"/>
          <p:cNvSpPr/>
          <p:nvPr/>
        </p:nvSpPr>
        <p:spPr>
          <a:xfrm>
            <a:off x="4379976" y="404164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4" name="Shape 112"/>
          <p:cNvSpPr/>
          <p:nvPr/>
        </p:nvSpPr>
        <p:spPr>
          <a:xfrm>
            <a:off x="4928616" y="404164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5" name="Shape 113"/>
          <p:cNvSpPr/>
          <p:nvPr/>
        </p:nvSpPr>
        <p:spPr>
          <a:xfrm>
            <a:off x="5477256" y="404164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6" name="Shape 114"/>
          <p:cNvSpPr/>
          <p:nvPr/>
        </p:nvSpPr>
        <p:spPr>
          <a:xfrm>
            <a:off x="6025896" y="404164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7" name="Shape 115"/>
          <p:cNvSpPr/>
          <p:nvPr/>
        </p:nvSpPr>
        <p:spPr>
          <a:xfrm>
            <a:off x="6574536" y="404164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8" name="Shape 116"/>
          <p:cNvSpPr/>
          <p:nvPr/>
        </p:nvSpPr>
        <p:spPr>
          <a:xfrm>
            <a:off x="7123176" y="4041648"/>
            <a:ext cx="603504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9" name="Shape 117"/>
          <p:cNvSpPr/>
          <p:nvPr/>
        </p:nvSpPr>
        <p:spPr>
          <a:xfrm>
            <a:off x="7726680" y="4041648"/>
            <a:ext cx="64008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0" name="Shape 118"/>
          <p:cNvSpPr/>
          <p:nvPr/>
        </p:nvSpPr>
        <p:spPr>
          <a:xfrm>
            <a:off x="320040" y="4315968"/>
            <a:ext cx="2432304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1" name="Text 119"/>
          <p:cNvSpPr/>
          <p:nvPr/>
        </p:nvSpPr>
        <p:spPr>
          <a:xfrm>
            <a:off x="374904" y="431596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800" dirty="0"/>
          </a:p>
        </p:txBody>
      </p:sp>
      <p:sp>
        <p:nvSpPr>
          <p:cNvPr id="122" name="Shape 120"/>
          <p:cNvSpPr/>
          <p:nvPr/>
        </p:nvSpPr>
        <p:spPr>
          <a:xfrm>
            <a:off x="2752344" y="4315968"/>
            <a:ext cx="10058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3" name="Shape 121"/>
          <p:cNvSpPr/>
          <p:nvPr/>
        </p:nvSpPr>
        <p:spPr>
          <a:xfrm>
            <a:off x="3758184" y="4315968"/>
            <a:ext cx="621792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4" name="Shape 122"/>
          <p:cNvSpPr/>
          <p:nvPr/>
        </p:nvSpPr>
        <p:spPr>
          <a:xfrm>
            <a:off x="4379976" y="431596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5" name="Shape 123"/>
          <p:cNvSpPr/>
          <p:nvPr/>
        </p:nvSpPr>
        <p:spPr>
          <a:xfrm>
            <a:off x="4928616" y="431596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6" name="Shape 124"/>
          <p:cNvSpPr/>
          <p:nvPr/>
        </p:nvSpPr>
        <p:spPr>
          <a:xfrm>
            <a:off x="5477256" y="431596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7" name="Shape 125"/>
          <p:cNvSpPr/>
          <p:nvPr/>
        </p:nvSpPr>
        <p:spPr>
          <a:xfrm>
            <a:off x="6025896" y="431596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8" name="Shape 126"/>
          <p:cNvSpPr/>
          <p:nvPr/>
        </p:nvSpPr>
        <p:spPr>
          <a:xfrm>
            <a:off x="6574536" y="4315968"/>
            <a:ext cx="54864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9" name="Shape 127"/>
          <p:cNvSpPr/>
          <p:nvPr/>
        </p:nvSpPr>
        <p:spPr>
          <a:xfrm>
            <a:off x="7123176" y="4315968"/>
            <a:ext cx="603504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0" name="Shape 128"/>
          <p:cNvSpPr/>
          <p:nvPr/>
        </p:nvSpPr>
        <p:spPr>
          <a:xfrm>
            <a:off x="7726680" y="4315968"/>
            <a:ext cx="640080" cy="24688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1" name="Shape 129"/>
          <p:cNvSpPr/>
          <p:nvPr/>
        </p:nvSpPr>
        <p:spPr>
          <a:xfrm>
            <a:off x="320040" y="4590288"/>
            <a:ext cx="2432304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2" name="Text 130"/>
          <p:cNvSpPr/>
          <p:nvPr/>
        </p:nvSpPr>
        <p:spPr>
          <a:xfrm>
            <a:off x="374904" y="4590288"/>
            <a:ext cx="201168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800" dirty="0"/>
          </a:p>
        </p:txBody>
      </p:sp>
      <p:sp>
        <p:nvSpPr>
          <p:cNvPr id="133" name="Shape 131"/>
          <p:cNvSpPr/>
          <p:nvPr/>
        </p:nvSpPr>
        <p:spPr>
          <a:xfrm>
            <a:off x="2752344" y="4590288"/>
            <a:ext cx="10058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4" name="Shape 132"/>
          <p:cNvSpPr/>
          <p:nvPr/>
        </p:nvSpPr>
        <p:spPr>
          <a:xfrm>
            <a:off x="3758184" y="4590288"/>
            <a:ext cx="621792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5" name="Shape 133"/>
          <p:cNvSpPr/>
          <p:nvPr/>
        </p:nvSpPr>
        <p:spPr>
          <a:xfrm>
            <a:off x="4379976" y="459028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6" name="Shape 134"/>
          <p:cNvSpPr/>
          <p:nvPr/>
        </p:nvSpPr>
        <p:spPr>
          <a:xfrm>
            <a:off x="4928616" y="459028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7" name="Shape 135"/>
          <p:cNvSpPr/>
          <p:nvPr/>
        </p:nvSpPr>
        <p:spPr>
          <a:xfrm>
            <a:off x="5477256" y="459028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8" name="Shape 136"/>
          <p:cNvSpPr/>
          <p:nvPr/>
        </p:nvSpPr>
        <p:spPr>
          <a:xfrm>
            <a:off x="6025896" y="459028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9" name="Shape 137"/>
          <p:cNvSpPr/>
          <p:nvPr/>
        </p:nvSpPr>
        <p:spPr>
          <a:xfrm>
            <a:off x="6574536" y="4590288"/>
            <a:ext cx="54864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0" name="Shape 138"/>
          <p:cNvSpPr/>
          <p:nvPr/>
        </p:nvSpPr>
        <p:spPr>
          <a:xfrm>
            <a:off x="7123176" y="4590288"/>
            <a:ext cx="603504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1" name="Shape 139"/>
          <p:cNvSpPr/>
          <p:nvPr/>
        </p:nvSpPr>
        <p:spPr>
          <a:xfrm>
            <a:off x="7726680" y="4590288"/>
            <a:ext cx="640080" cy="24688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DECISION CHECKLIST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Decision Checklist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binary gates before adopting any tool — all YES = proceed · any NO = pause and fix first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Technology Decision Checklist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1207008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120700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Category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1527048" y="1389888"/>
            <a:ext cx="4378147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527048" y="1389888"/>
            <a:ext cx="4378147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Gate Question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5905195" y="1389888"/>
            <a:ext cx="1751259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905195" y="1389888"/>
            <a:ext cx="1751259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Matters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7656454" y="1389888"/>
            <a:ext cx="583753" cy="402336"/>
          </a:xfrm>
          <a:prstGeom prst="rect">
            <a:avLst/>
          </a:prstGeom>
          <a:solidFill>
            <a:srgbClr val="2E7D32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656454" y="1389888"/>
            <a:ext cx="583753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8240207" y="1389888"/>
            <a:ext cx="583753" cy="402336"/>
          </a:xfrm>
          <a:prstGeom prst="rect">
            <a:avLst/>
          </a:prstGeom>
          <a:solidFill>
            <a:srgbClr val="C62828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240207" y="1389888"/>
            <a:ext cx="583753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320040" y="1792224"/>
            <a:ext cx="1207008" cy="27980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74904" y="1828800"/>
            <a:ext cx="1097280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 Definition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1527048" y="1792224"/>
            <a:ext cx="4378147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600200" y="1828800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problem clearly documented in one sentence?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5905195" y="1792224"/>
            <a:ext cx="1751259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960059" y="1828800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can't write it in one sentence, you're not ready.</a:t>
            </a:r>
            <a:endParaRPr lang="en-US" sz="750" dirty="0"/>
          </a:p>
        </p:txBody>
      </p:sp>
      <p:sp>
        <p:nvSpPr>
          <p:cNvPr id="26" name="Shape 24"/>
          <p:cNvSpPr/>
          <p:nvPr/>
        </p:nvSpPr>
        <p:spPr>
          <a:xfrm>
            <a:off x="7656454" y="1792224"/>
            <a:ext cx="583753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8240207" y="1792224"/>
            <a:ext cx="583753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320040" y="2099462"/>
            <a:ext cx="1207008" cy="27980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1527048" y="2099462"/>
            <a:ext cx="4378147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1600200" y="2136038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Have you mapped the current process end-to-end before evaluating tools?</a:t>
            </a:r>
            <a:endParaRPr lang="en-US" sz="850" dirty="0"/>
          </a:p>
        </p:txBody>
      </p:sp>
      <p:sp>
        <p:nvSpPr>
          <p:cNvPr id="31" name="Shape 29"/>
          <p:cNvSpPr/>
          <p:nvPr/>
        </p:nvSpPr>
        <p:spPr>
          <a:xfrm>
            <a:off x="5905195" y="2099462"/>
            <a:ext cx="1751259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5960059" y="2136038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 selection without a map leads to fitting the problem to the tool.</a:t>
            </a:r>
            <a:endParaRPr lang="en-US" sz="750" dirty="0"/>
          </a:p>
        </p:txBody>
      </p:sp>
      <p:sp>
        <p:nvSpPr>
          <p:cNvPr id="33" name="Shape 31"/>
          <p:cNvSpPr/>
          <p:nvPr/>
        </p:nvSpPr>
        <p:spPr>
          <a:xfrm>
            <a:off x="7656454" y="2099462"/>
            <a:ext cx="583753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8240207" y="2099462"/>
            <a:ext cx="583753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320040" y="2406701"/>
            <a:ext cx="1207008" cy="27980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1527048" y="2406701"/>
            <a:ext cx="4378147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1600200" y="2443277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problem caused by a broken process — not a missing tool?</a:t>
            </a:r>
            <a:endParaRPr lang="en-US" sz="850" dirty="0"/>
          </a:p>
        </p:txBody>
      </p:sp>
      <p:sp>
        <p:nvSpPr>
          <p:cNvPr id="38" name="Shape 36"/>
          <p:cNvSpPr/>
          <p:nvPr/>
        </p:nvSpPr>
        <p:spPr>
          <a:xfrm>
            <a:off x="5905195" y="2406701"/>
            <a:ext cx="1751259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5960059" y="2443277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 a clean process. Don't automate chaos.</a:t>
            </a:r>
            <a:endParaRPr lang="en-US" sz="750" dirty="0"/>
          </a:p>
        </p:txBody>
      </p:sp>
      <p:sp>
        <p:nvSpPr>
          <p:cNvPr id="40" name="Shape 38"/>
          <p:cNvSpPr/>
          <p:nvPr/>
        </p:nvSpPr>
        <p:spPr>
          <a:xfrm>
            <a:off x="7656454" y="2406701"/>
            <a:ext cx="583753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8240207" y="2406701"/>
            <a:ext cx="583753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320040" y="2713939"/>
            <a:ext cx="1207008" cy="27980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74904" y="2750515"/>
            <a:ext cx="1097280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 Evaluation</a:t>
            </a:r>
            <a:endParaRPr lang="en-US" sz="850" dirty="0"/>
          </a:p>
        </p:txBody>
      </p:sp>
      <p:sp>
        <p:nvSpPr>
          <p:cNvPr id="44" name="Shape 42"/>
          <p:cNvSpPr/>
          <p:nvPr/>
        </p:nvSpPr>
        <p:spPr>
          <a:xfrm>
            <a:off x="1527048" y="2713939"/>
            <a:ext cx="4378147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1600200" y="2750515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Have you explored existing tools in your current stack first?</a:t>
            </a:r>
            <a:endParaRPr lang="en-US" sz="850" dirty="0"/>
          </a:p>
        </p:txBody>
      </p:sp>
      <p:sp>
        <p:nvSpPr>
          <p:cNvPr id="46" name="Shape 44"/>
          <p:cNvSpPr/>
          <p:nvPr/>
        </p:nvSpPr>
        <p:spPr>
          <a:xfrm>
            <a:off x="5905195" y="2713939"/>
            <a:ext cx="1751259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5960059" y="2750515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software is rarely the first answer.</a:t>
            </a:r>
            <a:endParaRPr lang="en-US" sz="750" dirty="0"/>
          </a:p>
        </p:txBody>
      </p:sp>
      <p:sp>
        <p:nvSpPr>
          <p:cNvPr id="48" name="Shape 46"/>
          <p:cNvSpPr/>
          <p:nvPr/>
        </p:nvSpPr>
        <p:spPr>
          <a:xfrm>
            <a:off x="7656454" y="2713939"/>
            <a:ext cx="583753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8240207" y="2713939"/>
            <a:ext cx="583753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320040" y="3021178"/>
            <a:ext cx="1207008" cy="27980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1527048" y="3021178"/>
            <a:ext cx="4378147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1600200" y="3057754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vendor able to show a live pilot in your environment?</a:t>
            </a:r>
            <a:endParaRPr lang="en-US" sz="850" dirty="0"/>
          </a:p>
        </p:txBody>
      </p:sp>
      <p:sp>
        <p:nvSpPr>
          <p:cNvPr id="53" name="Shape 51"/>
          <p:cNvSpPr/>
          <p:nvPr/>
        </p:nvSpPr>
        <p:spPr>
          <a:xfrm>
            <a:off x="5905195" y="3021178"/>
            <a:ext cx="1751259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5960059" y="3057754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Demos on vendor data don't count.</a:t>
            </a:r>
            <a:endParaRPr lang="en-US" sz="750" dirty="0"/>
          </a:p>
        </p:txBody>
      </p:sp>
      <p:sp>
        <p:nvSpPr>
          <p:cNvPr id="55" name="Shape 53"/>
          <p:cNvSpPr/>
          <p:nvPr/>
        </p:nvSpPr>
        <p:spPr>
          <a:xfrm>
            <a:off x="7656454" y="3021178"/>
            <a:ext cx="583753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8240207" y="3021178"/>
            <a:ext cx="583753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320040" y="3328416"/>
            <a:ext cx="1207008" cy="27980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1527048" y="3328416"/>
            <a:ext cx="4378147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1600200" y="3364992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you understand the total cost (licence + integration + training)?</a:t>
            </a:r>
            <a:endParaRPr lang="en-US" sz="850" dirty="0"/>
          </a:p>
        </p:txBody>
      </p:sp>
      <p:sp>
        <p:nvSpPr>
          <p:cNvPr id="60" name="Shape 58"/>
          <p:cNvSpPr/>
          <p:nvPr/>
        </p:nvSpPr>
        <p:spPr>
          <a:xfrm>
            <a:off x="5905195" y="3328416"/>
            <a:ext cx="1751259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5960059" y="3364992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Hidden costs kill ROI calculations.</a:t>
            </a:r>
            <a:endParaRPr lang="en-US" sz="750" dirty="0"/>
          </a:p>
        </p:txBody>
      </p:sp>
      <p:sp>
        <p:nvSpPr>
          <p:cNvPr id="62" name="Shape 60"/>
          <p:cNvSpPr/>
          <p:nvPr/>
        </p:nvSpPr>
        <p:spPr>
          <a:xfrm>
            <a:off x="7656454" y="3328416"/>
            <a:ext cx="583753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8240207" y="3328416"/>
            <a:ext cx="583753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320040" y="3635654"/>
            <a:ext cx="1207008" cy="27980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374904" y="3672230"/>
            <a:ext cx="1097280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Readiness &amp; Governance</a:t>
            </a:r>
            <a:endParaRPr lang="en-US" sz="850" dirty="0"/>
          </a:p>
        </p:txBody>
      </p:sp>
      <p:sp>
        <p:nvSpPr>
          <p:cNvPr id="66" name="Shape 64"/>
          <p:cNvSpPr/>
          <p:nvPr/>
        </p:nvSpPr>
        <p:spPr>
          <a:xfrm>
            <a:off x="1527048" y="3635654"/>
            <a:ext cx="4378147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1600200" y="3672230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pilot scope defined and time-bounded (≤12 weeks)?</a:t>
            </a:r>
            <a:endParaRPr lang="en-US" sz="850" dirty="0"/>
          </a:p>
        </p:txBody>
      </p:sp>
      <p:sp>
        <p:nvSpPr>
          <p:cNvPr id="68" name="Shape 66"/>
          <p:cNvSpPr/>
          <p:nvPr/>
        </p:nvSpPr>
        <p:spPr>
          <a:xfrm>
            <a:off x="5905195" y="3635654"/>
            <a:ext cx="1751259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5960059" y="3672230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Open-ended pilots become shelfware.</a:t>
            </a:r>
            <a:endParaRPr lang="en-US" sz="750" dirty="0"/>
          </a:p>
        </p:txBody>
      </p:sp>
      <p:sp>
        <p:nvSpPr>
          <p:cNvPr id="70" name="Shape 68"/>
          <p:cNvSpPr/>
          <p:nvPr/>
        </p:nvSpPr>
        <p:spPr>
          <a:xfrm>
            <a:off x="7656454" y="3635654"/>
            <a:ext cx="583753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8240207" y="3635654"/>
            <a:ext cx="583753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320040" y="3942893"/>
            <a:ext cx="1207008" cy="27980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3" name="Shape 71"/>
          <p:cNvSpPr/>
          <p:nvPr/>
        </p:nvSpPr>
        <p:spPr>
          <a:xfrm>
            <a:off x="1527048" y="3942893"/>
            <a:ext cx="4378147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1600200" y="3979469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adoption capacity confirmed — time, people, change willingness?</a:t>
            </a:r>
            <a:endParaRPr lang="en-US" sz="850" dirty="0"/>
          </a:p>
        </p:txBody>
      </p:sp>
      <p:sp>
        <p:nvSpPr>
          <p:cNvPr id="75" name="Shape 73"/>
          <p:cNvSpPr/>
          <p:nvPr/>
        </p:nvSpPr>
        <p:spPr>
          <a:xfrm>
            <a:off x="5905195" y="3942893"/>
            <a:ext cx="1751259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5960059" y="3979469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adoption plan = no adoption.</a:t>
            </a:r>
            <a:endParaRPr lang="en-US" sz="750" dirty="0"/>
          </a:p>
        </p:txBody>
      </p:sp>
      <p:sp>
        <p:nvSpPr>
          <p:cNvPr id="77" name="Shape 75"/>
          <p:cNvSpPr/>
          <p:nvPr/>
        </p:nvSpPr>
        <p:spPr>
          <a:xfrm>
            <a:off x="7656454" y="3942893"/>
            <a:ext cx="583753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8240207" y="3942893"/>
            <a:ext cx="583753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320040" y="4250131"/>
            <a:ext cx="1207008" cy="27980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1527048" y="4250131"/>
            <a:ext cx="4378147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1600200" y="4286707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an IT/governance owner confirmed and engaged?</a:t>
            </a:r>
            <a:endParaRPr lang="en-US" sz="850" dirty="0"/>
          </a:p>
        </p:txBody>
      </p:sp>
      <p:sp>
        <p:nvSpPr>
          <p:cNvPr id="82" name="Shape 80"/>
          <p:cNvSpPr/>
          <p:nvPr/>
        </p:nvSpPr>
        <p:spPr>
          <a:xfrm>
            <a:off x="5905195" y="4250131"/>
            <a:ext cx="1751259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5960059" y="4286707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Shadow IT creates debt, not solutions.</a:t>
            </a:r>
            <a:endParaRPr lang="en-US" sz="750" dirty="0"/>
          </a:p>
        </p:txBody>
      </p:sp>
      <p:sp>
        <p:nvSpPr>
          <p:cNvPr id="84" name="Shape 82"/>
          <p:cNvSpPr/>
          <p:nvPr/>
        </p:nvSpPr>
        <p:spPr>
          <a:xfrm>
            <a:off x="7656454" y="4250131"/>
            <a:ext cx="583753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8240207" y="4250131"/>
            <a:ext cx="583753" cy="279806"/>
          </a:xfrm>
          <a:prstGeom prst="rect">
            <a:avLst/>
          </a:prstGeom>
          <a:solidFill>
            <a:srgbClr val="002D55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320040" y="4557370"/>
            <a:ext cx="1207008" cy="27980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1527048" y="4557370"/>
            <a:ext cx="4378147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8" name="Text 86"/>
          <p:cNvSpPr/>
          <p:nvPr/>
        </p:nvSpPr>
        <p:spPr>
          <a:xfrm>
            <a:off x="1600200" y="4593946"/>
            <a:ext cx="4231843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 exit rules set — what triggers a stop or pivot?</a:t>
            </a:r>
            <a:endParaRPr lang="en-US" sz="850" dirty="0"/>
          </a:p>
        </p:txBody>
      </p:sp>
      <p:sp>
        <p:nvSpPr>
          <p:cNvPr id="89" name="Shape 87"/>
          <p:cNvSpPr/>
          <p:nvPr/>
        </p:nvSpPr>
        <p:spPr>
          <a:xfrm>
            <a:off x="5905195" y="4557370"/>
            <a:ext cx="1751259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0" name="Text 88"/>
          <p:cNvSpPr/>
          <p:nvPr/>
        </p:nvSpPr>
        <p:spPr>
          <a:xfrm>
            <a:off x="5960059" y="4593946"/>
            <a:ext cx="1641531" cy="2066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failure conditions before you start.</a:t>
            </a:r>
            <a:endParaRPr lang="en-US" sz="750" dirty="0"/>
          </a:p>
        </p:txBody>
      </p:sp>
      <p:sp>
        <p:nvSpPr>
          <p:cNvPr id="91" name="Shape 89"/>
          <p:cNvSpPr/>
          <p:nvPr/>
        </p:nvSpPr>
        <p:spPr>
          <a:xfrm>
            <a:off x="7656454" y="4557370"/>
            <a:ext cx="583753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92" name="Shape 90"/>
          <p:cNvSpPr/>
          <p:nvPr/>
        </p:nvSpPr>
        <p:spPr>
          <a:xfrm>
            <a:off x="8240207" y="4557370"/>
            <a:ext cx="583753" cy="279806"/>
          </a:xfrm>
          <a:prstGeom prst="rect">
            <a:avLst/>
          </a:prstGeom>
          <a:solidFill>
            <a:srgbClr val="001A33"/>
          </a:solidFill>
          <a:ln w="6350">
            <a:solidFill>
              <a:srgbClr val="C62828"/>
            </a:solidFill>
            <a:prstDash val="soli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DECISION CHECKLIST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Decision — Proceed vs. Pause Logic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this view in steering meetings — green = proceed · amber = fix first · red = stop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Technology Decision Checklist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676144" cy="32918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267614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 Definition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20040" y="1755648"/>
            <a:ext cx="2676144" cy="685800"/>
          </a:xfrm>
          <a:prstGeom prst="rect">
            <a:avLst/>
          </a:prstGeom>
          <a:solidFill>
            <a:srgbClr val="002D55"/>
          </a:solidFill>
          <a:ln w="127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320040" y="1755648"/>
            <a:ext cx="292608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20040" y="175564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374904" y="206654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problem clearly documented in one sentence?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374904" y="223570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can't write it in one sentence, you're not ready.</a:t>
            </a:r>
            <a:endParaRPr lang="en-US" sz="750" dirty="0"/>
          </a:p>
        </p:txBody>
      </p:sp>
      <p:sp>
        <p:nvSpPr>
          <p:cNvPr id="17" name="Shape 15"/>
          <p:cNvSpPr/>
          <p:nvPr/>
        </p:nvSpPr>
        <p:spPr>
          <a:xfrm>
            <a:off x="2026920" y="179222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2026920" y="179222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2502408" y="179222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2502408" y="179222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320040" y="2487168"/>
            <a:ext cx="2676144" cy="685800"/>
          </a:xfrm>
          <a:prstGeom prst="rect">
            <a:avLst/>
          </a:prstGeom>
          <a:solidFill>
            <a:srgbClr val="002D55"/>
          </a:solidFill>
          <a:ln w="127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320040" y="2487168"/>
            <a:ext cx="292608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20040" y="248716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374904" y="279806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Have you mapped the current process end-to-end before evaluating tools?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374904" y="296722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 selection without a map leads to fitting the problem to the tool.</a:t>
            </a:r>
            <a:endParaRPr lang="en-US" sz="750" dirty="0"/>
          </a:p>
        </p:txBody>
      </p:sp>
      <p:sp>
        <p:nvSpPr>
          <p:cNvPr id="26" name="Shape 24"/>
          <p:cNvSpPr/>
          <p:nvPr/>
        </p:nvSpPr>
        <p:spPr>
          <a:xfrm>
            <a:off x="2026920" y="252374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2026920" y="252374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2502408" y="252374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2502408" y="252374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320040" y="3218688"/>
            <a:ext cx="2676144" cy="685800"/>
          </a:xfrm>
          <a:prstGeom prst="rect">
            <a:avLst/>
          </a:prstGeom>
          <a:solidFill>
            <a:srgbClr val="002D55"/>
          </a:solidFill>
          <a:ln w="127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320040" y="3218688"/>
            <a:ext cx="292608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320040" y="321868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374904" y="352958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problem caused by a broken process — not a missing tool?</a:t>
            </a:r>
            <a:endParaRPr lang="en-US" sz="850" dirty="0"/>
          </a:p>
        </p:txBody>
      </p:sp>
      <p:sp>
        <p:nvSpPr>
          <p:cNvPr id="34" name="Text 32"/>
          <p:cNvSpPr/>
          <p:nvPr/>
        </p:nvSpPr>
        <p:spPr>
          <a:xfrm>
            <a:off x="374904" y="369874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 a clean process. Don't automate chaos.</a:t>
            </a:r>
            <a:endParaRPr lang="en-US" sz="750" dirty="0"/>
          </a:p>
        </p:txBody>
      </p:sp>
      <p:sp>
        <p:nvSpPr>
          <p:cNvPr id="35" name="Shape 33"/>
          <p:cNvSpPr/>
          <p:nvPr/>
        </p:nvSpPr>
        <p:spPr>
          <a:xfrm>
            <a:off x="2026920" y="325526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2026920" y="325526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37" name="Shape 35"/>
          <p:cNvSpPr/>
          <p:nvPr/>
        </p:nvSpPr>
        <p:spPr>
          <a:xfrm>
            <a:off x="2502408" y="325526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2502408" y="325526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39" name="Shape 37"/>
          <p:cNvSpPr/>
          <p:nvPr/>
        </p:nvSpPr>
        <p:spPr>
          <a:xfrm>
            <a:off x="3233928" y="1389888"/>
            <a:ext cx="2676144" cy="32918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3233928" y="1389888"/>
            <a:ext cx="267614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 Evaluation</a:t>
            </a:r>
            <a:endParaRPr lang="en-US" sz="1000" dirty="0"/>
          </a:p>
        </p:txBody>
      </p:sp>
      <p:sp>
        <p:nvSpPr>
          <p:cNvPr id="41" name="Shape 39"/>
          <p:cNvSpPr/>
          <p:nvPr/>
        </p:nvSpPr>
        <p:spPr>
          <a:xfrm>
            <a:off x="3233928" y="1755648"/>
            <a:ext cx="2676144" cy="685800"/>
          </a:xfrm>
          <a:prstGeom prst="rect">
            <a:avLst/>
          </a:prstGeom>
          <a:solidFill>
            <a:srgbClr val="002D55"/>
          </a:solidFill>
          <a:ln w="1270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2" name="Shape 40"/>
          <p:cNvSpPr/>
          <p:nvPr/>
        </p:nvSpPr>
        <p:spPr>
          <a:xfrm>
            <a:off x="3233928" y="1755648"/>
            <a:ext cx="292608" cy="29260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233928" y="175564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900" dirty="0"/>
          </a:p>
        </p:txBody>
      </p:sp>
      <p:sp>
        <p:nvSpPr>
          <p:cNvPr id="44" name="Text 42"/>
          <p:cNvSpPr/>
          <p:nvPr/>
        </p:nvSpPr>
        <p:spPr>
          <a:xfrm>
            <a:off x="3288792" y="206654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Have you explored existing tools in your current stack first?</a:t>
            </a:r>
            <a:endParaRPr lang="en-US" sz="850" dirty="0"/>
          </a:p>
        </p:txBody>
      </p:sp>
      <p:sp>
        <p:nvSpPr>
          <p:cNvPr id="45" name="Text 43"/>
          <p:cNvSpPr/>
          <p:nvPr/>
        </p:nvSpPr>
        <p:spPr>
          <a:xfrm>
            <a:off x="3288792" y="223570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software is rarely the first answer.</a:t>
            </a:r>
            <a:endParaRPr lang="en-US" sz="750" dirty="0"/>
          </a:p>
        </p:txBody>
      </p:sp>
      <p:sp>
        <p:nvSpPr>
          <p:cNvPr id="46" name="Shape 44"/>
          <p:cNvSpPr/>
          <p:nvPr/>
        </p:nvSpPr>
        <p:spPr>
          <a:xfrm>
            <a:off x="4940808" y="179222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940808" y="179222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48" name="Shape 46"/>
          <p:cNvSpPr/>
          <p:nvPr/>
        </p:nvSpPr>
        <p:spPr>
          <a:xfrm>
            <a:off x="5416296" y="179222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5416296" y="179222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50" name="Shape 48"/>
          <p:cNvSpPr/>
          <p:nvPr/>
        </p:nvSpPr>
        <p:spPr>
          <a:xfrm>
            <a:off x="3233928" y="2487168"/>
            <a:ext cx="2676144" cy="685800"/>
          </a:xfrm>
          <a:prstGeom prst="rect">
            <a:avLst/>
          </a:prstGeom>
          <a:solidFill>
            <a:srgbClr val="002D55"/>
          </a:solidFill>
          <a:ln w="1270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1" name="Shape 49"/>
          <p:cNvSpPr/>
          <p:nvPr/>
        </p:nvSpPr>
        <p:spPr>
          <a:xfrm>
            <a:off x="3233928" y="2487168"/>
            <a:ext cx="292608" cy="29260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3233928" y="248716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900" dirty="0"/>
          </a:p>
        </p:txBody>
      </p:sp>
      <p:sp>
        <p:nvSpPr>
          <p:cNvPr id="53" name="Text 51"/>
          <p:cNvSpPr/>
          <p:nvPr/>
        </p:nvSpPr>
        <p:spPr>
          <a:xfrm>
            <a:off x="3288792" y="279806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vendor able to show a live pilot in your environment?</a:t>
            </a:r>
            <a:endParaRPr lang="en-US" sz="850" dirty="0"/>
          </a:p>
        </p:txBody>
      </p:sp>
      <p:sp>
        <p:nvSpPr>
          <p:cNvPr id="54" name="Text 52"/>
          <p:cNvSpPr/>
          <p:nvPr/>
        </p:nvSpPr>
        <p:spPr>
          <a:xfrm>
            <a:off x="3288792" y="296722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Demos on vendor data don't count.</a:t>
            </a:r>
            <a:endParaRPr lang="en-US" sz="750" dirty="0"/>
          </a:p>
        </p:txBody>
      </p:sp>
      <p:sp>
        <p:nvSpPr>
          <p:cNvPr id="55" name="Shape 53"/>
          <p:cNvSpPr/>
          <p:nvPr/>
        </p:nvSpPr>
        <p:spPr>
          <a:xfrm>
            <a:off x="4940808" y="252374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4940808" y="252374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57" name="Shape 55"/>
          <p:cNvSpPr/>
          <p:nvPr/>
        </p:nvSpPr>
        <p:spPr>
          <a:xfrm>
            <a:off x="5416296" y="252374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5416296" y="252374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59" name="Shape 57"/>
          <p:cNvSpPr/>
          <p:nvPr/>
        </p:nvSpPr>
        <p:spPr>
          <a:xfrm>
            <a:off x="3233928" y="3218688"/>
            <a:ext cx="2676144" cy="685800"/>
          </a:xfrm>
          <a:prstGeom prst="rect">
            <a:avLst/>
          </a:prstGeom>
          <a:solidFill>
            <a:srgbClr val="002D55"/>
          </a:solidFill>
          <a:ln w="1270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60" name="Shape 58"/>
          <p:cNvSpPr/>
          <p:nvPr/>
        </p:nvSpPr>
        <p:spPr>
          <a:xfrm>
            <a:off x="3233928" y="3218688"/>
            <a:ext cx="292608" cy="29260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3233928" y="321868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900" dirty="0"/>
          </a:p>
        </p:txBody>
      </p:sp>
      <p:sp>
        <p:nvSpPr>
          <p:cNvPr id="62" name="Text 60"/>
          <p:cNvSpPr/>
          <p:nvPr/>
        </p:nvSpPr>
        <p:spPr>
          <a:xfrm>
            <a:off x="3288792" y="352958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you understand the total cost (licence + integration + training)?</a:t>
            </a:r>
            <a:endParaRPr lang="en-US" sz="850" dirty="0"/>
          </a:p>
        </p:txBody>
      </p:sp>
      <p:sp>
        <p:nvSpPr>
          <p:cNvPr id="63" name="Text 61"/>
          <p:cNvSpPr/>
          <p:nvPr/>
        </p:nvSpPr>
        <p:spPr>
          <a:xfrm>
            <a:off x="3288792" y="369874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Hidden costs kill ROI calculations.</a:t>
            </a:r>
            <a:endParaRPr lang="en-US" sz="750" dirty="0"/>
          </a:p>
        </p:txBody>
      </p:sp>
      <p:sp>
        <p:nvSpPr>
          <p:cNvPr id="64" name="Shape 62"/>
          <p:cNvSpPr/>
          <p:nvPr/>
        </p:nvSpPr>
        <p:spPr>
          <a:xfrm>
            <a:off x="4940808" y="325526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4940808" y="325526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66" name="Shape 64"/>
          <p:cNvSpPr/>
          <p:nvPr/>
        </p:nvSpPr>
        <p:spPr>
          <a:xfrm>
            <a:off x="5416296" y="325526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5416296" y="325526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68" name="Shape 66"/>
          <p:cNvSpPr/>
          <p:nvPr/>
        </p:nvSpPr>
        <p:spPr>
          <a:xfrm>
            <a:off x="6147816" y="1389888"/>
            <a:ext cx="2676144" cy="32918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6147816" y="1389888"/>
            <a:ext cx="267614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Readiness &amp; Governance</a:t>
            </a:r>
            <a:endParaRPr lang="en-US" sz="1000" dirty="0"/>
          </a:p>
        </p:txBody>
      </p:sp>
      <p:sp>
        <p:nvSpPr>
          <p:cNvPr id="70" name="Shape 68"/>
          <p:cNvSpPr/>
          <p:nvPr/>
        </p:nvSpPr>
        <p:spPr>
          <a:xfrm>
            <a:off x="6147816" y="1755648"/>
            <a:ext cx="2676144" cy="685800"/>
          </a:xfrm>
          <a:prstGeom prst="rect">
            <a:avLst/>
          </a:prstGeom>
          <a:solidFill>
            <a:srgbClr val="002D55"/>
          </a:solidFill>
          <a:ln w="1270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71" name="Shape 69"/>
          <p:cNvSpPr/>
          <p:nvPr/>
        </p:nvSpPr>
        <p:spPr>
          <a:xfrm>
            <a:off x="6147816" y="1755648"/>
            <a:ext cx="292608" cy="292608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6147816" y="175564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900" dirty="0"/>
          </a:p>
        </p:txBody>
      </p:sp>
      <p:sp>
        <p:nvSpPr>
          <p:cNvPr id="73" name="Text 71"/>
          <p:cNvSpPr/>
          <p:nvPr/>
        </p:nvSpPr>
        <p:spPr>
          <a:xfrm>
            <a:off x="6202680" y="206654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pilot scope defined and time-bounded (≤12 weeks)?</a:t>
            </a:r>
            <a:endParaRPr lang="en-US" sz="850" dirty="0"/>
          </a:p>
        </p:txBody>
      </p:sp>
      <p:sp>
        <p:nvSpPr>
          <p:cNvPr id="74" name="Text 72"/>
          <p:cNvSpPr/>
          <p:nvPr/>
        </p:nvSpPr>
        <p:spPr>
          <a:xfrm>
            <a:off x="6202680" y="223570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Open-ended pilots become shelfware.</a:t>
            </a:r>
            <a:endParaRPr lang="en-US" sz="750" dirty="0"/>
          </a:p>
        </p:txBody>
      </p:sp>
      <p:sp>
        <p:nvSpPr>
          <p:cNvPr id="75" name="Shape 73"/>
          <p:cNvSpPr/>
          <p:nvPr/>
        </p:nvSpPr>
        <p:spPr>
          <a:xfrm>
            <a:off x="7854696" y="179222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7854696" y="179222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77" name="Shape 75"/>
          <p:cNvSpPr/>
          <p:nvPr/>
        </p:nvSpPr>
        <p:spPr>
          <a:xfrm>
            <a:off x="8330184" y="179222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8330184" y="179222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79" name="Shape 77"/>
          <p:cNvSpPr/>
          <p:nvPr/>
        </p:nvSpPr>
        <p:spPr>
          <a:xfrm>
            <a:off x="6147816" y="2487168"/>
            <a:ext cx="2676144" cy="685800"/>
          </a:xfrm>
          <a:prstGeom prst="rect">
            <a:avLst/>
          </a:prstGeom>
          <a:solidFill>
            <a:srgbClr val="002D55"/>
          </a:solidFill>
          <a:ln w="1270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80" name="Shape 78"/>
          <p:cNvSpPr/>
          <p:nvPr/>
        </p:nvSpPr>
        <p:spPr>
          <a:xfrm>
            <a:off x="6147816" y="2487168"/>
            <a:ext cx="292608" cy="292608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6147816" y="248716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  <p:sp>
        <p:nvSpPr>
          <p:cNvPr id="82" name="Text 80"/>
          <p:cNvSpPr/>
          <p:nvPr/>
        </p:nvSpPr>
        <p:spPr>
          <a:xfrm>
            <a:off x="6202680" y="279806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adoption capacity confirmed — time, people, change willingness?</a:t>
            </a:r>
            <a:endParaRPr lang="en-US" sz="850" dirty="0"/>
          </a:p>
        </p:txBody>
      </p:sp>
      <p:sp>
        <p:nvSpPr>
          <p:cNvPr id="83" name="Text 81"/>
          <p:cNvSpPr/>
          <p:nvPr/>
        </p:nvSpPr>
        <p:spPr>
          <a:xfrm>
            <a:off x="6202680" y="296722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adoption plan = no adoption.</a:t>
            </a:r>
            <a:endParaRPr lang="en-US" sz="750" dirty="0"/>
          </a:p>
        </p:txBody>
      </p:sp>
      <p:sp>
        <p:nvSpPr>
          <p:cNvPr id="84" name="Shape 82"/>
          <p:cNvSpPr/>
          <p:nvPr/>
        </p:nvSpPr>
        <p:spPr>
          <a:xfrm>
            <a:off x="7854696" y="252374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7854696" y="252374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86" name="Shape 84"/>
          <p:cNvSpPr/>
          <p:nvPr/>
        </p:nvSpPr>
        <p:spPr>
          <a:xfrm>
            <a:off x="8330184" y="252374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8330184" y="252374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88" name="Shape 86"/>
          <p:cNvSpPr/>
          <p:nvPr/>
        </p:nvSpPr>
        <p:spPr>
          <a:xfrm>
            <a:off x="6147816" y="3218688"/>
            <a:ext cx="2676144" cy="685800"/>
          </a:xfrm>
          <a:prstGeom prst="rect">
            <a:avLst/>
          </a:prstGeom>
          <a:solidFill>
            <a:srgbClr val="002D55"/>
          </a:solidFill>
          <a:ln w="1270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89" name="Shape 87"/>
          <p:cNvSpPr/>
          <p:nvPr/>
        </p:nvSpPr>
        <p:spPr>
          <a:xfrm>
            <a:off x="6147816" y="3218688"/>
            <a:ext cx="292608" cy="292608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90" name="Text 88"/>
          <p:cNvSpPr/>
          <p:nvPr/>
        </p:nvSpPr>
        <p:spPr>
          <a:xfrm>
            <a:off x="6147816" y="321868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  <p:sp>
        <p:nvSpPr>
          <p:cNvPr id="91" name="Text 89"/>
          <p:cNvSpPr/>
          <p:nvPr/>
        </p:nvSpPr>
        <p:spPr>
          <a:xfrm>
            <a:off x="6202680" y="352958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an IT/governance owner confirmed and engaged?</a:t>
            </a:r>
            <a:endParaRPr lang="en-US" sz="850" dirty="0"/>
          </a:p>
        </p:txBody>
      </p:sp>
      <p:sp>
        <p:nvSpPr>
          <p:cNvPr id="92" name="Text 90"/>
          <p:cNvSpPr/>
          <p:nvPr/>
        </p:nvSpPr>
        <p:spPr>
          <a:xfrm>
            <a:off x="6202680" y="369874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Shadow IT creates debt, not solutions.</a:t>
            </a:r>
            <a:endParaRPr lang="en-US" sz="750" dirty="0"/>
          </a:p>
        </p:txBody>
      </p:sp>
      <p:sp>
        <p:nvSpPr>
          <p:cNvPr id="93" name="Shape 91"/>
          <p:cNvSpPr/>
          <p:nvPr/>
        </p:nvSpPr>
        <p:spPr>
          <a:xfrm>
            <a:off x="7854696" y="325526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94" name="Text 92"/>
          <p:cNvSpPr/>
          <p:nvPr/>
        </p:nvSpPr>
        <p:spPr>
          <a:xfrm>
            <a:off x="7854696" y="325526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95" name="Shape 93"/>
          <p:cNvSpPr/>
          <p:nvPr/>
        </p:nvSpPr>
        <p:spPr>
          <a:xfrm>
            <a:off x="8330184" y="325526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96" name="Text 94"/>
          <p:cNvSpPr/>
          <p:nvPr/>
        </p:nvSpPr>
        <p:spPr>
          <a:xfrm>
            <a:off x="8330184" y="325526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97" name="Shape 95"/>
          <p:cNvSpPr/>
          <p:nvPr/>
        </p:nvSpPr>
        <p:spPr>
          <a:xfrm>
            <a:off x="6147816" y="3950208"/>
            <a:ext cx="2676144" cy="685800"/>
          </a:xfrm>
          <a:prstGeom prst="rect">
            <a:avLst/>
          </a:prstGeom>
          <a:solidFill>
            <a:srgbClr val="002D55"/>
          </a:solidFill>
          <a:ln w="1270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98" name="Shape 96"/>
          <p:cNvSpPr/>
          <p:nvPr/>
        </p:nvSpPr>
        <p:spPr>
          <a:xfrm>
            <a:off x="6147816" y="3950208"/>
            <a:ext cx="292608" cy="292608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6147816" y="39502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  <p:sp>
        <p:nvSpPr>
          <p:cNvPr id="100" name="Text 98"/>
          <p:cNvSpPr/>
          <p:nvPr/>
        </p:nvSpPr>
        <p:spPr>
          <a:xfrm>
            <a:off x="6202680" y="4261104"/>
            <a:ext cx="256641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 exit rules set — what triggers a stop or pivot?</a:t>
            </a:r>
            <a:endParaRPr lang="en-US" sz="850" dirty="0"/>
          </a:p>
        </p:txBody>
      </p:sp>
      <p:sp>
        <p:nvSpPr>
          <p:cNvPr id="101" name="Text 99"/>
          <p:cNvSpPr/>
          <p:nvPr/>
        </p:nvSpPr>
        <p:spPr>
          <a:xfrm>
            <a:off x="6202680" y="4430268"/>
            <a:ext cx="2566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failure conditions before you start.</a:t>
            </a:r>
            <a:endParaRPr lang="en-US" sz="750" dirty="0"/>
          </a:p>
        </p:txBody>
      </p:sp>
      <p:sp>
        <p:nvSpPr>
          <p:cNvPr id="102" name="Shape 100"/>
          <p:cNvSpPr/>
          <p:nvPr/>
        </p:nvSpPr>
        <p:spPr>
          <a:xfrm>
            <a:off x="7854696" y="398678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7854696" y="398678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104" name="Shape 102"/>
          <p:cNvSpPr/>
          <p:nvPr/>
        </p:nvSpPr>
        <p:spPr>
          <a:xfrm>
            <a:off x="8330184" y="3986784"/>
            <a:ext cx="438912" cy="219456"/>
          </a:xfrm>
          <a:prstGeom prst="roundRect">
            <a:avLst>
              <a:gd name="adj" fmla="val 16667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05" name="Text 103"/>
          <p:cNvSpPr/>
          <p:nvPr/>
        </p:nvSpPr>
        <p:spPr>
          <a:xfrm>
            <a:off x="8330184" y="3986784"/>
            <a:ext cx="43891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106" name="Shape 104"/>
          <p:cNvSpPr/>
          <p:nvPr/>
        </p:nvSpPr>
        <p:spPr>
          <a:xfrm>
            <a:off x="320040" y="4645152"/>
            <a:ext cx="8503920" cy="274320"/>
          </a:xfrm>
          <a:prstGeom prst="rect">
            <a:avLst/>
          </a:prstGeom>
          <a:solidFill>
            <a:srgbClr val="003366"/>
          </a:solidFill>
          <a:ln w="10160">
            <a:solidFill>
              <a:srgbClr val="336699"/>
            </a:solidFill>
            <a:prstDash val="solid"/>
          </a:ln>
        </p:spPr>
      </p:sp>
      <p:sp>
        <p:nvSpPr>
          <p:cNvPr id="107" name="Shape 105"/>
          <p:cNvSpPr/>
          <p:nvPr/>
        </p:nvSpPr>
        <p:spPr>
          <a:xfrm>
            <a:off x="457200" y="4709160"/>
            <a:ext cx="164592" cy="14630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08" name="Text 106"/>
          <p:cNvSpPr/>
          <p:nvPr/>
        </p:nvSpPr>
        <p:spPr>
          <a:xfrm>
            <a:off x="676656" y="4690872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10 YES → Proceed to build</a:t>
            </a:r>
            <a:endParaRPr lang="en-US" sz="850" dirty="0"/>
          </a:p>
        </p:txBody>
      </p:sp>
      <p:sp>
        <p:nvSpPr>
          <p:cNvPr id="109" name="Shape 107"/>
          <p:cNvSpPr/>
          <p:nvPr/>
        </p:nvSpPr>
        <p:spPr>
          <a:xfrm>
            <a:off x="3255264" y="4709160"/>
            <a:ext cx="164592" cy="146304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110" name="Text 108"/>
          <p:cNvSpPr/>
          <p:nvPr/>
        </p:nvSpPr>
        <p:spPr>
          <a:xfrm>
            <a:off x="3474720" y="4690872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1–2 NO → Pause — fix those gates first</a:t>
            </a:r>
            <a:endParaRPr lang="en-US" sz="850" dirty="0"/>
          </a:p>
        </p:txBody>
      </p:sp>
      <p:sp>
        <p:nvSpPr>
          <p:cNvPr id="111" name="Shape 109"/>
          <p:cNvSpPr/>
          <p:nvPr/>
        </p:nvSpPr>
        <p:spPr>
          <a:xfrm>
            <a:off x="6053328" y="4709160"/>
            <a:ext cx="164592" cy="14630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12" name="Text 110"/>
          <p:cNvSpPr/>
          <p:nvPr/>
        </p:nvSpPr>
        <p:spPr>
          <a:xfrm>
            <a:off x="6272784" y="4690872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3+ NO → Stop — the problem is not ready for a tool</a:t>
            </a:r>
            <a:endParaRPr lang="en-US" sz="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DECISION CHECKLIST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Decision Checklist — Blank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your own gate questions — tick YES/NO — any NO = pause and fix before proceeding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Technology Decision Checklist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310896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31089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#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630936" y="1389888"/>
            <a:ext cx="1207008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30936" y="1389888"/>
            <a:ext cx="120700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Category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1837944" y="1389888"/>
            <a:ext cx="4078224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837944" y="1389888"/>
            <a:ext cx="4078224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Gate Question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5916168" y="1389888"/>
            <a:ext cx="237744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916168" y="1389888"/>
            <a:ext cx="23774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Matters (tip)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8293608" y="1389888"/>
            <a:ext cx="274320" cy="402336"/>
          </a:xfrm>
          <a:prstGeom prst="rect">
            <a:avLst/>
          </a:prstGeom>
          <a:solidFill>
            <a:srgbClr val="2E7D32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293608" y="1389888"/>
            <a:ext cx="2743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8567928" y="1389888"/>
            <a:ext cx="256032" cy="402336"/>
          </a:xfrm>
          <a:prstGeom prst="rect">
            <a:avLst/>
          </a:prstGeom>
          <a:solidFill>
            <a:srgbClr val="C62828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567928" y="1389888"/>
            <a:ext cx="256032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320040" y="1792224"/>
            <a:ext cx="310896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20040" y="1792224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630936" y="1792224"/>
            <a:ext cx="1207008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1837944" y="1792224"/>
            <a:ext cx="4078224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5916168" y="1792224"/>
            <a:ext cx="2377440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8293608" y="1792224"/>
            <a:ext cx="274320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8567928" y="1792224"/>
            <a:ext cx="256032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320040" y="2048256"/>
            <a:ext cx="310896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320040" y="2048256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31" name="Shape 29"/>
          <p:cNvSpPr/>
          <p:nvPr/>
        </p:nvSpPr>
        <p:spPr>
          <a:xfrm>
            <a:off x="630936" y="2048256"/>
            <a:ext cx="1207008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1837944" y="2048256"/>
            <a:ext cx="4078224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5916168" y="2048256"/>
            <a:ext cx="2377440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8293608" y="2048256"/>
            <a:ext cx="274320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8567928" y="2048256"/>
            <a:ext cx="256032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320040" y="2304288"/>
            <a:ext cx="310896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320040" y="2304288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630936" y="2304288"/>
            <a:ext cx="1207008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837944" y="2304288"/>
            <a:ext cx="4078224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5916168" y="2304288"/>
            <a:ext cx="2377440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8293608" y="2304288"/>
            <a:ext cx="274320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8567928" y="2304288"/>
            <a:ext cx="256032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320040" y="2560320"/>
            <a:ext cx="310896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320040" y="2560320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00" dirty="0"/>
          </a:p>
        </p:txBody>
      </p:sp>
      <p:sp>
        <p:nvSpPr>
          <p:cNvPr id="45" name="Shape 43"/>
          <p:cNvSpPr/>
          <p:nvPr/>
        </p:nvSpPr>
        <p:spPr>
          <a:xfrm>
            <a:off x="630936" y="2560320"/>
            <a:ext cx="1207008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1837944" y="2560320"/>
            <a:ext cx="4078224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916168" y="2560320"/>
            <a:ext cx="2377440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8293608" y="2560320"/>
            <a:ext cx="274320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8567928" y="2560320"/>
            <a:ext cx="256032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320040" y="2816352"/>
            <a:ext cx="310896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320040" y="2816352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630936" y="2816352"/>
            <a:ext cx="1207008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1837944" y="2816352"/>
            <a:ext cx="4078224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5916168" y="2816352"/>
            <a:ext cx="2377440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8293608" y="2816352"/>
            <a:ext cx="274320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8567928" y="2816352"/>
            <a:ext cx="256032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320040" y="3072384"/>
            <a:ext cx="310896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320040" y="3072384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800" dirty="0"/>
          </a:p>
        </p:txBody>
      </p:sp>
      <p:sp>
        <p:nvSpPr>
          <p:cNvPr id="59" name="Shape 57"/>
          <p:cNvSpPr/>
          <p:nvPr/>
        </p:nvSpPr>
        <p:spPr>
          <a:xfrm>
            <a:off x="630936" y="3072384"/>
            <a:ext cx="1207008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1837944" y="3072384"/>
            <a:ext cx="4078224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5916168" y="3072384"/>
            <a:ext cx="2377440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8293608" y="3072384"/>
            <a:ext cx="274320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8567928" y="3072384"/>
            <a:ext cx="256032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320040" y="3328416"/>
            <a:ext cx="310896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320040" y="3328416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800" dirty="0"/>
          </a:p>
        </p:txBody>
      </p:sp>
      <p:sp>
        <p:nvSpPr>
          <p:cNvPr id="66" name="Shape 64"/>
          <p:cNvSpPr/>
          <p:nvPr/>
        </p:nvSpPr>
        <p:spPr>
          <a:xfrm>
            <a:off x="630936" y="3328416"/>
            <a:ext cx="1207008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1837944" y="3328416"/>
            <a:ext cx="4078224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916168" y="3328416"/>
            <a:ext cx="2377440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8293608" y="3328416"/>
            <a:ext cx="274320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8567928" y="3328416"/>
            <a:ext cx="256032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320040" y="3584448"/>
            <a:ext cx="310896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320040" y="3584448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800" dirty="0"/>
          </a:p>
        </p:txBody>
      </p:sp>
      <p:sp>
        <p:nvSpPr>
          <p:cNvPr id="73" name="Shape 71"/>
          <p:cNvSpPr/>
          <p:nvPr/>
        </p:nvSpPr>
        <p:spPr>
          <a:xfrm>
            <a:off x="630936" y="3584448"/>
            <a:ext cx="1207008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4" name="Shape 72"/>
          <p:cNvSpPr/>
          <p:nvPr/>
        </p:nvSpPr>
        <p:spPr>
          <a:xfrm>
            <a:off x="1837944" y="3584448"/>
            <a:ext cx="4078224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Shape 73"/>
          <p:cNvSpPr/>
          <p:nvPr/>
        </p:nvSpPr>
        <p:spPr>
          <a:xfrm>
            <a:off x="5916168" y="3584448"/>
            <a:ext cx="2377440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6" name="Shape 74"/>
          <p:cNvSpPr/>
          <p:nvPr/>
        </p:nvSpPr>
        <p:spPr>
          <a:xfrm>
            <a:off x="8293608" y="3584448"/>
            <a:ext cx="274320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8567928" y="3584448"/>
            <a:ext cx="256032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320040" y="3840480"/>
            <a:ext cx="310896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320040" y="3840480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800" dirty="0"/>
          </a:p>
        </p:txBody>
      </p:sp>
      <p:sp>
        <p:nvSpPr>
          <p:cNvPr id="80" name="Shape 78"/>
          <p:cNvSpPr/>
          <p:nvPr/>
        </p:nvSpPr>
        <p:spPr>
          <a:xfrm>
            <a:off x="630936" y="3840480"/>
            <a:ext cx="1207008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Shape 79"/>
          <p:cNvSpPr/>
          <p:nvPr/>
        </p:nvSpPr>
        <p:spPr>
          <a:xfrm>
            <a:off x="1837944" y="3840480"/>
            <a:ext cx="4078224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2" name="Shape 80"/>
          <p:cNvSpPr/>
          <p:nvPr/>
        </p:nvSpPr>
        <p:spPr>
          <a:xfrm>
            <a:off x="5916168" y="3840480"/>
            <a:ext cx="2377440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Shape 81"/>
          <p:cNvSpPr/>
          <p:nvPr/>
        </p:nvSpPr>
        <p:spPr>
          <a:xfrm>
            <a:off x="8293608" y="3840480"/>
            <a:ext cx="274320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8567928" y="3840480"/>
            <a:ext cx="256032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320040" y="4096512"/>
            <a:ext cx="310896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6" name="Text 84"/>
          <p:cNvSpPr/>
          <p:nvPr/>
        </p:nvSpPr>
        <p:spPr>
          <a:xfrm>
            <a:off x="320040" y="4096512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800" dirty="0"/>
          </a:p>
        </p:txBody>
      </p:sp>
      <p:sp>
        <p:nvSpPr>
          <p:cNvPr id="87" name="Shape 85"/>
          <p:cNvSpPr/>
          <p:nvPr/>
        </p:nvSpPr>
        <p:spPr>
          <a:xfrm>
            <a:off x="630936" y="4096512"/>
            <a:ext cx="1207008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8" name="Shape 86"/>
          <p:cNvSpPr/>
          <p:nvPr/>
        </p:nvSpPr>
        <p:spPr>
          <a:xfrm>
            <a:off x="1837944" y="4096512"/>
            <a:ext cx="4078224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9" name="Shape 87"/>
          <p:cNvSpPr/>
          <p:nvPr/>
        </p:nvSpPr>
        <p:spPr>
          <a:xfrm>
            <a:off x="5916168" y="4096512"/>
            <a:ext cx="2377440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0" name="Shape 88"/>
          <p:cNvSpPr/>
          <p:nvPr/>
        </p:nvSpPr>
        <p:spPr>
          <a:xfrm>
            <a:off x="8293608" y="4096512"/>
            <a:ext cx="274320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91" name="Shape 89"/>
          <p:cNvSpPr/>
          <p:nvPr/>
        </p:nvSpPr>
        <p:spPr>
          <a:xfrm>
            <a:off x="8567928" y="4096512"/>
            <a:ext cx="256032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92" name="Shape 90"/>
          <p:cNvSpPr/>
          <p:nvPr/>
        </p:nvSpPr>
        <p:spPr>
          <a:xfrm>
            <a:off x="320040" y="4352544"/>
            <a:ext cx="310896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320040" y="4352544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800" dirty="0"/>
          </a:p>
        </p:txBody>
      </p:sp>
      <p:sp>
        <p:nvSpPr>
          <p:cNvPr id="94" name="Shape 92"/>
          <p:cNvSpPr/>
          <p:nvPr/>
        </p:nvSpPr>
        <p:spPr>
          <a:xfrm>
            <a:off x="630936" y="4352544"/>
            <a:ext cx="1207008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1837944" y="4352544"/>
            <a:ext cx="4078224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6" name="Shape 94"/>
          <p:cNvSpPr/>
          <p:nvPr/>
        </p:nvSpPr>
        <p:spPr>
          <a:xfrm>
            <a:off x="5916168" y="4352544"/>
            <a:ext cx="2377440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Shape 95"/>
          <p:cNvSpPr/>
          <p:nvPr/>
        </p:nvSpPr>
        <p:spPr>
          <a:xfrm>
            <a:off x="8293608" y="4352544"/>
            <a:ext cx="274320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98" name="Shape 96"/>
          <p:cNvSpPr/>
          <p:nvPr/>
        </p:nvSpPr>
        <p:spPr>
          <a:xfrm>
            <a:off x="8567928" y="4352544"/>
            <a:ext cx="256032" cy="228600"/>
          </a:xfrm>
          <a:prstGeom prst="rect">
            <a:avLst/>
          </a:prstGeom>
          <a:solidFill>
            <a:srgbClr val="002D55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99" name="Shape 97"/>
          <p:cNvSpPr/>
          <p:nvPr/>
        </p:nvSpPr>
        <p:spPr>
          <a:xfrm>
            <a:off x="320040" y="4608576"/>
            <a:ext cx="310896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0" name="Text 98"/>
          <p:cNvSpPr/>
          <p:nvPr/>
        </p:nvSpPr>
        <p:spPr>
          <a:xfrm>
            <a:off x="320040" y="4608576"/>
            <a:ext cx="3108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800" dirty="0"/>
          </a:p>
        </p:txBody>
      </p:sp>
      <p:sp>
        <p:nvSpPr>
          <p:cNvPr id="101" name="Shape 99"/>
          <p:cNvSpPr/>
          <p:nvPr/>
        </p:nvSpPr>
        <p:spPr>
          <a:xfrm>
            <a:off x="630936" y="4608576"/>
            <a:ext cx="1207008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2" name="Shape 100"/>
          <p:cNvSpPr/>
          <p:nvPr/>
        </p:nvSpPr>
        <p:spPr>
          <a:xfrm>
            <a:off x="1837944" y="4608576"/>
            <a:ext cx="4078224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3" name="Shape 101"/>
          <p:cNvSpPr/>
          <p:nvPr/>
        </p:nvSpPr>
        <p:spPr>
          <a:xfrm>
            <a:off x="5916168" y="4608576"/>
            <a:ext cx="2377440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4" name="Shape 102"/>
          <p:cNvSpPr/>
          <p:nvPr/>
        </p:nvSpPr>
        <p:spPr>
          <a:xfrm>
            <a:off x="8293608" y="4608576"/>
            <a:ext cx="274320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105" name="Shape 103"/>
          <p:cNvSpPr/>
          <p:nvPr/>
        </p:nvSpPr>
        <p:spPr>
          <a:xfrm>
            <a:off x="8567928" y="4608576"/>
            <a:ext cx="256032" cy="228600"/>
          </a:xfrm>
          <a:prstGeom prst="rect">
            <a:avLst/>
          </a:prstGeom>
          <a:solidFill>
            <a:srgbClr val="001A33"/>
          </a:solidFill>
          <a:ln w="6350">
            <a:solidFill>
              <a:srgbClr val="C62828"/>
            </a:solidFill>
            <a:prstDash val="soli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LOW-CODE FLOW SKETCH CANVAS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Flow Sketch — Invoice Routing Example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Sketch the trigger, conditions, actions, and error path before writing a single line of code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Flow Sketch Canvas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1335024" cy="62179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320040" y="1426464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</a:t>
            </a:r>
            <a:endParaRPr lang="en-US" sz="700" dirty="0"/>
          </a:p>
        </p:txBody>
      </p:sp>
      <p:sp>
        <p:nvSpPr>
          <p:cNvPr id="12" name="Text 10"/>
          <p:cNvSpPr/>
          <p:nvPr/>
        </p:nvSpPr>
        <p:spPr>
          <a:xfrm>
            <a:off x="320040" y="1591056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invoice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arrives in mailbox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1655064" y="1700784"/>
            <a:ext cx="256032" cy="0"/>
          </a:xfrm>
          <a:prstGeom prst="line">
            <a:avLst/>
          </a:prstGeom>
          <a:noFill/>
          <a:ln w="19050">
            <a:solidFill>
              <a:srgbClr val="6699CC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1911096" y="1389888"/>
            <a:ext cx="1335024" cy="621792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1911096" y="1426464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</a:t>
            </a:r>
            <a:endParaRPr lang="en-US" sz="700" dirty="0"/>
          </a:p>
        </p:txBody>
      </p:sp>
      <p:sp>
        <p:nvSpPr>
          <p:cNvPr id="16" name="Text 14"/>
          <p:cNvSpPr/>
          <p:nvPr/>
        </p:nvSpPr>
        <p:spPr>
          <a:xfrm>
            <a:off x="1911096" y="1591056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value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≥ €5,000?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2578608" y="2011680"/>
            <a:ext cx="0" cy="329184"/>
          </a:xfrm>
          <a:prstGeom prst="line">
            <a:avLst/>
          </a:prstGeom>
          <a:noFill/>
          <a:ln w="19050">
            <a:solidFill>
              <a:srgbClr val="6699C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2615184" y="2029968"/>
            <a:ext cx="548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3246120" y="1576426"/>
            <a:ext cx="256032" cy="0"/>
          </a:xfrm>
          <a:prstGeom prst="line">
            <a:avLst/>
          </a:prstGeom>
          <a:noFill/>
          <a:ln w="19050">
            <a:solidFill>
              <a:srgbClr val="6699CC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282696" y="1411834"/>
            <a:ext cx="914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750" dirty="0"/>
          </a:p>
        </p:txBody>
      </p:sp>
      <p:sp>
        <p:nvSpPr>
          <p:cNvPr id="21" name="Shape 19"/>
          <p:cNvSpPr/>
          <p:nvPr/>
        </p:nvSpPr>
        <p:spPr>
          <a:xfrm>
            <a:off x="1911096" y="2340864"/>
            <a:ext cx="1335024" cy="621792"/>
          </a:xfrm>
          <a:prstGeom prst="rect">
            <a:avLst/>
          </a:prstGeom>
          <a:solidFill>
            <a:srgbClr val="003366"/>
          </a:solidFill>
          <a:ln w="1905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1911096" y="2377440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</a:t>
            </a:r>
            <a:endParaRPr lang="en-US" sz="700" dirty="0"/>
          </a:p>
        </p:txBody>
      </p:sp>
      <p:sp>
        <p:nvSpPr>
          <p:cNvPr id="23" name="Text 21"/>
          <p:cNvSpPr/>
          <p:nvPr/>
        </p:nvSpPr>
        <p:spPr>
          <a:xfrm>
            <a:off x="1911096" y="2542032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Extract vendor,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amount, GL code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3246120" y="2651760"/>
            <a:ext cx="256032" cy="0"/>
          </a:xfrm>
          <a:prstGeom prst="line">
            <a:avLst/>
          </a:prstGeom>
          <a:noFill/>
          <a:ln w="19050">
            <a:solidFill>
              <a:srgbClr val="6699CC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3502152" y="2340864"/>
            <a:ext cx="1335024" cy="62179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3502152" y="2377440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APPROVAL</a:t>
            </a:r>
            <a:endParaRPr lang="en-US" sz="700" dirty="0"/>
          </a:p>
        </p:txBody>
      </p:sp>
      <p:sp>
        <p:nvSpPr>
          <p:cNvPr id="27" name="Text 25"/>
          <p:cNvSpPr/>
          <p:nvPr/>
        </p:nvSpPr>
        <p:spPr>
          <a:xfrm>
            <a:off x="3502152" y="2542032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Route to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Manager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4837176" y="2651760"/>
            <a:ext cx="256032" cy="0"/>
          </a:xfrm>
          <a:prstGeom prst="line">
            <a:avLst/>
          </a:prstGeom>
          <a:noFill/>
          <a:ln w="19050">
            <a:solidFill>
              <a:srgbClr val="6699CC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093208" y="2340864"/>
            <a:ext cx="1335024" cy="621792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0" name="Text 28"/>
          <p:cNvSpPr/>
          <p:nvPr/>
        </p:nvSpPr>
        <p:spPr>
          <a:xfrm>
            <a:off x="5093208" y="2377440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</a:t>
            </a:r>
            <a:endParaRPr lang="en-US" sz="700" dirty="0"/>
          </a:p>
        </p:txBody>
      </p:sp>
      <p:sp>
        <p:nvSpPr>
          <p:cNvPr id="31" name="Text 29"/>
          <p:cNvSpPr/>
          <p:nvPr/>
        </p:nvSpPr>
        <p:spPr>
          <a:xfrm>
            <a:off x="5093208" y="2542032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 to ERP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notify AR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3502152" y="1389888"/>
            <a:ext cx="1335024" cy="621792"/>
          </a:xfrm>
          <a:prstGeom prst="rect">
            <a:avLst/>
          </a:prstGeom>
          <a:solidFill>
            <a:srgbClr val="220000">
              <a:alpha val="60000"/>
            </a:srgbClr>
          </a:solidFill>
          <a:ln w="1905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3502152" y="1426464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PATH</a:t>
            </a:r>
            <a:endParaRPr lang="en-US" sz="700" dirty="0"/>
          </a:p>
        </p:txBody>
      </p:sp>
      <p:sp>
        <p:nvSpPr>
          <p:cNvPr id="34" name="Text 32"/>
          <p:cNvSpPr/>
          <p:nvPr/>
        </p:nvSpPr>
        <p:spPr>
          <a:xfrm>
            <a:off x="3502152" y="1591056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Flag for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review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notify sender</a:t>
            </a:r>
            <a:endParaRPr lang="en-US" sz="900" dirty="0"/>
          </a:p>
        </p:txBody>
      </p:sp>
      <p:sp>
        <p:nvSpPr>
          <p:cNvPr id="35" name="Shape 33"/>
          <p:cNvSpPr/>
          <p:nvPr/>
        </p:nvSpPr>
        <p:spPr>
          <a:xfrm>
            <a:off x="4169664" y="2962656"/>
            <a:ext cx="0" cy="329184"/>
          </a:xfrm>
          <a:prstGeom prst="line">
            <a:avLst/>
          </a:prstGeom>
          <a:noFill/>
          <a:ln w="19050">
            <a:solidFill>
              <a:srgbClr val="6699CC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3502152" y="3291840"/>
            <a:ext cx="1335024" cy="621792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7" name="Text 35"/>
          <p:cNvSpPr/>
          <p:nvPr/>
        </p:nvSpPr>
        <p:spPr>
          <a:xfrm>
            <a:off x="3502152" y="3328416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</a:t>
            </a:r>
            <a:endParaRPr lang="en-US" sz="700" dirty="0"/>
          </a:p>
        </p:txBody>
      </p:sp>
      <p:sp>
        <p:nvSpPr>
          <p:cNvPr id="38" name="Text 36"/>
          <p:cNvSpPr/>
          <p:nvPr/>
        </p:nvSpPr>
        <p:spPr>
          <a:xfrm>
            <a:off x="3502152" y="3493008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Approved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manager?</a:t>
            </a:r>
            <a:endParaRPr lang="en-US" sz="900" dirty="0"/>
          </a:p>
        </p:txBody>
      </p:sp>
      <p:sp>
        <p:nvSpPr>
          <p:cNvPr id="39" name="Shape 37"/>
          <p:cNvSpPr/>
          <p:nvPr/>
        </p:nvSpPr>
        <p:spPr>
          <a:xfrm>
            <a:off x="4837176" y="3478378"/>
            <a:ext cx="1847088" cy="0"/>
          </a:xfrm>
          <a:prstGeom prst="line">
            <a:avLst/>
          </a:prstGeom>
          <a:noFill/>
          <a:ln w="19050">
            <a:solidFill>
              <a:srgbClr val="C62828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4873752" y="3295498"/>
            <a:ext cx="548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→</a:t>
            </a:r>
            <a:endParaRPr lang="en-US" sz="800" dirty="0"/>
          </a:p>
        </p:txBody>
      </p:sp>
      <p:sp>
        <p:nvSpPr>
          <p:cNvPr id="41" name="Shape 39"/>
          <p:cNvSpPr/>
          <p:nvPr/>
        </p:nvSpPr>
        <p:spPr>
          <a:xfrm>
            <a:off x="5093208" y="3291840"/>
            <a:ext cx="1335024" cy="621792"/>
          </a:xfrm>
          <a:prstGeom prst="rect">
            <a:avLst/>
          </a:prstGeom>
          <a:solidFill>
            <a:srgbClr val="220000">
              <a:alpha val="60000"/>
            </a:srgbClr>
          </a:solidFill>
          <a:ln w="1905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2" name="Text 40"/>
          <p:cNvSpPr/>
          <p:nvPr/>
        </p:nvSpPr>
        <p:spPr>
          <a:xfrm>
            <a:off x="5093208" y="3328416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PATH</a:t>
            </a:r>
            <a:endParaRPr lang="en-US" sz="700" dirty="0"/>
          </a:p>
        </p:txBody>
      </p:sp>
      <p:sp>
        <p:nvSpPr>
          <p:cNvPr id="43" name="Text 41"/>
          <p:cNvSpPr/>
          <p:nvPr/>
        </p:nvSpPr>
        <p:spPr>
          <a:xfrm>
            <a:off x="5093208" y="3493008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Return to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requester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reason</a:t>
            </a:r>
            <a:endParaRPr lang="en-US" sz="900" dirty="0"/>
          </a:p>
        </p:txBody>
      </p:sp>
      <p:sp>
        <p:nvSpPr>
          <p:cNvPr id="44" name="Shape 42"/>
          <p:cNvSpPr/>
          <p:nvPr/>
        </p:nvSpPr>
        <p:spPr>
          <a:xfrm>
            <a:off x="4169664" y="3913632"/>
            <a:ext cx="0" cy="365760"/>
          </a:xfrm>
          <a:prstGeom prst="line">
            <a:avLst/>
          </a:prstGeom>
          <a:noFill/>
          <a:ln w="19050">
            <a:solidFill>
              <a:srgbClr val="2E7D32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557016" y="3931920"/>
            <a:ext cx="548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 ↓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3502152" y="4315968"/>
            <a:ext cx="1335024" cy="621792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7" name="Text 45"/>
          <p:cNvSpPr/>
          <p:nvPr/>
        </p:nvSpPr>
        <p:spPr>
          <a:xfrm>
            <a:off x="3502152" y="4352544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</a:t>
            </a:r>
            <a:endParaRPr lang="en-US" sz="700" dirty="0"/>
          </a:p>
        </p:txBody>
      </p:sp>
      <p:sp>
        <p:nvSpPr>
          <p:cNvPr id="48" name="Text 46"/>
          <p:cNvSpPr/>
          <p:nvPr/>
        </p:nvSpPr>
        <p:spPr>
          <a:xfrm>
            <a:off x="3502152" y="4517136"/>
            <a:ext cx="13350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 approved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to ERP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archive</a:t>
            </a:r>
            <a:endParaRPr lang="en-US" sz="900" dirty="0"/>
          </a:p>
        </p:txBody>
      </p:sp>
      <p:sp>
        <p:nvSpPr>
          <p:cNvPr id="49" name="Shape 47"/>
          <p:cNvSpPr/>
          <p:nvPr/>
        </p:nvSpPr>
        <p:spPr>
          <a:xfrm>
            <a:off x="320040" y="4590288"/>
            <a:ext cx="182880" cy="146304"/>
          </a:xfrm>
          <a:prstGeom prst="rect">
            <a:avLst/>
          </a:prstGeom>
          <a:solidFill>
            <a:srgbClr val="FF6600"/>
          </a:solidFill>
          <a:ln w="6350">
            <a:solidFill>
              <a:srgbClr val="FF6600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57784" y="4590288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</a:t>
            </a:r>
            <a:endParaRPr lang="en-US" sz="800" dirty="0"/>
          </a:p>
        </p:txBody>
      </p:sp>
      <p:sp>
        <p:nvSpPr>
          <p:cNvPr id="51" name="Shape 49"/>
          <p:cNvSpPr/>
          <p:nvPr/>
        </p:nvSpPr>
        <p:spPr>
          <a:xfrm>
            <a:off x="1728216" y="4590288"/>
            <a:ext cx="182880" cy="146304"/>
          </a:xfrm>
          <a:prstGeom prst="rect">
            <a:avLst/>
          </a:prstGeom>
          <a:solidFill>
            <a:srgbClr val="336699"/>
          </a:solidFill>
          <a:ln w="6350">
            <a:solidFill>
              <a:srgbClr val="336699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1965960" y="4590288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</a:t>
            </a:r>
            <a:endParaRPr lang="en-US" sz="800" dirty="0"/>
          </a:p>
        </p:txBody>
      </p:sp>
      <p:sp>
        <p:nvSpPr>
          <p:cNvPr id="53" name="Shape 51"/>
          <p:cNvSpPr/>
          <p:nvPr/>
        </p:nvSpPr>
        <p:spPr>
          <a:xfrm>
            <a:off x="3136392" y="4590288"/>
            <a:ext cx="182880" cy="146304"/>
          </a:xfrm>
          <a:prstGeom prst="rect">
            <a:avLst/>
          </a:prstGeom>
          <a:solidFill>
            <a:srgbClr val="003366"/>
          </a:solidFill>
          <a:ln w="6350">
            <a:solidFill>
              <a:srgbClr val="6699CC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3374136" y="4590288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</a:t>
            </a:r>
            <a:endParaRPr lang="en-US" sz="800" dirty="0"/>
          </a:p>
        </p:txBody>
      </p:sp>
      <p:sp>
        <p:nvSpPr>
          <p:cNvPr id="55" name="Shape 53"/>
          <p:cNvSpPr/>
          <p:nvPr/>
        </p:nvSpPr>
        <p:spPr>
          <a:xfrm>
            <a:off x="4544568" y="4590288"/>
            <a:ext cx="182880" cy="146304"/>
          </a:xfrm>
          <a:prstGeom prst="rect">
            <a:avLst/>
          </a:prstGeom>
          <a:solidFill>
            <a:srgbClr val="2E7D32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4782312" y="4590288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Approval Gate</a:t>
            </a:r>
            <a:endParaRPr lang="en-US" sz="800" dirty="0"/>
          </a:p>
        </p:txBody>
      </p:sp>
      <p:sp>
        <p:nvSpPr>
          <p:cNvPr id="57" name="Shape 55"/>
          <p:cNvSpPr/>
          <p:nvPr/>
        </p:nvSpPr>
        <p:spPr>
          <a:xfrm>
            <a:off x="5952744" y="4590288"/>
            <a:ext cx="182880" cy="146304"/>
          </a:xfrm>
          <a:prstGeom prst="rect">
            <a:avLst/>
          </a:prstGeom>
          <a:solidFill>
            <a:srgbClr val="6699CC"/>
          </a:solidFill>
          <a:ln w="6350">
            <a:solidFill>
              <a:srgbClr val="6699CC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6190488" y="4590288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</a:t>
            </a:r>
            <a:endParaRPr lang="en-US" sz="800" dirty="0"/>
          </a:p>
        </p:txBody>
      </p:sp>
      <p:sp>
        <p:nvSpPr>
          <p:cNvPr id="59" name="Shape 57"/>
          <p:cNvSpPr/>
          <p:nvPr/>
        </p:nvSpPr>
        <p:spPr>
          <a:xfrm>
            <a:off x="7360920" y="4590288"/>
            <a:ext cx="182880" cy="146304"/>
          </a:xfrm>
          <a:prstGeom prst="rect">
            <a:avLst/>
          </a:prstGeom>
          <a:solidFill>
            <a:srgbClr val="C62828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7598664" y="4590288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Path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LOW-CODE FLOW SKETCH CANVAS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Low-Code Flow Sketch Canvas — Blank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Sketch your trigger, conditions, actions, approval gate, output, and error path before building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Flow Sketch Canvas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1316736" cy="53035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320040" y="1389888"/>
            <a:ext cx="13167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320040" y="1719072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starts the flow</a:t>
            </a:r>
            <a:endParaRPr lang="en-US" sz="750" dirty="0"/>
          </a:p>
        </p:txBody>
      </p:sp>
      <p:sp>
        <p:nvSpPr>
          <p:cNvPr id="13" name="Shape 11"/>
          <p:cNvSpPr/>
          <p:nvPr/>
        </p:nvSpPr>
        <p:spPr>
          <a:xfrm>
            <a:off x="1764792" y="1389888"/>
            <a:ext cx="1316736" cy="530352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1764792" y="1389888"/>
            <a:ext cx="13167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1764792" y="1719072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/ decision fork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3209544" y="1389888"/>
            <a:ext cx="1316736" cy="530352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3209544" y="1389888"/>
            <a:ext cx="13167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3209544" y="1719072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something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4654296" y="1389888"/>
            <a:ext cx="1316736" cy="53035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4654296" y="1389888"/>
            <a:ext cx="13167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APPROVAL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4654296" y="1719072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 gate</a:t>
            </a:r>
            <a:endParaRPr lang="en-US" sz="750" dirty="0"/>
          </a:p>
        </p:txBody>
      </p:sp>
      <p:sp>
        <p:nvSpPr>
          <p:cNvPr id="22" name="Shape 20"/>
          <p:cNvSpPr/>
          <p:nvPr/>
        </p:nvSpPr>
        <p:spPr>
          <a:xfrm>
            <a:off x="6099048" y="1389888"/>
            <a:ext cx="1316736" cy="530352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3" name="Text 21"/>
          <p:cNvSpPr/>
          <p:nvPr/>
        </p:nvSpPr>
        <p:spPr>
          <a:xfrm>
            <a:off x="6099048" y="1389888"/>
            <a:ext cx="13167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6099048" y="1719072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Final result</a:t>
            </a:r>
            <a:endParaRPr lang="en-US" sz="750" dirty="0"/>
          </a:p>
        </p:txBody>
      </p:sp>
      <p:sp>
        <p:nvSpPr>
          <p:cNvPr id="25" name="Shape 23"/>
          <p:cNvSpPr/>
          <p:nvPr/>
        </p:nvSpPr>
        <p:spPr>
          <a:xfrm>
            <a:off x="7543800" y="1389888"/>
            <a:ext cx="1316736" cy="530352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7543800" y="1389888"/>
            <a:ext cx="13167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7543800" y="1719072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Failure / exception path</a:t>
            </a:r>
            <a:endParaRPr lang="en-US" sz="750" dirty="0"/>
          </a:p>
        </p:txBody>
      </p:sp>
      <p:sp>
        <p:nvSpPr>
          <p:cNvPr id="28" name="Shape 26"/>
          <p:cNvSpPr/>
          <p:nvPr/>
        </p:nvSpPr>
        <p:spPr>
          <a:xfrm>
            <a:off x="320040" y="2048256"/>
            <a:ext cx="1426464" cy="39014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74904" y="2084832"/>
            <a:ext cx="131673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— TRIGGER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1746504" y="2048256"/>
            <a:ext cx="7077456" cy="390144"/>
          </a:xfrm>
          <a:prstGeom prst="rect">
            <a:avLst/>
          </a:prstGeom>
          <a:solidFill>
            <a:srgbClr val="002D55"/>
          </a:solidFill>
          <a:ln w="6350">
            <a:solidFill>
              <a:srgbClr val="FF660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1856232" y="2084832"/>
            <a:ext cx="689457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event starts this flow?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320040" y="2484120"/>
            <a:ext cx="1426464" cy="39014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374904" y="2520696"/>
            <a:ext cx="131673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2 — CONDITION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1746504" y="2484120"/>
            <a:ext cx="7077456" cy="390144"/>
          </a:xfrm>
          <a:prstGeom prst="rect">
            <a:avLst/>
          </a:prstGeom>
          <a:solidFill>
            <a:srgbClr val="001A33"/>
          </a:solidFill>
          <a:ln w="6350">
            <a:solidFill>
              <a:srgbClr val="336699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1856232" y="2520696"/>
            <a:ext cx="689457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the first decision point?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320040" y="2919984"/>
            <a:ext cx="1426464" cy="39014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374904" y="2956560"/>
            <a:ext cx="131673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3 — ACTION</a:t>
            </a:r>
            <a:endParaRPr lang="en-US" sz="900" dirty="0"/>
          </a:p>
        </p:txBody>
      </p:sp>
      <p:sp>
        <p:nvSpPr>
          <p:cNvPr id="38" name="Shape 36"/>
          <p:cNvSpPr/>
          <p:nvPr/>
        </p:nvSpPr>
        <p:spPr>
          <a:xfrm>
            <a:off x="1746504" y="2919984"/>
            <a:ext cx="7077456" cy="390144"/>
          </a:xfrm>
          <a:prstGeom prst="rect">
            <a:avLst/>
          </a:prstGeom>
          <a:solidFill>
            <a:srgbClr val="002D55"/>
          </a:solidFill>
          <a:ln w="6350">
            <a:solidFill>
              <a:srgbClr val="6699CC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1856232" y="2956560"/>
            <a:ext cx="689457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does the flow do next?</a:t>
            </a:r>
            <a:endParaRPr lang="en-US" sz="900" dirty="0"/>
          </a:p>
        </p:txBody>
      </p:sp>
      <p:sp>
        <p:nvSpPr>
          <p:cNvPr id="40" name="Shape 38"/>
          <p:cNvSpPr/>
          <p:nvPr/>
        </p:nvSpPr>
        <p:spPr>
          <a:xfrm>
            <a:off x="320040" y="3355848"/>
            <a:ext cx="1426464" cy="3901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374904" y="3392424"/>
            <a:ext cx="131673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4 — APPROVAL</a:t>
            </a:r>
            <a:endParaRPr lang="en-US" sz="900" dirty="0"/>
          </a:p>
        </p:txBody>
      </p:sp>
      <p:sp>
        <p:nvSpPr>
          <p:cNvPr id="42" name="Shape 40"/>
          <p:cNvSpPr/>
          <p:nvPr/>
        </p:nvSpPr>
        <p:spPr>
          <a:xfrm>
            <a:off x="1746504" y="3355848"/>
            <a:ext cx="7077456" cy="390144"/>
          </a:xfrm>
          <a:prstGeom prst="rect">
            <a:avLst/>
          </a:prstGeom>
          <a:solidFill>
            <a:srgbClr val="001A33"/>
          </a:solidFill>
          <a:ln w="6350">
            <a:solidFill>
              <a:srgbClr val="2E7D32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1856232" y="3392424"/>
            <a:ext cx="689457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human approval required? Who?</a:t>
            </a:r>
            <a:endParaRPr lang="en-US" sz="900" dirty="0"/>
          </a:p>
        </p:txBody>
      </p:sp>
      <p:sp>
        <p:nvSpPr>
          <p:cNvPr id="44" name="Shape 42"/>
          <p:cNvSpPr/>
          <p:nvPr/>
        </p:nvSpPr>
        <p:spPr>
          <a:xfrm>
            <a:off x="320040" y="3791712"/>
            <a:ext cx="1426464" cy="39014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74904" y="3828288"/>
            <a:ext cx="131673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5 — OUTPUT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1746504" y="3791712"/>
            <a:ext cx="7077456" cy="390144"/>
          </a:xfrm>
          <a:prstGeom prst="rect">
            <a:avLst/>
          </a:prstGeom>
          <a:solidFill>
            <a:srgbClr val="002D55"/>
          </a:solidFill>
          <a:ln w="6350">
            <a:solidFill>
              <a:srgbClr val="6699CC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1856232" y="3828288"/>
            <a:ext cx="689457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the expected output?</a:t>
            </a:r>
            <a:endParaRPr lang="en-US" sz="900" dirty="0"/>
          </a:p>
        </p:txBody>
      </p:sp>
      <p:sp>
        <p:nvSpPr>
          <p:cNvPr id="48" name="Shape 46"/>
          <p:cNvSpPr/>
          <p:nvPr/>
        </p:nvSpPr>
        <p:spPr>
          <a:xfrm>
            <a:off x="320040" y="4227576"/>
            <a:ext cx="1426464" cy="39014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374904" y="4264152"/>
            <a:ext cx="131673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Path</a:t>
            </a:r>
            <a:endParaRPr lang="en-US" sz="900" dirty="0"/>
          </a:p>
        </p:txBody>
      </p:sp>
      <p:sp>
        <p:nvSpPr>
          <p:cNvPr id="50" name="Shape 48"/>
          <p:cNvSpPr/>
          <p:nvPr/>
        </p:nvSpPr>
        <p:spPr>
          <a:xfrm>
            <a:off x="1746504" y="4227576"/>
            <a:ext cx="7077456" cy="390144"/>
          </a:xfrm>
          <a:prstGeom prst="rect">
            <a:avLst/>
          </a:prstGeom>
          <a:solidFill>
            <a:srgbClr val="001A33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1856232" y="4264152"/>
            <a:ext cx="689457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happens if it fails? Who is notified?</a:t>
            </a:r>
            <a:endParaRPr lang="en-US" sz="900" dirty="0"/>
          </a:p>
        </p:txBody>
      </p:sp>
      <p:sp>
        <p:nvSpPr>
          <p:cNvPr id="52" name="Shape 50"/>
          <p:cNvSpPr/>
          <p:nvPr/>
        </p:nvSpPr>
        <p:spPr>
          <a:xfrm>
            <a:off x="320040" y="4718304"/>
            <a:ext cx="8503920" cy="201168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457200" y="4736592"/>
            <a:ext cx="8229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this canvas before opening Power Automate, Zapier, or any other flow tool  ·  Sketch first, build second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S|B Resources — Automation &amp; Technology</dc:title>
  <dc:subject>PptxGenJS Presentation</dc:subject>
  <dc:creator>Soufiane Boudarraja</dc:creator>
  <cp:lastModifiedBy>Soufiane Boudarraja</cp:lastModifiedBy>
  <cp:revision>1</cp:revision>
  <dcterms:created xsi:type="dcterms:W3CDTF">2026-03-13T19:48:31Z</dcterms:created>
  <dcterms:modified xsi:type="dcterms:W3CDTF">2026-03-13T19:48:31Z</dcterms:modified>
</cp:coreProperties>
</file>