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54864" cy="514350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6583680" y="-1097280"/>
            <a:ext cx="4114800" cy="4114800"/>
          </a:xfrm>
          <a:prstGeom prst="ellipse">
            <a:avLst/>
          </a:prstGeom>
          <a:solidFill>
            <a:srgbClr val="003366">
              <a:alpha val="40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7132320" y="-548640"/>
            <a:ext cx="2926080" cy="2926080"/>
          </a:xfrm>
          <a:prstGeom prst="ellipse">
            <a:avLst/>
          </a:prstGeom>
          <a:solidFill>
            <a:srgbClr val="002D55">
              <a:alpha val="3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7772400" y="3474720"/>
            <a:ext cx="1371600" cy="1645920"/>
          </a:xfrm>
          <a:prstGeom prst="rect">
            <a:avLst/>
          </a:prstGeom>
          <a:solidFill>
            <a:srgbClr val="336699">
              <a:alpha val="25000"/>
            </a:srgbClr>
          </a:solidFill>
          <a:ln w="12700">
            <a:solidFill>
              <a:srgbClr val="004D80"/>
            </a:solidFill>
            <a:prstDash val="solid"/>
          </a:ln>
        </p:spPr>
      </p:sp>
      <p:sp>
        <p:nvSpPr>
          <p:cNvPr id="6" name="Shape 4"/>
          <p:cNvSpPr/>
          <p:nvPr/>
        </p:nvSpPr>
        <p:spPr>
          <a:xfrm>
            <a:off x="8412480" y="3931920"/>
            <a:ext cx="731520" cy="1188720"/>
          </a:xfrm>
          <a:prstGeom prst="rect">
            <a:avLst/>
          </a:prstGeom>
          <a:solidFill>
            <a:srgbClr val="FF6600">
              <a:alpha val="30000"/>
            </a:srgbClr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" name="Text 5"/>
          <p:cNvSpPr/>
          <p:nvPr/>
        </p:nvSpPr>
        <p:spPr>
          <a:xfrm>
            <a:off x="320040" y="502920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8" name="Text 6"/>
          <p:cNvSpPr/>
          <p:nvPr/>
        </p:nvSpPr>
        <p:spPr>
          <a:xfrm>
            <a:off x="320040" y="960120"/>
            <a:ext cx="6858000" cy="9601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&amp;</a:t>
            </a:r>
            <a:endParaRPr lang="en-US" sz="5200" dirty="0"/>
          </a:p>
        </p:txBody>
      </p:sp>
      <p:sp>
        <p:nvSpPr>
          <p:cNvPr id="9" name="Text 7"/>
          <p:cNvSpPr/>
          <p:nvPr/>
        </p:nvSpPr>
        <p:spPr>
          <a:xfrm>
            <a:off x="320040" y="1828800"/>
            <a:ext cx="68580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</a:t>
            </a:r>
            <a:endParaRPr lang="en-US" sz="5200" dirty="0"/>
          </a:p>
        </p:txBody>
      </p:sp>
      <p:sp>
        <p:nvSpPr>
          <p:cNvPr id="10" name="Shape 8"/>
          <p:cNvSpPr/>
          <p:nvPr/>
        </p:nvSpPr>
        <p:spPr>
          <a:xfrm>
            <a:off x="320040" y="2788920"/>
            <a:ext cx="4114800" cy="3657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2926080"/>
            <a:ext cx="6583680" cy="6400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who does what, who decides, and who needs to know.</a:t>
            </a:r>
            <a:endParaRPr lang="en-US" sz="1200" dirty="0"/>
          </a:p>
          <a:p>
            <a:pPr indent="0" marL="0">
              <a:buNone/>
            </a:pPr>
            <a:r>
              <a:rPr lang="en-US" sz="12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Choose the template that fits your team and initiative.</a:t>
            </a:r>
            <a:endParaRPr lang="en-US" sz="1200" dirty="0"/>
          </a:p>
        </p:txBody>
      </p:sp>
      <p:sp>
        <p:nvSpPr>
          <p:cNvPr id="12" name="Shape 10"/>
          <p:cNvSpPr/>
          <p:nvPr/>
        </p:nvSpPr>
        <p:spPr>
          <a:xfrm>
            <a:off x="320040" y="3749040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475488" y="3721608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000" dirty="0"/>
          </a:p>
        </p:txBody>
      </p:sp>
      <p:sp>
        <p:nvSpPr>
          <p:cNvPr id="14" name="Shape 12"/>
          <p:cNvSpPr/>
          <p:nvPr/>
        </p:nvSpPr>
        <p:spPr>
          <a:xfrm>
            <a:off x="320040" y="4041648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475488" y="4014216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000" dirty="0"/>
          </a:p>
        </p:txBody>
      </p:sp>
      <p:sp>
        <p:nvSpPr>
          <p:cNvPr id="16" name="Shape 14"/>
          <p:cNvSpPr/>
          <p:nvPr/>
        </p:nvSpPr>
        <p:spPr>
          <a:xfrm>
            <a:off x="320040" y="4334256"/>
            <a:ext cx="54864" cy="182880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5488" y="4306824"/>
            <a:ext cx="41148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0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000" dirty="0"/>
          </a:p>
        </p:txBody>
      </p:sp>
      <p:sp>
        <p:nvSpPr>
          <p:cNvPr id="18" name="Shape 16"/>
          <p:cNvSpPr/>
          <p:nvPr/>
        </p:nvSpPr>
        <p:spPr>
          <a:xfrm>
            <a:off x="0" y="4956048"/>
            <a:ext cx="9144000" cy="182880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20040" y="4965192"/>
            <a:ext cx="82296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Dark Version</a:t>
            </a:r>
            <a:endParaRPr lang="en-US" sz="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 Frequency Grid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receives what, how often, and through which channel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71600" cy="438912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3716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691640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691640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1:1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749731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49731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807823" y="1389888"/>
            <a:ext cx="1058091" cy="43891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07823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Town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865914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65914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924006" y="1389888"/>
            <a:ext cx="1058091" cy="43891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924006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6982097" y="1389888"/>
            <a:ext cx="1058091" cy="43891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982097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8040189" y="1389888"/>
            <a:ext cx="1058091" cy="43891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040189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0040" y="1828800"/>
            <a:ext cx="1371600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3192" y="1828800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1691640" y="1828800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2092670" y="1889608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2749731" y="1828800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150761" y="1889608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807823" y="1828800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865914" y="1828800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924006" y="1828800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982097" y="1828800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040189" y="1828800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441218" y="1889608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320040" y="2243023"/>
            <a:ext cx="1371600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243023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1691640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2749731" y="2243023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150761" y="2303831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807823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4865914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5924006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6982097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383127" y="2303831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040189" y="2243023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441218" y="2303831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657246"/>
            <a:ext cx="1371600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93192" y="2657246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Manager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691640" y="2657246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092670" y="271805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2749731" y="2657246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150761" y="271805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3807823" y="2657246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208853" y="2718054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4865914" y="2657246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5924006" y="2657246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982097" y="2657246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8040189" y="2657246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441218" y="2718054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20040" y="3071470"/>
            <a:ext cx="1371600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93192" y="3071470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900" dirty="0"/>
          </a:p>
        </p:txBody>
      </p:sp>
      <p:sp>
        <p:nvSpPr>
          <p:cNvPr id="65" name="Shape 63"/>
          <p:cNvSpPr/>
          <p:nvPr/>
        </p:nvSpPr>
        <p:spPr>
          <a:xfrm>
            <a:off x="1691640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2749731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807823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865914" y="3071470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266944" y="313227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5924006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6982097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7383127" y="3132277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8040189" y="3071470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320040" y="3485693"/>
            <a:ext cx="1371600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93192" y="3485693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1691640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2749731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3807823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4208853" y="3546500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865914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5924006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6325035" y="3546500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6982097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7383127" y="3546500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8040189" y="3485693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320040" y="3899916"/>
            <a:ext cx="1371600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93192" y="3899916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88" name="Shape 86"/>
          <p:cNvSpPr/>
          <p:nvPr/>
        </p:nvSpPr>
        <p:spPr>
          <a:xfrm>
            <a:off x="1691640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2749731" y="3899916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150761" y="396072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3807823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4865914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5924006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6982097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383127" y="3960724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8040189" y="3899916"/>
            <a:ext cx="1058091" cy="377647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320040" y="4314139"/>
            <a:ext cx="1371600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393192" y="4314139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/ CM</a:t>
            </a:r>
            <a:endParaRPr lang="en-US" sz="900" dirty="0"/>
          </a:p>
        </p:txBody>
      </p:sp>
      <p:sp>
        <p:nvSpPr>
          <p:cNvPr id="99" name="Shape 97"/>
          <p:cNvSpPr/>
          <p:nvPr/>
        </p:nvSpPr>
        <p:spPr>
          <a:xfrm>
            <a:off x="1691640" y="4314139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0" name="Shape 98"/>
          <p:cNvSpPr/>
          <p:nvPr/>
        </p:nvSpPr>
        <p:spPr>
          <a:xfrm>
            <a:off x="2092670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2749731" y="4314139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3150761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3807823" y="4314139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4865914" y="4314139"/>
            <a:ext cx="1058091" cy="377647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5266944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5924006" y="4314139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6982097" y="4314139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8040189" y="4314139"/>
            <a:ext cx="1058091" cy="377647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8441218" y="4374947"/>
            <a:ext cx="256032" cy="256032"/>
          </a:xfrm>
          <a:prstGeom prst="ellipse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663440"/>
            <a:ext cx="8503920" cy="201168"/>
          </a:xfrm>
          <a:prstGeom prst="rect">
            <a:avLst/>
          </a:prstGeom>
          <a:solidFill>
            <a:srgbClr val="003366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457200" y="4672584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Filled dot = included in this channel  ·  Orange = high-priority channel  ·  Blank = not in scope for this audience</a:t>
            </a:r>
            <a:endParaRPr lang="en-US" sz="8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914400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Shape 1"/>
          <p:cNvSpPr/>
          <p:nvPr/>
        </p:nvSpPr>
        <p:spPr>
          <a:xfrm>
            <a:off x="0" y="54864"/>
            <a:ext cx="9144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" name="Shape 2"/>
          <p:cNvSpPr/>
          <p:nvPr/>
        </p:nvSpPr>
        <p:spPr>
          <a:xfrm>
            <a:off x="6217920" y="365760"/>
            <a:ext cx="3474720" cy="3474720"/>
          </a:xfrm>
          <a:prstGeom prst="ellipse">
            <a:avLst/>
          </a:prstGeom>
          <a:solidFill>
            <a:srgbClr val="E8EEF4">
              <a:alpha val="80000"/>
            </a:srgbClr>
          </a:solidFill>
          <a:ln w="19050">
            <a:solidFill>
              <a:srgbClr val="C5D4E3"/>
            </a:solidFill>
            <a:prstDash val="solid"/>
          </a:ln>
        </p:spPr>
      </p:sp>
      <p:sp>
        <p:nvSpPr>
          <p:cNvPr id="5" name="Shape 3"/>
          <p:cNvSpPr/>
          <p:nvPr/>
        </p:nvSpPr>
        <p:spPr>
          <a:xfrm>
            <a:off x="6858000" y="1005840"/>
            <a:ext cx="2194560" cy="2194560"/>
          </a:xfrm>
          <a:prstGeom prst="ellipse">
            <a:avLst/>
          </a:prstGeom>
          <a:solidFill>
            <a:srgbClr val="D6E4F0">
              <a:alpha val="70000"/>
            </a:srgbClr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" name="Text 4"/>
          <p:cNvSpPr/>
          <p:nvPr/>
        </p:nvSpPr>
        <p:spPr>
          <a:xfrm>
            <a:off x="457200" y="320040"/>
            <a:ext cx="45720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b="1" spc="400" kern="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RESOURCES</a:t>
            </a:r>
            <a:endParaRPr lang="en-US" sz="900" dirty="0"/>
          </a:p>
        </p:txBody>
      </p:sp>
      <p:sp>
        <p:nvSpPr>
          <p:cNvPr id="7" name="Text 5"/>
          <p:cNvSpPr/>
          <p:nvPr/>
        </p:nvSpPr>
        <p:spPr>
          <a:xfrm>
            <a:off x="457200" y="713232"/>
            <a:ext cx="6400800" cy="914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6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&amp;</a:t>
            </a:r>
            <a:endParaRPr lang="en-US" sz="6200" dirty="0"/>
          </a:p>
        </p:txBody>
      </p:sp>
      <p:sp>
        <p:nvSpPr>
          <p:cNvPr id="8" name="Text 6"/>
          <p:cNvSpPr/>
          <p:nvPr/>
        </p:nvSpPr>
        <p:spPr>
          <a:xfrm>
            <a:off x="457200" y="1572768"/>
            <a:ext cx="8229600" cy="8229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5200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Accountability</a:t>
            </a:r>
            <a:endParaRPr lang="en-US" sz="5200" dirty="0"/>
          </a:p>
        </p:txBody>
      </p:sp>
      <p:sp>
        <p:nvSpPr>
          <p:cNvPr id="9" name="Shape 7"/>
          <p:cNvSpPr/>
          <p:nvPr/>
        </p:nvSpPr>
        <p:spPr>
          <a:xfrm>
            <a:off x="457200" y="2523744"/>
            <a:ext cx="4572000" cy="3657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0" name="Text 8"/>
          <p:cNvSpPr/>
          <p:nvPr/>
        </p:nvSpPr>
        <p:spPr>
          <a:xfrm>
            <a:off x="457200" y="2670048"/>
            <a:ext cx="6400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Light Version  ·  All templates optimised for printing and sharing</a:t>
            </a:r>
            <a:endParaRPr lang="en-US" sz="1200" dirty="0"/>
          </a:p>
        </p:txBody>
      </p:sp>
      <p:sp>
        <p:nvSpPr>
          <p:cNvPr id="11" name="Shape 9"/>
          <p:cNvSpPr/>
          <p:nvPr/>
        </p:nvSpPr>
        <p:spPr>
          <a:xfrm>
            <a:off x="457200" y="3072384"/>
            <a:ext cx="54864" cy="21945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621792" y="3063240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13" name="Shape 11"/>
          <p:cNvSpPr/>
          <p:nvPr/>
        </p:nvSpPr>
        <p:spPr>
          <a:xfrm>
            <a:off x="457200" y="3401568"/>
            <a:ext cx="54864" cy="21945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621792" y="3392424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15" name="Shape 13"/>
          <p:cNvSpPr/>
          <p:nvPr/>
        </p:nvSpPr>
        <p:spPr>
          <a:xfrm>
            <a:off x="457200" y="3730752"/>
            <a:ext cx="54864" cy="219456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6" name="Text 14"/>
          <p:cNvSpPr/>
          <p:nvPr/>
        </p:nvSpPr>
        <p:spPr>
          <a:xfrm>
            <a:off x="621792" y="3721608"/>
            <a:ext cx="411480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17" name="Shape 15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18" name="Text 16"/>
          <p:cNvSpPr/>
          <p:nvPr/>
        </p:nvSpPr>
        <p:spPr>
          <a:xfrm>
            <a:off x="457200" y="4956048"/>
            <a:ext cx="5486400" cy="16459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soufianeboudarraja.com  |  Light Version</a:t>
            </a:r>
            <a:endParaRPr lang="en-US" sz="8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Blank Grid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each cell: R = Responsible  ·  A = Accountable  ·  C = Consulted  ·  I = Informed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256032" cy="25603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67665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468880" y="1389888"/>
            <a:ext cx="256032" cy="256032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6888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77977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Accountable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572000" y="1389888"/>
            <a:ext cx="256032" cy="256032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88289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Consulted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675120" y="1389888"/>
            <a:ext cx="256032" cy="25603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7512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98601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Informed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233172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33172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45948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45948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458724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8724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71500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71500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684276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84276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7970520" y="1719072"/>
            <a:ext cx="11277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97052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320040" y="1719072"/>
            <a:ext cx="2011680" cy="384048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20040" y="1719072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Activity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320040" y="2103120"/>
            <a:ext cx="201168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11480" y="2103120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1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33172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345948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458724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571500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84276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970520" y="210312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20040" y="2448763"/>
            <a:ext cx="20116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11480" y="2448763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2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233172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345948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58724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71500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84276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7970520" y="244876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2794406"/>
            <a:ext cx="201168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11480" y="2794406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3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233172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45948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58724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571500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84276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7970520" y="279440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320040" y="3140050"/>
            <a:ext cx="20116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11480" y="3140050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4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233172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45948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458724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571500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84276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7970520" y="3140050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320040" y="3485693"/>
            <a:ext cx="201168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11480" y="3485693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5</a:t>
            </a:r>
            <a:endParaRPr lang="en-US" sz="900" dirty="0"/>
          </a:p>
        </p:txBody>
      </p:sp>
      <p:sp>
        <p:nvSpPr>
          <p:cNvPr id="70" name="Shape 68"/>
          <p:cNvSpPr/>
          <p:nvPr/>
        </p:nvSpPr>
        <p:spPr>
          <a:xfrm>
            <a:off x="233172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345948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458724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571500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684276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970520" y="3485693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3831336"/>
            <a:ext cx="20116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411480" y="3831336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6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233172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45948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58724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571500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684276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7970520" y="3831336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320040" y="4176979"/>
            <a:ext cx="201168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11480" y="4176979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7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233172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345948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458724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571500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684276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970520" y="4176979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522622"/>
            <a:ext cx="20116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411480" y="4522622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8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233172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345948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458724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571500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684276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970520" y="4522622"/>
            <a:ext cx="11277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Order to Cash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Worked example: who does what across a standard O2C process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219456" cy="21945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1828800" y="1389888"/>
            <a:ext cx="219456" cy="21945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2880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3291840" y="1389888"/>
            <a:ext cx="219456" cy="21945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9184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754880" y="1389888"/>
            <a:ext cx="219456" cy="21945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5488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6400800" y="1389888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= Responsible  ·  A = Accountable  ·  C = Consulted  ·  I = Informed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20040" y="1719072"/>
            <a:ext cx="2194560" cy="384048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0040" y="1719072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Activity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51460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51460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361188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61188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470916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70916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80644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80644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690372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90372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8001000" y="1719072"/>
            <a:ext cx="10972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00100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320040" y="2103120"/>
            <a:ext cx="219456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11480" y="2103120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Entry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2514600" y="210312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51460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3611880" y="2103120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61188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4709160" y="2103120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70916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5806440" y="2103120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80644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>
            <a:off x="6903720" y="2103120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90372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8001000" y="2103120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20040" y="2448763"/>
            <a:ext cx="21945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11480" y="2448763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Check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2514600" y="2448763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51460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3611880" y="2448763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61188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4709160" y="2448763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70916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5806440" y="2448763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80644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6903720" y="2448763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690372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8001000" y="2448763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320040" y="2794406"/>
            <a:ext cx="219456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11480" y="2794406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 / Shipping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2514600" y="2794406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251460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3" name="Shape 61"/>
          <p:cNvSpPr/>
          <p:nvPr/>
        </p:nvSpPr>
        <p:spPr>
          <a:xfrm>
            <a:off x="3611880" y="279440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61188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5" name="Shape 63"/>
          <p:cNvSpPr/>
          <p:nvPr/>
        </p:nvSpPr>
        <p:spPr>
          <a:xfrm>
            <a:off x="4709160" y="279440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70916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67" name="Shape 65"/>
          <p:cNvSpPr/>
          <p:nvPr/>
        </p:nvSpPr>
        <p:spPr>
          <a:xfrm>
            <a:off x="5806440" y="2794406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580644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9" name="Shape 67"/>
          <p:cNvSpPr/>
          <p:nvPr/>
        </p:nvSpPr>
        <p:spPr>
          <a:xfrm>
            <a:off x="6903720" y="2794406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690372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71" name="Shape 69"/>
          <p:cNvSpPr/>
          <p:nvPr/>
        </p:nvSpPr>
        <p:spPr>
          <a:xfrm>
            <a:off x="8001000" y="2794406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3140050"/>
            <a:ext cx="21945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11480" y="3140050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Generation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2514600" y="3140050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51460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3611880" y="314005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61188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4709160" y="3140050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470916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5806440" y="314005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580644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6903720" y="3140050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690372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8001000" y="3140050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20040" y="3485693"/>
            <a:ext cx="219456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411480" y="3485693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Application</a:t>
            </a:r>
            <a:endParaRPr lang="en-US" sz="900" dirty="0"/>
          </a:p>
        </p:txBody>
      </p:sp>
      <p:sp>
        <p:nvSpPr>
          <p:cNvPr id="87" name="Shape 85"/>
          <p:cNvSpPr/>
          <p:nvPr/>
        </p:nvSpPr>
        <p:spPr>
          <a:xfrm>
            <a:off x="2514600" y="3485693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3611880" y="3485693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61188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4709160" y="3485693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470916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2" name="Shape 90"/>
          <p:cNvSpPr/>
          <p:nvPr/>
        </p:nvSpPr>
        <p:spPr>
          <a:xfrm>
            <a:off x="5806440" y="3485693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80644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94" name="Shape 92"/>
          <p:cNvSpPr/>
          <p:nvPr/>
        </p:nvSpPr>
        <p:spPr>
          <a:xfrm>
            <a:off x="6903720" y="3485693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690372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6" name="Shape 94"/>
          <p:cNvSpPr/>
          <p:nvPr/>
        </p:nvSpPr>
        <p:spPr>
          <a:xfrm>
            <a:off x="8001000" y="3485693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320040" y="3831336"/>
            <a:ext cx="21945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411480" y="3831336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Dispute Management</a:t>
            </a:r>
            <a:endParaRPr lang="en-US" sz="900" dirty="0"/>
          </a:p>
        </p:txBody>
      </p:sp>
      <p:sp>
        <p:nvSpPr>
          <p:cNvPr id="99" name="Shape 97"/>
          <p:cNvSpPr/>
          <p:nvPr/>
        </p:nvSpPr>
        <p:spPr>
          <a:xfrm>
            <a:off x="2514600" y="383133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251460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1" name="Shape 99"/>
          <p:cNvSpPr/>
          <p:nvPr/>
        </p:nvSpPr>
        <p:spPr>
          <a:xfrm>
            <a:off x="3611880" y="3831336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61188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03" name="Shape 101"/>
          <p:cNvSpPr/>
          <p:nvPr/>
        </p:nvSpPr>
        <p:spPr>
          <a:xfrm>
            <a:off x="4709160" y="383133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70916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5" name="Shape 103"/>
          <p:cNvSpPr/>
          <p:nvPr/>
        </p:nvSpPr>
        <p:spPr>
          <a:xfrm>
            <a:off x="5806440" y="3831336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580644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07" name="Shape 105"/>
          <p:cNvSpPr/>
          <p:nvPr/>
        </p:nvSpPr>
        <p:spPr>
          <a:xfrm>
            <a:off x="6903720" y="383133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90372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9" name="Shape 107"/>
          <p:cNvSpPr/>
          <p:nvPr/>
        </p:nvSpPr>
        <p:spPr>
          <a:xfrm>
            <a:off x="8001000" y="383133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800100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1" name="Shape 109"/>
          <p:cNvSpPr/>
          <p:nvPr/>
        </p:nvSpPr>
        <p:spPr>
          <a:xfrm>
            <a:off x="320040" y="4176979"/>
            <a:ext cx="2194560" cy="318211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411480" y="4176979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Collections</a:t>
            </a:r>
            <a:endParaRPr lang="en-US" sz="900" dirty="0"/>
          </a:p>
        </p:txBody>
      </p:sp>
      <p:sp>
        <p:nvSpPr>
          <p:cNvPr id="113" name="Shape 111"/>
          <p:cNvSpPr/>
          <p:nvPr/>
        </p:nvSpPr>
        <p:spPr>
          <a:xfrm>
            <a:off x="2514600" y="4176979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251460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5" name="Shape 113"/>
          <p:cNvSpPr/>
          <p:nvPr/>
        </p:nvSpPr>
        <p:spPr>
          <a:xfrm>
            <a:off x="3611880" y="4176979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361188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17" name="Shape 115"/>
          <p:cNvSpPr/>
          <p:nvPr/>
        </p:nvSpPr>
        <p:spPr>
          <a:xfrm>
            <a:off x="4709160" y="4176979"/>
            <a:ext cx="109728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5806440" y="4176979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580644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0" name="Shape 118"/>
          <p:cNvSpPr/>
          <p:nvPr/>
        </p:nvSpPr>
        <p:spPr>
          <a:xfrm>
            <a:off x="6903720" y="4176979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690372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22" name="Shape 120"/>
          <p:cNvSpPr/>
          <p:nvPr/>
        </p:nvSpPr>
        <p:spPr>
          <a:xfrm>
            <a:off x="8001000" y="4176979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800100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4" name="Shape 122"/>
          <p:cNvSpPr/>
          <p:nvPr/>
        </p:nvSpPr>
        <p:spPr>
          <a:xfrm>
            <a:off x="320040" y="4522622"/>
            <a:ext cx="2194560" cy="318211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411480" y="4522622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&amp; Close</a:t>
            </a:r>
            <a:endParaRPr lang="en-US" sz="900" dirty="0"/>
          </a:p>
        </p:txBody>
      </p:sp>
      <p:sp>
        <p:nvSpPr>
          <p:cNvPr id="126" name="Shape 124"/>
          <p:cNvSpPr/>
          <p:nvPr/>
        </p:nvSpPr>
        <p:spPr>
          <a:xfrm>
            <a:off x="2514600" y="4522622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251460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8" name="Shape 126"/>
          <p:cNvSpPr/>
          <p:nvPr/>
        </p:nvSpPr>
        <p:spPr>
          <a:xfrm>
            <a:off x="3611880" y="4522622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61188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30" name="Shape 128"/>
          <p:cNvSpPr/>
          <p:nvPr/>
        </p:nvSpPr>
        <p:spPr>
          <a:xfrm>
            <a:off x="4709160" y="4522622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470916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2" name="Shape 130"/>
          <p:cNvSpPr/>
          <p:nvPr/>
        </p:nvSpPr>
        <p:spPr>
          <a:xfrm>
            <a:off x="5806440" y="4522622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580644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4" name="Shape 132"/>
          <p:cNvSpPr/>
          <p:nvPr/>
        </p:nvSpPr>
        <p:spPr>
          <a:xfrm>
            <a:off x="6903720" y="4522622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690372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36" name="Shape 134"/>
          <p:cNvSpPr/>
          <p:nvPr/>
        </p:nvSpPr>
        <p:spPr>
          <a:xfrm>
            <a:off x="8001000" y="4522622"/>
            <a:ext cx="1097280" cy="318211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800100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Compact Summary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row per role — shows accountability load and gaps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8503920" cy="310896"/>
          </a:xfrm>
          <a:prstGeom prst="rect">
            <a:avLst/>
          </a:prstGeom>
          <a:solidFill>
            <a:srgbClr val="D6E4F0"/>
          </a:solidFill>
          <a:ln w="10160">
            <a:solidFill>
              <a:srgbClr val="003366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8988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 Each row = one role.  Columns = process areas.  Count R and A per role to spot overload.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320040" y="1755648"/>
            <a:ext cx="1463040" cy="40233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755648"/>
            <a:ext cx="14630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78308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78308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750" dirty="0"/>
          </a:p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257175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57175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</a:t>
            </a:r>
            <a:endParaRPr lang="en-US" sz="750" dirty="0"/>
          </a:p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336042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36042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414909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14909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493776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93776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Collections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572643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72643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Disputes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651510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51510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7303770" y="1755648"/>
            <a:ext cx="78867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30377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8092440" y="1755648"/>
            <a:ext cx="1005840" cy="40233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092440" y="1755648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/ 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157984"/>
            <a:ext cx="14630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93192" y="2157984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Owner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783080" y="2157984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78308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257175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57175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336042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36042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14909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4909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493776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93776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572643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72643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651510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51510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7303770" y="2157984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730377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8092440" y="2157984"/>
            <a:ext cx="1005840" cy="325526"/>
          </a:xfrm>
          <a:prstGeom prst="rect">
            <a:avLst/>
          </a:prstGeom>
          <a:solidFill>
            <a:srgbClr val="FFF3E0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8092440" y="2157984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6A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320040" y="2510942"/>
            <a:ext cx="14630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93192" y="2510942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178308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178308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257175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57175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336042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36042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414909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14909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493776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93776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4" name="Shape 62"/>
          <p:cNvSpPr/>
          <p:nvPr/>
        </p:nvSpPr>
        <p:spPr>
          <a:xfrm>
            <a:off x="572643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72643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651510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651510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730377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30377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8092440" y="2510942"/>
            <a:ext cx="10058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8092440" y="2510942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4A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320040" y="2863901"/>
            <a:ext cx="14630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93192" y="2863901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1783080" y="2863901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178308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257175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257175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3360420" y="2863901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336042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414909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414909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493776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493776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5726430" y="2863901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572643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86" name="Shape 84"/>
          <p:cNvSpPr/>
          <p:nvPr/>
        </p:nvSpPr>
        <p:spPr>
          <a:xfrm>
            <a:off x="651510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651510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8" name="Shape 86"/>
          <p:cNvSpPr/>
          <p:nvPr/>
        </p:nvSpPr>
        <p:spPr>
          <a:xfrm>
            <a:off x="730377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30377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8092440" y="2863901"/>
            <a:ext cx="1005840" cy="325526"/>
          </a:xfrm>
          <a:prstGeom prst="rect">
            <a:avLst/>
          </a:prstGeom>
          <a:solidFill>
            <a:srgbClr val="FFF3E0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8092440" y="2863901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5R / 1A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320040" y="3216859"/>
            <a:ext cx="14630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93192" y="3216859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1783080" y="3216859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178308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6" name="Shape 94"/>
          <p:cNvSpPr/>
          <p:nvPr/>
        </p:nvSpPr>
        <p:spPr>
          <a:xfrm>
            <a:off x="2571750" y="3216859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257175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8" name="Shape 96"/>
          <p:cNvSpPr/>
          <p:nvPr/>
        </p:nvSpPr>
        <p:spPr>
          <a:xfrm>
            <a:off x="3360420" y="3216859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36042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>
            <a:off x="4149090" y="3216859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414909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2" name="Shape 100"/>
          <p:cNvSpPr/>
          <p:nvPr/>
        </p:nvSpPr>
        <p:spPr>
          <a:xfrm>
            <a:off x="493776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93776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4" name="Shape 102"/>
          <p:cNvSpPr/>
          <p:nvPr/>
        </p:nvSpPr>
        <p:spPr>
          <a:xfrm>
            <a:off x="5726430" y="3216859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72643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06" name="Shape 104"/>
          <p:cNvSpPr/>
          <p:nvPr/>
        </p:nvSpPr>
        <p:spPr>
          <a:xfrm>
            <a:off x="651510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651510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8" name="Shape 106"/>
          <p:cNvSpPr/>
          <p:nvPr/>
        </p:nvSpPr>
        <p:spPr>
          <a:xfrm>
            <a:off x="730377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30377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0" name="Shape 108"/>
          <p:cNvSpPr/>
          <p:nvPr/>
        </p:nvSpPr>
        <p:spPr>
          <a:xfrm>
            <a:off x="8092440" y="3216859"/>
            <a:ext cx="10058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8092440" y="3216859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0A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320040" y="3569818"/>
            <a:ext cx="14630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393192" y="3569818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114" name="Shape 112"/>
          <p:cNvSpPr/>
          <p:nvPr/>
        </p:nvSpPr>
        <p:spPr>
          <a:xfrm>
            <a:off x="178308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178308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6" name="Shape 114"/>
          <p:cNvSpPr/>
          <p:nvPr/>
        </p:nvSpPr>
        <p:spPr>
          <a:xfrm>
            <a:off x="257175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257175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8" name="Shape 116"/>
          <p:cNvSpPr/>
          <p:nvPr/>
        </p:nvSpPr>
        <p:spPr>
          <a:xfrm>
            <a:off x="3360420" y="3569818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336042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20" name="Shape 118"/>
          <p:cNvSpPr/>
          <p:nvPr/>
        </p:nvSpPr>
        <p:spPr>
          <a:xfrm>
            <a:off x="414909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14909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22" name="Shape 120"/>
          <p:cNvSpPr/>
          <p:nvPr/>
        </p:nvSpPr>
        <p:spPr>
          <a:xfrm>
            <a:off x="4937760" y="3569818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493776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4" name="Shape 122"/>
          <p:cNvSpPr/>
          <p:nvPr/>
        </p:nvSpPr>
        <p:spPr>
          <a:xfrm>
            <a:off x="5726430" y="3569818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572643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26" name="Shape 124"/>
          <p:cNvSpPr/>
          <p:nvPr/>
        </p:nvSpPr>
        <p:spPr>
          <a:xfrm>
            <a:off x="6515100" y="3569818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651510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28" name="Shape 126"/>
          <p:cNvSpPr/>
          <p:nvPr/>
        </p:nvSpPr>
        <p:spPr>
          <a:xfrm>
            <a:off x="730377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730377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0" name="Shape 128"/>
          <p:cNvSpPr/>
          <p:nvPr/>
        </p:nvSpPr>
        <p:spPr>
          <a:xfrm>
            <a:off x="8092440" y="3569818"/>
            <a:ext cx="10058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8092440" y="3569818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1A</a:t>
            </a:r>
            <a:endParaRPr lang="en-US" sz="900" dirty="0"/>
          </a:p>
        </p:txBody>
      </p:sp>
      <p:sp>
        <p:nvSpPr>
          <p:cNvPr id="132" name="Shape 130"/>
          <p:cNvSpPr/>
          <p:nvPr/>
        </p:nvSpPr>
        <p:spPr>
          <a:xfrm>
            <a:off x="320040" y="3922776"/>
            <a:ext cx="14630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393192" y="3922776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900" dirty="0"/>
          </a:p>
        </p:txBody>
      </p:sp>
      <p:sp>
        <p:nvSpPr>
          <p:cNvPr id="134" name="Shape 132"/>
          <p:cNvSpPr/>
          <p:nvPr/>
        </p:nvSpPr>
        <p:spPr>
          <a:xfrm>
            <a:off x="178308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178308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36" name="Shape 134"/>
          <p:cNvSpPr/>
          <p:nvPr/>
        </p:nvSpPr>
        <p:spPr>
          <a:xfrm>
            <a:off x="257175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257175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38" name="Shape 136"/>
          <p:cNvSpPr/>
          <p:nvPr/>
        </p:nvSpPr>
        <p:spPr>
          <a:xfrm>
            <a:off x="336042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9" name="Text 137"/>
          <p:cNvSpPr/>
          <p:nvPr/>
        </p:nvSpPr>
        <p:spPr>
          <a:xfrm>
            <a:off x="336042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0" name="Shape 138"/>
          <p:cNvSpPr/>
          <p:nvPr/>
        </p:nvSpPr>
        <p:spPr>
          <a:xfrm>
            <a:off x="414909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1" name="Text 139"/>
          <p:cNvSpPr/>
          <p:nvPr/>
        </p:nvSpPr>
        <p:spPr>
          <a:xfrm>
            <a:off x="414909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2" name="Shape 140"/>
          <p:cNvSpPr/>
          <p:nvPr/>
        </p:nvSpPr>
        <p:spPr>
          <a:xfrm>
            <a:off x="4937760" y="3922776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3" name="Text 141"/>
          <p:cNvSpPr/>
          <p:nvPr/>
        </p:nvSpPr>
        <p:spPr>
          <a:xfrm>
            <a:off x="493776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44" name="Shape 142"/>
          <p:cNvSpPr/>
          <p:nvPr/>
        </p:nvSpPr>
        <p:spPr>
          <a:xfrm>
            <a:off x="5726430" y="3922776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572643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46" name="Shape 144"/>
          <p:cNvSpPr/>
          <p:nvPr/>
        </p:nvSpPr>
        <p:spPr>
          <a:xfrm>
            <a:off x="651510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651510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8" name="Shape 146"/>
          <p:cNvSpPr/>
          <p:nvPr/>
        </p:nvSpPr>
        <p:spPr>
          <a:xfrm>
            <a:off x="7303770" y="3922776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730377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0" name="Shape 148"/>
          <p:cNvSpPr/>
          <p:nvPr/>
        </p:nvSpPr>
        <p:spPr>
          <a:xfrm>
            <a:off x="8092440" y="3922776"/>
            <a:ext cx="1005840" cy="325526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8092440" y="3922776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0A</a:t>
            </a:r>
            <a:endParaRPr lang="en-US" sz="900" dirty="0"/>
          </a:p>
        </p:txBody>
      </p:sp>
      <p:sp>
        <p:nvSpPr>
          <p:cNvPr id="152" name="Shape 150"/>
          <p:cNvSpPr/>
          <p:nvPr/>
        </p:nvSpPr>
        <p:spPr>
          <a:xfrm>
            <a:off x="320040" y="4275734"/>
            <a:ext cx="14630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393192" y="4275734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900" dirty="0"/>
          </a:p>
        </p:txBody>
      </p:sp>
      <p:sp>
        <p:nvSpPr>
          <p:cNvPr id="154" name="Shape 152"/>
          <p:cNvSpPr/>
          <p:nvPr/>
        </p:nvSpPr>
        <p:spPr>
          <a:xfrm>
            <a:off x="178308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5" name="Text 153"/>
          <p:cNvSpPr/>
          <p:nvPr/>
        </p:nvSpPr>
        <p:spPr>
          <a:xfrm>
            <a:off x="178308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6" name="Shape 154"/>
          <p:cNvSpPr/>
          <p:nvPr/>
        </p:nvSpPr>
        <p:spPr>
          <a:xfrm>
            <a:off x="257175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257175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8" name="Shape 156"/>
          <p:cNvSpPr/>
          <p:nvPr/>
        </p:nvSpPr>
        <p:spPr>
          <a:xfrm>
            <a:off x="336042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9" name="Text 157"/>
          <p:cNvSpPr/>
          <p:nvPr/>
        </p:nvSpPr>
        <p:spPr>
          <a:xfrm>
            <a:off x="336042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0" name="Shape 158"/>
          <p:cNvSpPr/>
          <p:nvPr/>
        </p:nvSpPr>
        <p:spPr>
          <a:xfrm>
            <a:off x="414909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1" name="Text 159"/>
          <p:cNvSpPr/>
          <p:nvPr/>
        </p:nvSpPr>
        <p:spPr>
          <a:xfrm>
            <a:off x="414909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2" name="Shape 160"/>
          <p:cNvSpPr/>
          <p:nvPr/>
        </p:nvSpPr>
        <p:spPr>
          <a:xfrm>
            <a:off x="493776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3" name="Text 161"/>
          <p:cNvSpPr/>
          <p:nvPr/>
        </p:nvSpPr>
        <p:spPr>
          <a:xfrm>
            <a:off x="493776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4" name="Shape 162"/>
          <p:cNvSpPr/>
          <p:nvPr/>
        </p:nvSpPr>
        <p:spPr>
          <a:xfrm>
            <a:off x="572643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5" name="Text 163"/>
          <p:cNvSpPr/>
          <p:nvPr/>
        </p:nvSpPr>
        <p:spPr>
          <a:xfrm>
            <a:off x="572643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6" name="Shape 164"/>
          <p:cNvSpPr/>
          <p:nvPr/>
        </p:nvSpPr>
        <p:spPr>
          <a:xfrm>
            <a:off x="651510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7" name="Text 165"/>
          <p:cNvSpPr/>
          <p:nvPr/>
        </p:nvSpPr>
        <p:spPr>
          <a:xfrm>
            <a:off x="651510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8" name="Shape 166"/>
          <p:cNvSpPr/>
          <p:nvPr/>
        </p:nvSpPr>
        <p:spPr>
          <a:xfrm>
            <a:off x="7303770" y="4275734"/>
            <a:ext cx="788670" cy="325526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69" name="Text 167"/>
          <p:cNvSpPr/>
          <p:nvPr/>
        </p:nvSpPr>
        <p:spPr>
          <a:xfrm>
            <a:off x="730377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70" name="Shape 168"/>
          <p:cNvSpPr/>
          <p:nvPr/>
        </p:nvSpPr>
        <p:spPr>
          <a:xfrm>
            <a:off x="8092440" y="4275734"/>
            <a:ext cx="1005840" cy="325526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1" name="Text 169"/>
          <p:cNvSpPr/>
          <p:nvPr/>
        </p:nvSpPr>
        <p:spPr>
          <a:xfrm>
            <a:off x="8092440" y="4275734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0A</a:t>
            </a:r>
            <a:endParaRPr lang="en-US" sz="900" dirty="0"/>
          </a:p>
        </p:txBody>
      </p:sp>
      <p:sp>
        <p:nvSpPr>
          <p:cNvPr id="172" name="Shape 170"/>
          <p:cNvSpPr/>
          <p:nvPr/>
        </p:nvSpPr>
        <p:spPr>
          <a:xfrm>
            <a:off x="320040" y="4663440"/>
            <a:ext cx="8503920" cy="201168"/>
          </a:xfrm>
          <a:prstGeom prst="rect">
            <a:avLst/>
          </a:prstGeom>
          <a:solidFill>
            <a:srgbClr val="D6E4F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73" name="Text 171"/>
          <p:cNvSpPr/>
          <p:nvPr/>
        </p:nvSpPr>
        <p:spPr>
          <a:xfrm>
            <a:off x="457200" y="4672584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 Orange highlight = possible overload (R+A &gt; 5).  No A in a column = accountability gap — assign before you start.</a:t>
            </a:r>
            <a:endParaRPr lang="en-US" sz="85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 — Function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each function to the person carrying it — flag gaps and hat-wearing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1920240" cy="36576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7160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240280" y="1371600"/>
            <a:ext cx="1737360" cy="36576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40280" y="1371600"/>
            <a:ext cx="1737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Owner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(Name / Team)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977640" y="1371600"/>
            <a:ext cx="2194560" cy="36576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977640" y="137160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Responsibility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172200" y="1371600"/>
            <a:ext cx="1005840" cy="36576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72200" y="1371600"/>
            <a:ext cx="1005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of Time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Allocated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7178040" y="1371600"/>
            <a:ext cx="1783080" cy="365760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178040" y="1371600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 / Risk Flag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320040" y="1737360"/>
            <a:ext cx="19202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93192" y="1737360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Engineering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2240280" y="1737360"/>
            <a:ext cx="17373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313432" y="1737360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977640" y="1737360"/>
            <a:ext cx="21945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050792" y="1737360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Map, simplify, and document current-state processes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6172200" y="1737360"/>
            <a:ext cx="10058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178040" y="1737360"/>
            <a:ext cx="1783080" cy="320040"/>
          </a:xfrm>
          <a:prstGeom prst="rect">
            <a:avLst/>
          </a:prstGeom>
          <a:solidFill>
            <a:srgbClr val="FFF3E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251192" y="1737360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Vacant — critical gap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320040" y="2084832"/>
            <a:ext cx="19202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93192" y="2084832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Engineering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2240280" y="2084832"/>
            <a:ext cx="17373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313432" y="2084832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33" name="Shape 31"/>
          <p:cNvSpPr/>
          <p:nvPr/>
        </p:nvSpPr>
        <p:spPr>
          <a:xfrm>
            <a:off x="3977640" y="2084832"/>
            <a:ext cx="21945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050792" y="2084832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changes solve the right problem, prevent new ones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6172200" y="2084832"/>
            <a:ext cx="10058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178040" y="2084832"/>
            <a:ext cx="1783080" cy="320040"/>
          </a:xfrm>
          <a:prstGeom prst="rect">
            <a:avLst/>
          </a:prstGeom>
          <a:solidFill>
            <a:srgbClr val="FFF3E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251192" y="2084832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Partially covered</a:t>
            </a:r>
            <a:endParaRPr lang="en-US" sz="850" dirty="0"/>
          </a:p>
        </p:txBody>
      </p:sp>
      <p:sp>
        <p:nvSpPr>
          <p:cNvPr id="38" name="Shape 36"/>
          <p:cNvSpPr/>
          <p:nvPr/>
        </p:nvSpPr>
        <p:spPr>
          <a:xfrm>
            <a:off x="320040" y="2432304"/>
            <a:ext cx="19202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432304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Management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2240280" y="2432304"/>
            <a:ext cx="17373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313432" y="2432304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3977640" y="2432304"/>
            <a:ext cx="21945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050792" y="2432304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Voice of the user; ensure change improves experience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6172200" y="2432304"/>
            <a:ext cx="10058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7178040" y="2432304"/>
            <a:ext cx="178308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20040" y="2779776"/>
            <a:ext cx="19202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93192" y="2779776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/ Programme Mgmt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2240280" y="2779776"/>
            <a:ext cx="17373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313432" y="2779776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50" name="Shape 48"/>
          <p:cNvSpPr/>
          <p:nvPr/>
        </p:nvSpPr>
        <p:spPr>
          <a:xfrm>
            <a:off x="3977640" y="2779776"/>
            <a:ext cx="21945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050792" y="2779776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Timelines, dependencies, risks, and budgets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6172200" y="2779776"/>
            <a:ext cx="10058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7178040" y="2779776"/>
            <a:ext cx="178308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0040" y="3127248"/>
            <a:ext cx="19202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393192" y="3127248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Subject Matter Expert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2240280" y="3127248"/>
            <a:ext cx="17373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313432" y="3127248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3977640" y="3127248"/>
            <a:ext cx="21945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050792" y="3127248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how things really work today; validate changes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6172200" y="3127248"/>
            <a:ext cx="10058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178040" y="3127248"/>
            <a:ext cx="178308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320040" y="3474720"/>
            <a:ext cx="19202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393192" y="3474720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Analysis</a:t>
            </a:r>
            <a:endParaRPr lang="en-US" sz="850" dirty="0"/>
          </a:p>
        </p:txBody>
      </p:sp>
      <p:sp>
        <p:nvSpPr>
          <p:cNvPr id="64" name="Shape 62"/>
          <p:cNvSpPr/>
          <p:nvPr/>
        </p:nvSpPr>
        <p:spPr>
          <a:xfrm>
            <a:off x="2240280" y="3474720"/>
            <a:ext cx="17373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313432" y="3474720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3977640" y="3474720"/>
            <a:ext cx="21945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050792" y="3474720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what success looks like; track key metrics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6172200" y="3474720"/>
            <a:ext cx="10058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7178040" y="3474720"/>
            <a:ext cx="178308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320040" y="3822192"/>
            <a:ext cx="19202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93192" y="3822192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Cross-Func. Collaboration</a:t>
            </a:r>
            <a:endParaRPr lang="en-US" sz="850" dirty="0"/>
          </a:p>
        </p:txBody>
      </p:sp>
      <p:sp>
        <p:nvSpPr>
          <p:cNvPr id="72" name="Shape 70"/>
          <p:cNvSpPr/>
          <p:nvPr/>
        </p:nvSpPr>
        <p:spPr>
          <a:xfrm>
            <a:off x="2240280" y="3822192"/>
            <a:ext cx="17373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2313432" y="3822192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74" name="Shape 72"/>
          <p:cNvSpPr/>
          <p:nvPr/>
        </p:nvSpPr>
        <p:spPr>
          <a:xfrm>
            <a:off x="3977640" y="3822192"/>
            <a:ext cx="21945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4050792" y="3822192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finance, ops, IT, sales; remove silos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6172200" y="3822192"/>
            <a:ext cx="10058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7178040" y="3822192"/>
            <a:ext cx="1783080" cy="320040"/>
          </a:xfrm>
          <a:prstGeom prst="rect">
            <a:avLst/>
          </a:prstGeom>
          <a:solidFill>
            <a:srgbClr val="FFF3E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7251192" y="3822192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Informal — no owner</a:t>
            </a:r>
            <a:endParaRPr lang="en-US" sz="850" dirty="0"/>
          </a:p>
        </p:txBody>
      </p:sp>
      <p:sp>
        <p:nvSpPr>
          <p:cNvPr id="79" name="Shape 77"/>
          <p:cNvSpPr/>
          <p:nvPr/>
        </p:nvSpPr>
        <p:spPr>
          <a:xfrm>
            <a:off x="320040" y="4169664"/>
            <a:ext cx="19202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393192" y="4169664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 &amp; Training</a:t>
            </a:r>
            <a:endParaRPr lang="en-US" sz="850" dirty="0"/>
          </a:p>
        </p:txBody>
      </p:sp>
      <p:sp>
        <p:nvSpPr>
          <p:cNvPr id="81" name="Shape 79"/>
          <p:cNvSpPr/>
          <p:nvPr/>
        </p:nvSpPr>
        <p:spPr>
          <a:xfrm>
            <a:off x="2240280" y="4169664"/>
            <a:ext cx="17373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2313432" y="4169664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83" name="Shape 81"/>
          <p:cNvSpPr/>
          <p:nvPr/>
        </p:nvSpPr>
        <p:spPr>
          <a:xfrm>
            <a:off x="3977640" y="4169664"/>
            <a:ext cx="219456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4050792" y="4169664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why; build competence and confidence in teams</a:t>
            </a:r>
            <a:endParaRPr lang="en-US" sz="750" dirty="0"/>
          </a:p>
        </p:txBody>
      </p:sp>
      <p:sp>
        <p:nvSpPr>
          <p:cNvPr id="85" name="Shape 83"/>
          <p:cNvSpPr/>
          <p:nvPr/>
        </p:nvSpPr>
        <p:spPr>
          <a:xfrm>
            <a:off x="6172200" y="4169664"/>
            <a:ext cx="1005840" cy="320040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7178040" y="4169664"/>
            <a:ext cx="1783080" cy="320040"/>
          </a:xfrm>
          <a:prstGeom prst="rect">
            <a:avLst/>
          </a:prstGeom>
          <a:solidFill>
            <a:srgbClr val="FFF3E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7251192" y="4169664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underfunded</a:t>
            </a:r>
            <a:endParaRPr lang="en-US" sz="850" dirty="0"/>
          </a:p>
        </p:txBody>
      </p:sp>
      <p:sp>
        <p:nvSpPr>
          <p:cNvPr id="88" name="Shape 86"/>
          <p:cNvSpPr/>
          <p:nvPr/>
        </p:nvSpPr>
        <p:spPr>
          <a:xfrm>
            <a:off x="320040" y="4517136"/>
            <a:ext cx="19202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93192" y="4517136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Sponsor</a:t>
            </a:r>
            <a:endParaRPr lang="en-US" sz="850" dirty="0"/>
          </a:p>
        </p:txBody>
      </p:sp>
      <p:sp>
        <p:nvSpPr>
          <p:cNvPr id="90" name="Shape 88"/>
          <p:cNvSpPr/>
          <p:nvPr/>
        </p:nvSpPr>
        <p:spPr>
          <a:xfrm>
            <a:off x="2240280" y="4517136"/>
            <a:ext cx="17373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2313432" y="4517136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92" name="Shape 90"/>
          <p:cNvSpPr/>
          <p:nvPr/>
        </p:nvSpPr>
        <p:spPr>
          <a:xfrm>
            <a:off x="3977640" y="4517136"/>
            <a:ext cx="219456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4050792" y="4517136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Unblock decisions; set the tone; hold team accountable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6172200" y="4517136"/>
            <a:ext cx="100584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178040" y="4517136"/>
            <a:ext cx="1783080" cy="320040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 — Team Cards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role — name, function, and key deliverable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029968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618488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618488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14" name="Text 12"/>
          <p:cNvSpPr/>
          <p:nvPr/>
        </p:nvSpPr>
        <p:spPr>
          <a:xfrm>
            <a:off x="411480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11480" y="192024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6" name="Text 14"/>
          <p:cNvSpPr/>
          <p:nvPr/>
        </p:nvSpPr>
        <p:spPr>
          <a:xfrm>
            <a:off x="411480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905256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11480" y="219456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411480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161288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Current-state process map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2532888" y="1389888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2532888" y="1389888"/>
            <a:ext cx="2029968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831336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831336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2624328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2624328" y="192024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7" name="Text 25"/>
          <p:cNvSpPr/>
          <p:nvPr/>
        </p:nvSpPr>
        <p:spPr>
          <a:xfrm>
            <a:off x="2624328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3118104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2624328" y="219456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0" name="Text 28"/>
          <p:cNvSpPr/>
          <p:nvPr/>
        </p:nvSpPr>
        <p:spPr>
          <a:xfrm>
            <a:off x="2624328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31" name="Text 29"/>
          <p:cNvSpPr/>
          <p:nvPr/>
        </p:nvSpPr>
        <p:spPr>
          <a:xfrm>
            <a:off x="3374136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checklist + defect log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4745736" y="1389888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4745736" y="1389888"/>
            <a:ext cx="2029968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044184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044184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36" name="Text 34"/>
          <p:cNvSpPr/>
          <p:nvPr/>
        </p:nvSpPr>
        <p:spPr>
          <a:xfrm>
            <a:off x="4837176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4837176" y="192024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8" name="Text 36"/>
          <p:cNvSpPr/>
          <p:nvPr/>
        </p:nvSpPr>
        <p:spPr>
          <a:xfrm>
            <a:off x="4837176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5330952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837176" y="219456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1" name="Text 39"/>
          <p:cNvSpPr/>
          <p:nvPr/>
        </p:nvSpPr>
        <p:spPr>
          <a:xfrm>
            <a:off x="4837176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5586984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story + acceptance crit.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6958584" y="1389888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6958584" y="1389888"/>
            <a:ext cx="2029968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257032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8257032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47" name="Text 45"/>
          <p:cNvSpPr/>
          <p:nvPr/>
        </p:nvSpPr>
        <p:spPr>
          <a:xfrm>
            <a:off x="7050024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1200" dirty="0"/>
          </a:p>
        </p:txBody>
      </p:sp>
      <p:sp>
        <p:nvSpPr>
          <p:cNvPr id="48" name="Shape 46"/>
          <p:cNvSpPr/>
          <p:nvPr/>
        </p:nvSpPr>
        <p:spPr>
          <a:xfrm>
            <a:off x="7050024" y="192024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9" name="Text 47"/>
          <p:cNvSpPr/>
          <p:nvPr/>
        </p:nvSpPr>
        <p:spPr>
          <a:xfrm>
            <a:off x="7050024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50" name="Text 48"/>
          <p:cNvSpPr/>
          <p:nvPr/>
        </p:nvSpPr>
        <p:spPr>
          <a:xfrm>
            <a:off x="7543800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7050024" y="2194560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2" name="Text 50"/>
          <p:cNvSpPr/>
          <p:nvPr/>
        </p:nvSpPr>
        <p:spPr>
          <a:xfrm>
            <a:off x="7050024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7799832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plan + risk register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320040" y="2871216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320040" y="2871216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1618488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1618488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</a:t>
            </a:r>
            <a:endParaRPr lang="en-US" sz="700" dirty="0"/>
          </a:p>
        </p:txBody>
      </p:sp>
      <p:sp>
        <p:nvSpPr>
          <p:cNvPr id="58" name="Text 56"/>
          <p:cNvSpPr/>
          <p:nvPr/>
        </p:nvSpPr>
        <p:spPr>
          <a:xfrm>
            <a:off x="411480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411480" y="340156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0" name="Text 58"/>
          <p:cNvSpPr/>
          <p:nvPr/>
        </p:nvSpPr>
        <p:spPr>
          <a:xfrm>
            <a:off x="411480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61" name="Text 59"/>
          <p:cNvSpPr/>
          <p:nvPr/>
        </p:nvSpPr>
        <p:spPr>
          <a:xfrm>
            <a:off x="905256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411480" y="367588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3" name="Text 61"/>
          <p:cNvSpPr/>
          <p:nvPr/>
        </p:nvSpPr>
        <p:spPr>
          <a:xfrm>
            <a:off x="411480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64" name="Text 62"/>
          <p:cNvSpPr/>
          <p:nvPr/>
        </p:nvSpPr>
        <p:spPr>
          <a:xfrm>
            <a:off x="1161288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As-is process validation</a:t>
            </a:r>
            <a:endParaRPr lang="en-US" sz="750" dirty="0"/>
          </a:p>
        </p:txBody>
      </p:sp>
      <p:sp>
        <p:nvSpPr>
          <p:cNvPr id="65" name="Shape 63"/>
          <p:cNvSpPr/>
          <p:nvPr/>
        </p:nvSpPr>
        <p:spPr>
          <a:xfrm>
            <a:off x="2532888" y="2871216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6" name="Shape 64"/>
          <p:cNvSpPr/>
          <p:nvPr/>
        </p:nvSpPr>
        <p:spPr>
          <a:xfrm>
            <a:off x="2532888" y="2871216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831336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831336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</a:t>
            </a:r>
            <a:endParaRPr lang="en-US" sz="700" dirty="0"/>
          </a:p>
        </p:txBody>
      </p:sp>
      <p:sp>
        <p:nvSpPr>
          <p:cNvPr id="69" name="Text 67"/>
          <p:cNvSpPr/>
          <p:nvPr/>
        </p:nvSpPr>
        <p:spPr>
          <a:xfrm>
            <a:off x="2624328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Analyst</a:t>
            </a:r>
            <a:endParaRPr lang="en-US" sz="1200" dirty="0"/>
          </a:p>
        </p:txBody>
      </p:sp>
      <p:sp>
        <p:nvSpPr>
          <p:cNvPr id="70" name="Shape 68"/>
          <p:cNvSpPr/>
          <p:nvPr/>
        </p:nvSpPr>
        <p:spPr>
          <a:xfrm>
            <a:off x="2624328" y="340156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71" name="Text 69"/>
          <p:cNvSpPr/>
          <p:nvPr/>
        </p:nvSpPr>
        <p:spPr>
          <a:xfrm>
            <a:off x="2624328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72" name="Text 70"/>
          <p:cNvSpPr/>
          <p:nvPr/>
        </p:nvSpPr>
        <p:spPr>
          <a:xfrm>
            <a:off x="3118104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2624328" y="367588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74" name="Text 72"/>
          <p:cNvSpPr/>
          <p:nvPr/>
        </p:nvSpPr>
        <p:spPr>
          <a:xfrm>
            <a:off x="2624328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75" name="Text 73"/>
          <p:cNvSpPr/>
          <p:nvPr/>
        </p:nvSpPr>
        <p:spPr>
          <a:xfrm>
            <a:off x="3374136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dashboard + baseline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4745736" y="2871216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7" name="Shape 75"/>
          <p:cNvSpPr/>
          <p:nvPr/>
        </p:nvSpPr>
        <p:spPr>
          <a:xfrm>
            <a:off x="4745736" y="2871216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044184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6044184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</a:t>
            </a:r>
            <a:endParaRPr lang="en-US" sz="700" dirty="0"/>
          </a:p>
        </p:txBody>
      </p:sp>
      <p:sp>
        <p:nvSpPr>
          <p:cNvPr id="80" name="Text 78"/>
          <p:cNvSpPr/>
          <p:nvPr/>
        </p:nvSpPr>
        <p:spPr>
          <a:xfrm>
            <a:off x="4837176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1200" dirty="0"/>
          </a:p>
        </p:txBody>
      </p:sp>
      <p:sp>
        <p:nvSpPr>
          <p:cNvPr id="81" name="Shape 79"/>
          <p:cNvSpPr/>
          <p:nvPr/>
        </p:nvSpPr>
        <p:spPr>
          <a:xfrm>
            <a:off x="4837176" y="340156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2" name="Text 80"/>
          <p:cNvSpPr/>
          <p:nvPr/>
        </p:nvSpPr>
        <p:spPr>
          <a:xfrm>
            <a:off x="4837176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83" name="Text 81"/>
          <p:cNvSpPr/>
          <p:nvPr/>
        </p:nvSpPr>
        <p:spPr>
          <a:xfrm>
            <a:off x="5330952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837176" y="367588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5" name="Text 83"/>
          <p:cNvSpPr/>
          <p:nvPr/>
        </p:nvSpPr>
        <p:spPr>
          <a:xfrm>
            <a:off x="4837176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86" name="Text 84"/>
          <p:cNvSpPr/>
          <p:nvPr/>
        </p:nvSpPr>
        <p:spPr>
          <a:xfrm>
            <a:off x="5586984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 plan + training kit</a:t>
            </a:r>
            <a:endParaRPr lang="en-US" sz="750" dirty="0"/>
          </a:p>
        </p:txBody>
      </p:sp>
      <p:sp>
        <p:nvSpPr>
          <p:cNvPr id="87" name="Shape 85"/>
          <p:cNvSpPr/>
          <p:nvPr/>
        </p:nvSpPr>
        <p:spPr>
          <a:xfrm>
            <a:off x="6958584" y="2871216"/>
            <a:ext cx="2029968" cy="129844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8" name="Shape 86"/>
          <p:cNvSpPr/>
          <p:nvPr/>
        </p:nvSpPr>
        <p:spPr>
          <a:xfrm>
            <a:off x="6958584" y="2871216"/>
            <a:ext cx="2029968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8257032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8257032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700" dirty="0"/>
          </a:p>
        </p:txBody>
      </p:sp>
      <p:sp>
        <p:nvSpPr>
          <p:cNvPr id="91" name="Text 89"/>
          <p:cNvSpPr/>
          <p:nvPr/>
        </p:nvSpPr>
        <p:spPr>
          <a:xfrm>
            <a:off x="7050024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1200" dirty="0"/>
          </a:p>
        </p:txBody>
      </p:sp>
      <p:sp>
        <p:nvSpPr>
          <p:cNvPr id="92" name="Shape 90"/>
          <p:cNvSpPr/>
          <p:nvPr/>
        </p:nvSpPr>
        <p:spPr>
          <a:xfrm>
            <a:off x="7050024" y="340156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93" name="Text 91"/>
          <p:cNvSpPr/>
          <p:nvPr/>
        </p:nvSpPr>
        <p:spPr>
          <a:xfrm>
            <a:off x="7050024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94" name="Text 92"/>
          <p:cNvSpPr/>
          <p:nvPr/>
        </p:nvSpPr>
        <p:spPr>
          <a:xfrm>
            <a:off x="7543800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95" name="Shape 93"/>
          <p:cNvSpPr/>
          <p:nvPr/>
        </p:nvSpPr>
        <p:spPr>
          <a:xfrm>
            <a:off x="7050024" y="3675888"/>
            <a:ext cx="1847088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96" name="Text 94"/>
          <p:cNvSpPr/>
          <p:nvPr/>
        </p:nvSpPr>
        <p:spPr>
          <a:xfrm>
            <a:off x="7050024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97" name="Text 95"/>
          <p:cNvSpPr/>
          <p:nvPr/>
        </p:nvSpPr>
        <p:spPr>
          <a:xfrm>
            <a:off x="7799832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log + escalation path</a:t>
            </a:r>
            <a:endParaRPr lang="en-US" sz="75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Responsibility Wheel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Visualise who holds the core functions — fill in name and load per segment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999232" y="2679192"/>
            <a:ext cx="950976" cy="95097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2999232" y="2679192"/>
            <a:ext cx="950976" cy="9509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990088" y="1650492"/>
            <a:ext cx="969264" cy="658368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2990088" y="1650492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3474720" y="2624328"/>
            <a:ext cx="0" cy="-278892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15" name="Shape 13"/>
          <p:cNvSpPr/>
          <p:nvPr/>
        </p:nvSpPr>
        <p:spPr>
          <a:xfrm>
            <a:off x="3820941" y="1994643"/>
            <a:ext cx="969264" cy="658368"/>
          </a:xfrm>
          <a:prstGeom prst="rect">
            <a:avLst/>
          </a:prstGeom>
          <a:solidFill>
            <a:srgbClr val="336699">
              <a:alpha val="80000"/>
            </a:srgbClr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820941" y="1994643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Eng.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849735" y="2779665"/>
            <a:ext cx="197206" cy="-197206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18" name="Shape 16"/>
          <p:cNvSpPr/>
          <p:nvPr/>
        </p:nvSpPr>
        <p:spPr>
          <a:xfrm>
            <a:off x="4165092" y="2825496"/>
            <a:ext cx="969264" cy="658368"/>
          </a:xfrm>
          <a:prstGeom prst="rect">
            <a:avLst/>
          </a:prstGeom>
          <a:solidFill>
            <a:srgbClr val="FF6600"/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4165092" y="2825496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005072" y="3154680"/>
            <a:ext cx="278892" cy="0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21" name="Shape 19"/>
          <p:cNvSpPr/>
          <p:nvPr/>
        </p:nvSpPr>
        <p:spPr>
          <a:xfrm>
            <a:off x="3820941" y="3656349"/>
            <a:ext cx="969264" cy="658368"/>
          </a:xfrm>
          <a:prstGeom prst="rect">
            <a:avLst/>
          </a:prstGeom>
          <a:solidFill>
            <a:srgbClr val="003366">
              <a:alpha val="80000"/>
            </a:srgbClr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3820941" y="3656349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3849735" y="3529695"/>
            <a:ext cx="197206" cy="197206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24" name="Shape 22"/>
          <p:cNvSpPr/>
          <p:nvPr/>
        </p:nvSpPr>
        <p:spPr>
          <a:xfrm>
            <a:off x="2990088" y="4000500"/>
            <a:ext cx="969264" cy="658368"/>
          </a:xfrm>
          <a:prstGeom prst="rect">
            <a:avLst/>
          </a:prstGeom>
          <a:solidFill>
            <a:srgbClr val="336699"/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2990088" y="4000500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3474720" y="3685032"/>
            <a:ext cx="0" cy="278892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27" name="Shape 25"/>
          <p:cNvSpPr/>
          <p:nvPr/>
        </p:nvSpPr>
        <p:spPr>
          <a:xfrm>
            <a:off x="2159235" y="3656349"/>
            <a:ext cx="969264" cy="658368"/>
          </a:xfrm>
          <a:prstGeom prst="rect">
            <a:avLst/>
          </a:prstGeom>
          <a:solidFill>
            <a:srgbClr val="FF6600">
              <a:alpha val="80000"/>
            </a:srgbClr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8" name="Text 26"/>
          <p:cNvSpPr/>
          <p:nvPr/>
        </p:nvSpPr>
        <p:spPr>
          <a:xfrm>
            <a:off x="2159235" y="3656349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099705" y="3529695"/>
            <a:ext cx="-197206" cy="197206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30" name="Shape 28"/>
          <p:cNvSpPr/>
          <p:nvPr/>
        </p:nvSpPr>
        <p:spPr>
          <a:xfrm>
            <a:off x="1815084" y="2825496"/>
            <a:ext cx="969264" cy="658368"/>
          </a:xfrm>
          <a:prstGeom prst="rect">
            <a:avLst/>
          </a:prstGeom>
          <a:solidFill>
            <a:srgbClr val="003366"/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1815084" y="2825496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2944368" y="3154680"/>
            <a:ext cx="-278892" cy="0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33" name="Shape 31"/>
          <p:cNvSpPr/>
          <p:nvPr/>
        </p:nvSpPr>
        <p:spPr>
          <a:xfrm>
            <a:off x="2159235" y="1994643"/>
            <a:ext cx="969264" cy="658368"/>
          </a:xfrm>
          <a:prstGeom prst="rect">
            <a:avLst/>
          </a:prstGeom>
          <a:solidFill>
            <a:srgbClr val="336699">
              <a:alpha val="80000"/>
            </a:srgbClr>
          </a:solidFill>
          <a:ln w="25400">
            <a:solidFill>
              <a:srgbClr val="FFFFFF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4" name="Text 32"/>
          <p:cNvSpPr/>
          <p:nvPr/>
        </p:nvSpPr>
        <p:spPr>
          <a:xfrm>
            <a:off x="2159235" y="1994643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3099705" y="2779665"/>
            <a:ext cx="-197206" cy="-197206"/>
          </a:xfrm>
          <a:prstGeom prst="line">
            <a:avLst/>
          </a:prstGeom>
          <a:noFill/>
          <a:ln w="12700">
            <a:solidFill>
              <a:srgbClr val="C5D4E3"/>
            </a:solidFill>
            <a:prstDash val="dash"/>
          </a:ln>
        </p:spPr>
      </p:sp>
      <p:sp>
        <p:nvSpPr>
          <p:cNvPr id="36" name="Shape 34"/>
          <p:cNvSpPr/>
          <p:nvPr/>
        </p:nvSpPr>
        <p:spPr>
          <a:xfrm>
            <a:off x="5532120" y="1389888"/>
            <a:ext cx="3273552" cy="32918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532120" y="1389888"/>
            <a:ext cx="327355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 ·  Owner  ·  Load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5532120" y="1755648"/>
            <a:ext cx="3273552" cy="33832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5532120" y="1755648"/>
            <a:ext cx="54864" cy="338328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641848" y="175564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Eng.</a:t>
            </a:r>
            <a:endParaRPr lang="en-US" sz="850" dirty="0"/>
          </a:p>
        </p:txBody>
      </p:sp>
      <p:sp>
        <p:nvSpPr>
          <p:cNvPr id="41" name="Text 39"/>
          <p:cNvSpPr/>
          <p:nvPr/>
        </p:nvSpPr>
        <p:spPr>
          <a:xfrm>
            <a:off x="6665976" y="175564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7872984" y="175564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5532120" y="2121408"/>
            <a:ext cx="3273552" cy="33832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5532120" y="212140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641848" y="212140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Eng.</a:t>
            </a:r>
            <a:endParaRPr lang="en-US" sz="850" dirty="0"/>
          </a:p>
        </p:txBody>
      </p:sp>
      <p:sp>
        <p:nvSpPr>
          <p:cNvPr id="46" name="Text 44"/>
          <p:cNvSpPr/>
          <p:nvPr/>
        </p:nvSpPr>
        <p:spPr>
          <a:xfrm>
            <a:off x="6665976" y="212140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47" name="Text 45"/>
          <p:cNvSpPr/>
          <p:nvPr/>
        </p:nvSpPr>
        <p:spPr>
          <a:xfrm>
            <a:off x="7872984" y="212140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5532120" y="2487168"/>
            <a:ext cx="3273552" cy="33832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532120" y="2487168"/>
            <a:ext cx="54864" cy="33832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641848" y="248716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Mgmt</a:t>
            </a:r>
            <a:endParaRPr lang="en-US" sz="850" dirty="0"/>
          </a:p>
        </p:txBody>
      </p:sp>
      <p:sp>
        <p:nvSpPr>
          <p:cNvPr id="51" name="Text 49"/>
          <p:cNvSpPr/>
          <p:nvPr/>
        </p:nvSpPr>
        <p:spPr>
          <a:xfrm>
            <a:off x="6665976" y="248716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52" name="Text 50"/>
          <p:cNvSpPr/>
          <p:nvPr/>
        </p:nvSpPr>
        <p:spPr>
          <a:xfrm>
            <a:off x="7872984" y="248716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5532120" y="2852928"/>
            <a:ext cx="3273552" cy="33832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532120" y="2852928"/>
            <a:ext cx="54864" cy="338328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641848" y="285292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850" dirty="0"/>
          </a:p>
        </p:txBody>
      </p:sp>
      <p:sp>
        <p:nvSpPr>
          <p:cNvPr id="56" name="Text 54"/>
          <p:cNvSpPr/>
          <p:nvPr/>
        </p:nvSpPr>
        <p:spPr>
          <a:xfrm>
            <a:off x="6665976" y="285292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57" name="Text 55"/>
          <p:cNvSpPr/>
          <p:nvPr/>
        </p:nvSpPr>
        <p:spPr>
          <a:xfrm>
            <a:off x="7872984" y="285292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5532120" y="3218688"/>
            <a:ext cx="3273552" cy="33832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5532120" y="321868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5641848" y="321868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850" dirty="0"/>
          </a:p>
        </p:txBody>
      </p:sp>
      <p:sp>
        <p:nvSpPr>
          <p:cNvPr id="61" name="Text 59"/>
          <p:cNvSpPr/>
          <p:nvPr/>
        </p:nvSpPr>
        <p:spPr>
          <a:xfrm>
            <a:off x="6665976" y="321868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62" name="Text 60"/>
          <p:cNvSpPr/>
          <p:nvPr/>
        </p:nvSpPr>
        <p:spPr>
          <a:xfrm>
            <a:off x="7872984" y="321868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63" name="Shape 61"/>
          <p:cNvSpPr/>
          <p:nvPr/>
        </p:nvSpPr>
        <p:spPr>
          <a:xfrm>
            <a:off x="5532120" y="3584448"/>
            <a:ext cx="3273552" cy="33832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5532120" y="3584448"/>
            <a:ext cx="54864" cy="33832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641848" y="358444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Analysis</a:t>
            </a:r>
            <a:endParaRPr lang="en-US" sz="850" dirty="0"/>
          </a:p>
        </p:txBody>
      </p:sp>
      <p:sp>
        <p:nvSpPr>
          <p:cNvPr id="66" name="Text 64"/>
          <p:cNvSpPr/>
          <p:nvPr/>
        </p:nvSpPr>
        <p:spPr>
          <a:xfrm>
            <a:off x="6665976" y="358444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67" name="Text 65"/>
          <p:cNvSpPr/>
          <p:nvPr/>
        </p:nvSpPr>
        <p:spPr>
          <a:xfrm>
            <a:off x="7872984" y="358444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5532120" y="3950208"/>
            <a:ext cx="3273552" cy="338328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532120" y="3950208"/>
            <a:ext cx="54864" cy="338328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641848" y="395020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850" dirty="0"/>
          </a:p>
        </p:txBody>
      </p:sp>
      <p:sp>
        <p:nvSpPr>
          <p:cNvPr id="71" name="Text 69"/>
          <p:cNvSpPr/>
          <p:nvPr/>
        </p:nvSpPr>
        <p:spPr>
          <a:xfrm>
            <a:off x="6665976" y="395020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72" name="Text 70"/>
          <p:cNvSpPr/>
          <p:nvPr/>
        </p:nvSpPr>
        <p:spPr>
          <a:xfrm>
            <a:off x="7872984" y="395020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73" name="Shape 71"/>
          <p:cNvSpPr/>
          <p:nvPr/>
        </p:nvSpPr>
        <p:spPr>
          <a:xfrm>
            <a:off x="5532120" y="4315968"/>
            <a:ext cx="3273552" cy="338328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5532120" y="431596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641848" y="431596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850" dirty="0"/>
          </a:p>
        </p:txBody>
      </p:sp>
      <p:sp>
        <p:nvSpPr>
          <p:cNvPr id="76" name="Text 74"/>
          <p:cNvSpPr/>
          <p:nvPr/>
        </p:nvSpPr>
        <p:spPr>
          <a:xfrm>
            <a:off x="6665976" y="431596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77" name="Text 75"/>
          <p:cNvSpPr/>
          <p:nvPr/>
        </p:nvSpPr>
        <p:spPr>
          <a:xfrm>
            <a:off x="7872984" y="431596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Matrix — Full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 each stakeholder's influence, interest, and how to engage them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155448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71600"/>
            <a:ext cx="1554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Group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874520" y="1371600"/>
            <a:ext cx="118872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1371600"/>
            <a:ext cx="11887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/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063240" y="1371600"/>
            <a:ext cx="7680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063240" y="1371600"/>
            <a:ext cx="7680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Influence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(H/M/L)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831336" y="1371600"/>
            <a:ext cx="7680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31336" y="1371600"/>
            <a:ext cx="7680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(H/M/L)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4599432" y="1371600"/>
            <a:ext cx="109728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99432" y="1371600"/>
            <a:ext cx="10972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Stance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Towards Change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5696712" y="1371600"/>
            <a:ext cx="1572768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696712" y="1371600"/>
            <a:ext cx="15727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Concern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Ask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269480" y="1371600"/>
            <a:ext cx="1682496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69480" y="1371600"/>
            <a:ext cx="16824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73936"/>
            <a:ext cx="15544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93192" y="1773936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1874520" y="1773936"/>
            <a:ext cx="118872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947672" y="1773936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/ VP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3063240" y="1773936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136392" y="1773936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3831336" y="1773936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904488" y="1773936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4599432" y="1773936"/>
            <a:ext cx="10972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672584" y="1773936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5696712" y="1773936"/>
            <a:ext cx="1572768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769864" y="1773936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/ timeline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269480" y="1773936"/>
            <a:ext cx="16824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342632" y="1773936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1:1 brief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160727"/>
            <a:ext cx="15544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160727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1874520" y="2160727"/>
            <a:ext cx="118872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947672" y="2160727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 / Controller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3063240" y="2160727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136392" y="2160727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3831336" y="2160727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904488" y="2160727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4599432" y="2160727"/>
            <a:ext cx="10972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672584" y="2160727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5696712" y="2160727"/>
            <a:ext cx="1572768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5769864" y="2160727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impact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7269480" y="2160727"/>
            <a:ext cx="16824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342632" y="2160727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cost review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320040" y="2547518"/>
            <a:ext cx="15544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93192" y="2547518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Manager</a:t>
            </a:r>
            <a:endParaRPr lang="en-US" sz="850" dirty="0"/>
          </a:p>
        </p:txBody>
      </p:sp>
      <p:sp>
        <p:nvSpPr>
          <p:cNvPr id="54" name="Shape 52"/>
          <p:cNvSpPr/>
          <p:nvPr/>
        </p:nvSpPr>
        <p:spPr>
          <a:xfrm>
            <a:off x="1874520" y="2547518"/>
            <a:ext cx="118872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1947672" y="2547518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Director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3063240" y="2547518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136392" y="2547518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3831336" y="2547518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904488" y="2547518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60" name="Shape 58"/>
          <p:cNvSpPr/>
          <p:nvPr/>
        </p:nvSpPr>
        <p:spPr>
          <a:xfrm>
            <a:off x="4599432" y="2547518"/>
            <a:ext cx="10972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672584" y="2547518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62" name="Shape 60"/>
          <p:cNvSpPr/>
          <p:nvPr/>
        </p:nvSpPr>
        <p:spPr>
          <a:xfrm>
            <a:off x="5696712" y="2547518"/>
            <a:ext cx="1572768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769864" y="2547518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disruption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269480" y="2547518"/>
            <a:ext cx="16824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7342632" y="2547518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 status call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320040" y="2934310"/>
            <a:ext cx="15544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93192" y="2934310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1874520" y="2934310"/>
            <a:ext cx="118872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947672" y="2934310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 / IT Mgr</a:t>
            </a:r>
            <a:endParaRPr lang="en-US" sz="850" dirty="0"/>
          </a:p>
        </p:txBody>
      </p:sp>
      <p:sp>
        <p:nvSpPr>
          <p:cNvPr id="70" name="Shape 68"/>
          <p:cNvSpPr/>
          <p:nvPr/>
        </p:nvSpPr>
        <p:spPr>
          <a:xfrm>
            <a:off x="3063240" y="2934310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136392" y="2934310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72" name="Shape 70"/>
          <p:cNvSpPr/>
          <p:nvPr/>
        </p:nvSpPr>
        <p:spPr>
          <a:xfrm>
            <a:off x="3831336" y="2934310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904488" y="2934310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74" name="Shape 72"/>
          <p:cNvSpPr/>
          <p:nvPr/>
        </p:nvSpPr>
        <p:spPr>
          <a:xfrm>
            <a:off x="4599432" y="2934310"/>
            <a:ext cx="10972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4672584" y="2934310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76" name="Shape 74"/>
          <p:cNvSpPr/>
          <p:nvPr/>
        </p:nvSpPr>
        <p:spPr>
          <a:xfrm>
            <a:off x="5696712" y="2934310"/>
            <a:ext cx="1572768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5769864" y="2934310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integration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7269480" y="2934310"/>
            <a:ext cx="16824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7342632" y="2934310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 demos</a:t>
            </a:r>
            <a:endParaRPr lang="en-US" sz="800" dirty="0"/>
          </a:p>
        </p:txBody>
      </p:sp>
      <p:sp>
        <p:nvSpPr>
          <p:cNvPr id="80" name="Shape 78"/>
          <p:cNvSpPr/>
          <p:nvPr/>
        </p:nvSpPr>
        <p:spPr>
          <a:xfrm>
            <a:off x="320040" y="3321101"/>
            <a:ext cx="15544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93192" y="3321101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Staff</a:t>
            </a:r>
            <a:endParaRPr lang="en-US" sz="850" dirty="0"/>
          </a:p>
        </p:txBody>
      </p:sp>
      <p:sp>
        <p:nvSpPr>
          <p:cNvPr id="82" name="Shape 80"/>
          <p:cNvSpPr/>
          <p:nvPr/>
        </p:nvSpPr>
        <p:spPr>
          <a:xfrm>
            <a:off x="1874520" y="3321101"/>
            <a:ext cx="118872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947672" y="3321101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850" dirty="0"/>
          </a:p>
        </p:txBody>
      </p:sp>
      <p:sp>
        <p:nvSpPr>
          <p:cNvPr id="84" name="Shape 82"/>
          <p:cNvSpPr/>
          <p:nvPr/>
        </p:nvSpPr>
        <p:spPr>
          <a:xfrm>
            <a:off x="3063240" y="3321101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3136392" y="3321101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850" dirty="0"/>
          </a:p>
        </p:txBody>
      </p:sp>
      <p:sp>
        <p:nvSpPr>
          <p:cNvPr id="86" name="Shape 84"/>
          <p:cNvSpPr/>
          <p:nvPr/>
        </p:nvSpPr>
        <p:spPr>
          <a:xfrm>
            <a:off x="3831336" y="3321101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904488" y="3321101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88" name="Shape 86"/>
          <p:cNvSpPr/>
          <p:nvPr/>
        </p:nvSpPr>
        <p:spPr>
          <a:xfrm>
            <a:off x="4599432" y="3321101"/>
            <a:ext cx="10972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672584" y="3321101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Resistor</a:t>
            </a:r>
            <a:endParaRPr lang="en-US" sz="850" dirty="0"/>
          </a:p>
        </p:txBody>
      </p:sp>
      <p:sp>
        <p:nvSpPr>
          <p:cNvPr id="90" name="Shape 88"/>
          <p:cNvSpPr/>
          <p:nvPr/>
        </p:nvSpPr>
        <p:spPr>
          <a:xfrm>
            <a:off x="5696712" y="3321101"/>
            <a:ext cx="1572768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769864" y="3321101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change / workload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7269480" y="3321101"/>
            <a:ext cx="16824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342632" y="3321101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&amp; Q&amp;A sessions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320040" y="3707892"/>
            <a:ext cx="15544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93192" y="3707892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Team</a:t>
            </a:r>
            <a:endParaRPr lang="en-US" sz="850" dirty="0"/>
          </a:p>
        </p:txBody>
      </p:sp>
      <p:sp>
        <p:nvSpPr>
          <p:cNvPr id="96" name="Shape 94"/>
          <p:cNvSpPr/>
          <p:nvPr/>
        </p:nvSpPr>
        <p:spPr>
          <a:xfrm>
            <a:off x="1874520" y="3707892"/>
            <a:ext cx="118872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1947672" y="3707892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 Mgmt</a:t>
            </a:r>
            <a:endParaRPr lang="en-US" sz="850" dirty="0"/>
          </a:p>
        </p:txBody>
      </p:sp>
      <p:sp>
        <p:nvSpPr>
          <p:cNvPr id="98" name="Shape 96"/>
          <p:cNvSpPr/>
          <p:nvPr/>
        </p:nvSpPr>
        <p:spPr>
          <a:xfrm>
            <a:off x="3063240" y="3707892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136392" y="3707892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00" name="Shape 98"/>
          <p:cNvSpPr/>
          <p:nvPr/>
        </p:nvSpPr>
        <p:spPr>
          <a:xfrm>
            <a:off x="3831336" y="3707892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904488" y="3707892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02" name="Shape 100"/>
          <p:cNvSpPr/>
          <p:nvPr/>
        </p:nvSpPr>
        <p:spPr>
          <a:xfrm>
            <a:off x="4599432" y="3707892"/>
            <a:ext cx="10972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672584" y="3707892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104" name="Shape 102"/>
          <p:cNvSpPr/>
          <p:nvPr/>
        </p:nvSpPr>
        <p:spPr>
          <a:xfrm>
            <a:off x="5696712" y="3707892"/>
            <a:ext cx="1572768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769864" y="3707892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impact</a:t>
            </a:r>
            <a:endParaRPr lang="en-US" sz="800" dirty="0"/>
          </a:p>
        </p:txBody>
      </p:sp>
      <p:sp>
        <p:nvSpPr>
          <p:cNvPr id="106" name="Shape 104"/>
          <p:cNvSpPr/>
          <p:nvPr/>
        </p:nvSpPr>
        <p:spPr>
          <a:xfrm>
            <a:off x="7269480" y="3707892"/>
            <a:ext cx="16824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7342632" y="3707892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update + FAQ</a:t>
            </a:r>
            <a:endParaRPr lang="en-US" sz="800" dirty="0"/>
          </a:p>
        </p:txBody>
      </p:sp>
      <p:sp>
        <p:nvSpPr>
          <p:cNvPr id="108" name="Shape 106"/>
          <p:cNvSpPr/>
          <p:nvPr/>
        </p:nvSpPr>
        <p:spPr>
          <a:xfrm>
            <a:off x="320040" y="4094683"/>
            <a:ext cx="15544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393192" y="4094683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50" dirty="0"/>
          </a:p>
        </p:txBody>
      </p:sp>
      <p:sp>
        <p:nvSpPr>
          <p:cNvPr id="110" name="Shape 108"/>
          <p:cNvSpPr/>
          <p:nvPr/>
        </p:nvSpPr>
        <p:spPr>
          <a:xfrm>
            <a:off x="1874520" y="4094683"/>
            <a:ext cx="118872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1947672" y="4094683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</a:t>
            </a:r>
            <a:endParaRPr lang="en-US" sz="850" dirty="0"/>
          </a:p>
        </p:txBody>
      </p:sp>
      <p:sp>
        <p:nvSpPr>
          <p:cNvPr id="112" name="Shape 110"/>
          <p:cNvSpPr/>
          <p:nvPr/>
        </p:nvSpPr>
        <p:spPr>
          <a:xfrm>
            <a:off x="3063240" y="4094683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3136392" y="4094683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114" name="Shape 112"/>
          <p:cNvSpPr/>
          <p:nvPr/>
        </p:nvSpPr>
        <p:spPr>
          <a:xfrm>
            <a:off x="3831336" y="4094683"/>
            <a:ext cx="7680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3904488" y="4094683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850" dirty="0"/>
          </a:p>
        </p:txBody>
      </p:sp>
      <p:sp>
        <p:nvSpPr>
          <p:cNvPr id="116" name="Shape 114"/>
          <p:cNvSpPr/>
          <p:nvPr/>
        </p:nvSpPr>
        <p:spPr>
          <a:xfrm>
            <a:off x="4599432" y="4094683"/>
            <a:ext cx="1097280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4672584" y="4094683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118" name="Shape 116"/>
          <p:cNvSpPr/>
          <p:nvPr/>
        </p:nvSpPr>
        <p:spPr>
          <a:xfrm>
            <a:off x="5696712" y="4094683"/>
            <a:ext cx="1572768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5769864" y="4094683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continuity</a:t>
            </a:r>
            <a:endParaRPr lang="en-US" sz="800" dirty="0"/>
          </a:p>
        </p:txBody>
      </p:sp>
      <p:sp>
        <p:nvSpPr>
          <p:cNvPr id="120" name="Shape 118"/>
          <p:cNvSpPr/>
          <p:nvPr/>
        </p:nvSpPr>
        <p:spPr>
          <a:xfrm>
            <a:off x="7269480" y="4094683"/>
            <a:ext cx="1682496" cy="359359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7342632" y="4094683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updates</a:t>
            </a:r>
            <a:endParaRPr lang="en-US" sz="800" dirty="0"/>
          </a:p>
        </p:txBody>
      </p:sp>
      <p:sp>
        <p:nvSpPr>
          <p:cNvPr id="122" name="Shape 120"/>
          <p:cNvSpPr/>
          <p:nvPr/>
        </p:nvSpPr>
        <p:spPr>
          <a:xfrm>
            <a:off x="320040" y="4481474"/>
            <a:ext cx="15544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393192" y="4481474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/ Change Mgmt</a:t>
            </a:r>
            <a:endParaRPr lang="en-US" sz="850" dirty="0"/>
          </a:p>
        </p:txBody>
      </p:sp>
      <p:sp>
        <p:nvSpPr>
          <p:cNvPr id="124" name="Shape 122"/>
          <p:cNvSpPr/>
          <p:nvPr/>
        </p:nvSpPr>
        <p:spPr>
          <a:xfrm>
            <a:off x="1874520" y="4481474"/>
            <a:ext cx="118872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1947672" y="4481474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</a:t>
            </a:r>
            <a:endParaRPr lang="en-US" sz="850" dirty="0"/>
          </a:p>
        </p:txBody>
      </p:sp>
      <p:sp>
        <p:nvSpPr>
          <p:cNvPr id="126" name="Shape 124"/>
          <p:cNvSpPr/>
          <p:nvPr/>
        </p:nvSpPr>
        <p:spPr>
          <a:xfrm>
            <a:off x="3063240" y="4481474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3136392" y="4481474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28" name="Shape 126"/>
          <p:cNvSpPr/>
          <p:nvPr/>
        </p:nvSpPr>
        <p:spPr>
          <a:xfrm>
            <a:off x="3831336" y="4481474"/>
            <a:ext cx="7680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904488" y="4481474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130" name="Shape 128"/>
          <p:cNvSpPr/>
          <p:nvPr/>
        </p:nvSpPr>
        <p:spPr>
          <a:xfrm>
            <a:off x="4599432" y="4481474"/>
            <a:ext cx="1097280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4672584" y="4481474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1A6B3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132" name="Shape 130"/>
          <p:cNvSpPr/>
          <p:nvPr/>
        </p:nvSpPr>
        <p:spPr>
          <a:xfrm>
            <a:off x="5696712" y="4481474"/>
            <a:ext cx="1572768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5769864" y="4481474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adoption</a:t>
            </a:r>
            <a:endParaRPr lang="en-US" sz="800" dirty="0"/>
          </a:p>
        </p:txBody>
      </p:sp>
      <p:sp>
        <p:nvSpPr>
          <p:cNvPr id="134" name="Shape 132"/>
          <p:cNvSpPr/>
          <p:nvPr/>
        </p:nvSpPr>
        <p:spPr>
          <a:xfrm>
            <a:off x="7269480" y="4481474"/>
            <a:ext cx="1682496" cy="359359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7342632" y="4481474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stand-up</a:t>
            </a:r>
            <a:endParaRPr lang="en-US" sz="8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Profiles — Audience Cards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key stakeholder or group — capture influence, concern, and engagement action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9748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29768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29768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/ VP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340864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340864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29768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29768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429768" y="2212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429768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051560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&amp; decisions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29768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960120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1:1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429768" y="2743200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24" name="Shape 22"/>
          <p:cNvSpPr/>
          <p:nvPr/>
        </p:nvSpPr>
        <p:spPr>
          <a:xfrm>
            <a:off x="3273552" y="1389888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273552" y="1389888"/>
            <a:ext cx="2697480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383280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383280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 / Ctrl.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294376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294376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383280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383280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3383280" y="2212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3" name="Text 31"/>
          <p:cNvSpPr/>
          <p:nvPr/>
        </p:nvSpPr>
        <p:spPr>
          <a:xfrm>
            <a:off x="3383280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4005072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control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3383280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3913632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review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3383280" y="2743200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38" name="Shape 36"/>
          <p:cNvSpPr/>
          <p:nvPr/>
        </p:nvSpPr>
        <p:spPr>
          <a:xfrm>
            <a:off x="6227064" y="1389888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6227064" y="1389888"/>
            <a:ext cx="2697480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336792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Manager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6336792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Director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8247888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8247888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6336792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1A6B3A"/>
          </a:solidFill>
          <a:ln w="12700">
            <a:solidFill>
              <a:srgbClr val="1A6B3A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336792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6336792" y="2212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47" name="Text 45"/>
          <p:cNvSpPr/>
          <p:nvPr/>
        </p:nvSpPr>
        <p:spPr>
          <a:xfrm>
            <a:off x="6336792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6958584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disruption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6336792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50" name="Text 48"/>
          <p:cNvSpPr/>
          <p:nvPr/>
        </p:nvSpPr>
        <p:spPr>
          <a:xfrm>
            <a:off x="6867144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 call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6336792" y="2743200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52" name="Shape 50"/>
          <p:cNvSpPr/>
          <p:nvPr/>
        </p:nvSpPr>
        <p:spPr>
          <a:xfrm>
            <a:off x="320040" y="3145536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3" name="Shape 51"/>
          <p:cNvSpPr/>
          <p:nvPr/>
        </p:nvSpPr>
        <p:spPr>
          <a:xfrm>
            <a:off x="320040" y="3145536"/>
            <a:ext cx="2697480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429768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429768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 / IT Mgr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2340864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340864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29768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29768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429768" y="3968496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1" name="Text 59"/>
          <p:cNvSpPr/>
          <p:nvPr/>
        </p:nvSpPr>
        <p:spPr>
          <a:xfrm>
            <a:off x="429768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62" name="Text 60"/>
          <p:cNvSpPr/>
          <p:nvPr/>
        </p:nvSpPr>
        <p:spPr>
          <a:xfrm>
            <a:off x="1051560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 risk</a:t>
            </a:r>
            <a:endParaRPr lang="en-US" sz="800" dirty="0"/>
          </a:p>
        </p:txBody>
      </p:sp>
      <p:sp>
        <p:nvSpPr>
          <p:cNvPr id="63" name="Text 61"/>
          <p:cNvSpPr/>
          <p:nvPr/>
        </p:nvSpPr>
        <p:spPr>
          <a:xfrm>
            <a:off x="429768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64" name="Text 62"/>
          <p:cNvSpPr/>
          <p:nvPr/>
        </p:nvSpPr>
        <p:spPr>
          <a:xfrm>
            <a:off x="960120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 demos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29768" y="4498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66" name="Shape 64"/>
          <p:cNvSpPr/>
          <p:nvPr/>
        </p:nvSpPr>
        <p:spPr>
          <a:xfrm>
            <a:off x="3273552" y="3145536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7" name="Shape 65"/>
          <p:cNvSpPr/>
          <p:nvPr/>
        </p:nvSpPr>
        <p:spPr>
          <a:xfrm>
            <a:off x="3273552" y="3145536"/>
            <a:ext cx="2697480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383280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Staff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3383280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850" dirty="0"/>
          </a:p>
        </p:txBody>
      </p:sp>
      <p:sp>
        <p:nvSpPr>
          <p:cNvPr id="70" name="Shape 68"/>
          <p:cNvSpPr/>
          <p:nvPr/>
        </p:nvSpPr>
        <p:spPr>
          <a:xfrm>
            <a:off x="5294376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294376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3383280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383280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Resistor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3383280" y="3968496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75" name="Text 73"/>
          <p:cNvSpPr/>
          <p:nvPr/>
        </p:nvSpPr>
        <p:spPr>
          <a:xfrm>
            <a:off x="3383280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76" name="Text 74"/>
          <p:cNvSpPr/>
          <p:nvPr/>
        </p:nvSpPr>
        <p:spPr>
          <a:xfrm>
            <a:off x="4005072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impact</a:t>
            </a:r>
            <a:endParaRPr lang="en-US" sz="800" dirty="0"/>
          </a:p>
        </p:txBody>
      </p:sp>
      <p:sp>
        <p:nvSpPr>
          <p:cNvPr id="77" name="Text 75"/>
          <p:cNvSpPr/>
          <p:nvPr/>
        </p:nvSpPr>
        <p:spPr>
          <a:xfrm>
            <a:off x="3383280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78" name="Text 76"/>
          <p:cNvSpPr/>
          <p:nvPr/>
        </p:nvSpPr>
        <p:spPr>
          <a:xfrm>
            <a:off x="3913632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+ Q&amp;A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383280" y="4498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0" name="Shape 78"/>
          <p:cNvSpPr/>
          <p:nvPr/>
        </p:nvSpPr>
        <p:spPr>
          <a:xfrm>
            <a:off x="6227064" y="3145536"/>
            <a:ext cx="2697480" cy="1572768"/>
          </a:xfrm>
          <a:prstGeom prst="rect">
            <a:avLst/>
          </a:prstGeom>
          <a:solidFill>
            <a:srgbClr val="E8EEF4"/>
          </a:solidFill>
          <a:ln w="19050">
            <a:solidFill>
              <a:srgbClr val="003366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1" name="Shape 79"/>
          <p:cNvSpPr/>
          <p:nvPr/>
        </p:nvSpPr>
        <p:spPr>
          <a:xfrm>
            <a:off x="6227064" y="3145536"/>
            <a:ext cx="2697480" cy="54864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6336792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1100" dirty="0"/>
          </a:p>
        </p:txBody>
      </p:sp>
      <p:sp>
        <p:nvSpPr>
          <p:cNvPr id="83" name="Text 81"/>
          <p:cNvSpPr/>
          <p:nvPr/>
        </p:nvSpPr>
        <p:spPr>
          <a:xfrm>
            <a:off x="6336792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</a:t>
            </a:r>
            <a:endParaRPr lang="en-US" sz="850" dirty="0"/>
          </a:p>
        </p:txBody>
      </p:sp>
      <p:sp>
        <p:nvSpPr>
          <p:cNvPr id="84" name="Shape 82"/>
          <p:cNvSpPr/>
          <p:nvPr/>
        </p:nvSpPr>
        <p:spPr>
          <a:xfrm>
            <a:off x="8247888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8247888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6336792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6336792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6336792" y="3968496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  <p:sp>
        <p:nvSpPr>
          <p:cNvPr id="89" name="Text 87"/>
          <p:cNvSpPr/>
          <p:nvPr/>
        </p:nvSpPr>
        <p:spPr>
          <a:xfrm>
            <a:off x="6336792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90" name="Text 88"/>
          <p:cNvSpPr/>
          <p:nvPr/>
        </p:nvSpPr>
        <p:spPr>
          <a:xfrm>
            <a:off x="6958584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Continuity</a:t>
            </a:r>
            <a:endParaRPr lang="en-US" sz="800" dirty="0"/>
          </a:p>
        </p:txBody>
      </p:sp>
      <p:sp>
        <p:nvSpPr>
          <p:cNvPr id="91" name="Text 89"/>
          <p:cNvSpPr/>
          <p:nvPr/>
        </p:nvSpPr>
        <p:spPr>
          <a:xfrm>
            <a:off x="6336792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92" name="Text 90"/>
          <p:cNvSpPr/>
          <p:nvPr/>
        </p:nvSpPr>
        <p:spPr>
          <a:xfrm>
            <a:off x="6867144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updates</a:t>
            </a:r>
            <a:endParaRPr lang="en-US" sz="800" dirty="0"/>
          </a:p>
        </p:txBody>
      </p:sp>
      <p:sp>
        <p:nvSpPr>
          <p:cNvPr id="93" name="Shape 91"/>
          <p:cNvSpPr/>
          <p:nvPr/>
        </p:nvSpPr>
        <p:spPr>
          <a:xfrm>
            <a:off x="6336792" y="4498848"/>
            <a:ext cx="2478024" cy="0"/>
          </a:xfrm>
          <a:prstGeom prst="line">
            <a:avLst/>
          </a:prstGeom>
          <a:noFill/>
          <a:ln w="6350">
            <a:solidFill>
              <a:srgbClr val="C5D4E3"/>
            </a:solidFill>
            <a:prstDash val="dash"/>
          </a:ln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Blank Grid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Fill in each cell: R = Responsible  ·  A = Accountable  ·  C = Consulted  ·  I = Informed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256032" cy="256032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900" dirty="0"/>
          </a:p>
        </p:txBody>
      </p:sp>
      <p:sp>
        <p:nvSpPr>
          <p:cNvPr id="12" name="Text 10"/>
          <p:cNvSpPr/>
          <p:nvPr/>
        </p:nvSpPr>
        <p:spPr>
          <a:xfrm>
            <a:off x="67665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Responsible</a:t>
            </a:r>
            <a:endParaRPr lang="en-US" sz="900" dirty="0"/>
          </a:p>
        </p:txBody>
      </p:sp>
      <p:sp>
        <p:nvSpPr>
          <p:cNvPr id="13" name="Shape 11"/>
          <p:cNvSpPr/>
          <p:nvPr/>
        </p:nvSpPr>
        <p:spPr>
          <a:xfrm>
            <a:off x="2468880" y="1389888"/>
            <a:ext cx="256032" cy="256032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246888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900" dirty="0"/>
          </a:p>
        </p:txBody>
      </p:sp>
      <p:sp>
        <p:nvSpPr>
          <p:cNvPr id="15" name="Text 13"/>
          <p:cNvSpPr/>
          <p:nvPr/>
        </p:nvSpPr>
        <p:spPr>
          <a:xfrm>
            <a:off x="277977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Accountable</a:t>
            </a:r>
            <a:endParaRPr lang="en-US" sz="900" dirty="0"/>
          </a:p>
        </p:txBody>
      </p:sp>
      <p:sp>
        <p:nvSpPr>
          <p:cNvPr id="16" name="Shape 14"/>
          <p:cNvSpPr/>
          <p:nvPr/>
        </p:nvSpPr>
        <p:spPr>
          <a:xfrm>
            <a:off x="4572000" y="1389888"/>
            <a:ext cx="256032" cy="256032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57200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900" dirty="0"/>
          </a:p>
        </p:txBody>
      </p:sp>
      <p:sp>
        <p:nvSpPr>
          <p:cNvPr id="18" name="Text 16"/>
          <p:cNvSpPr/>
          <p:nvPr/>
        </p:nvSpPr>
        <p:spPr>
          <a:xfrm>
            <a:off x="488289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Consulted</a:t>
            </a:r>
            <a:endParaRPr lang="en-US" sz="900" dirty="0"/>
          </a:p>
        </p:txBody>
      </p:sp>
      <p:sp>
        <p:nvSpPr>
          <p:cNvPr id="19" name="Shape 17"/>
          <p:cNvSpPr/>
          <p:nvPr/>
        </p:nvSpPr>
        <p:spPr>
          <a:xfrm>
            <a:off x="6675120" y="1389888"/>
            <a:ext cx="256032" cy="256032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6675120" y="1389888"/>
            <a:ext cx="256032" cy="25603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900" dirty="0"/>
          </a:p>
        </p:txBody>
      </p:sp>
      <p:sp>
        <p:nvSpPr>
          <p:cNvPr id="21" name="Text 19"/>
          <p:cNvSpPr/>
          <p:nvPr/>
        </p:nvSpPr>
        <p:spPr>
          <a:xfrm>
            <a:off x="6986016" y="1389888"/>
            <a:ext cx="164592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Informed</a:t>
            </a:r>
            <a:endParaRPr lang="en-US" sz="900" dirty="0"/>
          </a:p>
        </p:txBody>
      </p:sp>
      <p:sp>
        <p:nvSpPr>
          <p:cNvPr id="22" name="Shape 20"/>
          <p:cNvSpPr/>
          <p:nvPr/>
        </p:nvSpPr>
        <p:spPr>
          <a:xfrm>
            <a:off x="233172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33172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45948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45948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458724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458724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71500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71500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684276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684276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7970520" y="1719072"/>
            <a:ext cx="112776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7970520" y="1719072"/>
            <a:ext cx="11277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320040" y="1719072"/>
            <a:ext cx="201168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320040" y="1719072"/>
            <a:ext cx="20116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/ Activity</a:t>
            </a:r>
            <a:endParaRPr lang="en-US" sz="900" dirty="0"/>
          </a:p>
        </p:txBody>
      </p:sp>
      <p:sp>
        <p:nvSpPr>
          <p:cNvPr id="36" name="Shape 34"/>
          <p:cNvSpPr/>
          <p:nvPr/>
        </p:nvSpPr>
        <p:spPr>
          <a:xfrm>
            <a:off x="320040" y="2103120"/>
            <a:ext cx="20116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411480" y="2103120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1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233172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345948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Shape 38"/>
          <p:cNvSpPr/>
          <p:nvPr/>
        </p:nvSpPr>
        <p:spPr>
          <a:xfrm>
            <a:off x="458724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571500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684276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7970520" y="210312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320040" y="2448763"/>
            <a:ext cx="20116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411480" y="2448763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2</a:t>
            </a:r>
            <a:endParaRPr lang="en-US" sz="900" dirty="0"/>
          </a:p>
        </p:txBody>
      </p:sp>
      <p:sp>
        <p:nvSpPr>
          <p:cNvPr id="46" name="Shape 44"/>
          <p:cNvSpPr/>
          <p:nvPr/>
        </p:nvSpPr>
        <p:spPr>
          <a:xfrm>
            <a:off x="233172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345948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458724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71500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684276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Shape 49"/>
          <p:cNvSpPr/>
          <p:nvPr/>
        </p:nvSpPr>
        <p:spPr>
          <a:xfrm>
            <a:off x="7970520" y="244876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2" name="Shape 50"/>
          <p:cNvSpPr/>
          <p:nvPr/>
        </p:nvSpPr>
        <p:spPr>
          <a:xfrm>
            <a:off x="320040" y="2794406"/>
            <a:ext cx="20116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11480" y="2794406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3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233172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45948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458724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571500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684276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7970520" y="279440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320040" y="3140050"/>
            <a:ext cx="20116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11480" y="3140050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4</a:t>
            </a:r>
            <a:endParaRPr lang="en-US" sz="900" dirty="0"/>
          </a:p>
        </p:txBody>
      </p:sp>
      <p:sp>
        <p:nvSpPr>
          <p:cNvPr id="62" name="Shape 60"/>
          <p:cNvSpPr/>
          <p:nvPr/>
        </p:nvSpPr>
        <p:spPr>
          <a:xfrm>
            <a:off x="233172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45948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458724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Shape 63"/>
          <p:cNvSpPr/>
          <p:nvPr/>
        </p:nvSpPr>
        <p:spPr>
          <a:xfrm>
            <a:off x="571500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684276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7970520" y="3140050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320040" y="3485693"/>
            <a:ext cx="20116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411480" y="3485693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5</a:t>
            </a:r>
            <a:endParaRPr lang="en-US" sz="900" dirty="0"/>
          </a:p>
        </p:txBody>
      </p:sp>
      <p:sp>
        <p:nvSpPr>
          <p:cNvPr id="70" name="Shape 68"/>
          <p:cNvSpPr/>
          <p:nvPr/>
        </p:nvSpPr>
        <p:spPr>
          <a:xfrm>
            <a:off x="233172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345948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458724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571500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684276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Shape 73"/>
          <p:cNvSpPr/>
          <p:nvPr/>
        </p:nvSpPr>
        <p:spPr>
          <a:xfrm>
            <a:off x="7970520" y="3485693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6" name="Shape 74"/>
          <p:cNvSpPr/>
          <p:nvPr/>
        </p:nvSpPr>
        <p:spPr>
          <a:xfrm>
            <a:off x="320040" y="3831336"/>
            <a:ext cx="20116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411480" y="3831336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6</a:t>
            </a:r>
            <a:endParaRPr lang="en-US" sz="900" dirty="0"/>
          </a:p>
        </p:txBody>
      </p:sp>
      <p:sp>
        <p:nvSpPr>
          <p:cNvPr id="78" name="Shape 76"/>
          <p:cNvSpPr/>
          <p:nvPr/>
        </p:nvSpPr>
        <p:spPr>
          <a:xfrm>
            <a:off x="233172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345948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58724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571500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684276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7970520" y="3831336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320040" y="4176979"/>
            <a:ext cx="20116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411480" y="4176979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7</a:t>
            </a:r>
            <a:endParaRPr lang="en-US" sz="900" dirty="0"/>
          </a:p>
        </p:txBody>
      </p:sp>
      <p:sp>
        <p:nvSpPr>
          <p:cNvPr id="86" name="Shape 84"/>
          <p:cNvSpPr/>
          <p:nvPr/>
        </p:nvSpPr>
        <p:spPr>
          <a:xfrm>
            <a:off x="233172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Shape 85"/>
          <p:cNvSpPr/>
          <p:nvPr/>
        </p:nvSpPr>
        <p:spPr>
          <a:xfrm>
            <a:off x="345948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458724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571500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684276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7970520" y="4176979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320040" y="4522622"/>
            <a:ext cx="20116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411480" y="4522622"/>
            <a:ext cx="182880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Task 8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233172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345948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458724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571500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8" name="Shape 96"/>
          <p:cNvSpPr/>
          <p:nvPr/>
        </p:nvSpPr>
        <p:spPr>
          <a:xfrm>
            <a:off x="684276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Shape 97"/>
          <p:cNvSpPr/>
          <p:nvPr/>
        </p:nvSpPr>
        <p:spPr>
          <a:xfrm>
            <a:off x="7970520" y="4522622"/>
            <a:ext cx="11277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003366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001A33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Communication Frequency Grid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Who receives what, how often, and through which channel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E8EEF4"/>
          </a:solidFill>
          <a:ln w="12700">
            <a:solidFill>
              <a:srgbClr val="E8EEF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1371600" cy="438912"/>
          </a:xfrm>
          <a:prstGeom prst="rect">
            <a:avLst/>
          </a:prstGeom>
          <a:solidFill>
            <a:srgbClr val="D6E4F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89888"/>
            <a:ext cx="1371600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Audience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1691640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691640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1:1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2749731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749731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Status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3807823" y="1389888"/>
            <a:ext cx="1058091" cy="438912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07823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Town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Hall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865914" y="1389888"/>
            <a:ext cx="1058091" cy="438912"/>
          </a:xfrm>
          <a:prstGeom prst="rect">
            <a:avLst/>
          </a:prstGeom>
          <a:solidFill>
            <a:srgbClr val="FF660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865914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Demo</a:t>
            </a:r>
            <a:endParaRPr lang="en-US" sz="800" dirty="0"/>
          </a:p>
        </p:txBody>
      </p:sp>
      <p:sp>
        <p:nvSpPr>
          <p:cNvPr id="20" name="Shape 18"/>
          <p:cNvSpPr/>
          <p:nvPr/>
        </p:nvSpPr>
        <p:spPr>
          <a:xfrm>
            <a:off x="5924006" y="1389888"/>
            <a:ext cx="1058091" cy="438912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924006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</a:t>
            </a:r>
            <a:endParaRPr lang="en-US" sz="800" dirty="0"/>
          </a:p>
        </p:txBody>
      </p:sp>
      <p:sp>
        <p:nvSpPr>
          <p:cNvPr id="22" name="Shape 20"/>
          <p:cNvSpPr/>
          <p:nvPr/>
        </p:nvSpPr>
        <p:spPr>
          <a:xfrm>
            <a:off x="6982097" y="1389888"/>
            <a:ext cx="1058091" cy="438912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6982097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Update</a:t>
            </a:r>
            <a:endParaRPr lang="en-US" sz="800" dirty="0"/>
          </a:p>
        </p:txBody>
      </p:sp>
      <p:sp>
        <p:nvSpPr>
          <p:cNvPr id="24" name="Shape 22"/>
          <p:cNvSpPr/>
          <p:nvPr/>
        </p:nvSpPr>
        <p:spPr>
          <a:xfrm>
            <a:off x="8040189" y="1389888"/>
            <a:ext cx="1058091" cy="438912"/>
          </a:xfrm>
          <a:prstGeom prst="rect">
            <a:avLst/>
          </a:prstGeom>
          <a:solidFill>
            <a:srgbClr val="003366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8040189" y="1389888"/>
            <a:ext cx="1058091" cy="438912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Dashboard</a:t>
            </a:r>
            <a:endParaRPr lang="en-US" sz="800" dirty="0"/>
          </a:p>
        </p:txBody>
      </p:sp>
      <p:sp>
        <p:nvSpPr>
          <p:cNvPr id="26" name="Shape 24"/>
          <p:cNvSpPr/>
          <p:nvPr/>
        </p:nvSpPr>
        <p:spPr>
          <a:xfrm>
            <a:off x="320040" y="1828800"/>
            <a:ext cx="1371600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393192" y="1828800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900" dirty="0"/>
          </a:p>
        </p:txBody>
      </p:sp>
      <p:sp>
        <p:nvSpPr>
          <p:cNvPr id="28" name="Shape 26"/>
          <p:cNvSpPr/>
          <p:nvPr/>
        </p:nvSpPr>
        <p:spPr>
          <a:xfrm>
            <a:off x="1691640" y="1828800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29" name="Shape 27"/>
          <p:cNvSpPr/>
          <p:nvPr/>
        </p:nvSpPr>
        <p:spPr>
          <a:xfrm>
            <a:off x="2092670" y="1889608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0" name="Shape 28"/>
          <p:cNvSpPr/>
          <p:nvPr/>
        </p:nvSpPr>
        <p:spPr>
          <a:xfrm>
            <a:off x="2749731" y="1828800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1" name="Shape 29"/>
          <p:cNvSpPr/>
          <p:nvPr/>
        </p:nvSpPr>
        <p:spPr>
          <a:xfrm>
            <a:off x="3150761" y="1889608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2" name="Shape 30"/>
          <p:cNvSpPr/>
          <p:nvPr/>
        </p:nvSpPr>
        <p:spPr>
          <a:xfrm>
            <a:off x="3807823" y="1828800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3" name="Shape 31"/>
          <p:cNvSpPr/>
          <p:nvPr/>
        </p:nvSpPr>
        <p:spPr>
          <a:xfrm>
            <a:off x="4865914" y="1828800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5924006" y="1828800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5" name="Shape 33"/>
          <p:cNvSpPr/>
          <p:nvPr/>
        </p:nvSpPr>
        <p:spPr>
          <a:xfrm>
            <a:off x="6982097" y="1828800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8040189" y="1828800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7" name="Shape 35"/>
          <p:cNvSpPr/>
          <p:nvPr/>
        </p:nvSpPr>
        <p:spPr>
          <a:xfrm>
            <a:off x="8441218" y="1889608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38" name="Shape 36"/>
          <p:cNvSpPr/>
          <p:nvPr/>
        </p:nvSpPr>
        <p:spPr>
          <a:xfrm>
            <a:off x="320040" y="2243023"/>
            <a:ext cx="1371600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243023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900" dirty="0"/>
          </a:p>
        </p:txBody>
      </p:sp>
      <p:sp>
        <p:nvSpPr>
          <p:cNvPr id="40" name="Shape 38"/>
          <p:cNvSpPr/>
          <p:nvPr/>
        </p:nvSpPr>
        <p:spPr>
          <a:xfrm>
            <a:off x="1691640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1" name="Shape 39"/>
          <p:cNvSpPr/>
          <p:nvPr/>
        </p:nvSpPr>
        <p:spPr>
          <a:xfrm>
            <a:off x="2749731" y="2243023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2" name="Shape 40"/>
          <p:cNvSpPr/>
          <p:nvPr/>
        </p:nvSpPr>
        <p:spPr>
          <a:xfrm>
            <a:off x="3150761" y="2303831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3" name="Shape 41"/>
          <p:cNvSpPr/>
          <p:nvPr/>
        </p:nvSpPr>
        <p:spPr>
          <a:xfrm>
            <a:off x="3807823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4865914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5924006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6982097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7" name="Shape 45"/>
          <p:cNvSpPr/>
          <p:nvPr/>
        </p:nvSpPr>
        <p:spPr>
          <a:xfrm>
            <a:off x="7383127" y="2303831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48" name="Shape 46"/>
          <p:cNvSpPr/>
          <p:nvPr/>
        </p:nvSpPr>
        <p:spPr>
          <a:xfrm>
            <a:off x="8040189" y="2243023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8441218" y="2303831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0" name="Shape 48"/>
          <p:cNvSpPr/>
          <p:nvPr/>
        </p:nvSpPr>
        <p:spPr>
          <a:xfrm>
            <a:off x="320040" y="2657246"/>
            <a:ext cx="1371600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93192" y="2657246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Manager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1691640" y="2657246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2092670" y="271805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2749731" y="2657246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5" name="Shape 53"/>
          <p:cNvSpPr/>
          <p:nvPr/>
        </p:nvSpPr>
        <p:spPr>
          <a:xfrm>
            <a:off x="3150761" y="271805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3807823" y="2657246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7" name="Shape 55"/>
          <p:cNvSpPr/>
          <p:nvPr/>
        </p:nvSpPr>
        <p:spPr>
          <a:xfrm>
            <a:off x="4208853" y="2718054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58" name="Shape 56"/>
          <p:cNvSpPr/>
          <p:nvPr/>
        </p:nvSpPr>
        <p:spPr>
          <a:xfrm>
            <a:off x="4865914" y="2657246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5924006" y="2657246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0" name="Shape 58"/>
          <p:cNvSpPr/>
          <p:nvPr/>
        </p:nvSpPr>
        <p:spPr>
          <a:xfrm>
            <a:off x="6982097" y="2657246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8040189" y="2657246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8441218" y="2718054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63" name="Shape 61"/>
          <p:cNvSpPr/>
          <p:nvPr/>
        </p:nvSpPr>
        <p:spPr>
          <a:xfrm>
            <a:off x="320040" y="3071470"/>
            <a:ext cx="1371600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93192" y="3071470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900" dirty="0"/>
          </a:p>
        </p:txBody>
      </p:sp>
      <p:sp>
        <p:nvSpPr>
          <p:cNvPr id="65" name="Shape 63"/>
          <p:cNvSpPr/>
          <p:nvPr/>
        </p:nvSpPr>
        <p:spPr>
          <a:xfrm>
            <a:off x="1691640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6" name="Shape 64"/>
          <p:cNvSpPr/>
          <p:nvPr/>
        </p:nvSpPr>
        <p:spPr>
          <a:xfrm>
            <a:off x="2749731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807823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8" name="Shape 66"/>
          <p:cNvSpPr/>
          <p:nvPr/>
        </p:nvSpPr>
        <p:spPr>
          <a:xfrm>
            <a:off x="4865914" y="3071470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266944" y="313227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5924006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1" name="Shape 69"/>
          <p:cNvSpPr/>
          <p:nvPr/>
        </p:nvSpPr>
        <p:spPr>
          <a:xfrm>
            <a:off x="6982097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7383127" y="3132277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73" name="Shape 71"/>
          <p:cNvSpPr/>
          <p:nvPr/>
        </p:nvSpPr>
        <p:spPr>
          <a:xfrm>
            <a:off x="8040189" y="3071470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320040" y="3485693"/>
            <a:ext cx="1371600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393192" y="3485693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</a:t>
            </a:r>
            <a:endParaRPr lang="en-US" sz="900" dirty="0"/>
          </a:p>
        </p:txBody>
      </p:sp>
      <p:sp>
        <p:nvSpPr>
          <p:cNvPr id="76" name="Shape 74"/>
          <p:cNvSpPr/>
          <p:nvPr/>
        </p:nvSpPr>
        <p:spPr>
          <a:xfrm>
            <a:off x="1691640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2749731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3807823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79" name="Shape 77"/>
          <p:cNvSpPr/>
          <p:nvPr/>
        </p:nvSpPr>
        <p:spPr>
          <a:xfrm>
            <a:off x="4208853" y="3546500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0" name="Shape 78"/>
          <p:cNvSpPr/>
          <p:nvPr/>
        </p:nvSpPr>
        <p:spPr>
          <a:xfrm>
            <a:off x="4865914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1" name="Shape 79"/>
          <p:cNvSpPr/>
          <p:nvPr/>
        </p:nvSpPr>
        <p:spPr>
          <a:xfrm>
            <a:off x="5924006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2" name="Shape 80"/>
          <p:cNvSpPr/>
          <p:nvPr/>
        </p:nvSpPr>
        <p:spPr>
          <a:xfrm>
            <a:off x="6325035" y="3546500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3" name="Shape 81"/>
          <p:cNvSpPr/>
          <p:nvPr/>
        </p:nvSpPr>
        <p:spPr>
          <a:xfrm>
            <a:off x="6982097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4" name="Shape 82"/>
          <p:cNvSpPr/>
          <p:nvPr/>
        </p:nvSpPr>
        <p:spPr>
          <a:xfrm>
            <a:off x="7383127" y="3546500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8040189" y="3485693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320040" y="3899916"/>
            <a:ext cx="1371600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93192" y="3899916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88" name="Shape 86"/>
          <p:cNvSpPr/>
          <p:nvPr/>
        </p:nvSpPr>
        <p:spPr>
          <a:xfrm>
            <a:off x="1691640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2749731" y="3899916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0" name="Shape 88"/>
          <p:cNvSpPr/>
          <p:nvPr/>
        </p:nvSpPr>
        <p:spPr>
          <a:xfrm>
            <a:off x="3150761" y="3960724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91" name="Shape 89"/>
          <p:cNvSpPr/>
          <p:nvPr/>
        </p:nvSpPr>
        <p:spPr>
          <a:xfrm>
            <a:off x="3807823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2" name="Shape 90"/>
          <p:cNvSpPr/>
          <p:nvPr/>
        </p:nvSpPr>
        <p:spPr>
          <a:xfrm>
            <a:off x="4865914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3" name="Shape 91"/>
          <p:cNvSpPr/>
          <p:nvPr/>
        </p:nvSpPr>
        <p:spPr>
          <a:xfrm>
            <a:off x="5924006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4" name="Shape 92"/>
          <p:cNvSpPr/>
          <p:nvPr/>
        </p:nvSpPr>
        <p:spPr>
          <a:xfrm>
            <a:off x="6982097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383127" y="3960724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6" name="Shape 94"/>
          <p:cNvSpPr/>
          <p:nvPr/>
        </p:nvSpPr>
        <p:spPr>
          <a:xfrm>
            <a:off x="8040189" y="3899916"/>
            <a:ext cx="1058091" cy="377647"/>
          </a:xfrm>
          <a:prstGeom prst="rect">
            <a:avLst/>
          </a:prstGeom>
          <a:solidFill>
            <a:srgbClr val="F0F4F8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320040" y="4314139"/>
            <a:ext cx="1371600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393192" y="4314139"/>
            <a:ext cx="1225296" cy="37764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/ CM</a:t>
            </a:r>
            <a:endParaRPr lang="en-US" sz="900" dirty="0"/>
          </a:p>
        </p:txBody>
      </p:sp>
      <p:sp>
        <p:nvSpPr>
          <p:cNvPr id="99" name="Shape 97"/>
          <p:cNvSpPr/>
          <p:nvPr/>
        </p:nvSpPr>
        <p:spPr>
          <a:xfrm>
            <a:off x="1691640" y="4314139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0" name="Shape 98"/>
          <p:cNvSpPr/>
          <p:nvPr/>
        </p:nvSpPr>
        <p:spPr>
          <a:xfrm>
            <a:off x="2092670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1" name="Shape 99"/>
          <p:cNvSpPr/>
          <p:nvPr/>
        </p:nvSpPr>
        <p:spPr>
          <a:xfrm>
            <a:off x="2749731" y="4314139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2" name="Shape 100"/>
          <p:cNvSpPr/>
          <p:nvPr/>
        </p:nvSpPr>
        <p:spPr>
          <a:xfrm>
            <a:off x="3150761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3" name="Shape 101"/>
          <p:cNvSpPr/>
          <p:nvPr/>
        </p:nvSpPr>
        <p:spPr>
          <a:xfrm>
            <a:off x="3807823" y="4314139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4" name="Shape 102"/>
          <p:cNvSpPr/>
          <p:nvPr/>
        </p:nvSpPr>
        <p:spPr>
          <a:xfrm>
            <a:off x="4865914" y="4314139"/>
            <a:ext cx="1058091" cy="377647"/>
          </a:xfrm>
          <a:prstGeom prst="rect">
            <a:avLst/>
          </a:prstGeom>
          <a:solidFill>
            <a:srgbClr val="FFF3E0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5" name="Shape 103"/>
          <p:cNvSpPr/>
          <p:nvPr/>
        </p:nvSpPr>
        <p:spPr>
          <a:xfrm>
            <a:off x="5266944" y="4374947"/>
            <a:ext cx="256032" cy="256032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06" name="Shape 104"/>
          <p:cNvSpPr/>
          <p:nvPr/>
        </p:nvSpPr>
        <p:spPr>
          <a:xfrm>
            <a:off x="5924006" y="4314139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7" name="Shape 105"/>
          <p:cNvSpPr/>
          <p:nvPr/>
        </p:nvSpPr>
        <p:spPr>
          <a:xfrm>
            <a:off x="6982097" y="4314139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8" name="Shape 106"/>
          <p:cNvSpPr/>
          <p:nvPr/>
        </p:nvSpPr>
        <p:spPr>
          <a:xfrm>
            <a:off x="8040189" y="4314139"/>
            <a:ext cx="1058091" cy="377647"/>
          </a:xfrm>
          <a:prstGeom prst="rect">
            <a:avLst/>
          </a:prstGeom>
          <a:solidFill>
            <a:srgbClr val="E8EEF4"/>
          </a:solidFill>
          <a:ln w="6350">
            <a:solidFill>
              <a:srgbClr val="C5D4E3"/>
            </a:solidFill>
            <a:prstDash val="solid"/>
          </a:ln>
        </p:spPr>
      </p:sp>
      <p:sp>
        <p:nvSpPr>
          <p:cNvPr id="109" name="Shape 107"/>
          <p:cNvSpPr/>
          <p:nvPr/>
        </p:nvSpPr>
        <p:spPr>
          <a:xfrm>
            <a:off x="8441218" y="4374947"/>
            <a:ext cx="256032" cy="256032"/>
          </a:xfrm>
          <a:prstGeom prst="ellipse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10" name="Shape 108"/>
          <p:cNvSpPr/>
          <p:nvPr/>
        </p:nvSpPr>
        <p:spPr>
          <a:xfrm>
            <a:off x="320040" y="4663440"/>
            <a:ext cx="8503920" cy="201168"/>
          </a:xfrm>
          <a:prstGeom prst="rect">
            <a:avLst/>
          </a:prstGeom>
          <a:solidFill>
            <a:srgbClr val="D6E4F0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457200" y="4672584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5577AA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●  Filled dot = included in this channel  ·  Orange = high-priority channel  ·  Blank = not in scope for this audience</a:t>
            </a:r>
            <a:endParaRPr lang="en-US" sz="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Order to Cash Example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Worked example: who does what across a standard O2C process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65760" y="1389888"/>
            <a:ext cx="219456" cy="21945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6576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800" dirty="0"/>
          </a:p>
        </p:txBody>
      </p:sp>
      <p:sp>
        <p:nvSpPr>
          <p:cNvPr id="12" name="Shape 10"/>
          <p:cNvSpPr/>
          <p:nvPr/>
        </p:nvSpPr>
        <p:spPr>
          <a:xfrm>
            <a:off x="1828800" y="1389888"/>
            <a:ext cx="219456" cy="21945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2880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800" dirty="0"/>
          </a:p>
        </p:txBody>
      </p:sp>
      <p:sp>
        <p:nvSpPr>
          <p:cNvPr id="14" name="Shape 12"/>
          <p:cNvSpPr/>
          <p:nvPr/>
        </p:nvSpPr>
        <p:spPr>
          <a:xfrm>
            <a:off x="3291840" y="1389888"/>
            <a:ext cx="219456" cy="21945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29184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754880" y="1389888"/>
            <a:ext cx="219456" cy="21945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754880" y="1389888"/>
            <a:ext cx="219456" cy="21945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800" dirty="0"/>
          </a:p>
        </p:txBody>
      </p:sp>
      <p:sp>
        <p:nvSpPr>
          <p:cNvPr id="18" name="Text 16"/>
          <p:cNvSpPr/>
          <p:nvPr/>
        </p:nvSpPr>
        <p:spPr>
          <a:xfrm>
            <a:off x="6400800" y="1389888"/>
            <a:ext cx="256032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buNone/>
            </a:pPr>
            <a:r>
              <a:rPr lang="en-US" sz="7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= Responsible  ·  A = Accountable  ·  C = Consulted  ·  I = Informed</a:t>
            </a:r>
            <a:endParaRPr lang="en-US" sz="750" dirty="0"/>
          </a:p>
        </p:txBody>
      </p:sp>
      <p:sp>
        <p:nvSpPr>
          <p:cNvPr id="19" name="Shape 17"/>
          <p:cNvSpPr/>
          <p:nvPr/>
        </p:nvSpPr>
        <p:spPr>
          <a:xfrm>
            <a:off x="320040" y="1719072"/>
            <a:ext cx="2194560" cy="384048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0" name="Text 18"/>
          <p:cNvSpPr/>
          <p:nvPr/>
        </p:nvSpPr>
        <p:spPr>
          <a:xfrm>
            <a:off x="320040" y="1719072"/>
            <a:ext cx="219456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O2C Activity</a:t>
            </a:r>
            <a:endParaRPr lang="en-US" sz="900" dirty="0"/>
          </a:p>
        </p:txBody>
      </p:sp>
      <p:sp>
        <p:nvSpPr>
          <p:cNvPr id="21" name="Shape 19"/>
          <p:cNvSpPr/>
          <p:nvPr/>
        </p:nvSpPr>
        <p:spPr>
          <a:xfrm>
            <a:off x="251460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2" name="Text 20"/>
          <p:cNvSpPr/>
          <p:nvPr/>
        </p:nvSpPr>
        <p:spPr>
          <a:xfrm>
            <a:off x="251460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361188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61188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25" name="Shape 23"/>
          <p:cNvSpPr/>
          <p:nvPr/>
        </p:nvSpPr>
        <p:spPr>
          <a:xfrm>
            <a:off x="470916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470916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</a:t>
            </a:r>
            <a:endParaRPr lang="en-US" sz="900" dirty="0"/>
          </a:p>
        </p:txBody>
      </p:sp>
      <p:sp>
        <p:nvSpPr>
          <p:cNvPr id="27" name="Shape 25"/>
          <p:cNvSpPr/>
          <p:nvPr/>
        </p:nvSpPr>
        <p:spPr>
          <a:xfrm>
            <a:off x="580644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580644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690372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690372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</a:t>
            </a:r>
            <a:endParaRPr lang="en-US" sz="900" dirty="0"/>
          </a:p>
        </p:txBody>
      </p:sp>
      <p:sp>
        <p:nvSpPr>
          <p:cNvPr id="31" name="Shape 29"/>
          <p:cNvSpPr/>
          <p:nvPr/>
        </p:nvSpPr>
        <p:spPr>
          <a:xfrm>
            <a:off x="8001000" y="1719072"/>
            <a:ext cx="1097280" cy="384048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8001000" y="1719072"/>
            <a:ext cx="1097280" cy="38404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</a:t>
            </a:r>
            <a:endParaRPr lang="en-US" sz="900" dirty="0"/>
          </a:p>
        </p:txBody>
      </p:sp>
      <p:sp>
        <p:nvSpPr>
          <p:cNvPr id="33" name="Shape 31"/>
          <p:cNvSpPr/>
          <p:nvPr/>
        </p:nvSpPr>
        <p:spPr>
          <a:xfrm>
            <a:off x="320040" y="2103120"/>
            <a:ext cx="219456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11480" y="2103120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 Entry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2514600" y="210312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Text 34"/>
          <p:cNvSpPr/>
          <p:nvPr/>
        </p:nvSpPr>
        <p:spPr>
          <a:xfrm>
            <a:off x="251460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37" name="Shape 35"/>
          <p:cNvSpPr/>
          <p:nvPr/>
        </p:nvSpPr>
        <p:spPr>
          <a:xfrm>
            <a:off x="3611880" y="2103120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8" name="Text 36"/>
          <p:cNvSpPr/>
          <p:nvPr/>
        </p:nvSpPr>
        <p:spPr>
          <a:xfrm>
            <a:off x="361188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39" name="Shape 37"/>
          <p:cNvSpPr/>
          <p:nvPr/>
        </p:nvSpPr>
        <p:spPr>
          <a:xfrm>
            <a:off x="4709160" y="2103120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470916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41" name="Shape 39"/>
          <p:cNvSpPr/>
          <p:nvPr/>
        </p:nvSpPr>
        <p:spPr>
          <a:xfrm>
            <a:off x="5806440" y="2103120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2" name="Text 40"/>
          <p:cNvSpPr/>
          <p:nvPr/>
        </p:nvSpPr>
        <p:spPr>
          <a:xfrm>
            <a:off x="580644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3" name="Shape 41"/>
          <p:cNvSpPr/>
          <p:nvPr/>
        </p:nvSpPr>
        <p:spPr>
          <a:xfrm>
            <a:off x="6903720" y="2103120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Text 42"/>
          <p:cNvSpPr/>
          <p:nvPr/>
        </p:nvSpPr>
        <p:spPr>
          <a:xfrm>
            <a:off x="6903720" y="210312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45" name="Shape 43"/>
          <p:cNvSpPr/>
          <p:nvPr/>
        </p:nvSpPr>
        <p:spPr>
          <a:xfrm>
            <a:off x="8001000" y="2103120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20040" y="2448763"/>
            <a:ext cx="21945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11480" y="2448763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 Check</a:t>
            </a:r>
            <a:endParaRPr lang="en-US" sz="900" dirty="0"/>
          </a:p>
        </p:txBody>
      </p:sp>
      <p:sp>
        <p:nvSpPr>
          <p:cNvPr id="48" name="Shape 46"/>
          <p:cNvSpPr/>
          <p:nvPr/>
        </p:nvSpPr>
        <p:spPr>
          <a:xfrm>
            <a:off x="2514600" y="2448763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51460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3611880" y="2448763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361188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52" name="Shape 50"/>
          <p:cNvSpPr/>
          <p:nvPr/>
        </p:nvSpPr>
        <p:spPr>
          <a:xfrm>
            <a:off x="4709160" y="2448763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470916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4" name="Shape 52"/>
          <p:cNvSpPr/>
          <p:nvPr/>
        </p:nvSpPr>
        <p:spPr>
          <a:xfrm>
            <a:off x="5806440" y="2448763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80644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6903720" y="2448763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6903720" y="244876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8001000" y="2448763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320040" y="2794406"/>
            <a:ext cx="219456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411480" y="2794406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 / Shipping</a:t>
            </a:r>
            <a:endParaRPr lang="en-US" sz="900" dirty="0"/>
          </a:p>
        </p:txBody>
      </p:sp>
      <p:sp>
        <p:nvSpPr>
          <p:cNvPr id="61" name="Shape 59"/>
          <p:cNvSpPr/>
          <p:nvPr/>
        </p:nvSpPr>
        <p:spPr>
          <a:xfrm>
            <a:off x="2514600" y="2794406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Text 60"/>
          <p:cNvSpPr/>
          <p:nvPr/>
        </p:nvSpPr>
        <p:spPr>
          <a:xfrm>
            <a:off x="251460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3" name="Shape 61"/>
          <p:cNvSpPr/>
          <p:nvPr/>
        </p:nvSpPr>
        <p:spPr>
          <a:xfrm>
            <a:off x="3611880" y="279440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Text 62"/>
          <p:cNvSpPr/>
          <p:nvPr/>
        </p:nvSpPr>
        <p:spPr>
          <a:xfrm>
            <a:off x="361188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5" name="Shape 63"/>
          <p:cNvSpPr/>
          <p:nvPr/>
        </p:nvSpPr>
        <p:spPr>
          <a:xfrm>
            <a:off x="4709160" y="279440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6" name="Text 64"/>
          <p:cNvSpPr/>
          <p:nvPr/>
        </p:nvSpPr>
        <p:spPr>
          <a:xfrm>
            <a:off x="470916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67" name="Shape 65"/>
          <p:cNvSpPr/>
          <p:nvPr/>
        </p:nvSpPr>
        <p:spPr>
          <a:xfrm>
            <a:off x="5806440" y="2794406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580644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69" name="Shape 67"/>
          <p:cNvSpPr/>
          <p:nvPr/>
        </p:nvSpPr>
        <p:spPr>
          <a:xfrm>
            <a:off x="6903720" y="2794406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6903720" y="279440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71" name="Shape 69"/>
          <p:cNvSpPr/>
          <p:nvPr/>
        </p:nvSpPr>
        <p:spPr>
          <a:xfrm>
            <a:off x="8001000" y="2794406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2" name="Shape 70"/>
          <p:cNvSpPr/>
          <p:nvPr/>
        </p:nvSpPr>
        <p:spPr>
          <a:xfrm>
            <a:off x="320040" y="3140050"/>
            <a:ext cx="21945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411480" y="3140050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Invoice Generation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2514600" y="3140050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251460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3611880" y="314005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361188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4709160" y="3140050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470916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5806440" y="3140050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580644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6903720" y="3140050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6903720" y="3140050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8001000" y="3140050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Shape 83"/>
          <p:cNvSpPr/>
          <p:nvPr/>
        </p:nvSpPr>
        <p:spPr>
          <a:xfrm>
            <a:off x="320040" y="3485693"/>
            <a:ext cx="219456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Text 84"/>
          <p:cNvSpPr/>
          <p:nvPr/>
        </p:nvSpPr>
        <p:spPr>
          <a:xfrm>
            <a:off x="411480" y="3485693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Cash Application</a:t>
            </a:r>
            <a:endParaRPr lang="en-US" sz="900" dirty="0"/>
          </a:p>
        </p:txBody>
      </p:sp>
      <p:sp>
        <p:nvSpPr>
          <p:cNvPr id="87" name="Shape 85"/>
          <p:cNvSpPr/>
          <p:nvPr/>
        </p:nvSpPr>
        <p:spPr>
          <a:xfrm>
            <a:off x="2514600" y="3485693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8" name="Shape 86"/>
          <p:cNvSpPr/>
          <p:nvPr/>
        </p:nvSpPr>
        <p:spPr>
          <a:xfrm>
            <a:off x="3611880" y="3485693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61188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4709160" y="3485693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470916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2" name="Shape 90"/>
          <p:cNvSpPr/>
          <p:nvPr/>
        </p:nvSpPr>
        <p:spPr>
          <a:xfrm>
            <a:off x="5806440" y="3485693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580644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94" name="Shape 92"/>
          <p:cNvSpPr/>
          <p:nvPr/>
        </p:nvSpPr>
        <p:spPr>
          <a:xfrm>
            <a:off x="6903720" y="3485693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6903720" y="3485693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96" name="Shape 94"/>
          <p:cNvSpPr/>
          <p:nvPr/>
        </p:nvSpPr>
        <p:spPr>
          <a:xfrm>
            <a:off x="8001000" y="3485693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Shape 95"/>
          <p:cNvSpPr/>
          <p:nvPr/>
        </p:nvSpPr>
        <p:spPr>
          <a:xfrm>
            <a:off x="320040" y="3831336"/>
            <a:ext cx="21945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8" name="Text 96"/>
          <p:cNvSpPr/>
          <p:nvPr/>
        </p:nvSpPr>
        <p:spPr>
          <a:xfrm>
            <a:off x="411480" y="3831336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Dispute Management</a:t>
            </a:r>
            <a:endParaRPr lang="en-US" sz="900" dirty="0"/>
          </a:p>
        </p:txBody>
      </p:sp>
      <p:sp>
        <p:nvSpPr>
          <p:cNvPr id="99" name="Shape 97"/>
          <p:cNvSpPr/>
          <p:nvPr/>
        </p:nvSpPr>
        <p:spPr>
          <a:xfrm>
            <a:off x="2514600" y="383133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0" name="Text 98"/>
          <p:cNvSpPr/>
          <p:nvPr/>
        </p:nvSpPr>
        <p:spPr>
          <a:xfrm>
            <a:off x="251460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1" name="Shape 99"/>
          <p:cNvSpPr/>
          <p:nvPr/>
        </p:nvSpPr>
        <p:spPr>
          <a:xfrm>
            <a:off x="3611880" y="3831336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2" name="Text 100"/>
          <p:cNvSpPr/>
          <p:nvPr/>
        </p:nvSpPr>
        <p:spPr>
          <a:xfrm>
            <a:off x="361188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03" name="Shape 101"/>
          <p:cNvSpPr/>
          <p:nvPr/>
        </p:nvSpPr>
        <p:spPr>
          <a:xfrm>
            <a:off x="4709160" y="383133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4" name="Text 102"/>
          <p:cNvSpPr/>
          <p:nvPr/>
        </p:nvSpPr>
        <p:spPr>
          <a:xfrm>
            <a:off x="470916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5" name="Shape 103"/>
          <p:cNvSpPr/>
          <p:nvPr/>
        </p:nvSpPr>
        <p:spPr>
          <a:xfrm>
            <a:off x="5806440" y="3831336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6" name="Text 104"/>
          <p:cNvSpPr/>
          <p:nvPr/>
        </p:nvSpPr>
        <p:spPr>
          <a:xfrm>
            <a:off x="580644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07" name="Shape 105"/>
          <p:cNvSpPr/>
          <p:nvPr/>
        </p:nvSpPr>
        <p:spPr>
          <a:xfrm>
            <a:off x="6903720" y="3831336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8" name="Text 106"/>
          <p:cNvSpPr/>
          <p:nvPr/>
        </p:nvSpPr>
        <p:spPr>
          <a:xfrm>
            <a:off x="690372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9" name="Shape 107"/>
          <p:cNvSpPr/>
          <p:nvPr/>
        </p:nvSpPr>
        <p:spPr>
          <a:xfrm>
            <a:off x="8001000" y="3831336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0" name="Text 108"/>
          <p:cNvSpPr/>
          <p:nvPr/>
        </p:nvSpPr>
        <p:spPr>
          <a:xfrm>
            <a:off x="8001000" y="3831336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1" name="Shape 109"/>
          <p:cNvSpPr/>
          <p:nvPr/>
        </p:nvSpPr>
        <p:spPr>
          <a:xfrm>
            <a:off x="320040" y="4176979"/>
            <a:ext cx="219456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2" name="Text 110"/>
          <p:cNvSpPr/>
          <p:nvPr/>
        </p:nvSpPr>
        <p:spPr>
          <a:xfrm>
            <a:off x="411480" y="4176979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Collections</a:t>
            </a:r>
            <a:endParaRPr lang="en-US" sz="900" dirty="0"/>
          </a:p>
        </p:txBody>
      </p:sp>
      <p:sp>
        <p:nvSpPr>
          <p:cNvPr id="113" name="Shape 111"/>
          <p:cNvSpPr/>
          <p:nvPr/>
        </p:nvSpPr>
        <p:spPr>
          <a:xfrm>
            <a:off x="2514600" y="4176979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4" name="Text 112"/>
          <p:cNvSpPr/>
          <p:nvPr/>
        </p:nvSpPr>
        <p:spPr>
          <a:xfrm>
            <a:off x="251460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5" name="Shape 113"/>
          <p:cNvSpPr/>
          <p:nvPr/>
        </p:nvSpPr>
        <p:spPr>
          <a:xfrm>
            <a:off x="3611880" y="4176979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6" name="Text 114"/>
          <p:cNvSpPr/>
          <p:nvPr/>
        </p:nvSpPr>
        <p:spPr>
          <a:xfrm>
            <a:off x="361188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17" name="Shape 115"/>
          <p:cNvSpPr/>
          <p:nvPr/>
        </p:nvSpPr>
        <p:spPr>
          <a:xfrm>
            <a:off x="4709160" y="4176979"/>
            <a:ext cx="109728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8" name="Shape 116"/>
          <p:cNvSpPr/>
          <p:nvPr/>
        </p:nvSpPr>
        <p:spPr>
          <a:xfrm>
            <a:off x="5806440" y="4176979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580644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0" name="Shape 118"/>
          <p:cNvSpPr/>
          <p:nvPr/>
        </p:nvSpPr>
        <p:spPr>
          <a:xfrm>
            <a:off x="6903720" y="4176979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690372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22" name="Shape 120"/>
          <p:cNvSpPr/>
          <p:nvPr/>
        </p:nvSpPr>
        <p:spPr>
          <a:xfrm>
            <a:off x="8001000" y="4176979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8001000" y="4176979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4" name="Shape 122"/>
          <p:cNvSpPr/>
          <p:nvPr/>
        </p:nvSpPr>
        <p:spPr>
          <a:xfrm>
            <a:off x="320040" y="4522622"/>
            <a:ext cx="2194560" cy="318211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411480" y="4522622"/>
            <a:ext cx="20116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 &amp; Close</a:t>
            </a:r>
            <a:endParaRPr lang="en-US" sz="900" dirty="0"/>
          </a:p>
        </p:txBody>
      </p:sp>
      <p:sp>
        <p:nvSpPr>
          <p:cNvPr id="126" name="Shape 124"/>
          <p:cNvSpPr/>
          <p:nvPr/>
        </p:nvSpPr>
        <p:spPr>
          <a:xfrm>
            <a:off x="2514600" y="4522622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251460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8" name="Shape 126"/>
          <p:cNvSpPr/>
          <p:nvPr/>
        </p:nvSpPr>
        <p:spPr>
          <a:xfrm>
            <a:off x="3611880" y="4522622"/>
            <a:ext cx="1097280" cy="318211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61188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30" name="Shape 128"/>
          <p:cNvSpPr/>
          <p:nvPr/>
        </p:nvSpPr>
        <p:spPr>
          <a:xfrm>
            <a:off x="4709160" y="4522622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470916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2" name="Shape 130"/>
          <p:cNvSpPr/>
          <p:nvPr/>
        </p:nvSpPr>
        <p:spPr>
          <a:xfrm>
            <a:off x="5806440" y="4522622"/>
            <a:ext cx="1097280" cy="318211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580644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4" name="Shape 132"/>
          <p:cNvSpPr/>
          <p:nvPr/>
        </p:nvSpPr>
        <p:spPr>
          <a:xfrm>
            <a:off x="6903720" y="4522622"/>
            <a:ext cx="1097280" cy="318211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690372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36" name="Shape 134"/>
          <p:cNvSpPr/>
          <p:nvPr/>
        </p:nvSpPr>
        <p:spPr>
          <a:xfrm>
            <a:off x="8001000" y="4522622"/>
            <a:ext cx="1097280" cy="318211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8001000" y="4522622"/>
            <a:ext cx="1097280" cy="318211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RACI Matrix — Compact Summary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row per role — shows accountability load and gaps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RACI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8503920" cy="310896"/>
          </a:xfrm>
          <a:prstGeom prst="rect">
            <a:avLst/>
          </a:prstGeom>
          <a:solidFill>
            <a:srgbClr val="003366"/>
          </a:solidFill>
          <a:ln w="10160">
            <a:solidFill>
              <a:srgbClr val="336699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457200" y="1389888"/>
            <a:ext cx="82296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9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↓  Each row = one role.  Columns = process areas.  Count R and A per role to spot overload.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320040" y="1755648"/>
            <a:ext cx="14630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320040" y="1755648"/>
            <a:ext cx="14630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178308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178308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Order</a:t>
            </a:r>
            <a:endParaRPr lang="en-US" sz="750" dirty="0"/>
          </a:p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Entry</a:t>
            </a:r>
            <a:endParaRPr lang="en-US" sz="750" dirty="0"/>
          </a:p>
        </p:txBody>
      </p:sp>
      <p:sp>
        <p:nvSpPr>
          <p:cNvPr id="16" name="Shape 14"/>
          <p:cNvSpPr/>
          <p:nvPr/>
        </p:nvSpPr>
        <p:spPr>
          <a:xfrm>
            <a:off x="257175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257175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Credit</a:t>
            </a:r>
            <a:endParaRPr lang="en-US" sz="750" dirty="0"/>
          </a:p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Check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336042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336042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Fulfilment</a:t>
            </a:r>
            <a:endParaRPr lang="en-US" sz="750" dirty="0"/>
          </a:p>
        </p:txBody>
      </p:sp>
      <p:sp>
        <p:nvSpPr>
          <p:cNvPr id="20" name="Shape 18"/>
          <p:cNvSpPr/>
          <p:nvPr/>
        </p:nvSpPr>
        <p:spPr>
          <a:xfrm>
            <a:off x="414909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414909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Invoicing</a:t>
            </a:r>
            <a:endParaRPr lang="en-US" sz="750" dirty="0"/>
          </a:p>
        </p:txBody>
      </p:sp>
      <p:sp>
        <p:nvSpPr>
          <p:cNvPr id="22" name="Shape 20"/>
          <p:cNvSpPr/>
          <p:nvPr/>
        </p:nvSpPr>
        <p:spPr>
          <a:xfrm>
            <a:off x="493776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493776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Collections</a:t>
            </a:r>
            <a:endParaRPr lang="en-US" sz="750" dirty="0"/>
          </a:p>
        </p:txBody>
      </p:sp>
      <p:sp>
        <p:nvSpPr>
          <p:cNvPr id="24" name="Shape 22"/>
          <p:cNvSpPr/>
          <p:nvPr/>
        </p:nvSpPr>
        <p:spPr>
          <a:xfrm>
            <a:off x="572643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572643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Disputes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651510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651510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Reporting</a:t>
            </a:r>
            <a:endParaRPr lang="en-US" sz="750" dirty="0"/>
          </a:p>
        </p:txBody>
      </p:sp>
      <p:sp>
        <p:nvSpPr>
          <p:cNvPr id="28" name="Shape 26"/>
          <p:cNvSpPr/>
          <p:nvPr/>
        </p:nvSpPr>
        <p:spPr>
          <a:xfrm>
            <a:off x="7303770" y="1755648"/>
            <a:ext cx="78867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7303770" y="1755648"/>
            <a:ext cx="78867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Close</a:t>
            </a:r>
            <a:endParaRPr lang="en-US" sz="750" dirty="0"/>
          </a:p>
        </p:txBody>
      </p:sp>
      <p:sp>
        <p:nvSpPr>
          <p:cNvPr id="30" name="Shape 28"/>
          <p:cNvSpPr/>
          <p:nvPr/>
        </p:nvSpPr>
        <p:spPr>
          <a:xfrm>
            <a:off x="8092440" y="1755648"/>
            <a:ext cx="1005840" cy="402336"/>
          </a:xfrm>
          <a:prstGeom prst="rect">
            <a:avLst/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8092440" y="1755648"/>
            <a:ext cx="100584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 / A</a:t>
            </a:r>
            <a:endParaRPr lang="en-US" sz="800" dirty="0"/>
          </a:p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Count</a:t>
            </a:r>
            <a:endParaRPr lang="en-US" sz="800" dirty="0"/>
          </a:p>
        </p:txBody>
      </p:sp>
      <p:sp>
        <p:nvSpPr>
          <p:cNvPr id="32" name="Shape 30"/>
          <p:cNvSpPr/>
          <p:nvPr/>
        </p:nvSpPr>
        <p:spPr>
          <a:xfrm>
            <a:off x="320040" y="2157984"/>
            <a:ext cx="14630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393192" y="2157984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Owner</a:t>
            </a:r>
            <a:endParaRPr lang="en-US" sz="900" dirty="0"/>
          </a:p>
        </p:txBody>
      </p:sp>
      <p:sp>
        <p:nvSpPr>
          <p:cNvPr id="34" name="Shape 32"/>
          <p:cNvSpPr/>
          <p:nvPr/>
        </p:nvSpPr>
        <p:spPr>
          <a:xfrm>
            <a:off x="1783080" y="2157984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178308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36" name="Shape 34"/>
          <p:cNvSpPr/>
          <p:nvPr/>
        </p:nvSpPr>
        <p:spPr>
          <a:xfrm>
            <a:off x="257175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257175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38" name="Shape 36"/>
          <p:cNvSpPr/>
          <p:nvPr/>
        </p:nvSpPr>
        <p:spPr>
          <a:xfrm>
            <a:off x="336042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36042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0" name="Shape 38"/>
          <p:cNvSpPr/>
          <p:nvPr/>
        </p:nvSpPr>
        <p:spPr>
          <a:xfrm>
            <a:off x="414909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414909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2" name="Shape 40"/>
          <p:cNvSpPr/>
          <p:nvPr/>
        </p:nvSpPr>
        <p:spPr>
          <a:xfrm>
            <a:off x="493776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93776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4" name="Shape 42"/>
          <p:cNvSpPr/>
          <p:nvPr/>
        </p:nvSpPr>
        <p:spPr>
          <a:xfrm>
            <a:off x="572643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72643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6" name="Shape 44"/>
          <p:cNvSpPr/>
          <p:nvPr/>
        </p:nvSpPr>
        <p:spPr>
          <a:xfrm>
            <a:off x="6515100" y="2157984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651510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48" name="Shape 46"/>
          <p:cNvSpPr/>
          <p:nvPr/>
        </p:nvSpPr>
        <p:spPr>
          <a:xfrm>
            <a:off x="7303770" y="2157984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7303770" y="215798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50" name="Shape 48"/>
          <p:cNvSpPr/>
          <p:nvPr/>
        </p:nvSpPr>
        <p:spPr>
          <a:xfrm>
            <a:off x="8092440" y="2157984"/>
            <a:ext cx="1005840" cy="325526"/>
          </a:xfrm>
          <a:prstGeom prst="rect">
            <a:avLst/>
          </a:prstGeom>
          <a:solidFill>
            <a:srgbClr val="003366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8092440" y="2157984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6A</a:t>
            </a:r>
            <a:endParaRPr lang="en-US" sz="900" dirty="0"/>
          </a:p>
        </p:txBody>
      </p:sp>
      <p:sp>
        <p:nvSpPr>
          <p:cNvPr id="52" name="Shape 50"/>
          <p:cNvSpPr/>
          <p:nvPr/>
        </p:nvSpPr>
        <p:spPr>
          <a:xfrm>
            <a:off x="320040" y="2510942"/>
            <a:ext cx="14630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93192" y="2510942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900" dirty="0"/>
          </a:p>
        </p:txBody>
      </p:sp>
      <p:sp>
        <p:nvSpPr>
          <p:cNvPr id="54" name="Shape 52"/>
          <p:cNvSpPr/>
          <p:nvPr/>
        </p:nvSpPr>
        <p:spPr>
          <a:xfrm>
            <a:off x="178308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178308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56" name="Shape 54"/>
          <p:cNvSpPr/>
          <p:nvPr/>
        </p:nvSpPr>
        <p:spPr>
          <a:xfrm>
            <a:off x="257175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57175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58" name="Shape 56"/>
          <p:cNvSpPr/>
          <p:nvPr/>
        </p:nvSpPr>
        <p:spPr>
          <a:xfrm>
            <a:off x="336042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36042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0" name="Shape 58"/>
          <p:cNvSpPr/>
          <p:nvPr/>
        </p:nvSpPr>
        <p:spPr>
          <a:xfrm>
            <a:off x="414909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14909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62" name="Shape 60"/>
          <p:cNvSpPr/>
          <p:nvPr/>
        </p:nvSpPr>
        <p:spPr>
          <a:xfrm>
            <a:off x="493776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493776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4" name="Shape 62"/>
          <p:cNvSpPr/>
          <p:nvPr/>
        </p:nvSpPr>
        <p:spPr>
          <a:xfrm>
            <a:off x="5726430" y="2510942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72643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66" name="Shape 64"/>
          <p:cNvSpPr/>
          <p:nvPr/>
        </p:nvSpPr>
        <p:spPr>
          <a:xfrm>
            <a:off x="651510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651510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68" name="Shape 66"/>
          <p:cNvSpPr/>
          <p:nvPr/>
        </p:nvSpPr>
        <p:spPr>
          <a:xfrm>
            <a:off x="7303770" y="2510942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7303770" y="2510942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70" name="Shape 68"/>
          <p:cNvSpPr/>
          <p:nvPr/>
        </p:nvSpPr>
        <p:spPr>
          <a:xfrm>
            <a:off x="8092440" y="2510942"/>
            <a:ext cx="10058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8092440" y="2510942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4A</a:t>
            </a:r>
            <a:endParaRPr lang="en-US" sz="900" dirty="0"/>
          </a:p>
        </p:txBody>
      </p:sp>
      <p:sp>
        <p:nvSpPr>
          <p:cNvPr id="72" name="Shape 70"/>
          <p:cNvSpPr/>
          <p:nvPr/>
        </p:nvSpPr>
        <p:spPr>
          <a:xfrm>
            <a:off x="320040" y="2863901"/>
            <a:ext cx="14630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93192" y="2863901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</a:t>
            </a:r>
            <a:endParaRPr lang="en-US" sz="900" dirty="0"/>
          </a:p>
        </p:txBody>
      </p:sp>
      <p:sp>
        <p:nvSpPr>
          <p:cNvPr id="74" name="Shape 72"/>
          <p:cNvSpPr/>
          <p:nvPr/>
        </p:nvSpPr>
        <p:spPr>
          <a:xfrm>
            <a:off x="1783080" y="2863901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178308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76" name="Shape 74"/>
          <p:cNvSpPr/>
          <p:nvPr/>
        </p:nvSpPr>
        <p:spPr>
          <a:xfrm>
            <a:off x="257175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257175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78" name="Shape 76"/>
          <p:cNvSpPr/>
          <p:nvPr/>
        </p:nvSpPr>
        <p:spPr>
          <a:xfrm>
            <a:off x="3360420" y="2863901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336042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80" name="Shape 78"/>
          <p:cNvSpPr/>
          <p:nvPr/>
        </p:nvSpPr>
        <p:spPr>
          <a:xfrm>
            <a:off x="414909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414909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2" name="Shape 80"/>
          <p:cNvSpPr/>
          <p:nvPr/>
        </p:nvSpPr>
        <p:spPr>
          <a:xfrm>
            <a:off x="493776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493776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4" name="Shape 82"/>
          <p:cNvSpPr/>
          <p:nvPr/>
        </p:nvSpPr>
        <p:spPr>
          <a:xfrm>
            <a:off x="5726430" y="2863901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572643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86" name="Shape 84"/>
          <p:cNvSpPr/>
          <p:nvPr/>
        </p:nvSpPr>
        <p:spPr>
          <a:xfrm>
            <a:off x="651510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651510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88" name="Shape 86"/>
          <p:cNvSpPr/>
          <p:nvPr/>
        </p:nvSpPr>
        <p:spPr>
          <a:xfrm>
            <a:off x="7303770" y="2863901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7303770" y="2863901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90" name="Shape 88"/>
          <p:cNvSpPr/>
          <p:nvPr/>
        </p:nvSpPr>
        <p:spPr>
          <a:xfrm>
            <a:off x="8092440" y="2863901"/>
            <a:ext cx="1005840" cy="325526"/>
          </a:xfrm>
          <a:prstGeom prst="rect">
            <a:avLst/>
          </a:prstGeom>
          <a:solidFill>
            <a:srgbClr val="003366"/>
          </a:solidFill>
          <a:ln w="19050">
            <a:solidFill>
              <a:srgbClr val="FF660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8092440" y="2863901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5R / 1A</a:t>
            </a:r>
            <a:endParaRPr lang="en-US" sz="900" dirty="0"/>
          </a:p>
        </p:txBody>
      </p:sp>
      <p:sp>
        <p:nvSpPr>
          <p:cNvPr id="92" name="Shape 90"/>
          <p:cNvSpPr/>
          <p:nvPr/>
        </p:nvSpPr>
        <p:spPr>
          <a:xfrm>
            <a:off x="320040" y="3216859"/>
            <a:ext cx="14630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393192" y="3216859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</a:t>
            </a:r>
            <a:endParaRPr lang="en-US" sz="900" dirty="0"/>
          </a:p>
        </p:txBody>
      </p:sp>
      <p:sp>
        <p:nvSpPr>
          <p:cNvPr id="94" name="Shape 92"/>
          <p:cNvSpPr/>
          <p:nvPr/>
        </p:nvSpPr>
        <p:spPr>
          <a:xfrm>
            <a:off x="1783080" y="3216859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178308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6" name="Shape 94"/>
          <p:cNvSpPr/>
          <p:nvPr/>
        </p:nvSpPr>
        <p:spPr>
          <a:xfrm>
            <a:off x="2571750" y="3216859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257175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98" name="Shape 96"/>
          <p:cNvSpPr/>
          <p:nvPr/>
        </p:nvSpPr>
        <p:spPr>
          <a:xfrm>
            <a:off x="3360420" y="3216859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36042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0" name="Shape 98"/>
          <p:cNvSpPr/>
          <p:nvPr/>
        </p:nvSpPr>
        <p:spPr>
          <a:xfrm>
            <a:off x="4149090" y="3216859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414909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02" name="Shape 100"/>
          <p:cNvSpPr/>
          <p:nvPr/>
        </p:nvSpPr>
        <p:spPr>
          <a:xfrm>
            <a:off x="493776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93776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4" name="Shape 102"/>
          <p:cNvSpPr/>
          <p:nvPr/>
        </p:nvSpPr>
        <p:spPr>
          <a:xfrm>
            <a:off x="5726430" y="3216859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72643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06" name="Shape 104"/>
          <p:cNvSpPr/>
          <p:nvPr/>
        </p:nvSpPr>
        <p:spPr>
          <a:xfrm>
            <a:off x="651510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651510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08" name="Shape 106"/>
          <p:cNvSpPr/>
          <p:nvPr/>
        </p:nvSpPr>
        <p:spPr>
          <a:xfrm>
            <a:off x="7303770" y="3216859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7303770" y="3216859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0" name="Shape 108"/>
          <p:cNvSpPr/>
          <p:nvPr/>
        </p:nvSpPr>
        <p:spPr>
          <a:xfrm>
            <a:off x="8092440" y="3216859"/>
            <a:ext cx="10058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8092440" y="3216859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0A</a:t>
            </a:r>
            <a:endParaRPr lang="en-US" sz="900" dirty="0"/>
          </a:p>
        </p:txBody>
      </p:sp>
      <p:sp>
        <p:nvSpPr>
          <p:cNvPr id="112" name="Shape 110"/>
          <p:cNvSpPr/>
          <p:nvPr/>
        </p:nvSpPr>
        <p:spPr>
          <a:xfrm>
            <a:off x="320040" y="3569818"/>
            <a:ext cx="14630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393192" y="3569818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</a:t>
            </a:r>
            <a:endParaRPr lang="en-US" sz="900" dirty="0"/>
          </a:p>
        </p:txBody>
      </p:sp>
      <p:sp>
        <p:nvSpPr>
          <p:cNvPr id="114" name="Shape 112"/>
          <p:cNvSpPr/>
          <p:nvPr/>
        </p:nvSpPr>
        <p:spPr>
          <a:xfrm>
            <a:off x="178308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178308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6" name="Shape 114"/>
          <p:cNvSpPr/>
          <p:nvPr/>
        </p:nvSpPr>
        <p:spPr>
          <a:xfrm>
            <a:off x="257175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257175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18" name="Shape 116"/>
          <p:cNvSpPr/>
          <p:nvPr/>
        </p:nvSpPr>
        <p:spPr>
          <a:xfrm>
            <a:off x="3360420" y="3569818"/>
            <a:ext cx="788670" cy="32552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336042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</a:t>
            </a:r>
            <a:endParaRPr lang="en-US" sz="1000" dirty="0"/>
          </a:p>
        </p:txBody>
      </p:sp>
      <p:sp>
        <p:nvSpPr>
          <p:cNvPr id="120" name="Shape 118"/>
          <p:cNvSpPr/>
          <p:nvPr/>
        </p:nvSpPr>
        <p:spPr>
          <a:xfrm>
            <a:off x="414909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414909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22" name="Shape 120"/>
          <p:cNvSpPr/>
          <p:nvPr/>
        </p:nvSpPr>
        <p:spPr>
          <a:xfrm>
            <a:off x="4937760" y="3569818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493776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24" name="Shape 122"/>
          <p:cNvSpPr/>
          <p:nvPr/>
        </p:nvSpPr>
        <p:spPr>
          <a:xfrm>
            <a:off x="5726430" y="3569818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572643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26" name="Shape 124"/>
          <p:cNvSpPr/>
          <p:nvPr/>
        </p:nvSpPr>
        <p:spPr>
          <a:xfrm>
            <a:off x="6515100" y="3569818"/>
            <a:ext cx="788670" cy="325526"/>
          </a:xfrm>
          <a:prstGeom prst="rect">
            <a:avLst/>
          </a:prstGeom>
          <a:solidFill>
            <a:srgbClr val="FF6600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651510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</a:t>
            </a:r>
            <a:endParaRPr lang="en-US" sz="1000" dirty="0"/>
          </a:p>
        </p:txBody>
      </p:sp>
      <p:sp>
        <p:nvSpPr>
          <p:cNvPr id="128" name="Shape 126"/>
          <p:cNvSpPr/>
          <p:nvPr/>
        </p:nvSpPr>
        <p:spPr>
          <a:xfrm>
            <a:off x="7303770" y="3569818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7303770" y="3569818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30" name="Shape 128"/>
          <p:cNvSpPr/>
          <p:nvPr/>
        </p:nvSpPr>
        <p:spPr>
          <a:xfrm>
            <a:off x="8092440" y="3569818"/>
            <a:ext cx="10058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8092440" y="3569818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2R / 1A</a:t>
            </a:r>
            <a:endParaRPr lang="en-US" sz="900" dirty="0"/>
          </a:p>
        </p:txBody>
      </p:sp>
      <p:sp>
        <p:nvSpPr>
          <p:cNvPr id="132" name="Shape 130"/>
          <p:cNvSpPr/>
          <p:nvPr/>
        </p:nvSpPr>
        <p:spPr>
          <a:xfrm>
            <a:off x="320040" y="3922776"/>
            <a:ext cx="14630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393192" y="3922776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900" dirty="0"/>
          </a:p>
        </p:txBody>
      </p:sp>
      <p:sp>
        <p:nvSpPr>
          <p:cNvPr id="134" name="Shape 132"/>
          <p:cNvSpPr/>
          <p:nvPr/>
        </p:nvSpPr>
        <p:spPr>
          <a:xfrm>
            <a:off x="178308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178308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36" name="Shape 134"/>
          <p:cNvSpPr/>
          <p:nvPr/>
        </p:nvSpPr>
        <p:spPr>
          <a:xfrm>
            <a:off x="257175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7" name="Text 135"/>
          <p:cNvSpPr/>
          <p:nvPr/>
        </p:nvSpPr>
        <p:spPr>
          <a:xfrm>
            <a:off x="257175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38" name="Shape 136"/>
          <p:cNvSpPr/>
          <p:nvPr/>
        </p:nvSpPr>
        <p:spPr>
          <a:xfrm>
            <a:off x="336042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9" name="Text 137"/>
          <p:cNvSpPr/>
          <p:nvPr/>
        </p:nvSpPr>
        <p:spPr>
          <a:xfrm>
            <a:off x="336042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0" name="Shape 138"/>
          <p:cNvSpPr/>
          <p:nvPr/>
        </p:nvSpPr>
        <p:spPr>
          <a:xfrm>
            <a:off x="414909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1" name="Text 139"/>
          <p:cNvSpPr/>
          <p:nvPr/>
        </p:nvSpPr>
        <p:spPr>
          <a:xfrm>
            <a:off x="414909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2" name="Shape 140"/>
          <p:cNvSpPr/>
          <p:nvPr/>
        </p:nvSpPr>
        <p:spPr>
          <a:xfrm>
            <a:off x="4937760" y="3922776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3" name="Text 141"/>
          <p:cNvSpPr/>
          <p:nvPr/>
        </p:nvSpPr>
        <p:spPr>
          <a:xfrm>
            <a:off x="493776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44" name="Shape 142"/>
          <p:cNvSpPr/>
          <p:nvPr/>
        </p:nvSpPr>
        <p:spPr>
          <a:xfrm>
            <a:off x="5726430" y="3922776"/>
            <a:ext cx="788670" cy="325526"/>
          </a:xfrm>
          <a:prstGeom prst="rect">
            <a:avLst/>
          </a:prstGeom>
          <a:solidFill>
            <a:srgbClr val="6699CC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5" name="Text 143"/>
          <p:cNvSpPr/>
          <p:nvPr/>
        </p:nvSpPr>
        <p:spPr>
          <a:xfrm>
            <a:off x="572643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</a:t>
            </a:r>
            <a:endParaRPr lang="en-US" sz="1000" dirty="0"/>
          </a:p>
        </p:txBody>
      </p:sp>
      <p:sp>
        <p:nvSpPr>
          <p:cNvPr id="146" name="Shape 144"/>
          <p:cNvSpPr/>
          <p:nvPr/>
        </p:nvSpPr>
        <p:spPr>
          <a:xfrm>
            <a:off x="651510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7" name="Text 145"/>
          <p:cNvSpPr/>
          <p:nvPr/>
        </p:nvSpPr>
        <p:spPr>
          <a:xfrm>
            <a:off x="651510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48" name="Shape 146"/>
          <p:cNvSpPr/>
          <p:nvPr/>
        </p:nvSpPr>
        <p:spPr>
          <a:xfrm>
            <a:off x="7303770" y="3922776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49" name="Text 147"/>
          <p:cNvSpPr/>
          <p:nvPr/>
        </p:nvSpPr>
        <p:spPr>
          <a:xfrm>
            <a:off x="7303770" y="3922776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0" name="Shape 148"/>
          <p:cNvSpPr/>
          <p:nvPr/>
        </p:nvSpPr>
        <p:spPr>
          <a:xfrm>
            <a:off x="8092440" y="3922776"/>
            <a:ext cx="1005840" cy="325526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1" name="Text 149"/>
          <p:cNvSpPr/>
          <p:nvPr/>
        </p:nvSpPr>
        <p:spPr>
          <a:xfrm>
            <a:off x="8092440" y="3922776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0A</a:t>
            </a:r>
            <a:endParaRPr lang="en-US" sz="900" dirty="0"/>
          </a:p>
        </p:txBody>
      </p:sp>
      <p:sp>
        <p:nvSpPr>
          <p:cNvPr id="152" name="Shape 150"/>
          <p:cNvSpPr/>
          <p:nvPr/>
        </p:nvSpPr>
        <p:spPr>
          <a:xfrm>
            <a:off x="320040" y="4275734"/>
            <a:ext cx="14630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3" name="Text 151"/>
          <p:cNvSpPr/>
          <p:nvPr/>
        </p:nvSpPr>
        <p:spPr>
          <a:xfrm>
            <a:off x="393192" y="4275734"/>
            <a:ext cx="1316736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9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900" dirty="0"/>
          </a:p>
        </p:txBody>
      </p:sp>
      <p:sp>
        <p:nvSpPr>
          <p:cNvPr id="154" name="Shape 152"/>
          <p:cNvSpPr/>
          <p:nvPr/>
        </p:nvSpPr>
        <p:spPr>
          <a:xfrm>
            <a:off x="178308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5" name="Text 153"/>
          <p:cNvSpPr/>
          <p:nvPr/>
        </p:nvSpPr>
        <p:spPr>
          <a:xfrm>
            <a:off x="178308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6" name="Shape 154"/>
          <p:cNvSpPr/>
          <p:nvPr/>
        </p:nvSpPr>
        <p:spPr>
          <a:xfrm>
            <a:off x="257175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7" name="Text 155"/>
          <p:cNvSpPr/>
          <p:nvPr/>
        </p:nvSpPr>
        <p:spPr>
          <a:xfrm>
            <a:off x="257175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58" name="Shape 156"/>
          <p:cNvSpPr/>
          <p:nvPr/>
        </p:nvSpPr>
        <p:spPr>
          <a:xfrm>
            <a:off x="336042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9" name="Text 157"/>
          <p:cNvSpPr/>
          <p:nvPr/>
        </p:nvSpPr>
        <p:spPr>
          <a:xfrm>
            <a:off x="336042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0" name="Shape 158"/>
          <p:cNvSpPr/>
          <p:nvPr/>
        </p:nvSpPr>
        <p:spPr>
          <a:xfrm>
            <a:off x="414909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1" name="Text 159"/>
          <p:cNvSpPr/>
          <p:nvPr/>
        </p:nvSpPr>
        <p:spPr>
          <a:xfrm>
            <a:off x="414909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2" name="Shape 160"/>
          <p:cNvSpPr/>
          <p:nvPr/>
        </p:nvSpPr>
        <p:spPr>
          <a:xfrm>
            <a:off x="493776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3" name="Text 161"/>
          <p:cNvSpPr/>
          <p:nvPr/>
        </p:nvSpPr>
        <p:spPr>
          <a:xfrm>
            <a:off x="493776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4" name="Shape 162"/>
          <p:cNvSpPr/>
          <p:nvPr/>
        </p:nvSpPr>
        <p:spPr>
          <a:xfrm>
            <a:off x="572643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5" name="Text 163"/>
          <p:cNvSpPr/>
          <p:nvPr/>
        </p:nvSpPr>
        <p:spPr>
          <a:xfrm>
            <a:off x="572643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6" name="Shape 164"/>
          <p:cNvSpPr/>
          <p:nvPr/>
        </p:nvSpPr>
        <p:spPr>
          <a:xfrm>
            <a:off x="651510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7" name="Text 165"/>
          <p:cNvSpPr/>
          <p:nvPr/>
        </p:nvSpPr>
        <p:spPr>
          <a:xfrm>
            <a:off x="651510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68" name="Shape 166"/>
          <p:cNvSpPr/>
          <p:nvPr/>
        </p:nvSpPr>
        <p:spPr>
          <a:xfrm>
            <a:off x="7303770" y="4275734"/>
            <a:ext cx="78867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69" name="Text 167"/>
          <p:cNvSpPr/>
          <p:nvPr/>
        </p:nvSpPr>
        <p:spPr>
          <a:xfrm>
            <a:off x="7303770" y="4275734"/>
            <a:ext cx="78867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10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</a:t>
            </a:r>
            <a:endParaRPr lang="en-US" sz="1000" dirty="0"/>
          </a:p>
        </p:txBody>
      </p:sp>
      <p:sp>
        <p:nvSpPr>
          <p:cNvPr id="170" name="Shape 168"/>
          <p:cNvSpPr/>
          <p:nvPr/>
        </p:nvSpPr>
        <p:spPr>
          <a:xfrm>
            <a:off x="8092440" y="4275734"/>
            <a:ext cx="1005840" cy="325526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1" name="Text 169"/>
          <p:cNvSpPr/>
          <p:nvPr/>
        </p:nvSpPr>
        <p:spPr>
          <a:xfrm>
            <a:off x="8092440" y="4275734"/>
            <a:ext cx="1005840" cy="32552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0R / 0A</a:t>
            </a:r>
            <a:endParaRPr lang="en-US" sz="900" dirty="0"/>
          </a:p>
        </p:txBody>
      </p:sp>
      <p:sp>
        <p:nvSpPr>
          <p:cNvPr id="172" name="Shape 170"/>
          <p:cNvSpPr/>
          <p:nvPr/>
        </p:nvSpPr>
        <p:spPr>
          <a:xfrm>
            <a:off x="320040" y="4663440"/>
            <a:ext cx="8503920" cy="201168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73" name="Text 171"/>
          <p:cNvSpPr/>
          <p:nvPr/>
        </p:nvSpPr>
        <p:spPr>
          <a:xfrm>
            <a:off x="457200" y="4672584"/>
            <a:ext cx="822960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★  Orange highlight = possible overload (R+A &gt; 5).  No A in a column = accountability gap — assign before you start.</a:t>
            </a:r>
            <a:endParaRPr lang="en-US" sz="85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 — Function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 each function to the person carrying it — flag gaps and hat-wearing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1920240" cy="36576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71600"/>
            <a:ext cx="19202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2240280" y="1371600"/>
            <a:ext cx="1737360" cy="36576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2240280" y="1371600"/>
            <a:ext cx="17373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 Owner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(Name / Team)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977640" y="1371600"/>
            <a:ext cx="2194560" cy="36576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977640" y="1371600"/>
            <a:ext cx="219456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Primary Responsibility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6172200" y="1371600"/>
            <a:ext cx="1005840" cy="36576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6172200" y="1371600"/>
            <a:ext cx="100584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% of Time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Allocated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7178040" y="1371600"/>
            <a:ext cx="1783080" cy="365760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7178040" y="1371600"/>
            <a:ext cx="1783080" cy="36576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Gap / Risk Flag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320040" y="1737360"/>
            <a:ext cx="19202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393192" y="1737360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Engineering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2240280" y="1737360"/>
            <a:ext cx="17373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2313432" y="1737360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977640" y="1737360"/>
            <a:ext cx="21945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4050792" y="1737360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Map, simplify, and document current-state processes</a:t>
            </a:r>
            <a:endParaRPr lang="en-US" sz="750" dirty="0"/>
          </a:p>
        </p:txBody>
      </p:sp>
      <p:sp>
        <p:nvSpPr>
          <p:cNvPr id="26" name="Shape 24"/>
          <p:cNvSpPr/>
          <p:nvPr/>
        </p:nvSpPr>
        <p:spPr>
          <a:xfrm>
            <a:off x="6172200" y="1737360"/>
            <a:ext cx="10058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Shape 25"/>
          <p:cNvSpPr/>
          <p:nvPr/>
        </p:nvSpPr>
        <p:spPr>
          <a:xfrm>
            <a:off x="7178040" y="1737360"/>
            <a:ext cx="1783080" cy="320040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28" name="Text 26"/>
          <p:cNvSpPr/>
          <p:nvPr/>
        </p:nvSpPr>
        <p:spPr>
          <a:xfrm>
            <a:off x="7251192" y="1737360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Vacant — critical gap</a:t>
            </a:r>
            <a:endParaRPr lang="en-US" sz="850" dirty="0"/>
          </a:p>
        </p:txBody>
      </p:sp>
      <p:sp>
        <p:nvSpPr>
          <p:cNvPr id="29" name="Shape 27"/>
          <p:cNvSpPr/>
          <p:nvPr/>
        </p:nvSpPr>
        <p:spPr>
          <a:xfrm>
            <a:off x="320040" y="2084832"/>
            <a:ext cx="19202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0" name="Text 28"/>
          <p:cNvSpPr/>
          <p:nvPr/>
        </p:nvSpPr>
        <p:spPr>
          <a:xfrm>
            <a:off x="393192" y="2084832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Engineering</a:t>
            </a:r>
            <a:endParaRPr lang="en-US" sz="850" dirty="0"/>
          </a:p>
        </p:txBody>
      </p:sp>
      <p:sp>
        <p:nvSpPr>
          <p:cNvPr id="31" name="Shape 29"/>
          <p:cNvSpPr/>
          <p:nvPr/>
        </p:nvSpPr>
        <p:spPr>
          <a:xfrm>
            <a:off x="2240280" y="2084832"/>
            <a:ext cx="17373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2" name="Text 30"/>
          <p:cNvSpPr/>
          <p:nvPr/>
        </p:nvSpPr>
        <p:spPr>
          <a:xfrm>
            <a:off x="2313432" y="2084832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33" name="Shape 31"/>
          <p:cNvSpPr/>
          <p:nvPr/>
        </p:nvSpPr>
        <p:spPr>
          <a:xfrm>
            <a:off x="3977640" y="2084832"/>
            <a:ext cx="21945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4" name="Text 32"/>
          <p:cNvSpPr/>
          <p:nvPr/>
        </p:nvSpPr>
        <p:spPr>
          <a:xfrm>
            <a:off x="4050792" y="2084832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Ensure changes solve the right problem, prevent new ones</a:t>
            </a:r>
            <a:endParaRPr lang="en-US" sz="750" dirty="0"/>
          </a:p>
        </p:txBody>
      </p:sp>
      <p:sp>
        <p:nvSpPr>
          <p:cNvPr id="35" name="Shape 33"/>
          <p:cNvSpPr/>
          <p:nvPr/>
        </p:nvSpPr>
        <p:spPr>
          <a:xfrm>
            <a:off x="6172200" y="2084832"/>
            <a:ext cx="10058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6" name="Shape 34"/>
          <p:cNvSpPr/>
          <p:nvPr/>
        </p:nvSpPr>
        <p:spPr>
          <a:xfrm>
            <a:off x="7178040" y="2084832"/>
            <a:ext cx="1783080" cy="320040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251192" y="2084832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Partially covered</a:t>
            </a:r>
            <a:endParaRPr lang="en-US" sz="850" dirty="0"/>
          </a:p>
        </p:txBody>
      </p:sp>
      <p:sp>
        <p:nvSpPr>
          <p:cNvPr id="38" name="Shape 36"/>
          <p:cNvSpPr/>
          <p:nvPr/>
        </p:nvSpPr>
        <p:spPr>
          <a:xfrm>
            <a:off x="320040" y="2432304"/>
            <a:ext cx="19202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432304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Management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2240280" y="2432304"/>
            <a:ext cx="17373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2313432" y="2432304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3977640" y="2432304"/>
            <a:ext cx="21945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4050792" y="2432304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Voice of the user; ensure change improves experience</a:t>
            </a:r>
            <a:endParaRPr lang="en-US" sz="750" dirty="0"/>
          </a:p>
        </p:txBody>
      </p:sp>
      <p:sp>
        <p:nvSpPr>
          <p:cNvPr id="44" name="Shape 42"/>
          <p:cNvSpPr/>
          <p:nvPr/>
        </p:nvSpPr>
        <p:spPr>
          <a:xfrm>
            <a:off x="6172200" y="2432304"/>
            <a:ext cx="10058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7178040" y="2432304"/>
            <a:ext cx="178308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Shape 44"/>
          <p:cNvSpPr/>
          <p:nvPr/>
        </p:nvSpPr>
        <p:spPr>
          <a:xfrm>
            <a:off x="320040" y="2779776"/>
            <a:ext cx="19202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393192" y="2779776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/ Programme Mgmt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2240280" y="2779776"/>
            <a:ext cx="17373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2313432" y="2779776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50" name="Shape 48"/>
          <p:cNvSpPr/>
          <p:nvPr/>
        </p:nvSpPr>
        <p:spPr>
          <a:xfrm>
            <a:off x="3977640" y="2779776"/>
            <a:ext cx="21945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4050792" y="2779776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Timelines, dependencies, risks, and budgets</a:t>
            </a:r>
            <a:endParaRPr lang="en-US" sz="750" dirty="0"/>
          </a:p>
        </p:txBody>
      </p:sp>
      <p:sp>
        <p:nvSpPr>
          <p:cNvPr id="52" name="Shape 50"/>
          <p:cNvSpPr/>
          <p:nvPr/>
        </p:nvSpPr>
        <p:spPr>
          <a:xfrm>
            <a:off x="6172200" y="2779776"/>
            <a:ext cx="10058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Shape 51"/>
          <p:cNvSpPr/>
          <p:nvPr/>
        </p:nvSpPr>
        <p:spPr>
          <a:xfrm>
            <a:off x="7178040" y="2779776"/>
            <a:ext cx="178308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320040" y="3127248"/>
            <a:ext cx="19202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393192" y="3127248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Subject Matter Expert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2240280" y="3127248"/>
            <a:ext cx="17373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313432" y="3127248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3977640" y="3127248"/>
            <a:ext cx="21945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050792" y="3127248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Know how things really work today; validate changes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6172200" y="3127248"/>
            <a:ext cx="10058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Shape 59"/>
          <p:cNvSpPr/>
          <p:nvPr/>
        </p:nvSpPr>
        <p:spPr>
          <a:xfrm>
            <a:off x="7178040" y="3127248"/>
            <a:ext cx="178308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2" name="Shape 60"/>
          <p:cNvSpPr/>
          <p:nvPr/>
        </p:nvSpPr>
        <p:spPr>
          <a:xfrm>
            <a:off x="320040" y="3474720"/>
            <a:ext cx="19202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393192" y="3474720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Analysis</a:t>
            </a:r>
            <a:endParaRPr lang="en-US" sz="850" dirty="0"/>
          </a:p>
        </p:txBody>
      </p:sp>
      <p:sp>
        <p:nvSpPr>
          <p:cNvPr id="64" name="Shape 62"/>
          <p:cNvSpPr/>
          <p:nvPr/>
        </p:nvSpPr>
        <p:spPr>
          <a:xfrm>
            <a:off x="2240280" y="3474720"/>
            <a:ext cx="17373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2313432" y="3474720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66" name="Shape 64"/>
          <p:cNvSpPr/>
          <p:nvPr/>
        </p:nvSpPr>
        <p:spPr>
          <a:xfrm>
            <a:off x="3977640" y="3474720"/>
            <a:ext cx="21945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4050792" y="3474720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Define what success looks like; track key metrics</a:t>
            </a:r>
            <a:endParaRPr lang="en-US" sz="750" dirty="0"/>
          </a:p>
        </p:txBody>
      </p:sp>
      <p:sp>
        <p:nvSpPr>
          <p:cNvPr id="68" name="Shape 66"/>
          <p:cNvSpPr/>
          <p:nvPr/>
        </p:nvSpPr>
        <p:spPr>
          <a:xfrm>
            <a:off x="6172200" y="3474720"/>
            <a:ext cx="10058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7178040" y="3474720"/>
            <a:ext cx="178308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0" name="Shape 68"/>
          <p:cNvSpPr/>
          <p:nvPr/>
        </p:nvSpPr>
        <p:spPr>
          <a:xfrm>
            <a:off x="320040" y="3822192"/>
            <a:ext cx="19202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93192" y="3822192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Cross-Func. Collaboration</a:t>
            </a:r>
            <a:endParaRPr lang="en-US" sz="850" dirty="0"/>
          </a:p>
        </p:txBody>
      </p:sp>
      <p:sp>
        <p:nvSpPr>
          <p:cNvPr id="72" name="Shape 70"/>
          <p:cNvSpPr/>
          <p:nvPr/>
        </p:nvSpPr>
        <p:spPr>
          <a:xfrm>
            <a:off x="2240280" y="3822192"/>
            <a:ext cx="17373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2313432" y="3822192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74" name="Shape 72"/>
          <p:cNvSpPr/>
          <p:nvPr/>
        </p:nvSpPr>
        <p:spPr>
          <a:xfrm>
            <a:off x="3977640" y="3822192"/>
            <a:ext cx="21945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4050792" y="3822192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Connect finance, ops, IT, sales; remove silos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6172200" y="3822192"/>
            <a:ext cx="10058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Shape 75"/>
          <p:cNvSpPr/>
          <p:nvPr/>
        </p:nvSpPr>
        <p:spPr>
          <a:xfrm>
            <a:off x="7178040" y="3822192"/>
            <a:ext cx="1783080" cy="320040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78" name="Text 76"/>
          <p:cNvSpPr/>
          <p:nvPr/>
        </p:nvSpPr>
        <p:spPr>
          <a:xfrm>
            <a:off x="7251192" y="3822192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Informal — no owner</a:t>
            </a:r>
            <a:endParaRPr lang="en-US" sz="850" dirty="0"/>
          </a:p>
        </p:txBody>
      </p:sp>
      <p:sp>
        <p:nvSpPr>
          <p:cNvPr id="79" name="Shape 77"/>
          <p:cNvSpPr/>
          <p:nvPr/>
        </p:nvSpPr>
        <p:spPr>
          <a:xfrm>
            <a:off x="320040" y="4169664"/>
            <a:ext cx="19202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0" name="Text 78"/>
          <p:cNvSpPr/>
          <p:nvPr/>
        </p:nvSpPr>
        <p:spPr>
          <a:xfrm>
            <a:off x="393192" y="4169664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 &amp; Training</a:t>
            </a:r>
            <a:endParaRPr lang="en-US" sz="850" dirty="0"/>
          </a:p>
        </p:txBody>
      </p:sp>
      <p:sp>
        <p:nvSpPr>
          <p:cNvPr id="81" name="Shape 79"/>
          <p:cNvSpPr/>
          <p:nvPr/>
        </p:nvSpPr>
        <p:spPr>
          <a:xfrm>
            <a:off x="2240280" y="4169664"/>
            <a:ext cx="17373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2313432" y="4169664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83" name="Shape 81"/>
          <p:cNvSpPr/>
          <p:nvPr/>
        </p:nvSpPr>
        <p:spPr>
          <a:xfrm>
            <a:off x="3977640" y="4169664"/>
            <a:ext cx="219456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4" name="Text 82"/>
          <p:cNvSpPr/>
          <p:nvPr/>
        </p:nvSpPr>
        <p:spPr>
          <a:xfrm>
            <a:off x="4050792" y="4169664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Explain why; build competence and confidence in teams</a:t>
            </a:r>
            <a:endParaRPr lang="en-US" sz="750" dirty="0"/>
          </a:p>
        </p:txBody>
      </p:sp>
      <p:sp>
        <p:nvSpPr>
          <p:cNvPr id="85" name="Shape 83"/>
          <p:cNvSpPr/>
          <p:nvPr/>
        </p:nvSpPr>
        <p:spPr>
          <a:xfrm>
            <a:off x="6172200" y="4169664"/>
            <a:ext cx="1005840" cy="320040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6" name="Shape 84"/>
          <p:cNvSpPr/>
          <p:nvPr/>
        </p:nvSpPr>
        <p:spPr>
          <a:xfrm>
            <a:off x="7178040" y="4169664"/>
            <a:ext cx="1783080" cy="320040"/>
          </a:xfrm>
          <a:prstGeom prst="rect">
            <a:avLst/>
          </a:prstGeom>
          <a:solidFill>
            <a:srgbClr val="003366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7251192" y="4169664"/>
            <a:ext cx="163677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Often underfunded</a:t>
            </a:r>
            <a:endParaRPr lang="en-US" sz="850" dirty="0"/>
          </a:p>
        </p:txBody>
      </p:sp>
      <p:sp>
        <p:nvSpPr>
          <p:cNvPr id="88" name="Shape 86"/>
          <p:cNvSpPr/>
          <p:nvPr/>
        </p:nvSpPr>
        <p:spPr>
          <a:xfrm>
            <a:off x="320040" y="4517136"/>
            <a:ext cx="19202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393192" y="4517136"/>
            <a:ext cx="177393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Executive Sponsor</a:t>
            </a:r>
            <a:endParaRPr lang="en-US" sz="850" dirty="0"/>
          </a:p>
        </p:txBody>
      </p:sp>
      <p:sp>
        <p:nvSpPr>
          <p:cNvPr id="90" name="Shape 88"/>
          <p:cNvSpPr/>
          <p:nvPr/>
        </p:nvSpPr>
        <p:spPr>
          <a:xfrm>
            <a:off x="2240280" y="4517136"/>
            <a:ext cx="17373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2313432" y="4517136"/>
            <a:ext cx="15910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—</a:t>
            </a:r>
            <a:endParaRPr lang="en-US" sz="850" dirty="0"/>
          </a:p>
        </p:txBody>
      </p:sp>
      <p:sp>
        <p:nvSpPr>
          <p:cNvPr id="92" name="Shape 90"/>
          <p:cNvSpPr/>
          <p:nvPr/>
        </p:nvSpPr>
        <p:spPr>
          <a:xfrm>
            <a:off x="3977640" y="4517136"/>
            <a:ext cx="219456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4050792" y="4517136"/>
            <a:ext cx="2048256" cy="32004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Unblock decisions; set the tone; hold team accountable</a:t>
            </a:r>
            <a:endParaRPr lang="en-US" sz="750" dirty="0"/>
          </a:p>
        </p:txBody>
      </p:sp>
      <p:sp>
        <p:nvSpPr>
          <p:cNvPr id="94" name="Shape 92"/>
          <p:cNvSpPr/>
          <p:nvPr/>
        </p:nvSpPr>
        <p:spPr>
          <a:xfrm>
            <a:off x="6172200" y="4517136"/>
            <a:ext cx="100584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Shape 93"/>
          <p:cNvSpPr/>
          <p:nvPr/>
        </p:nvSpPr>
        <p:spPr>
          <a:xfrm>
            <a:off x="7178040" y="4517136"/>
            <a:ext cx="1783080" cy="320040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 — Team Cards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role — name, function, and key deliverable at a glance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12" name="Shape 10"/>
          <p:cNvSpPr/>
          <p:nvPr/>
        </p:nvSpPr>
        <p:spPr>
          <a:xfrm>
            <a:off x="1618488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618488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14" name="Text 12"/>
          <p:cNvSpPr/>
          <p:nvPr/>
        </p:nvSpPr>
        <p:spPr>
          <a:xfrm>
            <a:off x="411480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</a:t>
            </a:r>
            <a:endParaRPr lang="en-US" sz="1200" dirty="0"/>
          </a:p>
        </p:txBody>
      </p:sp>
      <p:sp>
        <p:nvSpPr>
          <p:cNvPr id="15" name="Shape 13"/>
          <p:cNvSpPr/>
          <p:nvPr/>
        </p:nvSpPr>
        <p:spPr>
          <a:xfrm>
            <a:off x="411480" y="192024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6" name="Text 14"/>
          <p:cNvSpPr/>
          <p:nvPr/>
        </p:nvSpPr>
        <p:spPr>
          <a:xfrm>
            <a:off x="411480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17" name="Text 15"/>
          <p:cNvSpPr/>
          <p:nvPr/>
        </p:nvSpPr>
        <p:spPr>
          <a:xfrm>
            <a:off x="905256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18" name="Shape 16"/>
          <p:cNvSpPr/>
          <p:nvPr/>
        </p:nvSpPr>
        <p:spPr>
          <a:xfrm>
            <a:off x="411480" y="219456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411480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161288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Current-state process map</a:t>
            </a:r>
            <a:endParaRPr lang="en-US" sz="750" dirty="0"/>
          </a:p>
        </p:txBody>
      </p:sp>
      <p:sp>
        <p:nvSpPr>
          <p:cNvPr id="21" name="Shape 19"/>
          <p:cNvSpPr/>
          <p:nvPr/>
        </p:nvSpPr>
        <p:spPr>
          <a:xfrm>
            <a:off x="2532888" y="1389888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Shape 20"/>
          <p:cNvSpPr/>
          <p:nvPr/>
        </p:nvSpPr>
        <p:spPr>
          <a:xfrm>
            <a:off x="2532888" y="1389888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3" name="Shape 21"/>
          <p:cNvSpPr/>
          <p:nvPr/>
        </p:nvSpPr>
        <p:spPr>
          <a:xfrm>
            <a:off x="3831336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4" name="Text 22"/>
          <p:cNvSpPr/>
          <p:nvPr/>
        </p:nvSpPr>
        <p:spPr>
          <a:xfrm>
            <a:off x="3831336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25" name="Text 23"/>
          <p:cNvSpPr/>
          <p:nvPr/>
        </p:nvSpPr>
        <p:spPr>
          <a:xfrm>
            <a:off x="2624328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Engineer</a:t>
            </a:r>
            <a:endParaRPr lang="en-US" sz="1200" dirty="0"/>
          </a:p>
        </p:txBody>
      </p:sp>
      <p:sp>
        <p:nvSpPr>
          <p:cNvPr id="26" name="Shape 24"/>
          <p:cNvSpPr/>
          <p:nvPr/>
        </p:nvSpPr>
        <p:spPr>
          <a:xfrm>
            <a:off x="2624328" y="192024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7" name="Text 25"/>
          <p:cNvSpPr/>
          <p:nvPr/>
        </p:nvSpPr>
        <p:spPr>
          <a:xfrm>
            <a:off x="2624328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28" name="Text 26"/>
          <p:cNvSpPr/>
          <p:nvPr/>
        </p:nvSpPr>
        <p:spPr>
          <a:xfrm>
            <a:off x="3118104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29" name="Shape 27"/>
          <p:cNvSpPr/>
          <p:nvPr/>
        </p:nvSpPr>
        <p:spPr>
          <a:xfrm>
            <a:off x="2624328" y="219456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0" name="Text 28"/>
          <p:cNvSpPr/>
          <p:nvPr/>
        </p:nvSpPr>
        <p:spPr>
          <a:xfrm>
            <a:off x="2624328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31" name="Text 29"/>
          <p:cNvSpPr/>
          <p:nvPr/>
        </p:nvSpPr>
        <p:spPr>
          <a:xfrm>
            <a:off x="3374136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QA checklist + defect log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4745736" y="1389888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3" name="Shape 31"/>
          <p:cNvSpPr/>
          <p:nvPr/>
        </p:nvSpPr>
        <p:spPr>
          <a:xfrm>
            <a:off x="4745736" y="1389888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4" name="Shape 32"/>
          <p:cNvSpPr/>
          <p:nvPr/>
        </p:nvSpPr>
        <p:spPr>
          <a:xfrm>
            <a:off x="6044184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6044184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36" name="Text 34"/>
          <p:cNvSpPr/>
          <p:nvPr/>
        </p:nvSpPr>
        <p:spPr>
          <a:xfrm>
            <a:off x="4837176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</a:t>
            </a:r>
            <a:endParaRPr lang="en-US" sz="1200" dirty="0"/>
          </a:p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Manager</a:t>
            </a:r>
            <a:endParaRPr lang="en-US" sz="1200" dirty="0"/>
          </a:p>
        </p:txBody>
      </p:sp>
      <p:sp>
        <p:nvSpPr>
          <p:cNvPr id="37" name="Shape 35"/>
          <p:cNvSpPr/>
          <p:nvPr/>
        </p:nvSpPr>
        <p:spPr>
          <a:xfrm>
            <a:off x="4837176" y="192024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8" name="Text 36"/>
          <p:cNvSpPr/>
          <p:nvPr/>
        </p:nvSpPr>
        <p:spPr>
          <a:xfrm>
            <a:off x="4837176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39" name="Text 37"/>
          <p:cNvSpPr/>
          <p:nvPr/>
        </p:nvSpPr>
        <p:spPr>
          <a:xfrm>
            <a:off x="5330952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40" name="Shape 38"/>
          <p:cNvSpPr/>
          <p:nvPr/>
        </p:nvSpPr>
        <p:spPr>
          <a:xfrm>
            <a:off x="4837176" y="219456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1" name="Text 39"/>
          <p:cNvSpPr/>
          <p:nvPr/>
        </p:nvSpPr>
        <p:spPr>
          <a:xfrm>
            <a:off x="4837176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42" name="Text 40"/>
          <p:cNvSpPr/>
          <p:nvPr/>
        </p:nvSpPr>
        <p:spPr>
          <a:xfrm>
            <a:off x="5586984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User story + acceptance crit.</a:t>
            </a:r>
            <a:endParaRPr lang="en-US" sz="750" dirty="0"/>
          </a:p>
        </p:txBody>
      </p:sp>
      <p:sp>
        <p:nvSpPr>
          <p:cNvPr id="43" name="Shape 41"/>
          <p:cNvSpPr/>
          <p:nvPr/>
        </p:nvSpPr>
        <p:spPr>
          <a:xfrm>
            <a:off x="6958584" y="1389888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44" name="Shape 42"/>
          <p:cNvSpPr/>
          <p:nvPr/>
        </p:nvSpPr>
        <p:spPr>
          <a:xfrm>
            <a:off x="6958584" y="1389888"/>
            <a:ext cx="2029968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45" name="Shape 43"/>
          <p:cNvSpPr/>
          <p:nvPr/>
        </p:nvSpPr>
        <p:spPr>
          <a:xfrm>
            <a:off x="8257032" y="1481328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6" name="Text 44"/>
          <p:cNvSpPr/>
          <p:nvPr/>
        </p:nvSpPr>
        <p:spPr>
          <a:xfrm>
            <a:off x="8257032" y="1481328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Core</a:t>
            </a:r>
            <a:endParaRPr lang="en-US" sz="700" dirty="0"/>
          </a:p>
        </p:txBody>
      </p:sp>
      <p:sp>
        <p:nvSpPr>
          <p:cNvPr id="47" name="Text 45"/>
          <p:cNvSpPr/>
          <p:nvPr/>
        </p:nvSpPr>
        <p:spPr>
          <a:xfrm>
            <a:off x="7050024" y="1499616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1200" dirty="0"/>
          </a:p>
        </p:txBody>
      </p:sp>
      <p:sp>
        <p:nvSpPr>
          <p:cNvPr id="48" name="Shape 46"/>
          <p:cNvSpPr/>
          <p:nvPr/>
        </p:nvSpPr>
        <p:spPr>
          <a:xfrm>
            <a:off x="7050024" y="192024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9" name="Text 47"/>
          <p:cNvSpPr/>
          <p:nvPr/>
        </p:nvSpPr>
        <p:spPr>
          <a:xfrm>
            <a:off x="7050024" y="1956816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50" name="Text 48"/>
          <p:cNvSpPr/>
          <p:nvPr/>
        </p:nvSpPr>
        <p:spPr>
          <a:xfrm>
            <a:off x="7543800" y="1956816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7050024" y="2194560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2" name="Text 50"/>
          <p:cNvSpPr/>
          <p:nvPr/>
        </p:nvSpPr>
        <p:spPr>
          <a:xfrm>
            <a:off x="7050024" y="2231136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53" name="Text 51"/>
          <p:cNvSpPr/>
          <p:nvPr/>
        </p:nvSpPr>
        <p:spPr>
          <a:xfrm>
            <a:off x="7799832" y="2231136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 plan + risk register</a:t>
            </a:r>
            <a:endParaRPr lang="en-US" sz="750" dirty="0"/>
          </a:p>
        </p:txBody>
      </p:sp>
      <p:sp>
        <p:nvSpPr>
          <p:cNvPr id="54" name="Shape 52"/>
          <p:cNvSpPr/>
          <p:nvPr/>
        </p:nvSpPr>
        <p:spPr>
          <a:xfrm>
            <a:off x="320040" y="2871216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5" name="Shape 53"/>
          <p:cNvSpPr/>
          <p:nvPr/>
        </p:nvSpPr>
        <p:spPr>
          <a:xfrm>
            <a:off x="320040" y="2871216"/>
            <a:ext cx="2029968" cy="548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6" name="Shape 54"/>
          <p:cNvSpPr/>
          <p:nvPr/>
        </p:nvSpPr>
        <p:spPr>
          <a:xfrm>
            <a:off x="1618488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1618488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</a:t>
            </a:r>
            <a:endParaRPr lang="en-US" sz="700" dirty="0"/>
          </a:p>
        </p:txBody>
      </p:sp>
      <p:sp>
        <p:nvSpPr>
          <p:cNvPr id="58" name="Text 56"/>
          <p:cNvSpPr/>
          <p:nvPr/>
        </p:nvSpPr>
        <p:spPr>
          <a:xfrm>
            <a:off x="411480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1200" dirty="0"/>
          </a:p>
        </p:txBody>
      </p:sp>
      <p:sp>
        <p:nvSpPr>
          <p:cNvPr id="59" name="Shape 57"/>
          <p:cNvSpPr/>
          <p:nvPr/>
        </p:nvSpPr>
        <p:spPr>
          <a:xfrm>
            <a:off x="411480" y="340156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0" name="Text 58"/>
          <p:cNvSpPr/>
          <p:nvPr/>
        </p:nvSpPr>
        <p:spPr>
          <a:xfrm>
            <a:off x="411480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61" name="Text 59"/>
          <p:cNvSpPr/>
          <p:nvPr/>
        </p:nvSpPr>
        <p:spPr>
          <a:xfrm>
            <a:off x="905256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62" name="Shape 60"/>
          <p:cNvSpPr/>
          <p:nvPr/>
        </p:nvSpPr>
        <p:spPr>
          <a:xfrm>
            <a:off x="411480" y="367588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3" name="Text 61"/>
          <p:cNvSpPr/>
          <p:nvPr/>
        </p:nvSpPr>
        <p:spPr>
          <a:xfrm>
            <a:off x="411480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64" name="Text 62"/>
          <p:cNvSpPr/>
          <p:nvPr/>
        </p:nvSpPr>
        <p:spPr>
          <a:xfrm>
            <a:off x="1161288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As-is process validation</a:t>
            </a:r>
            <a:endParaRPr lang="en-US" sz="750" dirty="0"/>
          </a:p>
        </p:txBody>
      </p:sp>
      <p:sp>
        <p:nvSpPr>
          <p:cNvPr id="65" name="Shape 63"/>
          <p:cNvSpPr/>
          <p:nvPr/>
        </p:nvSpPr>
        <p:spPr>
          <a:xfrm>
            <a:off x="2532888" y="2871216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6" name="Shape 64"/>
          <p:cNvSpPr/>
          <p:nvPr/>
        </p:nvSpPr>
        <p:spPr>
          <a:xfrm>
            <a:off x="2532888" y="2871216"/>
            <a:ext cx="2029968" cy="548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7" name="Shape 65"/>
          <p:cNvSpPr/>
          <p:nvPr/>
        </p:nvSpPr>
        <p:spPr>
          <a:xfrm>
            <a:off x="3831336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831336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Advisory</a:t>
            </a:r>
            <a:endParaRPr lang="en-US" sz="700" dirty="0"/>
          </a:p>
        </p:txBody>
      </p:sp>
      <p:sp>
        <p:nvSpPr>
          <p:cNvPr id="69" name="Text 67"/>
          <p:cNvSpPr/>
          <p:nvPr/>
        </p:nvSpPr>
        <p:spPr>
          <a:xfrm>
            <a:off x="2624328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Analyst</a:t>
            </a:r>
            <a:endParaRPr lang="en-US" sz="1200" dirty="0"/>
          </a:p>
        </p:txBody>
      </p:sp>
      <p:sp>
        <p:nvSpPr>
          <p:cNvPr id="70" name="Shape 68"/>
          <p:cNvSpPr/>
          <p:nvPr/>
        </p:nvSpPr>
        <p:spPr>
          <a:xfrm>
            <a:off x="2624328" y="340156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1" name="Text 69"/>
          <p:cNvSpPr/>
          <p:nvPr/>
        </p:nvSpPr>
        <p:spPr>
          <a:xfrm>
            <a:off x="2624328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72" name="Text 70"/>
          <p:cNvSpPr/>
          <p:nvPr/>
        </p:nvSpPr>
        <p:spPr>
          <a:xfrm>
            <a:off x="3118104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73" name="Shape 71"/>
          <p:cNvSpPr/>
          <p:nvPr/>
        </p:nvSpPr>
        <p:spPr>
          <a:xfrm>
            <a:off x="2624328" y="367588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4" name="Text 72"/>
          <p:cNvSpPr/>
          <p:nvPr/>
        </p:nvSpPr>
        <p:spPr>
          <a:xfrm>
            <a:off x="2624328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75" name="Text 73"/>
          <p:cNvSpPr/>
          <p:nvPr/>
        </p:nvSpPr>
        <p:spPr>
          <a:xfrm>
            <a:off x="3374136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KPI dashboard + baseline</a:t>
            </a:r>
            <a:endParaRPr lang="en-US" sz="750" dirty="0"/>
          </a:p>
        </p:txBody>
      </p:sp>
      <p:sp>
        <p:nvSpPr>
          <p:cNvPr id="76" name="Shape 74"/>
          <p:cNvSpPr/>
          <p:nvPr/>
        </p:nvSpPr>
        <p:spPr>
          <a:xfrm>
            <a:off x="4745736" y="2871216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77" name="Shape 75"/>
          <p:cNvSpPr/>
          <p:nvPr/>
        </p:nvSpPr>
        <p:spPr>
          <a:xfrm>
            <a:off x="4745736" y="2871216"/>
            <a:ext cx="2029968" cy="548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78" name="Shape 76"/>
          <p:cNvSpPr/>
          <p:nvPr/>
        </p:nvSpPr>
        <p:spPr>
          <a:xfrm>
            <a:off x="6044184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6044184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People</a:t>
            </a:r>
            <a:endParaRPr lang="en-US" sz="700" dirty="0"/>
          </a:p>
        </p:txBody>
      </p:sp>
      <p:sp>
        <p:nvSpPr>
          <p:cNvPr id="80" name="Text 78"/>
          <p:cNvSpPr/>
          <p:nvPr/>
        </p:nvSpPr>
        <p:spPr>
          <a:xfrm>
            <a:off x="4837176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1200" dirty="0"/>
          </a:p>
        </p:txBody>
      </p:sp>
      <p:sp>
        <p:nvSpPr>
          <p:cNvPr id="81" name="Shape 79"/>
          <p:cNvSpPr/>
          <p:nvPr/>
        </p:nvSpPr>
        <p:spPr>
          <a:xfrm>
            <a:off x="4837176" y="340156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2" name="Text 80"/>
          <p:cNvSpPr/>
          <p:nvPr/>
        </p:nvSpPr>
        <p:spPr>
          <a:xfrm>
            <a:off x="4837176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83" name="Text 81"/>
          <p:cNvSpPr/>
          <p:nvPr/>
        </p:nvSpPr>
        <p:spPr>
          <a:xfrm>
            <a:off x="5330952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84" name="Shape 82"/>
          <p:cNvSpPr/>
          <p:nvPr/>
        </p:nvSpPr>
        <p:spPr>
          <a:xfrm>
            <a:off x="4837176" y="367588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5" name="Text 83"/>
          <p:cNvSpPr/>
          <p:nvPr/>
        </p:nvSpPr>
        <p:spPr>
          <a:xfrm>
            <a:off x="4837176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86" name="Text 84"/>
          <p:cNvSpPr/>
          <p:nvPr/>
        </p:nvSpPr>
        <p:spPr>
          <a:xfrm>
            <a:off x="5586984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Comms plan + training kit</a:t>
            </a:r>
            <a:endParaRPr lang="en-US" sz="750" dirty="0"/>
          </a:p>
        </p:txBody>
      </p:sp>
      <p:sp>
        <p:nvSpPr>
          <p:cNvPr id="87" name="Shape 85"/>
          <p:cNvSpPr/>
          <p:nvPr/>
        </p:nvSpPr>
        <p:spPr>
          <a:xfrm>
            <a:off x="6958584" y="2871216"/>
            <a:ext cx="2029968" cy="129844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8" name="Shape 86"/>
          <p:cNvSpPr/>
          <p:nvPr/>
        </p:nvSpPr>
        <p:spPr>
          <a:xfrm>
            <a:off x="6958584" y="2871216"/>
            <a:ext cx="2029968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9" name="Shape 87"/>
          <p:cNvSpPr/>
          <p:nvPr/>
        </p:nvSpPr>
        <p:spPr>
          <a:xfrm>
            <a:off x="8257032" y="2962656"/>
            <a:ext cx="658368" cy="201168"/>
          </a:xfrm>
          <a:prstGeom prst="roundRect">
            <a:avLst>
              <a:gd name="adj" fmla="val 2272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0" name="Text 88"/>
          <p:cNvSpPr/>
          <p:nvPr/>
        </p:nvSpPr>
        <p:spPr>
          <a:xfrm>
            <a:off x="8257032" y="2962656"/>
            <a:ext cx="658368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</a:t>
            </a:r>
            <a:endParaRPr lang="en-US" sz="700" dirty="0"/>
          </a:p>
        </p:txBody>
      </p:sp>
      <p:sp>
        <p:nvSpPr>
          <p:cNvPr id="91" name="Text 89"/>
          <p:cNvSpPr/>
          <p:nvPr/>
        </p:nvSpPr>
        <p:spPr>
          <a:xfrm>
            <a:off x="7050024" y="2980944"/>
            <a:ext cx="1207008" cy="38404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2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1200" dirty="0"/>
          </a:p>
        </p:txBody>
      </p:sp>
      <p:sp>
        <p:nvSpPr>
          <p:cNvPr id="92" name="Shape 90"/>
          <p:cNvSpPr/>
          <p:nvPr/>
        </p:nvSpPr>
        <p:spPr>
          <a:xfrm>
            <a:off x="7050024" y="340156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93" name="Text 91"/>
          <p:cNvSpPr/>
          <p:nvPr/>
        </p:nvSpPr>
        <p:spPr>
          <a:xfrm>
            <a:off x="7050024" y="3438144"/>
            <a:ext cx="51206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Owner:</a:t>
            </a:r>
            <a:endParaRPr lang="en-US" sz="800" dirty="0"/>
          </a:p>
        </p:txBody>
      </p:sp>
      <p:sp>
        <p:nvSpPr>
          <p:cNvPr id="94" name="Text 92"/>
          <p:cNvSpPr/>
          <p:nvPr/>
        </p:nvSpPr>
        <p:spPr>
          <a:xfrm>
            <a:off x="7543800" y="3438144"/>
            <a:ext cx="1353312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00" dirty="0"/>
          </a:p>
        </p:txBody>
      </p:sp>
      <p:sp>
        <p:nvSpPr>
          <p:cNvPr id="95" name="Shape 93"/>
          <p:cNvSpPr/>
          <p:nvPr/>
        </p:nvSpPr>
        <p:spPr>
          <a:xfrm>
            <a:off x="7050024" y="3675888"/>
            <a:ext cx="1847088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96" name="Text 94"/>
          <p:cNvSpPr/>
          <p:nvPr/>
        </p:nvSpPr>
        <p:spPr>
          <a:xfrm>
            <a:off x="7050024" y="3712464"/>
            <a:ext cx="749808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Output:</a:t>
            </a:r>
            <a:endParaRPr lang="en-US" sz="750" dirty="0"/>
          </a:p>
        </p:txBody>
      </p:sp>
      <p:sp>
        <p:nvSpPr>
          <p:cNvPr id="97" name="Text 95"/>
          <p:cNvSpPr/>
          <p:nvPr/>
        </p:nvSpPr>
        <p:spPr>
          <a:xfrm>
            <a:off x="7799832" y="3712464"/>
            <a:ext cx="1097280" cy="34747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Decision log + escalation path</a:t>
            </a:r>
            <a:endParaRPr lang="en-US" sz="75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ROLES MAPPING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C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Responsibility Wheel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Visualise who holds the core functions — fill in name and load per segment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Roles Mapping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2999232" y="2679192"/>
            <a:ext cx="950976" cy="950976"/>
          </a:xfrm>
          <a:prstGeom prst="ellipse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Text 9"/>
          <p:cNvSpPr/>
          <p:nvPr/>
        </p:nvSpPr>
        <p:spPr>
          <a:xfrm>
            <a:off x="2999232" y="2679192"/>
            <a:ext cx="950976" cy="95097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PROJECT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TEAM</a:t>
            </a:r>
            <a:endParaRPr lang="en-US" sz="900" dirty="0"/>
          </a:p>
        </p:txBody>
      </p:sp>
      <p:sp>
        <p:nvSpPr>
          <p:cNvPr id="12" name="Shape 10"/>
          <p:cNvSpPr/>
          <p:nvPr/>
        </p:nvSpPr>
        <p:spPr>
          <a:xfrm>
            <a:off x="2990088" y="1650492"/>
            <a:ext cx="969264" cy="658368"/>
          </a:xfrm>
          <a:prstGeom prst="rect">
            <a:avLst/>
          </a:prstGeom>
          <a:solidFill>
            <a:srgbClr val="336699"/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3" name="Text 11"/>
          <p:cNvSpPr/>
          <p:nvPr/>
        </p:nvSpPr>
        <p:spPr>
          <a:xfrm>
            <a:off x="2990088" y="1650492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Eng.</a:t>
            </a:r>
            <a:endParaRPr lang="en-US" sz="900" dirty="0"/>
          </a:p>
        </p:txBody>
      </p:sp>
      <p:sp>
        <p:nvSpPr>
          <p:cNvPr id="14" name="Shape 12"/>
          <p:cNvSpPr/>
          <p:nvPr/>
        </p:nvSpPr>
        <p:spPr>
          <a:xfrm>
            <a:off x="3474720" y="2624328"/>
            <a:ext cx="0" cy="-278892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15" name="Shape 13"/>
          <p:cNvSpPr/>
          <p:nvPr/>
        </p:nvSpPr>
        <p:spPr>
          <a:xfrm>
            <a:off x="3820941" y="1994643"/>
            <a:ext cx="969264" cy="658368"/>
          </a:xfrm>
          <a:prstGeom prst="rect">
            <a:avLst/>
          </a:prstGeom>
          <a:solidFill>
            <a:srgbClr val="6699CC">
              <a:alpha val="80000"/>
            </a:srgbClr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6" name="Text 14"/>
          <p:cNvSpPr/>
          <p:nvPr/>
        </p:nvSpPr>
        <p:spPr>
          <a:xfrm>
            <a:off x="3820941" y="1994643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Eng.</a:t>
            </a:r>
            <a:endParaRPr lang="en-US" sz="900" dirty="0"/>
          </a:p>
        </p:txBody>
      </p:sp>
      <p:sp>
        <p:nvSpPr>
          <p:cNvPr id="17" name="Shape 15"/>
          <p:cNvSpPr/>
          <p:nvPr/>
        </p:nvSpPr>
        <p:spPr>
          <a:xfrm>
            <a:off x="3849735" y="2779665"/>
            <a:ext cx="197206" cy="-197206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18" name="Shape 16"/>
          <p:cNvSpPr/>
          <p:nvPr/>
        </p:nvSpPr>
        <p:spPr>
          <a:xfrm>
            <a:off x="4165092" y="2825496"/>
            <a:ext cx="969264" cy="658368"/>
          </a:xfrm>
          <a:prstGeom prst="rect">
            <a:avLst/>
          </a:prstGeom>
          <a:solidFill>
            <a:srgbClr val="FF6600"/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9" name="Text 17"/>
          <p:cNvSpPr/>
          <p:nvPr/>
        </p:nvSpPr>
        <p:spPr>
          <a:xfrm>
            <a:off x="4165092" y="2825496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900" dirty="0"/>
          </a:p>
        </p:txBody>
      </p:sp>
      <p:sp>
        <p:nvSpPr>
          <p:cNvPr id="20" name="Shape 18"/>
          <p:cNvSpPr/>
          <p:nvPr/>
        </p:nvSpPr>
        <p:spPr>
          <a:xfrm>
            <a:off x="4005072" y="3154680"/>
            <a:ext cx="278892" cy="0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21" name="Shape 19"/>
          <p:cNvSpPr/>
          <p:nvPr/>
        </p:nvSpPr>
        <p:spPr>
          <a:xfrm>
            <a:off x="3820941" y="3656349"/>
            <a:ext cx="969264" cy="658368"/>
          </a:xfrm>
          <a:prstGeom prst="rect">
            <a:avLst/>
          </a:prstGeom>
          <a:solidFill>
            <a:srgbClr val="336699">
              <a:alpha val="80000"/>
            </a:srgbClr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2" name="Text 20"/>
          <p:cNvSpPr/>
          <p:nvPr/>
        </p:nvSpPr>
        <p:spPr>
          <a:xfrm>
            <a:off x="3820941" y="3656349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Lead</a:t>
            </a:r>
            <a:endParaRPr lang="en-US" sz="900" dirty="0"/>
          </a:p>
        </p:txBody>
      </p:sp>
      <p:sp>
        <p:nvSpPr>
          <p:cNvPr id="23" name="Shape 21"/>
          <p:cNvSpPr/>
          <p:nvPr/>
        </p:nvSpPr>
        <p:spPr>
          <a:xfrm>
            <a:off x="3849735" y="3529695"/>
            <a:ext cx="197206" cy="197206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24" name="Shape 22"/>
          <p:cNvSpPr/>
          <p:nvPr/>
        </p:nvSpPr>
        <p:spPr>
          <a:xfrm>
            <a:off x="2990088" y="4000500"/>
            <a:ext cx="969264" cy="658368"/>
          </a:xfrm>
          <a:prstGeom prst="rect">
            <a:avLst/>
          </a:prstGeom>
          <a:solidFill>
            <a:srgbClr val="6699CC"/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5" name="Text 23"/>
          <p:cNvSpPr/>
          <p:nvPr/>
        </p:nvSpPr>
        <p:spPr>
          <a:xfrm>
            <a:off x="2990088" y="4000500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900" dirty="0"/>
          </a:p>
        </p:txBody>
      </p:sp>
      <p:sp>
        <p:nvSpPr>
          <p:cNvPr id="26" name="Shape 24"/>
          <p:cNvSpPr/>
          <p:nvPr/>
        </p:nvSpPr>
        <p:spPr>
          <a:xfrm>
            <a:off x="3474720" y="3685032"/>
            <a:ext cx="0" cy="278892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27" name="Shape 25"/>
          <p:cNvSpPr/>
          <p:nvPr/>
        </p:nvSpPr>
        <p:spPr>
          <a:xfrm>
            <a:off x="2159235" y="3656349"/>
            <a:ext cx="969264" cy="658368"/>
          </a:xfrm>
          <a:prstGeom prst="rect">
            <a:avLst/>
          </a:prstGeom>
          <a:solidFill>
            <a:srgbClr val="FF6600">
              <a:alpha val="80000"/>
            </a:srgbClr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8" name="Text 26"/>
          <p:cNvSpPr/>
          <p:nvPr/>
        </p:nvSpPr>
        <p:spPr>
          <a:xfrm>
            <a:off x="2159235" y="3656349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Analysis</a:t>
            </a:r>
            <a:endParaRPr lang="en-US" sz="900" dirty="0"/>
          </a:p>
        </p:txBody>
      </p:sp>
      <p:sp>
        <p:nvSpPr>
          <p:cNvPr id="29" name="Shape 27"/>
          <p:cNvSpPr/>
          <p:nvPr/>
        </p:nvSpPr>
        <p:spPr>
          <a:xfrm>
            <a:off x="3099705" y="3529695"/>
            <a:ext cx="-197206" cy="197206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30" name="Shape 28"/>
          <p:cNvSpPr/>
          <p:nvPr/>
        </p:nvSpPr>
        <p:spPr>
          <a:xfrm>
            <a:off x="1815084" y="2825496"/>
            <a:ext cx="969264" cy="658368"/>
          </a:xfrm>
          <a:prstGeom prst="rect">
            <a:avLst/>
          </a:prstGeom>
          <a:solidFill>
            <a:srgbClr val="336699"/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1" name="Text 29"/>
          <p:cNvSpPr/>
          <p:nvPr/>
        </p:nvSpPr>
        <p:spPr>
          <a:xfrm>
            <a:off x="1815084" y="2825496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Mgmt</a:t>
            </a:r>
            <a:endParaRPr lang="en-US" sz="900" dirty="0"/>
          </a:p>
        </p:txBody>
      </p:sp>
      <p:sp>
        <p:nvSpPr>
          <p:cNvPr id="32" name="Shape 30"/>
          <p:cNvSpPr/>
          <p:nvPr/>
        </p:nvSpPr>
        <p:spPr>
          <a:xfrm>
            <a:off x="2944368" y="3154680"/>
            <a:ext cx="-278892" cy="0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33" name="Shape 31"/>
          <p:cNvSpPr/>
          <p:nvPr/>
        </p:nvSpPr>
        <p:spPr>
          <a:xfrm>
            <a:off x="2159235" y="1994643"/>
            <a:ext cx="969264" cy="658368"/>
          </a:xfrm>
          <a:prstGeom prst="rect">
            <a:avLst/>
          </a:prstGeom>
          <a:solidFill>
            <a:srgbClr val="6699CC">
              <a:alpha val="80000"/>
            </a:srgbClr>
          </a:solidFill>
          <a:ln w="25400">
            <a:solidFill>
              <a:srgbClr val="001A33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4" name="Text 32"/>
          <p:cNvSpPr/>
          <p:nvPr/>
        </p:nvSpPr>
        <p:spPr>
          <a:xfrm>
            <a:off x="2159235" y="1994643"/>
            <a:ext cx="969264" cy="6583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</a:t>
            </a:r>
            <a:endParaRPr lang="en-US" sz="900" dirty="0"/>
          </a:p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Sponsor</a:t>
            </a:r>
            <a:endParaRPr lang="en-US" sz="900" dirty="0"/>
          </a:p>
        </p:txBody>
      </p:sp>
      <p:sp>
        <p:nvSpPr>
          <p:cNvPr id="35" name="Shape 33"/>
          <p:cNvSpPr/>
          <p:nvPr/>
        </p:nvSpPr>
        <p:spPr>
          <a:xfrm>
            <a:off x="3099705" y="2779665"/>
            <a:ext cx="-197206" cy="-197206"/>
          </a:xfrm>
          <a:prstGeom prst="line">
            <a:avLst/>
          </a:prstGeom>
          <a:noFill/>
          <a:ln w="12700">
            <a:solidFill>
              <a:srgbClr val="004D80"/>
            </a:solidFill>
            <a:prstDash val="dash"/>
          </a:ln>
        </p:spPr>
      </p:sp>
      <p:sp>
        <p:nvSpPr>
          <p:cNvPr id="36" name="Shape 34"/>
          <p:cNvSpPr/>
          <p:nvPr/>
        </p:nvSpPr>
        <p:spPr>
          <a:xfrm>
            <a:off x="5532120" y="1389888"/>
            <a:ext cx="3273552" cy="32918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5532120" y="1389888"/>
            <a:ext cx="3273552" cy="32918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9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 ·  Owner  ·  Load</a:t>
            </a:r>
            <a:endParaRPr lang="en-US" sz="900" dirty="0"/>
          </a:p>
        </p:txBody>
      </p:sp>
      <p:sp>
        <p:nvSpPr>
          <p:cNvPr id="38" name="Shape 36"/>
          <p:cNvSpPr/>
          <p:nvPr/>
        </p:nvSpPr>
        <p:spPr>
          <a:xfrm>
            <a:off x="5532120" y="1755648"/>
            <a:ext cx="3273552" cy="33832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Shape 37"/>
          <p:cNvSpPr/>
          <p:nvPr/>
        </p:nvSpPr>
        <p:spPr>
          <a:xfrm>
            <a:off x="5532120" y="175564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5641848" y="175564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Eng.</a:t>
            </a:r>
            <a:endParaRPr lang="en-US" sz="850" dirty="0"/>
          </a:p>
        </p:txBody>
      </p:sp>
      <p:sp>
        <p:nvSpPr>
          <p:cNvPr id="41" name="Text 39"/>
          <p:cNvSpPr/>
          <p:nvPr/>
        </p:nvSpPr>
        <p:spPr>
          <a:xfrm>
            <a:off x="6665976" y="175564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42" name="Text 40"/>
          <p:cNvSpPr/>
          <p:nvPr/>
        </p:nvSpPr>
        <p:spPr>
          <a:xfrm>
            <a:off x="7872984" y="175564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43" name="Shape 41"/>
          <p:cNvSpPr/>
          <p:nvPr/>
        </p:nvSpPr>
        <p:spPr>
          <a:xfrm>
            <a:off x="5532120" y="2121408"/>
            <a:ext cx="3273552" cy="33832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4" name="Shape 42"/>
          <p:cNvSpPr/>
          <p:nvPr/>
        </p:nvSpPr>
        <p:spPr>
          <a:xfrm>
            <a:off x="5532120" y="2121408"/>
            <a:ext cx="54864" cy="33832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5641848" y="212140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Quality Eng.</a:t>
            </a:r>
            <a:endParaRPr lang="en-US" sz="850" dirty="0"/>
          </a:p>
        </p:txBody>
      </p:sp>
      <p:sp>
        <p:nvSpPr>
          <p:cNvPr id="46" name="Text 44"/>
          <p:cNvSpPr/>
          <p:nvPr/>
        </p:nvSpPr>
        <p:spPr>
          <a:xfrm>
            <a:off x="6665976" y="212140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47" name="Text 45"/>
          <p:cNvSpPr/>
          <p:nvPr/>
        </p:nvSpPr>
        <p:spPr>
          <a:xfrm>
            <a:off x="7872984" y="212140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5532120" y="2487168"/>
            <a:ext cx="3273552" cy="33832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Shape 47"/>
          <p:cNvSpPr/>
          <p:nvPr/>
        </p:nvSpPr>
        <p:spPr>
          <a:xfrm>
            <a:off x="5532120" y="2487168"/>
            <a:ext cx="54864" cy="33832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50" name="Text 48"/>
          <p:cNvSpPr/>
          <p:nvPr/>
        </p:nvSpPr>
        <p:spPr>
          <a:xfrm>
            <a:off x="5641848" y="248716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Product Mgmt</a:t>
            </a:r>
            <a:endParaRPr lang="en-US" sz="850" dirty="0"/>
          </a:p>
        </p:txBody>
      </p:sp>
      <p:sp>
        <p:nvSpPr>
          <p:cNvPr id="51" name="Text 49"/>
          <p:cNvSpPr/>
          <p:nvPr/>
        </p:nvSpPr>
        <p:spPr>
          <a:xfrm>
            <a:off x="6665976" y="248716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52" name="Text 50"/>
          <p:cNvSpPr/>
          <p:nvPr/>
        </p:nvSpPr>
        <p:spPr>
          <a:xfrm>
            <a:off x="7872984" y="248716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53" name="Shape 51"/>
          <p:cNvSpPr/>
          <p:nvPr/>
        </p:nvSpPr>
        <p:spPr>
          <a:xfrm>
            <a:off x="5532120" y="2852928"/>
            <a:ext cx="3273552" cy="33832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4" name="Shape 52"/>
          <p:cNvSpPr/>
          <p:nvPr/>
        </p:nvSpPr>
        <p:spPr>
          <a:xfrm>
            <a:off x="5532120" y="285292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5641848" y="285292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Lead</a:t>
            </a:r>
            <a:endParaRPr lang="en-US" sz="850" dirty="0"/>
          </a:p>
        </p:txBody>
      </p:sp>
      <p:sp>
        <p:nvSpPr>
          <p:cNvPr id="56" name="Text 54"/>
          <p:cNvSpPr/>
          <p:nvPr/>
        </p:nvSpPr>
        <p:spPr>
          <a:xfrm>
            <a:off x="6665976" y="285292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57" name="Text 55"/>
          <p:cNvSpPr/>
          <p:nvPr/>
        </p:nvSpPr>
        <p:spPr>
          <a:xfrm>
            <a:off x="7872984" y="285292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5532120" y="3218688"/>
            <a:ext cx="3273552" cy="33832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Shape 57"/>
          <p:cNvSpPr/>
          <p:nvPr/>
        </p:nvSpPr>
        <p:spPr>
          <a:xfrm>
            <a:off x="5532120" y="3218688"/>
            <a:ext cx="54864" cy="33832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0" name="Text 58"/>
          <p:cNvSpPr/>
          <p:nvPr/>
        </p:nvSpPr>
        <p:spPr>
          <a:xfrm>
            <a:off x="5641848" y="321868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SME</a:t>
            </a:r>
            <a:endParaRPr lang="en-US" sz="850" dirty="0"/>
          </a:p>
        </p:txBody>
      </p:sp>
      <p:sp>
        <p:nvSpPr>
          <p:cNvPr id="61" name="Text 59"/>
          <p:cNvSpPr/>
          <p:nvPr/>
        </p:nvSpPr>
        <p:spPr>
          <a:xfrm>
            <a:off x="6665976" y="321868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62" name="Text 60"/>
          <p:cNvSpPr/>
          <p:nvPr/>
        </p:nvSpPr>
        <p:spPr>
          <a:xfrm>
            <a:off x="7872984" y="321868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63" name="Shape 61"/>
          <p:cNvSpPr/>
          <p:nvPr/>
        </p:nvSpPr>
        <p:spPr>
          <a:xfrm>
            <a:off x="5532120" y="3584448"/>
            <a:ext cx="3273552" cy="33832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4" name="Shape 62"/>
          <p:cNvSpPr/>
          <p:nvPr/>
        </p:nvSpPr>
        <p:spPr>
          <a:xfrm>
            <a:off x="5532120" y="3584448"/>
            <a:ext cx="54864" cy="33832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5641848" y="358444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Data Analysis</a:t>
            </a:r>
            <a:endParaRPr lang="en-US" sz="850" dirty="0"/>
          </a:p>
        </p:txBody>
      </p:sp>
      <p:sp>
        <p:nvSpPr>
          <p:cNvPr id="66" name="Text 64"/>
          <p:cNvSpPr/>
          <p:nvPr/>
        </p:nvSpPr>
        <p:spPr>
          <a:xfrm>
            <a:off x="6665976" y="358444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67" name="Text 65"/>
          <p:cNvSpPr/>
          <p:nvPr/>
        </p:nvSpPr>
        <p:spPr>
          <a:xfrm>
            <a:off x="7872984" y="358444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5532120" y="3950208"/>
            <a:ext cx="3273552" cy="338328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Shape 67"/>
          <p:cNvSpPr/>
          <p:nvPr/>
        </p:nvSpPr>
        <p:spPr>
          <a:xfrm>
            <a:off x="5532120" y="3950208"/>
            <a:ext cx="54864" cy="338328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70" name="Text 68"/>
          <p:cNvSpPr/>
          <p:nvPr/>
        </p:nvSpPr>
        <p:spPr>
          <a:xfrm>
            <a:off x="5641848" y="395020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Change Mgmt</a:t>
            </a:r>
            <a:endParaRPr lang="en-US" sz="850" dirty="0"/>
          </a:p>
        </p:txBody>
      </p:sp>
      <p:sp>
        <p:nvSpPr>
          <p:cNvPr id="71" name="Text 69"/>
          <p:cNvSpPr/>
          <p:nvPr/>
        </p:nvSpPr>
        <p:spPr>
          <a:xfrm>
            <a:off x="6665976" y="395020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72" name="Text 70"/>
          <p:cNvSpPr/>
          <p:nvPr/>
        </p:nvSpPr>
        <p:spPr>
          <a:xfrm>
            <a:off x="7872984" y="395020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  <p:sp>
        <p:nvSpPr>
          <p:cNvPr id="73" name="Shape 71"/>
          <p:cNvSpPr/>
          <p:nvPr/>
        </p:nvSpPr>
        <p:spPr>
          <a:xfrm>
            <a:off x="5532120" y="4315968"/>
            <a:ext cx="3273552" cy="338328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4" name="Shape 72"/>
          <p:cNvSpPr/>
          <p:nvPr/>
        </p:nvSpPr>
        <p:spPr>
          <a:xfrm>
            <a:off x="5532120" y="4315968"/>
            <a:ext cx="54864" cy="338328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5641848" y="4315968"/>
            <a:ext cx="100584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850" dirty="0"/>
          </a:p>
        </p:txBody>
      </p:sp>
      <p:sp>
        <p:nvSpPr>
          <p:cNvPr id="76" name="Text 74"/>
          <p:cNvSpPr/>
          <p:nvPr/>
        </p:nvSpPr>
        <p:spPr>
          <a:xfrm>
            <a:off x="6665976" y="4315968"/>
            <a:ext cx="118872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Name / Team</a:t>
            </a:r>
            <a:endParaRPr lang="en-US" sz="850" dirty="0"/>
          </a:p>
        </p:txBody>
      </p:sp>
      <p:sp>
        <p:nvSpPr>
          <p:cNvPr id="77" name="Text 75"/>
          <p:cNvSpPr/>
          <p:nvPr/>
        </p:nvSpPr>
        <p:spPr>
          <a:xfrm>
            <a:off x="7872984" y="4315968"/>
            <a:ext cx="822960" cy="33832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__ %</a:t>
            </a:r>
            <a:endParaRPr lang="en-US" sz="8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A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Matrix — Full Table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Capture each stakeholder's influence, interest, and how to engage them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71600"/>
            <a:ext cx="155448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" name="Text 9"/>
          <p:cNvSpPr/>
          <p:nvPr/>
        </p:nvSpPr>
        <p:spPr>
          <a:xfrm>
            <a:off x="320040" y="1371600"/>
            <a:ext cx="15544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/ Group</a:t>
            </a:r>
            <a:endParaRPr lang="en-US" sz="850" dirty="0"/>
          </a:p>
        </p:txBody>
      </p:sp>
      <p:sp>
        <p:nvSpPr>
          <p:cNvPr id="12" name="Shape 10"/>
          <p:cNvSpPr/>
          <p:nvPr/>
        </p:nvSpPr>
        <p:spPr>
          <a:xfrm>
            <a:off x="1874520" y="1371600"/>
            <a:ext cx="118872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" name="Text 11"/>
          <p:cNvSpPr/>
          <p:nvPr/>
        </p:nvSpPr>
        <p:spPr>
          <a:xfrm>
            <a:off x="1874520" y="1371600"/>
            <a:ext cx="118872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Role /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Function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3063240" y="1371600"/>
            <a:ext cx="7680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3063240" y="1371600"/>
            <a:ext cx="7680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Influence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(H/M/L)</a:t>
            </a:r>
            <a:endParaRPr lang="en-US" sz="850" dirty="0"/>
          </a:p>
        </p:txBody>
      </p:sp>
      <p:sp>
        <p:nvSpPr>
          <p:cNvPr id="16" name="Shape 14"/>
          <p:cNvSpPr/>
          <p:nvPr/>
        </p:nvSpPr>
        <p:spPr>
          <a:xfrm>
            <a:off x="3831336" y="1371600"/>
            <a:ext cx="7680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3831336" y="1371600"/>
            <a:ext cx="7680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Interest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(H/M/L)</a:t>
            </a:r>
            <a:endParaRPr lang="en-US" sz="850" dirty="0"/>
          </a:p>
        </p:txBody>
      </p:sp>
      <p:sp>
        <p:nvSpPr>
          <p:cNvPr id="18" name="Shape 16"/>
          <p:cNvSpPr/>
          <p:nvPr/>
        </p:nvSpPr>
        <p:spPr>
          <a:xfrm>
            <a:off x="4599432" y="1371600"/>
            <a:ext cx="1097280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9" name="Text 17"/>
          <p:cNvSpPr/>
          <p:nvPr/>
        </p:nvSpPr>
        <p:spPr>
          <a:xfrm>
            <a:off x="4599432" y="1371600"/>
            <a:ext cx="1097280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Stance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Towards Change</a:t>
            </a:r>
            <a:endParaRPr lang="en-US" sz="850" dirty="0"/>
          </a:p>
        </p:txBody>
      </p:sp>
      <p:sp>
        <p:nvSpPr>
          <p:cNvPr id="20" name="Shape 18"/>
          <p:cNvSpPr/>
          <p:nvPr/>
        </p:nvSpPr>
        <p:spPr>
          <a:xfrm>
            <a:off x="5696712" y="1371600"/>
            <a:ext cx="1572768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1" name="Text 19"/>
          <p:cNvSpPr/>
          <p:nvPr/>
        </p:nvSpPr>
        <p:spPr>
          <a:xfrm>
            <a:off x="5696712" y="1371600"/>
            <a:ext cx="1572768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Key Concern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or Ask</a:t>
            </a:r>
            <a:endParaRPr lang="en-US" sz="850" dirty="0"/>
          </a:p>
        </p:txBody>
      </p:sp>
      <p:sp>
        <p:nvSpPr>
          <p:cNvPr id="22" name="Shape 20"/>
          <p:cNvSpPr/>
          <p:nvPr/>
        </p:nvSpPr>
        <p:spPr>
          <a:xfrm>
            <a:off x="7269480" y="1371600"/>
            <a:ext cx="1682496" cy="402336"/>
          </a:xfrm>
          <a:prstGeom prst="rect">
            <a:avLst/>
          </a:prstGeom>
          <a:solidFill>
            <a:srgbClr val="336699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3" name="Text 21"/>
          <p:cNvSpPr/>
          <p:nvPr/>
        </p:nvSpPr>
        <p:spPr>
          <a:xfrm>
            <a:off x="7269480" y="1371600"/>
            <a:ext cx="1682496" cy="40233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Engagement</a:t>
            </a:r>
            <a:endParaRPr lang="en-US" sz="850" dirty="0"/>
          </a:p>
          <a:p>
            <a:pPr algn="ctr" indent="0" marL="0">
              <a:buNone/>
            </a:pPr>
            <a:r>
              <a:rPr lang="en-US" sz="8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Approach</a:t>
            </a:r>
            <a:endParaRPr lang="en-US" sz="850" dirty="0"/>
          </a:p>
        </p:txBody>
      </p:sp>
      <p:sp>
        <p:nvSpPr>
          <p:cNvPr id="24" name="Shape 22"/>
          <p:cNvSpPr/>
          <p:nvPr/>
        </p:nvSpPr>
        <p:spPr>
          <a:xfrm>
            <a:off x="320040" y="1773936"/>
            <a:ext cx="15544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5" name="Text 23"/>
          <p:cNvSpPr/>
          <p:nvPr/>
        </p:nvSpPr>
        <p:spPr>
          <a:xfrm>
            <a:off x="393192" y="1773936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850" dirty="0"/>
          </a:p>
        </p:txBody>
      </p:sp>
      <p:sp>
        <p:nvSpPr>
          <p:cNvPr id="26" name="Shape 24"/>
          <p:cNvSpPr/>
          <p:nvPr/>
        </p:nvSpPr>
        <p:spPr>
          <a:xfrm>
            <a:off x="1874520" y="1773936"/>
            <a:ext cx="118872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7" name="Text 25"/>
          <p:cNvSpPr/>
          <p:nvPr/>
        </p:nvSpPr>
        <p:spPr>
          <a:xfrm>
            <a:off x="1947672" y="1773936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/ VP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3063240" y="1773936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3136392" y="1773936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30" name="Shape 28"/>
          <p:cNvSpPr/>
          <p:nvPr/>
        </p:nvSpPr>
        <p:spPr>
          <a:xfrm>
            <a:off x="3831336" y="1773936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904488" y="1773936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32" name="Shape 30"/>
          <p:cNvSpPr/>
          <p:nvPr/>
        </p:nvSpPr>
        <p:spPr>
          <a:xfrm>
            <a:off x="4599432" y="1773936"/>
            <a:ext cx="10972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3" name="Text 31"/>
          <p:cNvSpPr/>
          <p:nvPr/>
        </p:nvSpPr>
        <p:spPr>
          <a:xfrm>
            <a:off x="4672584" y="1773936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34" name="Shape 32"/>
          <p:cNvSpPr/>
          <p:nvPr/>
        </p:nvSpPr>
        <p:spPr>
          <a:xfrm>
            <a:off x="5696712" y="1773936"/>
            <a:ext cx="1572768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5" name="Text 33"/>
          <p:cNvSpPr/>
          <p:nvPr/>
        </p:nvSpPr>
        <p:spPr>
          <a:xfrm>
            <a:off x="5769864" y="1773936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/ timeline</a:t>
            </a:r>
            <a:endParaRPr lang="en-US" sz="800" dirty="0"/>
          </a:p>
        </p:txBody>
      </p:sp>
      <p:sp>
        <p:nvSpPr>
          <p:cNvPr id="36" name="Shape 34"/>
          <p:cNvSpPr/>
          <p:nvPr/>
        </p:nvSpPr>
        <p:spPr>
          <a:xfrm>
            <a:off x="7269480" y="1773936"/>
            <a:ext cx="16824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7" name="Text 35"/>
          <p:cNvSpPr/>
          <p:nvPr/>
        </p:nvSpPr>
        <p:spPr>
          <a:xfrm>
            <a:off x="7342632" y="1773936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1:1 brief</a:t>
            </a:r>
            <a:endParaRPr lang="en-US" sz="800" dirty="0"/>
          </a:p>
        </p:txBody>
      </p:sp>
      <p:sp>
        <p:nvSpPr>
          <p:cNvPr id="38" name="Shape 36"/>
          <p:cNvSpPr/>
          <p:nvPr/>
        </p:nvSpPr>
        <p:spPr>
          <a:xfrm>
            <a:off x="320040" y="2160727"/>
            <a:ext cx="15544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39" name="Text 37"/>
          <p:cNvSpPr/>
          <p:nvPr/>
        </p:nvSpPr>
        <p:spPr>
          <a:xfrm>
            <a:off x="393192" y="2160727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850" dirty="0"/>
          </a:p>
        </p:txBody>
      </p:sp>
      <p:sp>
        <p:nvSpPr>
          <p:cNvPr id="40" name="Shape 38"/>
          <p:cNvSpPr/>
          <p:nvPr/>
        </p:nvSpPr>
        <p:spPr>
          <a:xfrm>
            <a:off x="1874520" y="2160727"/>
            <a:ext cx="118872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1" name="Text 39"/>
          <p:cNvSpPr/>
          <p:nvPr/>
        </p:nvSpPr>
        <p:spPr>
          <a:xfrm>
            <a:off x="1947672" y="2160727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 / Controller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3063240" y="2160727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3136392" y="2160727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44" name="Shape 42"/>
          <p:cNvSpPr/>
          <p:nvPr/>
        </p:nvSpPr>
        <p:spPr>
          <a:xfrm>
            <a:off x="3831336" y="2160727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3904488" y="2160727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46" name="Shape 44"/>
          <p:cNvSpPr/>
          <p:nvPr/>
        </p:nvSpPr>
        <p:spPr>
          <a:xfrm>
            <a:off x="4599432" y="2160727"/>
            <a:ext cx="10972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7" name="Text 45"/>
          <p:cNvSpPr/>
          <p:nvPr/>
        </p:nvSpPr>
        <p:spPr>
          <a:xfrm>
            <a:off x="4672584" y="2160727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48" name="Shape 46"/>
          <p:cNvSpPr/>
          <p:nvPr/>
        </p:nvSpPr>
        <p:spPr>
          <a:xfrm>
            <a:off x="5696712" y="2160727"/>
            <a:ext cx="1572768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9" name="Text 47"/>
          <p:cNvSpPr/>
          <p:nvPr/>
        </p:nvSpPr>
        <p:spPr>
          <a:xfrm>
            <a:off x="5769864" y="2160727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impact</a:t>
            </a:r>
            <a:endParaRPr lang="en-US" sz="800" dirty="0"/>
          </a:p>
        </p:txBody>
      </p:sp>
      <p:sp>
        <p:nvSpPr>
          <p:cNvPr id="50" name="Shape 48"/>
          <p:cNvSpPr/>
          <p:nvPr/>
        </p:nvSpPr>
        <p:spPr>
          <a:xfrm>
            <a:off x="7269480" y="2160727"/>
            <a:ext cx="16824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1" name="Text 49"/>
          <p:cNvSpPr/>
          <p:nvPr/>
        </p:nvSpPr>
        <p:spPr>
          <a:xfrm>
            <a:off x="7342632" y="2160727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cost review</a:t>
            </a:r>
            <a:endParaRPr lang="en-US" sz="800" dirty="0"/>
          </a:p>
        </p:txBody>
      </p:sp>
      <p:sp>
        <p:nvSpPr>
          <p:cNvPr id="52" name="Shape 50"/>
          <p:cNvSpPr/>
          <p:nvPr/>
        </p:nvSpPr>
        <p:spPr>
          <a:xfrm>
            <a:off x="320040" y="2547518"/>
            <a:ext cx="15544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3" name="Text 51"/>
          <p:cNvSpPr/>
          <p:nvPr/>
        </p:nvSpPr>
        <p:spPr>
          <a:xfrm>
            <a:off x="393192" y="2547518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Manager</a:t>
            </a:r>
            <a:endParaRPr lang="en-US" sz="850" dirty="0"/>
          </a:p>
        </p:txBody>
      </p:sp>
      <p:sp>
        <p:nvSpPr>
          <p:cNvPr id="54" name="Shape 52"/>
          <p:cNvSpPr/>
          <p:nvPr/>
        </p:nvSpPr>
        <p:spPr>
          <a:xfrm>
            <a:off x="1874520" y="2547518"/>
            <a:ext cx="118872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5" name="Text 53"/>
          <p:cNvSpPr/>
          <p:nvPr/>
        </p:nvSpPr>
        <p:spPr>
          <a:xfrm>
            <a:off x="1947672" y="2547518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Director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3063240" y="2547518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3136392" y="2547518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58" name="Shape 56"/>
          <p:cNvSpPr/>
          <p:nvPr/>
        </p:nvSpPr>
        <p:spPr>
          <a:xfrm>
            <a:off x="3831336" y="2547518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3904488" y="2547518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60" name="Shape 58"/>
          <p:cNvSpPr/>
          <p:nvPr/>
        </p:nvSpPr>
        <p:spPr>
          <a:xfrm>
            <a:off x="4599432" y="2547518"/>
            <a:ext cx="10972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1" name="Text 59"/>
          <p:cNvSpPr/>
          <p:nvPr/>
        </p:nvSpPr>
        <p:spPr>
          <a:xfrm>
            <a:off x="4672584" y="2547518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62" name="Shape 60"/>
          <p:cNvSpPr/>
          <p:nvPr/>
        </p:nvSpPr>
        <p:spPr>
          <a:xfrm>
            <a:off x="5696712" y="2547518"/>
            <a:ext cx="1572768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3" name="Text 61"/>
          <p:cNvSpPr/>
          <p:nvPr/>
        </p:nvSpPr>
        <p:spPr>
          <a:xfrm>
            <a:off x="5769864" y="2547518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disruption</a:t>
            </a:r>
            <a:endParaRPr lang="en-US" sz="800" dirty="0"/>
          </a:p>
        </p:txBody>
      </p:sp>
      <p:sp>
        <p:nvSpPr>
          <p:cNvPr id="64" name="Shape 62"/>
          <p:cNvSpPr/>
          <p:nvPr/>
        </p:nvSpPr>
        <p:spPr>
          <a:xfrm>
            <a:off x="7269480" y="2547518"/>
            <a:ext cx="16824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5" name="Text 63"/>
          <p:cNvSpPr/>
          <p:nvPr/>
        </p:nvSpPr>
        <p:spPr>
          <a:xfrm>
            <a:off x="7342632" y="2547518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 status call</a:t>
            </a:r>
            <a:endParaRPr lang="en-US" sz="800" dirty="0"/>
          </a:p>
        </p:txBody>
      </p:sp>
      <p:sp>
        <p:nvSpPr>
          <p:cNvPr id="66" name="Shape 64"/>
          <p:cNvSpPr/>
          <p:nvPr/>
        </p:nvSpPr>
        <p:spPr>
          <a:xfrm>
            <a:off x="320040" y="2934310"/>
            <a:ext cx="15544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7" name="Text 65"/>
          <p:cNvSpPr/>
          <p:nvPr/>
        </p:nvSpPr>
        <p:spPr>
          <a:xfrm>
            <a:off x="393192" y="2934310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850" dirty="0"/>
          </a:p>
        </p:txBody>
      </p:sp>
      <p:sp>
        <p:nvSpPr>
          <p:cNvPr id="68" name="Shape 66"/>
          <p:cNvSpPr/>
          <p:nvPr/>
        </p:nvSpPr>
        <p:spPr>
          <a:xfrm>
            <a:off x="1874520" y="2934310"/>
            <a:ext cx="118872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69" name="Text 67"/>
          <p:cNvSpPr/>
          <p:nvPr/>
        </p:nvSpPr>
        <p:spPr>
          <a:xfrm>
            <a:off x="1947672" y="2934310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 / IT Mgr</a:t>
            </a:r>
            <a:endParaRPr lang="en-US" sz="850" dirty="0"/>
          </a:p>
        </p:txBody>
      </p:sp>
      <p:sp>
        <p:nvSpPr>
          <p:cNvPr id="70" name="Shape 68"/>
          <p:cNvSpPr/>
          <p:nvPr/>
        </p:nvSpPr>
        <p:spPr>
          <a:xfrm>
            <a:off x="3063240" y="2934310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3136392" y="2934310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72" name="Shape 70"/>
          <p:cNvSpPr/>
          <p:nvPr/>
        </p:nvSpPr>
        <p:spPr>
          <a:xfrm>
            <a:off x="3831336" y="2934310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904488" y="2934310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74" name="Shape 72"/>
          <p:cNvSpPr/>
          <p:nvPr/>
        </p:nvSpPr>
        <p:spPr>
          <a:xfrm>
            <a:off x="4599432" y="2934310"/>
            <a:ext cx="10972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5" name="Text 73"/>
          <p:cNvSpPr/>
          <p:nvPr/>
        </p:nvSpPr>
        <p:spPr>
          <a:xfrm>
            <a:off x="4672584" y="2934310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76" name="Shape 74"/>
          <p:cNvSpPr/>
          <p:nvPr/>
        </p:nvSpPr>
        <p:spPr>
          <a:xfrm>
            <a:off x="5696712" y="2934310"/>
            <a:ext cx="1572768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7" name="Text 75"/>
          <p:cNvSpPr/>
          <p:nvPr/>
        </p:nvSpPr>
        <p:spPr>
          <a:xfrm>
            <a:off x="5769864" y="2934310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System integration</a:t>
            </a:r>
            <a:endParaRPr lang="en-US" sz="800" dirty="0"/>
          </a:p>
        </p:txBody>
      </p:sp>
      <p:sp>
        <p:nvSpPr>
          <p:cNvPr id="78" name="Shape 76"/>
          <p:cNvSpPr/>
          <p:nvPr/>
        </p:nvSpPr>
        <p:spPr>
          <a:xfrm>
            <a:off x="7269480" y="2934310"/>
            <a:ext cx="16824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9" name="Text 77"/>
          <p:cNvSpPr/>
          <p:nvPr/>
        </p:nvSpPr>
        <p:spPr>
          <a:xfrm>
            <a:off x="7342632" y="2934310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 demos</a:t>
            </a:r>
            <a:endParaRPr lang="en-US" sz="800" dirty="0"/>
          </a:p>
        </p:txBody>
      </p:sp>
      <p:sp>
        <p:nvSpPr>
          <p:cNvPr id="80" name="Shape 78"/>
          <p:cNvSpPr/>
          <p:nvPr/>
        </p:nvSpPr>
        <p:spPr>
          <a:xfrm>
            <a:off x="320040" y="3321101"/>
            <a:ext cx="15544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1" name="Text 79"/>
          <p:cNvSpPr/>
          <p:nvPr/>
        </p:nvSpPr>
        <p:spPr>
          <a:xfrm>
            <a:off x="393192" y="3321101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Staff</a:t>
            </a:r>
            <a:endParaRPr lang="en-US" sz="850" dirty="0"/>
          </a:p>
        </p:txBody>
      </p:sp>
      <p:sp>
        <p:nvSpPr>
          <p:cNvPr id="82" name="Shape 80"/>
          <p:cNvSpPr/>
          <p:nvPr/>
        </p:nvSpPr>
        <p:spPr>
          <a:xfrm>
            <a:off x="1874520" y="3321101"/>
            <a:ext cx="118872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3" name="Text 81"/>
          <p:cNvSpPr/>
          <p:nvPr/>
        </p:nvSpPr>
        <p:spPr>
          <a:xfrm>
            <a:off x="1947672" y="3321101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850" dirty="0"/>
          </a:p>
        </p:txBody>
      </p:sp>
      <p:sp>
        <p:nvSpPr>
          <p:cNvPr id="84" name="Shape 82"/>
          <p:cNvSpPr/>
          <p:nvPr/>
        </p:nvSpPr>
        <p:spPr>
          <a:xfrm>
            <a:off x="3063240" y="3321101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3136392" y="3321101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850" dirty="0"/>
          </a:p>
        </p:txBody>
      </p:sp>
      <p:sp>
        <p:nvSpPr>
          <p:cNvPr id="86" name="Shape 84"/>
          <p:cNvSpPr/>
          <p:nvPr/>
        </p:nvSpPr>
        <p:spPr>
          <a:xfrm>
            <a:off x="3831336" y="3321101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3904488" y="3321101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88" name="Shape 86"/>
          <p:cNvSpPr/>
          <p:nvPr/>
        </p:nvSpPr>
        <p:spPr>
          <a:xfrm>
            <a:off x="4599432" y="3321101"/>
            <a:ext cx="10972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9" name="Text 87"/>
          <p:cNvSpPr/>
          <p:nvPr/>
        </p:nvSpPr>
        <p:spPr>
          <a:xfrm>
            <a:off x="4672584" y="3321101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C62828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Resistor</a:t>
            </a:r>
            <a:endParaRPr lang="en-US" sz="850" dirty="0"/>
          </a:p>
        </p:txBody>
      </p:sp>
      <p:sp>
        <p:nvSpPr>
          <p:cNvPr id="90" name="Shape 88"/>
          <p:cNvSpPr/>
          <p:nvPr/>
        </p:nvSpPr>
        <p:spPr>
          <a:xfrm>
            <a:off x="5696712" y="3321101"/>
            <a:ext cx="1572768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1" name="Text 89"/>
          <p:cNvSpPr/>
          <p:nvPr/>
        </p:nvSpPr>
        <p:spPr>
          <a:xfrm>
            <a:off x="5769864" y="3321101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change / workload</a:t>
            </a:r>
            <a:endParaRPr lang="en-US" sz="800" dirty="0"/>
          </a:p>
        </p:txBody>
      </p:sp>
      <p:sp>
        <p:nvSpPr>
          <p:cNvPr id="92" name="Shape 90"/>
          <p:cNvSpPr/>
          <p:nvPr/>
        </p:nvSpPr>
        <p:spPr>
          <a:xfrm>
            <a:off x="7269480" y="3321101"/>
            <a:ext cx="16824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3" name="Text 91"/>
          <p:cNvSpPr/>
          <p:nvPr/>
        </p:nvSpPr>
        <p:spPr>
          <a:xfrm>
            <a:off x="7342632" y="3321101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&amp; Q&amp;A sessions</a:t>
            </a:r>
            <a:endParaRPr lang="en-US" sz="800" dirty="0"/>
          </a:p>
        </p:txBody>
      </p:sp>
      <p:sp>
        <p:nvSpPr>
          <p:cNvPr id="94" name="Shape 92"/>
          <p:cNvSpPr/>
          <p:nvPr/>
        </p:nvSpPr>
        <p:spPr>
          <a:xfrm>
            <a:off x="320040" y="3707892"/>
            <a:ext cx="15544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5" name="Text 93"/>
          <p:cNvSpPr/>
          <p:nvPr/>
        </p:nvSpPr>
        <p:spPr>
          <a:xfrm>
            <a:off x="393192" y="3707892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Sales Team</a:t>
            </a:r>
            <a:endParaRPr lang="en-US" sz="850" dirty="0"/>
          </a:p>
        </p:txBody>
      </p:sp>
      <p:sp>
        <p:nvSpPr>
          <p:cNvPr id="96" name="Shape 94"/>
          <p:cNvSpPr/>
          <p:nvPr/>
        </p:nvSpPr>
        <p:spPr>
          <a:xfrm>
            <a:off x="1874520" y="3707892"/>
            <a:ext cx="118872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7" name="Text 95"/>
          <p:cNvSpPr/>
          <p:nvPr/>
        </p:nvSpPr>
        <p:spPr>
          <a:xfrm>
            <a:off x="1947672" y="3707892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Account Mgmt</a:t>
            </a:r>
            <a:endParaRPr lang="en-US" sz="850" dirty="0"/>
          </a:p>
        </p:txBody>
      </p:sp>
      <p:sp>
        <p:nvSpPr>
          <p:cNvPr id="98" name="Shape 96"/>
          <p:cNvSpPr/>
          <p:nvPr/>
        </p:nvSpPr>
        <p:spPr>
          <a:xfrm>
            <a:off x="3063240" y="3707892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99" name="Text 97"/>
          <p:cNvSpPr/>
          <p:nvPr/>
        </p:nvSpPr>
        <p:spPr>
          <a:xfrm>
            <a:off x="3136392" y="3707892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00" name="Shape 98"/>
          <p:cNvSpPr/>
          <p:nvPr/>
        </p:nvSpPr>
        <p:spPr>
          <a:xfrm>
            <a:off x="3831336" y="3707892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1" name="Text 99"/>
          <p:cNvSpPr/>
          <p:nvPr/>
        </p:nvSpPr>
        <p:spPr>
          <a:xfrm>
            <a:off x="3904488" y="3707892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02" name="Shape 100"/>
          <p:cNvSpPr/>
          <p:nvPr/>
        </p:nvSpPr>
        <p:spPr>
          <a:xfrm>
            <a:off x="4599432" y="3707892"/>
            <a:ext cx="10972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3" name="Text 101"/>
          <p:cNvSpPr/>
          <p:nvPr/>
        </p:nvSpPr>
        <p:spPr>
          <a:xfrm>
            <a:off x="4672584" y="3707892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104" name="Shape 102"/>
          <p:cNvSpPr/>
          <p:nvPr/>
        </p:nvSpPr>
        <p:spPr>
          <a:xfrm>
            <a:off x="5696712" y="3707892"/>
            <a:ext cx="1572768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5" name="Text 103"/>
          <p:cNvSpPr/>
          <p:nvPr/>
        </p:nvSpPr>
        <p:spPr>
          <a:xfrm>
            <a:off x="5769864" y="3707892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 impact</a:t>
            </a:r>
            <a:endParaRPr lang="en-US" sz="800" dirty="0"/>
          </a:p>
        </p:txBody>
      </p:sp>
      <p:sp>
        <p:nvSpPr>
          <p:cNvPr id="106" name="Shape 104"/>
          <p:cNvSpPr/>
          <p:nvPr/>
        </p:nvSpPr>
        <p:spPr>
          <a:xfrm>
            <a:off x="7269480" y="3707892"/>
            <a:ext cx="16824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7" name="Text 105"/>
          <p:cNvSpPr/>
          <p:nvPr/>
        </p:nvSpPr>
        <p:spPr>
          <a:xfrm>
            <a:off x="7342632" y="3707892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Email update + FAQ</a:t>
            </a:r>
            <a:endParaRPr lang="en-US" sz="800" dirty="0"/>
          </a:p>
        </p:txBody>
      </p:sp>
      <p:sp>
        <p:nvSpPr>
          <p:cNvPr id="108" name="Shape 106"/>
          <p:cNvSpPr/>
          <p:nvPr/>
        </p:nvSpPr>
        <p:spPr>
          <a:xfrm>
            <a:off x="320040" y="4094683"/>
            <a:ext cx="15544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09" name="Text 107"/>
          <p:cNvSpPr/>
          <p:nvPr/>
        </p:nvSpPr>
        <p:spPr>
          <a:xfrm>
            <a:off x="393192" y="4094683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850" dirty="0"/>
          </a:p>
        </p:txBody>
      </p:sp>
      <p:sp>
        <p:nvSpPr>
          <p:cNvPr id="110" name="Shape 108"/>
          <p:cNvSpPr/>
          <p:nvPr/>
        </p:nvSpPr>
        <p:spPr>
          <a:xfrm>
            <a:off x="1874520" y="4094683"/>
            <a:ext cx="118872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1" name="Text 109"/>
          <p:cNvSpPr/>
          <p:nvPr/>
        </p:nvSpPr>
        <p:spPr>
          <a:xfrm>
            <a:off x="1947672" y="4094683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</a:t>
            </a:r>
            <a:endParaRPr lang="en-US" sz="850" dirty="0"/>
          </a:p>
        </p:txBody>
      </p:sp>
      <p:sp>
        <p:nvSpPr>
          <p:cNvPr id="112" name="Shape 110"/>
          <p:cNvSpPr/>
          <p:nvPr/>
        </p:nvSpPr>
        <p:spPr>
          <a:xfrm>
            <a:off x="3063240" y="4094683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3" name="Text 111"/>
          <p:cNvSpPr/>
          <p:nvPr/>
        </p:nvSpPr>
        <p:spPr>
          <a:xfrm>
            <a:off x="3136392" y="4094683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114" name="Shape 112"/>
          <p:cNvSpPr/>
          <p:nvPr/>
        </p:nvSpPr>
        <p:spPr>
          <a:xfrm>
            <a:off x="3831336" y="4094683"/>
            <a:ext cx="7680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5" name="Text 113"/>
          <p:cNvSpPr/>
          <p:nvPr/>
        </p:nvSpPr>
        <p:spPr>
          <a:xfrm>
            <a:off x="3904488" y="4094683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</a:t>
            </a:r>
            <a:endParaRPr lang="en-US" sz="850" dirty="0"/>
          </a:p>
        </p:txBody>
      </p:sp>
      <p:sp>
        <p:nvSpPr>
          <p:cNvPr id="116" name="Shape 114"/>
          <p:cNvSpPr/>
          <p:nvPr/>
        </p:nvSpPr>
        <p:spPr>
          <a:xfrm>
            <a:off x="4599432" y="4094683"/>
            <a:ext cx="1097280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7" name="Text 115"/>
          <p:cNvSpPr/>
          <p:nvPr/>
        </p:nvSpPr>
        <p:spPr>
          <a:xfrm>
            <a:off x="4672584" y="4094683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850" dirty="0"/>
          </a:p>
        </p:txBody>
      </p:sp>
      <p:sp>
        <p:nvSpPr>
          <p:cNvPr id="118" name="Shape 116"/>
          <p:cNvSpPr/>
          <p:nvPr/>
        </p:nvSpPr>
        <p:spPr>
          <a:xfrm>
            <a:off x="5696712" y="4094683"/>
            <a:ext cx="1572768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19" name="Text 117"/>
          <p:cNvSpPr/>
          <p:nvPr/>
        </p:nvSpPr>
        <p:spPr>
          <a:xfrm>
            <a:off x="5769864" y="4094683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Service continuity</a:t>
            </a:r>
            <a:endParaRPr lang="en-US" sz="800" dirty="0"/>
          </a:p>
        </p:txBody>
      </p:sp>
      <p:sp>
        <p:nvSpPr>
          <p:cNvPr id="120" name="Shape 118"/>
          <p:cNvSpPr/>
          <p:nvPr/>
        </p:nvSpPr>
        <p:spPr>
          <a:xfrm>
            <a:off x="7269480" y="4094683"/>
            <a:ext cx="1682496" cy="359359"/>
          </a:xfrm>
          <a:prstGeom prst="rect">
            <a:avLst/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1" name="Text 119"/>
          <p:cNvSpPr/>
          <p:nvPr/>
        </p:nvSpPr>
        <p:spPr>
          <a:xfrm>
            <a:off x="7342632" y="4094683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updates</a:t>
            </a:r>
            <a:endParaRPr lang="en-US" sz="800" dirty="0"/>
          </a:p>
        </p:txBody>
      </p:sp>
      <p:sp>
        <p:nvSpPr>
          <p:cNvPr id="122" name="Shape 120"/>
          <p:cNvSpPr/>
          <p:nvPr/>
        </p:nvSpPr>
        <p:spPr>
          <a:xfrm>
            <a:off x="320040" y="4481474"/>
            <a:ext cx="15544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3" name="Text 121"/>
          <p:cNvSpPr/>
          <p:nvPr/>
        </p:nvSpPr>
        <p:spPr>
          <a:xfrm>
            <a:off x="393192" y="4481474"/>
            <a:ext cx="14081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PMO / Change Mgmt</a:t>
            </a:r>
            <a:endParaRPr lang="en-US" sz="850" dirty="0"/>
          </a:p>
        </p:txBody>
      </p:sp>
      <p:sp>
        <p:nvSpPr>
          <p:cNvPr id="124" name="Shape 122"/>
          <p:cNvSpPr/>
          <p:nvPr/>
        </p:nvSpPr>
        <p:spPr>
          <a:xfrm>
            <a:off x="1874520" y="4481474"/>
            <a:ext cx="118872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5" name="Text 123"/>
          <p:cNvSpPr/>
          <p:nvPr/>
        </p:nvSpPr>
        <p:spPr>
          <a:xfrm>
            <a:off x="1947672" y="4481474"/>
            <a:ext cx="104241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Internal</a:t>
            </a:r>
            <a:endParaRPr lang="en-US" sz="850" dirty="0"/>
          </a:p>
        </p:txBody>
      </p:sp>
      <p:sp>
        <p:nvSpPr>
          <p:cNvPr id="126" name="Shape 124"/>
          <p:cNvSpPr/>
          <p:nvPr/>
        </p:nvSpPr>
        <p:spPr>
          <a:xfrm>
            <a:off x="3063240" y="4481474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7" name="Text 125"/>
          <p:cNvSpPr/>
          <p:nvPr/>
        </p:nvSpPr>
        <p:spPr>
          <a:xfrm>
            <a:off x="3136392" y="4481474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</a:t>
            </a:r>
            <a:endParaRPr lang="en-US" sz="850" dirty="0"/>
          </a:p>
        </p:txBody>
      </p:sp>
      <p:sp>
        <p:nvSpPr>
          <p:cNvPr id="128" name="Shape 126"/>
          <p:cNvSpPr/>
          <p:nvPr/>
        </p:nvSpPr>
        <p:spPr>
          <a:xfrm>
            <a:off x="3831336" y="4481474"/>
            <a:ext cx="7680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29" name="Text 127"/>
          <p:cNvSpPr/>
          <p:nvPr/>
        </p:nvSpPr>
        <p:spPr>
          <a:xfrm>
            <a:off x="3904488" y="4481474"/>
            <a:ext cx="6217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</a:t>
            </a:r>
            <a:endParaRPr lang="en-US" sz="850" dirty="0"/>
          </a:p>
        </p:txBody>
      </p:sp>
      <p:sp>
        <p:nvSpPr>
          <p:cNvPr id="130" name="Shape 128"/>
          <p:cNvSpPr/>
          <p:nvPr/>
        </p:nvSpPr>
        <p:spPr>
          <a:xfrm>
            <a:off x="4599432" y="4481474"/>
            <a:ext cx="1097280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1" name="Text 129"/>
          <p:cNvSpPr/>
          <p:nvPr/>
        </p:nvSpPr>
        <p:spPr>
          <a:xfrm>
            <a:off x="4672584" y="4481474"/>
            <a:ext cx="950976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50" b="1" dirty="0">
                <a:solidFill>
                  <a:srgbClr val="2E7D32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850" dirty="0"/>
          </a:p>
        </p:txBody>
      </p:sp>
      <p:sp>
        <p:nvSpPr>
          <p:cNvPr id="132" name="Shape 130"/>
          <p:cNvSpPr/>
          <p:nvPr/>
        </p:nvSpPr>
        <p:spPr>
          <a:xfrm>
            <a:off x="5696712" y="4481474"/>
            <a:ext cx="1572768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3" name="Text 131"/>
          <p:cNvSpPr/>
          <p:nvPr/>
        </p:nvSpPr>
        <p:spPr>
          <a:xfrm>
            <a:off x="5769864" y="4481474"/>
            <a:ext cx="1426464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Governance &amp; adoption</a:t>
            </a:r>
            <a:endParaRPr lang="en-US" sz="800" dirty="0"/>
          </a:p>
        </p:txBody>
      </p:sp>
      <p:sp>
        <p:nvSpPr>
          <p:cNvPr id="134" name="Shape 132"/>
          <p:cNvSpPr/>
          <p:nvPr/>
        </p:nvSpPr>
        <p:spPr>
          <a:xfrm>
            <a:off x="7269480" y="4481474"/>
            <a:ext cx="1682496" cy="359359"/>
          </a:xfrm>
          <a:prstGeom prst="rect">
            <a:avLst/>
          </a:prstGeom>
          <a:solidFill>
            <a:srgbClr val="001A33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35" name="Text 133"/>
          <p:cNvSpPr/>
          <p:nvPr/>
        </p:nvSpPr>
        <p:spPr>
          <a:xfrm>
            <a:off x="7342632" y="4481474"/>
            <a:ext cx="1536192" cy="35935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l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Daily stand-up</a:t>
            </a:r>
            <a:endParaRPr lang="en-US" sz="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01A3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365760" y="256032"/>
            <a:ext cx="36576" cy="292608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3" name="Text 1"/>
          <p:cNvSpPr/>
          <p:nvPr/>
        </p:nvSpPr>
        <p:spPr>
          <a:xfrm>
            <a:off x="493776" y="246888"/>
            <a:ext cx="5486400" cy="32004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spc="100" kern="0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&amp; COMMUNICATION MATRIX</a:t>
            </a:r>
            <a:endParaRPr lang="en-US" sz="1100" dirty="0"/>
          </a:p>
        </p:txBody>
      </p:sp>
      <p:sp>
        <p:nvSpPr>
          <p:cNvPr id="4" name="Shape 2"/>
          <p:cNvSpPr/>
          <p:nvPr/>
        </p:nvSpPr>
        <p:spPr>
          <a:xfrm>
            <a:off x="8046720" y="164592"/>
            <a:ext cx="914400" cy="256032"/>
          </a:xfrm>
          <a:prstGeom prst="roundRect">
            <a:avLst>
              <a:gd name="adj" fmla="val 17857"/>
            </a:avLst>
          </a:prstGeom>
          <a:solidFill>
            <a:srgbClr val="002D55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" name="Text 3"/>
          <p:cNvSpPr/>
          <p:nvPr/>
        </p:nvSpPr>
        <p:spPr>
          <a:xfrm>
            <a:off x="8046720" y="164592"/>
            <a:ext cx="914400" cy="25603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Layout B</a:t>
            </a:r>
            <a:endParaRPr lang="en-US" sz="800" dirty="0"/>
          </a:p>
        </p:txBody>
      </p:sp>
      <p:sp>
        <p:nvSpPr>
          <p:cNvPr id="6" name="Text 4"/>
          <p:cNvSpPr/>
          <p:nvPr/>
        </p:nvSpPr>
        <p:spPr>
          <a:xfrm>
            <a:off x="365760" y="594360"/>
            <a:ext cx="8412480" cy="5029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26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Stakeholder Profiles — Audience Cards</a:t>
            </a:r>
            <a:endParaRPr lang="en-US" sz="2600" dirty="0"/>
          </a:p>
        </p:txBody>
      </p:sp>
      <p:sp>
        <p:nvSpPr>
          <p:cNvPr id="7" name="Text 5"/>
          <p:cNvSpPr/>
          <p:nvPr/>
        </p:nvSpPr>
        <p:spPr>
          <a:xfrm>
            <a:off x="365760" y="1078992"/>
            <a:ext cx="8412480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One card per key stakeholder or group — capture influence, concern, and engagement action</a:t>
            </a:r>
            <a:endParaRPr lang="en-US" sz="1100" dirty="0"/>
          </a:p>
        </p:txBody>
      </p:sp>
      <p:sp>
        <p:nvSpPr>
          <p:cNvPr id="8" name="Shape 6"/>
          <p:cNvSpPr/>
          <p:nvPr/>
        </p:nvSpPr>
        <p:spPr>
          <a:xfrm>
            <a:off x="0" y="4919472"/>
            <a:ext cx="9144000" cy="219456"/>
          </a:xfrm>
          <a:prstGeom prst="rect">
            <a:avLst/>
          </a:prstGeom>
          <a:solidFill>
            <a:srgbClr val="003366"/>
          </a:solidFill>
          <a:ln w="12700">
            <a:solidFill>
              <a:srgbClr val="003366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365760" y="4928616"/>
            <a:ext cx="8412480" cy="18288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 | B  ·  Stakeholder Matrix  ·  soufianeboudarraja.com</a:t>
            </a:r>
            <a:endParaRPr lang="en-US" sz="800" dirty="0"/>
          </a:p>
        </p:txBody>
      </p:sp>
      <p:sp>
        <p:nvSpPr>
          <p:cNvPr id="10" name="Shape 8"/>
          <p:cNvSpPr/>
          <p:nvPr/>
        </p:nvSpPr>
        <p:spPr>
          <a:xfrm>
            <a:off x="320040" y="1389888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FF6600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11" name="Shape 9"/>
          <p:cNvSpPr/>
          <p:nvPr/>
        </p:nvSpPr>
        <p:spPr>
          <a:xfrm>
            <a:off x="320040" y="1389888"/>
            <a:ext cx="2697480" cy="54864"/>
          </a:xfrm>
          <a:prstGeom prst="rect">
            <a:avLst/>
          </a:prstGeom>
          <a:solidFill>
            <a:srgbClr val="FF6600"/>
          </a:solidFill>
          <a:ln w="12700">
            <a:solidFill>
              <a:srgbClr val="FF6600"/>
            </a:solidFill>
            <a:prstDash val="solid"/>
          </a:ln>
        </p:spPr>
      </p:sp>
      <p:sp>
        <p:nvSpPr>
          <p:cNvPr id="12" name="Text 10"/>
          <p:cNvSpPr/>
          <p:nvPr/>
        </p:nvSpPr>
        <p:spPr>
          <a:xfrm>
            <a:off x="429768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Exec Sponsor</a:t>
            </a:r>
            <a:endParaRPr lang="en-US" sz="1100" dirty="0"/>
          </a:p>
        </p:txBody>
      </p:sp>
      <p:sp>
        <p:nvSpPr>
          <p:cNvPr id="13" name="Text 11"/>
          <p:cNvSpPr/>
          <p:nvPr/>
        </p:nvSpPr>
        <p:spPr>
          <a:xfrm>
            <a:off x="429768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CxO / VP</a:t>
            </a:r>
            <a:endParaRPr lang="en-US" sz="850" dirty="0"/>
          </a:p>
        </p:txBody>
      </p:sp>
      <p:sp>
        <p:nvSpPr>
          <p:cNvPr id="14" name="Shape 12"/>
          <p:cNvSpPr/>
          <p:nvPr/>
        </p:nvSpPr>
        <p:spPr>
          <a:xfrm>
            <a:off x="2340864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15" name="Text 13"/>
          <p:cNvSpPr/>
          <p:nvPr/>
        </p:nvSpPr>
        <p:spPr>
          <a:xfrm>
            <a:off x="2340864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16" name="Shape 14"/>
          <p:cNvSpPr/>
          <p:nvPr/>
        </p:nvSpPr>
        <p:spPr>
          <a:xfrm>
            <a:off x="429768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17" name="Text 15"/>
          <p:cNvSpPr/>
          <p:nvPr/>
        </p:nvSpPr>
        <p:spPr>
          <a:xfrm>
            <a:off x="429768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750" dirty="0"/>
          </a:p>
        </p:txBody>
      </p:sp>
      <p:sp>
        <p:nvSpPr>
          <p:cNvPr id="18" name="Shape 16"/>
          <p:cNvSpPr/>
          <p:nvPr/>
        </p:nvSpPr>
        <p:spPr>
          <a:xfrm>
            <a:off x="429768" y="2212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19" name="Text 17"/>
          <p:cNvSpPr/>
          <p:nvPr/>
        </p:nvSpPr>
        <p:spPr>
          <a:xfrm>
            <a:off x="429768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20" name="Text 18"/>
          <p:cNvSpPr/>
          <p:nvPr/>
        </p:nvSpPr>
        <p:spPr>
          <a:xfrm>
            <a:off x="1051560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ROI &amp; decisions</a:t>
            </a:r>
            <a:endParaRPr lang="en-US" sz="800" dirty="0"/>
          </a:p>
        </p:txBody>
      </p:sp>
      <p:sp>
        <p:nvSpPr>
          <p:cNvPr id="21" name="Text 19"/>
          <p:cNvSpPr/>
          <p:nvPr/>
        </p:nvSpPr>
        <p:spPr>
          <a:xfrm>
            <a:off x="429768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22" name="Text 20"/>
          <p:cNvSpPr/>
          <p:nvPr/>
        </p:nvSpPr>
        <p:spPr>
          <a:xfrm>
            <a:off x="960120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Weekly 1:1</a:t>
            </a:r>
            <a:endParaRPr lang="en-US" sz="800" dirty="0"/>
          </a:p>
        </p:txBody>
      </p:sp>
      <p:sp>
        <p:nvSpPr>
          <p:cNvPr id="23" name="Shape 21"/>
          <p:cNvSpPr/>
          <p:nvPr/>
        </p:nvSpPr>
        <p:spPr>
          <a:xfrm>
            <a:off x="429768" y="2743200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24" name="Shape 22"/>
          <p:cNvSpPr/>
          <p:nvPr/>
        </p:nvSpPr>
        <p:spPr>
          <a:xfrm>
            <a:off x="3273552" y="1389888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25" name="Shape 23"/>
          <p:cNvSpPr/>
          <p:nvPr/>
        </p:nvSpPr>
        <p:spPr>
          <a:xfrm>
            <a:off x="3273552" y="1389888"/>
            <a:ext cx="2697480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26" name="Text 24"/>
          <p:cNvSpPr/>
          <p:nvPr/>
        </p:nvSpPr>
        <p:spPr>
          <a:xfrm>
            <a:off x="3383280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Finance Lead</a:t>
            </a:r>
            <a:endParaRPr lang="en-US" sz="1100" dirty="0"/>
          </a:p>
        </p:txBody>
      </p:sp>
      <p:sp>
        <p:nvSpPr>
          <p:cNvPr id="27" name="Text 25"/>
          <p:cNvSpPr/>
          <p:nvPr/>
        </p:nvSpPr>
        <p:spPr>
          <a:xfrm>
            <a:off x="3383280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CFO / Ctrl.</a:t>
            </a:r>
            <a:endParaRPr lang="en-US" sz="850" dirty="0"/>
          </a:p>
        </p:txBody>
      </p:sp>
      <p:sp>
        <p:nvSpPr>
          <p:cNvPr id="28" name="Shape 26"/>
          <p:cNvSpPr/>
          <p:nvPr/>
        </p:nvSpPr>
        <p:spPr>
          <a:xfrm>
            <a:off x="5294376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29" name="Text 27"/>
          <p:cNvSpPr/>
          <p:nvPr/>
        </p:nvSpPr>
        <p:spPr>
          <a:xfrm>
            <a:off x="5294376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30" name="Shape 28"/>
          <p:cNvSpPr/>
          <p:nvPr/>
        </p:nvSpPr>
        <p:spPr>
          <a:xfrm>
            <a:off x="3383280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31" name="Text 29"/>
          <p:cNvSpPr/>
          <p:nvPr/>
        </p:nvSpPr>
        <p:spPr>
          <a:xfrm>
            <a:off x="3383280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32" name="Shape 30"/>
          <p:cNvSpPr/>
          <p:nvPr/>
        </p:nvSpPr>
        <p:spPr>
          <a:xfrm>
            <a:off x="3383280" y="2212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3" name="Text 31"/>
          <p:cNvSpPr/>
          <p:nvPr/>
        </p:nvSpPr>
        <p:spPr>
          <a:xfrm>
            <a:off x="3383280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34" name="Text 32"/>
          <p:cNvSpPr/>
          <p:nvPr/>
        </p:nvSpPr>
        <p:spPr>
          <a:xfrm>
            <a:off x="4005072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Budget control</a:t>
            </a:r>
            <a:endParaRPr lang="en-US" sz="800" dirty="0"/>
          </a:p>
        </p:txBody>
      </p:sp>
      <p:sp>
        <p:nvSpPr>
          <p:cNvPr id="35" name="Text 33"/>
          <p:cNvSpPr/>
          <p:nvPr/>
        </p:nvSpPr>
        <p:spPr>
          <a:xfrm>
            <a:off x="3383280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36" name="Text 34"/>
          <p:cNvSpPr/>
          <p:nvPr/>
        </p:nvSpPr>
        <p:spPr>
          <a:xfrm>
            <a:off x="3913632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Monthly review</a:t>
            </a:r>
            <a:endParaRPr lang="en-US" sz="800" dirty="0"/>
          </a:p>
        </p:txBody>
      </p:sp>
      <p:sp>
        <p:nvSpPr>
          <p:cNvPr id="37" name="Shape 35"/>
          <p:cNvSpPr/>
          <p:nvPr/>
        </p:nvSpPr>
        <p:spPr>
          <a:xfrm>
            <a:off x="3383280" y="2743200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38" name="Shape 36"/>
          <p:cNvSpPr/>
          <p:nvPr/>
        </p:nvSpPr>
        <p:spPr>
          <a:xfrm>
            <a:off x="6227064" y="1389888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39" name="Shape 37"/>
          <p:cNvSpPr/>
          <p:nvPr/>
        </p:nvSpPr>
        <p:spPr>
          <a:xfrm>
            <a:off x="6227064" y="1389888"/>
            <a:ext cx="2697480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40" name="Text 38"/>
          <p:cNvSpPr/>
          <p:nvPr/>
        </p:nvSpPr>
        <p:spPr>
          <a:xfrm>
            <a:off x="6336792" y="1481328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Operations Manager</a:t>
            </a:r>
            <a:endParaRPr lang="en-US" sz="1100" dirty="0"/>
          </a:p>
        </p:txBody>
      </p:sp>
      <p:sp>
        <p:nvSpPr>
          <p:cNvPr id="41" name="Text 39"/>
          <p:cNvSpPr/>
          <p:nvPr/>
        </p:nvSpPr>
        <p:spPr>
          <a:xfrm>
            <a:off x="6336792" y="1737360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Director</a:t>
            </a:r>
            <a:endParaRPr lang="en-US" sz="850" dirty="0"/>
          </a:p>
        </p:txBody>
      </p:sp>
      <p:sp>
        <p:nvSpPr>
          <p:cNvPr id="42" name="Shape 40"/>
          <p:cNvSpPr/>
          <p:nvPr/>
        </p:nvSpPr>
        <p:spPr>
          <a:xfrm>
            <a:off x="8247888" y="1481328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43" name="Text 41"/>
          <p:cNvSpPr/>
          <p:nvPr/>
        </p:nvSpPr>
        <p:spPr>
          <a:xfrm>
            <a:off x="8247888" y="1481328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44" name="Shape 42"/>
          <p:cNvSpPr/>
          <p:nvPr/>
        </p:nvSpPr>
        <p:spPr>
          <a:xfrm>
            <a:off x="6336792" y="1956816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2E7D32"/>
          </a:solidFill>
          <a:ln w="12700">
            <a:solidFill>
              <a:srgbClr val="2E7D32"/>
            </a:solidFill>
            <a:prstDash val="solid"/>
          </a:ln>
        </p:spPr>
      </p:sp>
      <p:sp>
        <p:nvSpPr>
          <p:cNvPr id="45" name="Text 43"/>
          <p:cNvSpPr/>
          <p:nvPr/>
        </p:nvSpPr>
        <p:spPr>
          <a:xfrm>
            <a:off x="6336792" y="1956816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Champion</a:t>
            </a:r>
            <a:endParaRPr lang="en-US" sz="750" dirty="0"/>
          </a:p>
        </p:txBody>
      </p:sp>
      <p:sp>
        <p:nvSpPr>
          <p:cNvPr id="46" name="Shape 44"/>
          <p:cNvSpPr/>
          <p:nvPr/>
        </p:nvSpPr>
        <p:spPr>
          <a:xfrm>
            <a:off x="6336792" y="2212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47" name="Text 45"/>
          <p:cNvSpPr/>
          <p:nvPr/>
        </p:nvSpPr>
        <p:spPr>
          <a:xfrm>
            <a:off x="6336792" y="2249424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48" name="Text 46"/>
          <p:cNvSpPr/>
          <p:nvPr/>
        </p:nvSpPr>
        <p:spPr>
          <a:xfrm>
            <a:off x="6958584" y="2249424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Process disruption</a:t>
            </a:r>
            <a:endParaRPr lang="en-US" sz="800" dirty="0"/>
          </a:p>
        </p:txBody>
      </p:sp>
      <p:sp>
        <p:nvSpPr>
          <p:cNvPr id="49" name="Text 47"/>
          <p:cNvSpPr/>
          <p:nvPr/>
        </p:nvSpPr>
        <p:spPr>
          <a:xfrm>
            <a:off x="6336792" y="2487168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50" name="Text 48"/>
          <p:cNvSpPr/>
          <p:nvPr/>
        </p:nvSpPr>
        <p:spPr>
          <a:xfrm>
            <a:off x="6867144" y="2487168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Bi-weekly call</a:t>
            </a:r>
            <a:endParaRPr lang="en-US" sz="800" dirty="0"/>
          </a:p>
        </p:txBody>
      </p:sp>
      <p:sp>
        <p:nvSpPr>
          <p:cNvPr id="51" name="Shape 49"/>
          <p:cNvSpPr/>
          <p:nvPr/>
        </p:nvSpPr>
        <p:spPr>
          <a:xfrm>
            <a:off x="6336792" y="2743200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52" name="Shape 50"/>
          <p:cNvSpPr/>
          <p:nvPr/>
        </p:nvSpPr>
        <p:spPr>
          <a:xfrm>
            <a:off x="320040" y="3145536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53" name="Shape 51"/>
          <p:cNvSpPr/>
          <p:nvPr/>
        </p:nvSpPr>
        <p:spPr>
          <a:xfrm>
            <a:off x="320040" y="3145536"/>
            <a:ext cx="2697480" cy="548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4" name="Text 52"/>
          <p:cNvSpPr/>
          <p:nvPr/>
        </p:nvSpPr>
        <p:spPr>
          <a:xfrm>
            <a:off x="429768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IT Lead</a:t>
            </a:r>
            <a:endParaRPr lang="en-US" sz="1100" dirty="0"/>
          </a:p>
        </p:txBody>
      </p:sp>
      <p:sp>
        <p:nvSpPr>
          <p:cNvPr id="55" name="Text 53"/>
          <p:cNvSpPr/>
          <p:nvPr/>
        </p:nvSpPr>
        <p:spPr>
          <a:xfrm>
            <a:off x="429768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CTO / IT Mgr</a:t>
            </a:r>
            <a:endParaRPr lang="en-US" sz="850" dirty="0"/>
          </a:p>
        </p:txBody>
      </p:sp>
      <p:sp>
        <p:nvSpPr>
          <p:cNvPr id="56" name="Shape 54"/>
          <p:cNvSpPr/>
          <p:nvPr/>
        </p:nvSpPr>
        <p:spPr>
          <a:xfrm>
            <a:off x="2340864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57" name="Text 55"/>
          <p:cNvSpPr/>
          <p:nvPr/>
        </p:nvSpPr>
        <p:spPr>
          <a:xfrm>
            <a:off x="2340864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Med</a:t>
            </a:r>
            <a:endParaRPr lang="en-US" sz="800" dirty="0"/>
          </a:p>
        </p:txBody>
      </p:sp>
      <p:sp>
        <p:nvSpPr>
          <p:cNvPr id="58" name="Shape 56"/>
          <p:cNvSpPr/>
          <p:nvPr/>
        </p:nvSpPr>
        <p:spPr>
          <a:xfrm>
            <a:off x="429768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59" name="Text 57"/>
          <p:cNvSpPr/>
          <p:nvPr/>
        </p:nvSpPr>
        <p:spPr>
          <a:xfrm>
            <a:off x="429768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60" name="Shape 58"/>
          <p:cNvSpPr/>
          <p:nvPr/>
        </p:nvSpPr>
        <p:spPr>
          <a:xfrm>
            <a:off x="429768" y="3968496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1" name="Text 59"/>
          <p:cNvSpPr/>
          <p:nvPr/>
        </p:nvSpPr>
        <p:spPr>
          <a:xfrm>
            <a:off x="429768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62" name="Text 60"/>
          <p:cNvSpPr/>
          <p:nvPr/>
        </p:nvSpPr>
        <p:spPr>
          <a:xfrm>
            <a:off x="1051560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Integration risk</a:t>
            </a:r>
            <a:endParaRPr lang="en-US" sz="800" dirty="0"/>
          </a:p>
        </p:txBody>
      </p:sp>
      <p:sp>
        <p:nvSpPr>
          <p:cNvPr id="63" name="Text 61"/>
          <p:cNvSpPr/>
          <p:nvPr/>
        </p:nvSpPr>
        <p:spPr>
          <a:xfrm>
            <a:off x="429768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64" name="Text 62"/>
          <p:cNvSpPr/>
          <p:nvPr/>
        </p:nvSpPr>
        <p:spPr>
          <a:xfrm>
            <a:off x="960120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Sprint demos</a:t>
            </a:r>
            <a:endParaRPr lang="en-US" sz="800" dirty="0"/>
          </a:p>
        </p:txBody>
      </p:sp>
      <p:sp>
        <p:nvSpPr>
          <p:cNvPr id="65" name="Shape 63"/>
          <p:cNvSpPr/>
          <p:nvPr/>
        </p:nvSpPr>
        <p:spPr>
          <a:xfrm>
            <a:off x="429768" y="4498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66" name="Shape 64"/>
          <p:cNvSpPr/>
          <p:nvPr/>
        </p:nvSpPr>
        <p:spPr>
          <a:xfrm>
            <a:off x="3273552" y="3145536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6699CC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67" name="Shape 65"/>
          <p:cNvSpPr/>
          <p:nvPr/>
        </p:nvSpPr>
        <p:spPr>
          <a:xfrm>
            <a:off x="3273552" y="3145536"/>
            <a:ext cx="2697480" cy="54864"/>
          </a:xfrm>
          <a:prstGeom prst="rect">
            <a:avLst/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68" name="Text 66"/>
          <p:cNvSpPr/>
          <p:nvPr/>
        </p:nvSpPr>
        <p:spPr>
          <a:xfrm>
            <a:off x="3383280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Front-line Staff</a:t>
            </a:r>
            <a:endParaRPr lang="en-US" sz="1100" dirty="0"/>
          </a:p>
        </p:txBody>
      </p:sp>
      <p:sp>
        <p:nvSpPr>
          <p:cNvPr id="69" name="Text 67"/>
          <p:cNvSpPr/>
          <p:nvPr/>
        </p:nvSpPr>
        <p:spPr>
          <a:xfrm>
            <a:off x="3383280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Ops Team</a:t>
            </a:r>
            <a:endParaRPr lang="en-US" sz="850" dirty="0"/>
          </a:p>
        </p:txBody>
      </p:sp>
      <p:sp>
        <p:nvSpPr>
          <p:cNvPr id="70" name="Shape 68"/>
          <p:cNvSpPr/>
          <p:nvPr/>
        </p:nvSpPr>
        <p:spPr>
          <a:xfrm>
            <a:off x="5294376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71" name="Text 69"/>
          <p:cNvSpPr/>
          <p:nvPr/>
        </p:nvSpPr>
        <p:spPr>
          <a:xfrm>
            <a:off x="5294376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Low</a:t>
            </a:r>
            <a:endParaRPr lang="en-US" sz="800" dirty="0"/>
          </a:p>
        </p:txBody>
      </p:sp>
      <p:sp>
        <p:nvSpPr>
          <p:cNvPr id="72" name="Shape 70"/>
          <p:cNvSpPr/>
          <p:nvPr/>
        </p:nvSpPr>
        <p:spPr>
          <a:xfrm>
            <a:off x="3383280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C62828"/>
          </a:solidFill>
          <a:ln w="12700">
            <a:solidFill>
              <a:srgbClr val="C62828"/>
            </a:solidFill>
            <a:prstDash val="solid"/>
          </a:ln>
        </p:spPr>
      </p:sp>
      <p:sp>
        <p:nvSpPr>
          <p:cNvPr id="73" name="Text 71"/>
          <p:cNvSpPr/>
          <p:nvPr/>
        </p:nvSpPr>
        <p:spPr>
          <a:xfrm>
            <a:off x="3383280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Resistor</a:t>
            </a:r>
            <a:endParaRPr lang="en-US" sz="750" dirty="0"/>
          </a:p>
        </p:txBody>
      </p:sp>
      <p:sp>
        <p:nvSpPr>
          <p:cNvPr id="74" name="Shape 72"/>
          <p:cNvSpPr/>
          <p:nvPr/>
        </p:nvSpPr>
        <p:spPr>
          <a:xfrm>
            <a:off x="3383280" y="3968496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75" name="Text 73"/>
          <p:cNvSpPr/>
          <p:nvPr/>
        </p:nvSpPr>
        <p:spPr>
          <a:xfrm>
            <a:off x="3383280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76" name="Text 74"/>
          <p:cNvSpPr/>
          <p:nvPr/>
        </p:nvSpPr>
        <p:spPr>
          <a:xfrm>
            <a:off x="4005072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Job impact</a:t>
            </a:r>
            <a:endParaRPr lang="en-US" sz="800" dirty="0"/>
          </a:p>
        </p:txBody>
      </p:sp>
      <p:sp>
        <p:nvSpPr>
          <p:cNvPr id="77" name="Text 75"/>
          <p:cNvSpPr/>
          <p:nvPr/>
        </p:nvSpPr>
        <p:spPr>
          <a:xfrm>
            <a:off x="3383280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78" name="Text 76"/>
          <p:cNvSpPr/>
          <p:nvPr/>
        </p:nvSpPr>
        <p:spPr>
          <a:xfrm>
            <a:off x="3913632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Training + Q&amp;A</a:t>
            </a:r>
            <a:endParaRPr lang="en-US" sz="800" dirty="0"/>
          </a:p>
        </p:txBody>
      </p:sp>
      <p:sp>
        <p:nvSpPr>
          <p:cNvPr id="79" name="Shape 77"/>
          <p:cNvSpPr/>
          <p:nvPr/>
        </p:nvSpPr>
        <p:spPr>
          <a:xfrm>
            <a:off x="3383280" y="4498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0" name="Shape 78"/>
          <p:cNvSpPr/>
          <p:nvPr/>
        </p:nvSpPr>
        <p:spPr>
          <a:xfrm>
            <a:off x="6227064" y="3145536"/>
            <a:ext cx="2697480" cy="1572768"/>
          </a:xfrm>
          <a:prstGeom prst="rect">
            <a:avLst/>
          </a:prstGeom>
          <a:solidFill>
            <a:srgbClr val="002D55"/>
          </a:solidFill>
          <a:ln w="19050">
            <a:solidFill>
              <a:srgbClr val="336699"/>
            </a:solidFill>
            <a:prstDash val="solid"/>
          </a:ln>
          <a:effectLst>
            <a:outerShdw sx="100000" sy="100000" kx="0" ky="0" algn="bl" rotWithShape="0" blurRad="76200" dist="12700" dir="8100000">
              <a:srgbClr val="000000">
                <a:alpha val="12000"/>
              </a:srgbClr>
            </a:outerShdw>
          </a:effectLst>
        </p:spPr>
      </p:sp>
      <p:sp>
        <p:nvSpPr>
          <p:cNvPr id="81" name="Shape 79"/>
          <p:cNvSpPr/>
          <p:nvPr/>
        </p:nvSpPr>
        <p:spPr>
          <a:xfrm>
            <a:off x="6227064" y="3145536"/>
            <a:ext cx="2697480" cy="54864"/>
          </a:xfrm>
          <a:prstGeom prst="rect">
            <a:avLst/>
          </a:prstGeom>
          <a:solidFill>
            <a:srgbClr val="336699"/>
          </a:solidFill>
          <a:ln w="12700">
            <a:solidFill>
              <a:srgbClr val="336699"/>
            </a:solidFill>
            <a:prstDash val="solid"/>
          </a:ln>
        </p:spPr>
      </p:sp>
      <p:sp>
        <p:nvSpPr>
          <p:cNvPr id="82" name="Text 80"/>
          <p:cNvSpPr/>
          <p:nvPr/>
        </p:nvSpPr>
        <p:spPr>
          <a:xfrm>
            <a:off x="6336792" y="3236976"/>
            <a:ext cx="1911096" cy="27432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110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Customer</a:t>
            </a:r>
            <a:endParaRPr lang="en-US" sz="1100" dirty="0"/>
          </a:p>
        </p:txBody>
      </p:sp>
      <p:sp>
        <p:nvSpPr>
          <p:cNvPr id="83" name="Text 81"/>
          <p:cNvSpPr/>
          <p:nvPr/>
        </p:nvSpPr>
        <p:spPr>
          <a:xfrm>
            <a:off x="6336792" y="3493008"/>
            <a:ext cx="2478024" cy="20116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5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External</a:t>
            </a:r>
            <a:endParaRPr lang="en-US" sz="850" dirty="0"/>
          </a:p>
        </p:txBody>
      </p:sp>
      <p:sp>
        <p:nvSpPr>
          <p:cNvPr id="84" name="Shape 82"/>
          <p:cNvSpPr/>
          <p:nvPr/>
        </p:nvSpPr>
        <p:spPr>
          <a:xfrm>
            <a:off x="8247888" y="3236976"/>
            <a:ext cx="603504" cy="237744"/>
          </a:xfrm>
          <a:prstGeom prst="roundRect">
            <a:avLst>
              <a:gd name="adj" fmla="val 23077"/>
            </a:avLst>
          </a:prstGeom>
          <a:solidFill>
            <a:srgbClr val="003366"/>
          </a:solidFill>
          <a:ln w="6350">
            <a:solidFill>
              <a:srgbClr val="004D80"/>
            </a:solidFill>
            <a:prstDash val="solid"/>
          </a:ln>
        </p:spPr>
      </p:sp>
      <p:sp>
        <p:nvSpPr>
          <p:cNvPr id="85" name="Text 83"/>
          <p:cNvSpPr/>
          <p:nvPr/>
        </p:nvSpPr>
        <p:spPr>
          <a:xfrm>
            <a:off x="8247888" y="3236976"/>
            <a:ext cx="603504" cy="237744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800" b="1" dirty="0">
                <a:solidFill>
                  <a:srgbClr val="FF6600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High</a:t>
            </a:r>
            <a:endParaRPr lang="en-US" sz="800" dirty="0"/>
          </a:p>
        </p:txBody>
      </p:sp>
      <p:sp>
        <p:nvSpPr>
          <p:cNvPr id="86" name="Shape 84"/>
          <p:cNvSpPr/>
          <p:nvPr/>
        </p:nvSpPr>
        <p:spPr>
          <a:xfrm>
            <a:off x="6336792" y="3712464"/>
            <a:ext cx="1005840" cy="201168"/>
          </a:xfrm>
          <a:prstGeom prst="roundRect">
            <a:avLst>
              <a:gd name="adj" fmla="val 18182"/>
            </a:avLst>
          </a:prstGeom>
          <a:solidFill>
            <a:srgbClr val="6699CC"/>
          </a:solidFill>
          <a:ln w="12700">
            <a:solidFill>
              <a:srgbClr val="6699CC"/>
            </a:solidFill>
            <a:prstDash val="solid"/>
          </a:ln>
        </p:spPr>
      </p:sp>
      <p:sp>
        <p:nvSpPr>
          <p:cNvPr id="87" name="Text 85"/>
          <p:cNvSpPr/>
          <p:nvPr/>
        </p:nvSpPr>
        <p:spPr>
          <a:xfrm>
            <a:off x="6336792" y="3712464"/>
            <a:ext cx="1005840" cy="2011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algn="ctr" indent="0" marL="0">
              <a:buNone/>
            </a:pPr>
            <a:r>
              <a:rPr lang="en-US" sz="750" b="1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Neutral</a:t>
            </a:r>
            <a:endParaRPr lang="en-US" sz="750" dirty="0"/>
          </a:p>
        </p:txBody>
      </p:sp>
      <p:sp>
        <p:nvSpPr>
          <p:cNvPr id="88" name="Shape 86"/>
          <p:cNvSpPr/>
          <p:nvPr/>
        </p:nvSpPr>
        <p:spPr>
          <a:xfrm>
            <a:off x="6336792" y="3968496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  <p:sp>
        <p:nvSpPr>
          <p:cNvPr id="89" name="Text 87"/>
          <p:cNvSpPr/>
          <p:nvPr/>
        </p:nvSpPr>
        <p:spPr>
          <a:xfrm>
            <a:off x="6336792" y="4005072"/>
            <a:ext cx="64008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33669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Concern:</a:t>
            </a:r>
            <a:endParaRPr lang="en-US" sz="750" dirty="0"/>
          </a:p>
        </p:txBody>
      </p:sp>
      <p:sp>
        <p:nvSpPr>
          <p:cNvPr id="90" name="Text 88"/>
          <p:cNvSpPr/>
          <p:nvPr/>
        </p:nvSpPr>
        <p:spPr>
          <a:xfrm>
            <a:off x="6958584" y="4005072"/>
            <a:ext cx="185623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i="1" dirty="0">
                <a:solidFill>
                  <a:srgbClr val="99B8D9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Continuity</a:t>
            </a:r>
            <a:endParaRPr lang="en-US" sz="800" dirty="0"/>
          </a:p>
        </p:txBody>
      </p:sp>
      <p:sp>
        <p:nvSpPr>
          <p:cNvPr id="91" name="Text 89"/>
          <p:cNvSpPr/>
          <p:nvPr/>
        </p:nvSpPr>
        <p:spPr>
          <a:xfrm>
            <a:off x="6336792" y="4242816"/>
            <a:ext cx="548640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750" b="1" dirty="0">
                <a:solidFill>
                  <a:srgbClr val="6699CC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Action:</a:t>
            </a:r>
            <a:endParaRPr lang="en-US" sz="750" dirty="0"/>
          </a:p>
        </p:txBody>
      </p:sp>
      <p:sp>
        <p:nvSpPr>
          <p:cNvPr id="92" name="Text 90"/>
          <p:cNvSpPr/>
          <p:nvPr/>
        </p:nvSpPr>
        <p:spPr>
          <a:xfrm>
            <a:off x="6867144" y="4242816"/>
            <a:ext cx="1947672" cy="21945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indent="0" marL="0">
              <a:buNone/>
            </a:pPr>
            <a:r>
              <a:rPr lang="en-US" sz="800" dirty="0">
                <a:solidFill>
                  <a:srgbClr val="FFFFFF"/>
                </a:solidFill>
                <a:latin typeface="Calibri" pitchFamily="34" charset="0"/>
                <a:ea typeface="Calibri" pitchFamily="34" charset="-122"/>
                <a:cs typeface="Calibri" pitchFamily="34" charset="-120"/>
              </a:rPr>
              <a:t>SLA updates</a:t>
            </a:r>
            <a:endParaRPr lang="en-US" sz="800" dirty="0"/>
          </a:p>
        </p:txBody>
      </p:sp>
      <p:sp>
        <p:nvSpPr>
          <p:cNvPr id="93" name="Shape 91"/>
          <p:cNvSpPr/>
          <p:nvPr/>
        </p:nvSpPr>
        <p:spPr>
          <a:xfrm>
            <a:off x="6336792" y="4498848"/>
            <a:ext cx="2478024" cy="0"/>
          </a:xfrm>
          <a:prstGeom prst="line">
            <a:avLst/>
          </a:prstGeom>
          <a:noFill/>
          <a:ln w="6350">
            <a:solidFill>
              <a:srgbClr val="004D80"/>
            </a:solidFill>
            <a:prstDash val="dash"/>
          </a:ln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S|B Resources — Roles &amp; Accountability</dc:title>
  <dc:subject>PptxGenJS Presentation</dc:subject>
  <dc:creator>Soufiane Boudarraja</dc:creator>
  <cp:lastModifiedBy>Soufiane Boudarraja</cp:lastModifiedBy>
  <cp:revision>1</cp:revision>
  <dcterms:created xsi:type="dcterms:W3CDTF">2026-03-08T11:33:17Z</dcterms:created>
  <dcterms:modified xsi:type="dcterms:W3CDTF">2026-03-08T11:33:17Z</dcterms:modified>
</cp:coreProperties>
</file>