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slideMasters/slideMaster26.xml" ContentType="application/vnd.openxmlformats-officedocument.presentationml.slideMaster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notesMasterIdLst>
    <p:notesMasterId r:id="rId28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2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5.xml"/>
		</Relationships>
</file>

<file path=ppt/notesSlides/_rels/notesSlide2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6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1A3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54864" cy="5143500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6492240" y="-1188720"/>
            <a:ext cx="4206240" cy="4206240"/>
          </a:xfrm>
          <a:prstGeom prst="ellipse">
            <a:avLst/>
          </a:prstGeom>
          <a:solidFill>
            <a:srgbClr val="003366">
              <a:alpha val="40000"/>
            </a:srgbClr>
          </a:solidFill>
          <a:ln w="12700">
            <a:solidFill>
              <a:srgbClr val="004D80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7132320" y="-548640"/>
            <a:ext cx="2743200" cy="2743200"/>
          </a:xfrm>
          <a:prstGeom prst="ellipse">
            <a:avLst/>
          </a:prstGeom>
          <a:solidFill>
            <a:srgbClr val="002D55">
              <a:alpha val="30000"/>
            </a:srgbClr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7772400" y="3383280"/>
            <a:ext cx="1371600" cy="1737360"/>
          </a:xfrm>
          <a:prstGeom prst="rect">
            <a:avLst/>
          </a:prstGeom>
          <a:solidFill>
            <a:srgbClr val="336699">
              <a:alpha val="25000"/>
            </a:srgbClr>
          </a:solidFill>
          <a:ln w="12700">
            <a:solidFill>
              <a:srgbClr val="004D80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8412480" y="3931920"/>
            <a:ext cx="731520" cy="1188720"/>
          </a:xfrm>
          <a:prstGeom prst="rect">
            <a:avLst/>
          </a:prstGeom>
          <a:solidFill>
            <a:srgbClr val="FF6600">
              <a:alpha val="30000"/>
            </a:srgbClr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320040" y="502920"/>
            <a:ext cx="5486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spc="400" kern="0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 | B  RESOURCES</a:t>
            </a:r>
            <a:endParaRPr lang="en-US" sz="900" dirty="0"/>
          </a:p>
        </p:txBody>
      </p:sp>
      <p:sp>
        <p:nvSpPr>
          <p:cNvPr id="8" name="Text 6"/>
          <p:cNvSpPr/>
          <p:nvPr/>
        </p:nvSpPr>
        <p:spPr>
          <a:xfrm>
            <a:off x="320040" y="960120"/>
            <a:ext cx="68580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Governance</a:t>
            </a:r>
            <a:endParaRPr lang="en-US" sz="5200" dirty="0"/>
          </a:p>
        </p:txBody>
      </p:sp>
      <p:sp>
        <p:nvSpPr>
          <p:cNvPr id="9" name="Text 7"/>
          <p:cNvSpPr/>
          <p:nvPr/>
        </p:nvSpPr>
        <p:spPr>
          <a:xfrm>
            <a:off x="320040" y="1783080"/>
            <a:ext cx="68580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20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&amp; Risk</a:t>
            </a:r>
            <a:endParaRPr lang="en-US" sz="5200" dirty="0"/>
          </a:p>
        </p:txBody>
      </p:sp>
      <p:sp>
        <p:nvSpPr>
          <p:cNvPr id="10" name="Shape 8"/>
          <p:cNvSpPr/>
          <p:nvPr/>
        </p:nvSpPr>
        <p:spPr>
          <a:xfrm>
            <a:off x="320040" y="2706624"/>
            <a:ext cx="4114800" cy="36576"/>
          </a:xfrm>
          <a:prstGeom prst="rect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320040" y="2852928"/>
            <a:ext cx="65836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Structure, clarity, and confidence.</a:t>
            </a:r>
            <a:endParaRPr lang="en-US" sz="1200" dirty="0"/>
          </a:p>
          <a:p>
            <a:pPr indent="0" marL="0">
              <a:buNone/>
            </a:pPr>
            <a:r>
              <a:rPr lang="en-US" sz="12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Design decision rights, manage risk, and keep transformation on course.</a:t>
            </a:r>
            <a:endParaRPr lang="en-US" sz="1200" dirty="0"/>
          </a:p>
        </p:txBody>
      </p:sp>
      <p:sp>
        <p:nvSpPr>
          <p:cNvPr id="12" name="Shape 10"/>
          <p:cNvSpPr/>
          <p:nvPr/>
        </p:nvSpPr>
        <p:spPr>
          <a:xfrm>
            <a:off x="320040" y="3621024"/>
            <a:ext cx="54864" cy="182880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475488" y="3593592"/>
            <a:ext cx="5486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Risk Assessment Template</a:t>
            </a:r>
            <a:endParaRPr lang="en-US" sz="1000" dirty="0"/>
          </a:p>
        </p:txBody>
      </p:sp>
      <p:sp>
        <p:nvSpPr>
          <p:cNvPr id="14" name="Shape 12"/>
          <p:cNvSpPr/>
          <p:nvPr/>
        </p:nvSpPr>
        <p:spPr>
          <a:xfrm>
            <a:off x="320040" y="3886200"/>
            <a:ext cx="54864" cy="182880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475488" y="3858768"/>
            <a:ext cx="5486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Governance Structure One-Pager</a:t>
            </a:r>
            <a:endParaRPr lang="en-US" sz="1000" dirty="0"/>
          </a:p>
        </p:txBody>
      </p:sp>
      <p:sp>
        <p:nvSpPr>
          <p:cNvPr id="16" name="Shape 14"/>
          <p:cNvSpPr/>
          <p:nvPr/>
        </p:nvSpPr>
        <p:spPr>
          <a:xfrm>
            <a:off x="320040" y="4151376"/>
            <a:ext cx="54864" cy="182880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475488" y="4123944"/>
            <a:ext cx="5486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Transformation Initiative Status Report</a:t>
            </a:r>
            <a:endParaRPr lang="en-US" sz="1000" dirty="0"/>
          </a:p>
        </p:txBody>
      </p:sp>
      <p:sp>
        <p:nvSpPr>
          <p:cNvPr id="18" name="Shape 16"/>
          <p:cNvSpPr/>
          <p:nvPr/>
        </p:nvSpPr>
        <p:spPr>
          <a:xfrm>
            <a:off x="320040" y="4416552"/>
            <a:ext cx="54864" cy="182880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475488" y="4389120"/>
            <a:ext cx="5486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Standard Operating Procedure (SOP)</a:t>
            </a:r>
            <a:endParaRPr lang="en-US" sz="1000" dirty="0"/>
          </a:p>
        </p:txBody>
      </p:sp>
      <p:sp>
        <p:nvSpPr>
          <p:cNvPr id="20" name="Shape 18"/>
          <p:cNvSpPr/>
          <p:nvPr/>
        </p:nvSpPr>
        <p:spPr>
          <a:xfrm>
            <a:off x="0" y="4956048"/>
            <a:ext cx="9144000" cy="182880"/>
          </a:xfrm>
          <a:prstGeom prst="rect">
            <a:avLst/>
          </a:prstGeom>
          <a:solidFill>
            <a:srgbClr val="003366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320040" y="4965192"/>
            <a:ext cx="82296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soufianeboudarraja.com  |  Dark Version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1A3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256032"/>
            <a:ext cx="36576" cy="292608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93776" y="246888"/>
            <a:ext cx="6400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00" kern="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TRANSFORMATION STATUS REPORT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8046720" y="164592"/>
            <a:ext cx="914400" cy="256032"/>
          </a:xfrm>
          <a:prstGeom prst="roundRect">
            <a:avLst>
              <a:gd name="adj" fmla="val 17857"/>
            </a:avLst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046720" y="164592"/>
            <a:ext cx="914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Layout C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365760" y="594360"/>
            <a:ext cx="8412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30-Day Action Plan</a:t>
            </a:r>
            <a:endParaRPr lang="en-US" sz="2600" dirty="0"/>
          </a:p>
        </p:txBody>
      </p:sp>
      <p:sp>
        <p:nvSpPr>
          <p:cNvPr id="7" name="Text 5"/>
          <p:cNvSpPr/>
          <p:nvPr/>
        </p:nvSpPr>
        <p:spPr>
          <a:xfrm>
            <a:off x="365760" y="1078992"/>
            <a:ext cx="8412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Decisions needed from leadership, blockers, and the next 30-day sprint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0" y="4919472"/>
            <a:ext cx="9144000" cy="219456"/>
          </a:xfrm>
          <a:prstGeom prst="rect">
            <a:avLst/>
          </a:prstGeom>
          <a:solidFill>
            <a:srgbClr val="003366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365760" y="4928616"/>
            <a:ext cx="8412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 | B  ·  Status Report  ·  soufianeboudarraja.com</a:t>
            </a:r>
            <a:endParaRPr lang="en-US" sz="800" dirty="0"/>
          </a:p>
        </p:txBody>
      </p:sp>
      <p:sp>
        <p:nvSpPr>
          <p:cNvPr id="10" name="Shape 8"/>
          <p:cNvSpPr/>
          <p:nvPr/>
        </p:nvSpPr>
        <p:spPr>
          <a:xfrm>
            <a:off x="320040" y="1389888"/>
            <a:ext cx="2706624" cy="3364992"/>
          </a:xfrm>
          <a:prstGeom prst="rect">
            <a:avLst/>
          </a:prstGeom>
          <a:solidFill>
            <a:srgbClr val="002D55"/>
          </a:solidFill>
          <a:ln w="19050">
            <a:solidFill>
              <a:srgbClr val="FF6600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11" name="Shape 9"/>
          <p:cNvSpPr/>
          <p:nvPr/>
        </p:nvSpPr>
        <p:spPr>
          <a:xfrm>
            <a:off x="320040" y="1389888"/>
            <a:ext cx="2706624" cy="420624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411480" y="1389888"/>
            <a:ext cx="2523744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Decisions Needed</a:t>
            </a:r>
            <a:endParaRPr lang="en-US" sz="1200" dirty="0"/>
          </a:p>
        </p:txBody>
      </p:sp>
      <p:sp>
        <p:nvSpPr>
          <p:cNvPr id="13" name="Shape 11"/>
          <p:cNvSpPr/>
          <p:nvPr/>
        </p:nvSpPr>
        <p:spPr>
          <a:xfrm>
            <a:off x="411480" y="1865376"/>
            <a:ext cx="2523744" cy="512064"/>
          </a:xfrm>
          <a:prstGeom prst="rect">
            <a:avLst/>
          </a:prstGeom>
          <a:solidFill>
            <a:srgbClr val="003366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411480" y="1865376"/>
            <a:ext cx="54864" cy="512064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521208" y="1901952"/>
            <a:ext cx="2359152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Release contingency budget for ERP migration (Owner: CFO — by Fri)</a:t>
            </a:r>
            <a:endParaRPr lang="en-US" sz="800" dirty="0"/>
          </a:p>
        </p:txBody>
      </p:sp>
      <p:sp>
        <p:nvSpPr>
          <p:cNvPr id="16" name="Shape 14"/>
          <p:cNvSpPr/>
          <p:nvPr/>
        </p:nvSpPr>
        <p:spPr>
          <a:xfrm>
            <a:off x="411480" y="2432304"/>
            <a:ext cx="2523744" cy="512064"/>
          </a:xfrm>
          <a:prstGeom prst="rect">
            <a:avLst/>
          </a:prstGeom>
          <a:solidFill>
            <a:srgbClr val="003366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411480" y="2432304"/>
            <a:ext cx="54864" cy="512064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521208" y="2468880"/>
            <a:ext cx="2359152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Approve resource for Customer Portal MVP (Owner: CxO — by EOW)</a:t>
            </a:r>
            <a:endParaRPr lang="en-US" sz="800" dirty="0"/>
          </a:p>
        </p:txBody>
      </p:sp>
      <p:sp>
        <p:nvSpPr>
          <p:cNvPr id="19" name="Shape 17"/>
          <p:cNvSpPr/>
          <p:nvPr/>
        </p:nvSpPr>
        <p:spPr>
          <a:xfrm>
            <a:off x="411480" y="2999232"/>
            <a:ext cx="2523744" cy="512064"/>
          </a:xfrm>
          <a:prstGeom prst="rect">
            <a:avLst/>
          </a:prstGeom>
          <a:solidFill>
            <a:srgbClr val="003366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0" name="Shape 18"/>
          <p:cNvSpPr/>
          <p:nvPr/>
        </p:nvSpPr>
        <p:spPr>
          <a:xfrm>
            <a:off x="411480" y="2999232"/>
            <a:ext cx="54864" cy="512064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521208" y="3035808"/>
            <a:ext cx="2359152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Escalate Compliance Uplift to Tier 1 — GDPR audit at risk</a:t>
            </a:r>
            <a:endParaRPr lang="en-US" sz="800" dirty="0"/>
          </a:p>
        </p:txBody>
      </p:sp>
      <p:sp>
        <p:nvSpPr>
          <p:cNvPr id="22" name="Shape 20"/>
          <p:cNvSpPr/>
          <p:nvPr/>
        </p:nvSpPr>
        <p:spPr>
          <a:xfrm>
            <a:off x="411480" y="3566160"/>
            <a:ext cx="2523744" cy="512064"/>
          </a:xfrm>
          <a:prstGeom prst="rect">
            <a:avLst/>
          </a:prstGeom>
          <a:solidFill>
            <a:srgbClr val="003366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3" name="Shape 21"/>
          <p:cNvSpPr/>
          <p:nvPr/>
        </p:nvSpPr>
        <p:spPr>
          <a:xfrm>
            <a:off x="411480" y="3566160"/>
            <a:ext cx="54864" cy="512064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521208" y="3602736"/>
            <a:ext cx="2359152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Confirm Wave 2 training schedule with HR (Owner: T. Nguyen — wk 9)</a:t>
            </a:r>
            <a:endParaRPr lang="en-US" sz="800" dirty="0"/>
          </a:p>
        </p:txBody>
      </p:sp>
      <p:sp>
        <p:nvSpPr>
          <p:cNvPr id="25" name="Shape 23"/>
          <p:cNvSpPr/>
          <p:nvPr/>
        </p:nvSpPr>
        <p:spPr>
          <a:xfrm>
            <a:off x="411480" y="4133088"/>
            <a:ext cx="2523744" cy="512064"/>
          </a:xfrm>
          <a:prstGeom prst="rect">
            <a:avLst/>
          </a:prstGeom>
          <a:solidFill>
            <a:srgbClr val="003366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6" name="Shape 24"/>
          <p:cNvSpPr/>
          <p:nvPr/>
        </p:nvSpPr>
        <p:spPr>
          <a:xfrm>
            <a:off x="411480" y="4133088"/>
            <a:ext cx="54864" cy="512064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521208" y="4169664"/>
            <a:ext cx="2359152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Sign off O2C pilot scope extension (Owner: Steering Comm. — wk 8)</a:t>
            </a:r>
            <a:endParaRPr lang="en-US" sz="800" dirty="0"/>
          </a:p>
        </p:txBody>
      </p:sp>
      <p:sp>
        <p:nvSpPr>
          <p:cNvPr id="28" name="Shape 26"/>
          <p:cNvSpPr/>
          <p:nvPr/>
        </p:nvSpPr>
        <p:spPr>
          <a:xfrm>
            <a:off x="3291840" y="1389888"/>
            <a:ext cx="2706624" cy="3364992"/>
          </a:xfrm>
          <a:prstGeom prst="rect">
            <a:avLst/>
          </a:prstGeom>
          <a:solidFill>
            <a:srgbClr val="002D55"/>
          </a:solidFill>
          <a:ln w="19050">
            <a:solidFill>
              <a:srgbClr val="C62828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29" name="Shape 27"/>
          <p:cNvSpPr/>
          <p:nvPr/>
        </p:nvSpPr>
        <p:spPr>
          <a:xfrm>
            <a:off x="3291840" y="1389888"/>
            <a:ext cx="2706624" cy="420624"/>
          </a:xfrm>
          <a:prstGeom prst="rect">
            <a:avLst/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3383280" y="1389888"/>
            <a:ext cx="2523744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Active Blockers</a:t>
            </a:r>
            <a:endParaRPr lang="en-US" sz="1200" dirty="0"/>
          </a:p>
        </p:txBody>
      </p:sp>
      <p:sp>
        <p:nvSpPr>
          <p:cNvPr id="31" name="Shape 29"/>
          <p:cNvSpPr/>
          <p:nvPr/>
        </p:nvSpPr>
        <p:spPr>
          <a:xfrm>
            <a:off x="3383280" y="1865376"/>
            <a:ext cx="2523744" cy="512064"/>
          </a:xfrm>
          <a:prstGeom prst="rect">
            <a:avLst/>
          </a:prstGeom>
          <a:solidFill>
            <a:srgbClr val="003366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2" name="Shape 30"/>
          <p:cNvSpPr/>
          <p:nvPr/>
        </p:nvSpPr>
        <p:spPr>
          <a:xfrm>
            <a:off x="3383280" y="1865376"/>
            <a:ext cx="54864" cy="512064"/>
          </a:xfrm>
          <a:prstGeom prst="rect">
            <a:avLst/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3493008" y="1901952"/>
            <a:ext cx="2359152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ERP: data quality issues slowing migration — QA sprint needed</a:t>
            </a:r>
            <a:endParaRPr lang="en-US" sz="800" dirty="0"/>
          </a:p>
        </p:txBody>
      </p:sp>
      <p:sp>
        <p:nvSpPr>
          <p:cNvPr id="34" name="Shape 32"/>
          <p:cNvSpPr/>
          <p:nvPr/>
        </p:nvSpPr>
        <p:spPr>
          <a:xfrm>
            <a:off x="3383280" y="2432304"/>
            <a:ext cx="2523744" cy="512064"/>
          </a:xfrm>
          <a:prstGeom prst="rect">
            <a:avLst/>
          </a:prstGeom>
          <a:solidFill>
            <a:srgbClr val="003366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5" name="Shape 33"/>
          <p:cNvSpPr/>
          <p:nvPr/>
        </p:nvSpPr>
        <p:spPr>
          <a:xfrm>
            <a:off x="3383280" y="2432304"/>
            <a:ext cx="54864" cy="512064"/>
          </a:xfrm>
          <a:prstGeom prst="rect">
            <a:avLst/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</p:sp>
      <p:sp>
        <p:nvSpPr>
          <p:cNvPr id="36" name="Text 34"/>
          <p:cNvSpPr/>
          <p:nvPr/>
        </p:nvSpPr>
        <p:spPr>
          <a:xfrm>
            <a:off x="3493008" y="2468880"/>
            <a:ext cx="2359152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Compliance: GDPR audit not started — legal escalation raised</a:t>
            </a:r>
            <a:endParaRPr lang="en-US" sz="800" dirty="0"/>
          </a:p>
        </p:txBody>
      </p:sp>
      <p:sp>
        <p:nvSpPr>
          <p:cNvPr id="37" name="Shape 35"/>
          <p:cNvSpPr/>
          <p:nvPr/>
        </p:nvSpPr>
        <p:spPr>
          <a:xfrm>
            <a:off x="3383280" y="2999232"/>
            <a:ext cx="2523744" cy="512064"/>
          </a:xfrm>
          <a:prstGeom prst="rect">
            <a:avLst/>
          </a:prstGeom>
          <a:solidFill>
            <a:srgbClr val="003366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3383280" y="2999232"/>
            <a:ext cx="54864" cy="512064"/>
          </a:xfrm>
          <a:prstGeom prst="rect">
            <a:avLst/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</p:sp>
      <p:sp>
        <p:nvSpPr>
          <p:cNvPr id="39" name="Text 37"/>
          <p:cNvSpPr/>
          <p:nvPr/>
        </p:nvSpPr>
        <p:spPr>
          <a:xfrm>
            <a:off x="3493008" y="3035808"/>
            <a:ext cx="2359152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Portal: vendor 2 weeks behind — interim resource requested</a:t>
            </a:r>
            <a:endParaRPr lang="en-US" sz="800" dirty="0"/>
          </a:p>
        </p:txBody>
      </p:sp>
      <p:sp>
        <p:nvSpPr>
          <p:cNvPr id="40" name="Shape 38"/>
          <p:cNvSpPr/>
          <p:nvPr/>
        </p:nvSpPr>
        <p:spPr>
          <a:xfrm>
            <a:off x="3383280" y="3566160"/>
            <a:ext cx="2523744" cy="512064"/>
          </a:xfrm>
          <a:prstGeom prst="rect">
            <a:avLst/>
          </a:prstGeom>
          <a:solidFill>
            <a:srgbClr val="003366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1" name="Shape 39"/>
          <p:cNvSpPr/>
          <p:nvPr/>
        </p:nvSpPr>
        <p:spPr>
          <a:xfrm>
            <a:off x="3383280" y="3566160"/>
            <a:ext cx="54864" cy="512064"/>
          </a:xfrm>
          <a:prstGeom prst="rect">
            <a:avLst/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</p:sp>
      <p:sp>
        <p:nvSpPr>
          <p:cNvPr id="42" name="Text 40"/>
          <p:cNvSpPr/>
          <p:nvPr/>
        </p:nvSpPr>
        <p:spPr>
          <a:xfrm>
            <a:off x="3493008" y="3602736"/>
            <a:ext cx="2359152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Automation: change resistance signals in Ops floor — CM intervention</a:t>
            </a:r>
            <a:endParaRPr lang="en-US" sz="800" dirty="0"/>
          </a:p>
        </p:txBody>
      </p:sp>
      <p:sp>
        <p:nvSpPr>
          <p:cNvPr id="43" name="Shape 41"/>
          <p:cNvSpPr/>
          <p:nvPr/>
        </p:nvSpPr>
        <p:spPr>
          <a:xfrm>
            <a:off x="3383280" y="4133088"/>
            <a:ext cx="2523744" cy="512064"/>
          </a:xfrm>
          <a:prstGeom prst="rect">
            <a:avLst/>
          </a:prstGeom>
          <a:solidFill>
            <a:srgbClr val="003366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4" name="Shape 42"/>
          <p:cNvSpPr/>
          <p:nvPr/>
        </p:nvSpPr>
        <p:spPr>
          <a:xfrm>
            <a:off x="3383280" y="4133088"/>
            <a:ext cx="54864" cy="512064"/>
          </a:xfrm>
          <a:prstGeom prst="rect">
            <a:avLst/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</p:sp>
      <p:sp>
        <p:nvSpPr>
          <p:cNvPr id="45" name="Text 43"/>
          <p:cNvSpPr/>
          <p:nvPr/>
        </p:nvSpPr>
        <p:spPr>
          <a:xfrm>
            <a:off x="3493008" y="4169664"/>
            <a:ext cx="2359152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Upskilling: room availability conflict for Wave 2 — reschedule needed</a:t>
            </a:r>
            <a:endParaRPr lang="en-US" sz="800" dirty="0"/>
          </a:p>
        </p:txBody>
      </p:sp>
      <p:sp>
        <p:nvSpPr>
          <p:cNvPr id="46" name="Shape 44"/>
          <p:cNvSpPr/>
          <p:nvPr/>
        </p:nvSpPr>
        <p:spPr>
          <a:xfrm>
            <a:off x="6263640" y="1389888"/>
            <a:ext cx="2706624" cy="3364992"/>
          </a:xfrm>
          <a:prstGeom prst="rect">
            <a:avLst/>
          </a:prstGeom>
          <a:solidFill>
            <a:srgbClr val="002D55"/>
          </a:solidFill>
          <a:ln w="19050">
            <a:solidFill>
              <a:srgbClr val="6699CC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47" name="Shape 45"/>
          <p:cNvSpPr/>
          <p:nvPr/>
        </p:nvSpPr>
        <p:spPr>
          <a:xfrm>
            <a:off x="6263640" y="1389888"/>
            <a:ext cx="2706624" cy="420624"/>
          </a:xfrm>
          <a:prstGeom prst="rect">
            <a:avLst/>
          </a:prstGeom>
          <a:solidFill>
            <a:srgbClr val="6699CC"/>
          </a:solidFill>
          <a:ln w="12700">
            <a:solidFill>
              <a:srgbClr val="6699CC"/>
            </a:solidFill>
            <a:prstDash val="solid"/>
          </a:ln>
        </p:spPr>
      </p:sp>
      <p:sp>
        <p:nvSpPr>
          <p:cNvPr id="48" name="Text 46"/>
          <p:cNvSpPr/>
          <p:nvPr/>
        </p:nvSpPr>
        <p:spPr>
          <a:xfrm>
            <a:off x="6355080" y="1389888"/>
            <a:ext cx="2523744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Next 30-Day Focus</a:t>
            </a:r>
            <a:endParaRPr lang="en-US" sz="1200" dirty="0"/>
          </a:p>
        </p:txBody>
      </p:sp>
      <p:sp>
        <p:nvSpPr>
          <p:cNvPr id="49" name="Shape 47"/>
          <p:cNvSpPr/>
          <p:nvPr/>
        </p:nvSpPr>
        <p:spPr>
          <a:xfrm>
            <a:off x="6355080" y="1865376"/>
            <a:ext cx="2523744" cy="512064"/>
          </a:xfrm>
          <a:prstGeom prst="rect">
            <a:avLst/>
          </a:prstGeom>
          <a:solidFill>
            <a:srgbClr val="003366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0" name="Shape 48"/>
          <p:cNvSpPr/>
          <p:nvPr/>
        </p:nvSpPr>
        <p:spPr>
          <a:xfrm>
            <a:off x="6355080" y="1865376"/>
            <a:ext cx="54864" cy="512064"/>
          </a:xfrm>
          <a:prstGeom prst="rect">
            <a:avLst/>
          </a:prstGeom>
          <a:solidFill>
            <a:srgbClr val="6699CC"/>
          </a:solidFill>
          <a:ln w="12700">
            <a:solidFill>
              <a:srgbClr val="6699CC"/>
            </a:solidFill>
            <a:prstDash val="solid"/>
          </a:ln>
        </p:spPr>
      </p:sp>
      <p:sp>
        <p:nvSpPr>
          <p:cNvPr id="51" name="Text 49"/>
          <p:cNvSpPr/>
          <p:nvPr/>
        </p:nvSpPr>
        <p:spPr>
          <a:xfrm>
            <a:off x="6464808" y="1901952"/>
            <a:ext cx="2359152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O2C: go-live pilot in region 1 — week 8 target</a:t>
            </a:r>
            <a:endParaRPr lang="en-US" sz="800" dirty="0"/>
          </a:p>
        </p:txBody>
      </p:sp>
      <p:sp>
        <p:nvSpPr>
          <p:cNvPr id="52" name="Shape 50"/>
          <p:cNvSpPr/>
          <p:nvPr/>
        </p:nvSpPr>
        <p:spPr>
          <a:xfrm>
            <a:off x="6355080" y="2432304"/>
            <a:ext cx="2523744" cy="512064"/>
          </a:xfrm>
          <a:prstGeom prst="rect">
            <a:avLst/>
          </a:prstGeom>
          <a:solidFill>
            <a:srgbClr val="003366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3" name="Shape 51"/>
          <p:cNvSpPr/>
          <p:nvPr/>
        </p:nvSpPr>
        <p:spPr>
          <a:xfrm>
            <a:off x="6355080" y="2432304"/>
            <a:ext cx="54864" cy="512064"/>
          </a:xfrm>
          <a:prstGeom prst="rect">
            <a:avLst/>
          </a:prstGeom>
          <a:solidFill>
            <a:srgbClr val="6699CC"/>
          </a:solidFill>
          <a:ln w="12700">
            <a:solidFill>
              <a:srgbClr val="6699CC"/>
            </a:solidFill>
            <a:prstDash val="solid"/>
          </a:ln>
        </p:spPr>
      </p:sp>
      <p:sp>
        <p:nvSpPr>
          <p:cNvPr id="54" name="Text 52"/>
          <p:cNvSpPr/>
          <p:nvPr/>
        </p:nvSpPr>
        <p:spPr>
          <a:xfrm>
            <a:off x="6464808" y="2468880"/>
            <a:ext cx="2359152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ERP: complete data cleansing; QA sign-off by week 6</a:t>
            </a:r>
            <a:endParaRPr lang="en-US" sz="800" dirty="0"/>
          </a:p>
        </p:txBody>
      </p:sp>
      <p:sp>
        <p:nvSpPr>
          <p:cNvPr id="55" name="Shape 53"/>
          <p:cNvSpPr/>
          <p:nvPr/>
        </p:nvSpPr>
        <p:spPr>
          <a:xfrm>
            <a:off x="6355080" y="2999232"/>
            <a:ext cx="2523744" cy="512064"/>
          </a:xfrm>
          <a:prstGeom prst="rect">
            <a:avLst/>
          </a:prstGeom>
          <a:solidFill>
            <a:srgbClr val="003366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6" name="Shape 54"/>
          <p:cNvSpPr/>
          <p:nvPr/>
        </p:nvSpPr>
        <p:spPr>
          <a:xfrm>
            <a:off x="6355080" y="2999232"/>
            <a:ext cx="54864" cy="512064"/>
          </a:xfrm>
          <a:prstGeom prst="rect">
            <a:avLst/>
          </a:prstGeom>
          <a:solidFill>
            <a:srgbClr val="6699CC"/>
          </a:solidFill>
          <a:ln w="12700">
            <a:solidFill>
              <a:srgbClr val="6699CC"/>
            </a:solidFill>
            <a:prstDash val="solid"/>
          </a:ln>
        </p:spPr>
      </p:sp>
      <p:sp>
        <p:nvSpPr>
          <p:cNvPr id="57" name="Text 55"/>
          <p:cNvSpPr/>
          <p:nvPr/>
        </p:nvSpPr>
        <p:spPr>
          <a:xfrm>
            <a:off x="6464808" y="3035808"/>
            <a:ext cx="2359152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Automation: UAT sign-off and user training pack</a:t>
            </a:r>
            <a:endParaRPr lang="en-US" sz="800" dirty="0"/>
          </a:p>
        </p:txBody>
      </p:sp>
      <p:sp>
        <p:nvSpPr>
          <p:cNvPr id="58" name="Shape 56"/>
          <p:cNvSpPr/>
          <p:nvPr/>
        </p:nvSpPr>
        <p:spPr>
          <a:xfrm>
            <a:off x="6355080" y="3566160"/>
            <a:ext cx="2523744" cy="512064"/>
          </a:xfrm>
          <a:prstGeom prst="rect">
            <a:avLst/>
          </a:prstGeom>
          <a:solidFill>
            <a:srgbClr val="003366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9" name="Shape 57"/>
          <p:cNvSpPr/>
          <p:nvPr/>
        </p:nvSpPr>
        <p:spPr>
          <a:xfrm>
            <a:off x="6355080" y="3566160"/>
            <a:ext cx="54864" cy="512064"/>
          </a:xfrm>
          <a:prstGeom prst="rect">
            <a:avLst/>
          </a:prstGeom>
          <a:solidFill>
            <a:srgbClr val="6699CC"/>
          </a:solidFill>
          <a:ln w="12700">
            <a:solidFill>
              <a:srgbClr val="6699CC"/>
            </a:solidFill>
            <a:prstDash val="solid"/>
          </a:ln>
        </p:spPr>
      </p:sp>
      <p:sp>
        <p:nvSpPr>
          <p:cNvPr id="60" name="Text 58"/>
          <p:cNvSpPr/>
          <p:nvPr/>
        </p:nvSpPr>
        <p:spPr>
          <a:xfrm>
            <a:off x="6464808" y="3602736"/>
            <a:ext cx="2359152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Compliance: mobilise legal; complete GDPR audit — priority red</a:t>
            </a:r>
            <a:endParaRPr lang="en-US" sz="800" dirty="0"/>
          </a:p>
        </p:txBody>
      </p:sp>
      <p:sp>
        <p:nvSpPr>
          <p:cNvPr id="61" name="Shape 59"/>
          <p:cNvSpPr/>
          <p:nvPr/>
        </p:nvSpPr>
        <p:spPr>
          <a:xfrm>
            <a:off x="6355080" y="4133088"/>
            <a:ext cx="2523744" cy="512064"/>
          </a:xfrm>
          <a:prstGeom prst="rect">
            <a:avLst/>
          </a:prstGeom>
          <a:solidFill>
            <a:srgbClr val="003366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2" name="Shape 60"/>
          <p:cNvSpPr/>
          <p:nvPr/>
        </p:nvSpPr>
        <p:spPr>
          <a:xfrm>
            <a:off x="6355080" y="4133088"/>
            <a:ext cx="54864" cy="512064"/>
          </a:xfrm>
          <a:prstGeom prst="rect">
            <a:avLst/>
          </a:prstGeom>
          <a:solidFill>
            <a:srgbClr val="6699CC"/>
          </a:solidFill>
          <a:ln w="12700">
            <a:solidFill>
              <a:srgbClr val="6699CC"/>
            </a:solidFill>
            <a:prstDash val="solid"/>
          </a:ln>
        </p:spPr>
      </p:sp>
      <p:sp>
        <p:nvSpPr>
          <p:cNvPr id="63" name="Text 61"/>
          <p:cNvSpPr/>
          <p:nvPr/>
        </p:nvSpPr>
        <p:spPr>
          <a:xfrm>
            <a:off x="6464808" y="4169664"/>
            <a:ext cx="2359152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Portal: finalise UX revisions; re-baseline vendor timeline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1A3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256032"/>
            <a:ext cx="36576" cy="292608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93776" y="246888"/>
            <a:ext cx="6400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00" kern="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STANDARD OPERATING PROCEDURE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8046720" y="164592"/>
            <a:ext cx="914400" cy="256032"/>
          </a:xfrm>
          <a:prstGeom prst="roundRect">
            <a:avLst>
              <a:gd name="adj" fmla="val 17857"/>
            </a:avLst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046720" y="164592"/>
            <a:ext cx="914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Layout A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365760" y="594360"/>
            <a:ext cx="8412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SOP — Process One-Pager</a:t>
            </a:r>
            <a:endParaRPr lang="en-US" sz="2600" dirty="0"/>
          </a:p>
        </p:txBody>
      </p:sp>
      <p:sp>
        <p:nvSpPr>
          <p:cNvPr id="7" name="Text 5"/>
          <p:cNvSpPr/>
          <p:nvPr/>
        </p:nvSpPr>
        <p:spPr>
          <a:xfrm>
            <a:off x="365760" y="1078992"/>
            <a:ext cx="8412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Step-by-step instructions, exception handling, and version control in one view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0" y="4919472"/>
            <a:ext cx="9144000" cy="219456"/>
          </a:xfrm>
          <a:prstGeom prst="rect">
            <a:avLst/>
          </a:prstGeom>
          <a:solidFill>
            <a:srgbClr val="003366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365760" y="4928616"/>
            <a:ext cx="8412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 | B  ·  SOP Template  ·  soufianeboudarraja.com</a:t>
            </a:r>
            <a:endParaRPr lang="en-US" sz="800" dirty="0"/>
          </a:p>
        </p:txBody>
      </p:sp>
      <p:sp>
        <p:nvSpPr>
          <p:cNvPr id="10" name="Shape 8"/>
          <p:cNvSpPr/>
          <p:nvPr/>
        </p:nvSpPr>
        <p:spPr>
          <a:xfrm>
            <a:off x="320040" y="1389888"/>
            <a:ext cx="8503920" cy="329184"/>
          </a:xfrm>
          <a:prstGeom prst="rect">
            <a:avLst/>
          </a:prstGeom>
          <a:solidFill>
            <a:srgbClr val="003366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411480" y="1408176"/>
            <a:ext cx="82296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Process Name:</a:t>
            </a:r>
            <a:endParaRPr lang="en-US" sz="750" dirty="0"/>
          </a:p>
        </p:txBody>
      </p:sp>
      <p:sp>
        <p:nvSpPr>
          <p:cNvPr id="12" name="Text 10"/>
          <p:cNvSpPr/>
          <p:nvPr/>
        </p:nvSpPr>
        <p:spPr>
          <a:xfrm>
            <a:off x="411480" y="1554480"/>
            <a:ext cx="141732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Invoice Processing — Accounts Payable</a:t>
            </a:r>
            <a:endParaRPr lang="en-US" sz="750" dirty="0"/>
          </a:p>
        </p:txBody>
      </p:sp>
      <p:sp>
        <p:nvSpPr>
          <p:cNvPr id="13" name="Text 11"/>
          <p:cNvSpPr/>
          <p:nvPr/>
        </p:nvSpPr>
        <p:spPr>
          <a:xfrm>
            <a:off x="2093976" y="1408176"/>
            <a:ext cx="82296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Owner:</a:t>
            </a:r>
            <a:endParaRPr lang="en-US" sz="750" dirty="0"/>
          </a:p>
        </p:txBody>
      </p:sp>
      <p:sp>
        <p:nvSpPr>
          <p:cNvPr id="14" name="Text 12"/>
          <p:cNvSpPr/>
          <p:nvPr/>
        </p:nvSpPr>
        <p:spPr>
          <a:xfrm>
            <a:off x="2093976" y="1554480"/>
            <a:ext cx="141732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Finance Ops Lead</a:t>
            </a:r>
            <a:endParaRPr lang="en-US" sz="750" dirty="0"/>
          </a:p>
        </p:txBody>
      </p:sp>
      <p:sp>
        <p:nvSpPr>
          <p:cNvPr id="15" name="Text 13"/>
          <p:cNvSpPr/>
          <p:nvPr/>
        </p:nvSpPr>
        <p:spPr>
          <a:xfrm>
            <a:off x="3776472" y="1408176"/>
            <a:ext cx="82296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Trigger:</a:t>
            </a:r>
            <a:endParaRPr lang="en-US" sz="750" dirty="0"/>
          </a:p>
        </p:txBody>
      </p:sp>
      <p:sp>
        <p:nvSpPr>
          <p:cNvPr id="16" name="Text 14"/>
          <p:cNvSpPr/>
          <p:nvPr/>
        </p:nvSpPr>
        <p:spPr>
          <a:xfrm>
            <a:off x="3776472" y="1554480"/>
            <a:ext cx="141732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Invoice received from vendor</a:t>
            </a:r>
            <a:endParaRPr lang="en-US" sz="750" dirty="0"/>
          </a:p>
        </p:txBody>
      </p:sp>
      <p:sp>
        <p:nvSpPr>
          <p:cNvPr id="17" name="Text 15"/>
          <p:cNvSpPr/>
          <p:nvPr/>
        </p:nvSpPr>
        <p:spPr>
          <a:xfrm>
            <a:off x="5458968" y="1408176"/>
            <a:ext cx="82296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Version:</a:t>
            </a:r>
            <a:endParaRPr lang="en-US" sz="750" dirty="0"/>
          </a:p>
        </p:txBody>
      </p:sp>
      <p:sp>
        <p:nvSpPr>
          <p:cNvPr id="18" name="Text 16"/>
          <p:cNvSpPr/>
          <p:nvPr/>
        </p:nvSpPr>
        <p:spPr>
          <a:xfrm>
            <a:off x="5458968" y="1554480"/>
            <a:ext cx="141732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v1.2</a:t>
            </a:r>
            <a:endParaRPr lang="en-US" sz="750" dirty="0"/>
          </a:p>
        </p:txBody>
      </p:sp>
      <p:sp>
        <p:nvSpPr>
          <p:cNvPr id="19" name="Text 17"/>
          <p:cNvSpPr/>
          <p:nvPr/>
        </p:nvSpPr>
        <p:spPr>
          <a:xfrm>
            <a:off x="7141464" y="1408176"/>
            <a:ext cx="82296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Review Date:</a:t>
            </a:r>
            <a:endParaRPr lang="en-US" sz="750" dirty="0"/>
          </a:p>
        </p:txBody>
      </p:sp>
      <p:sp>
        <p:nvSpPr>
          <p:cNvPr id="20" name="Text 18"/>
          <p:cNvSpPr/>
          <p:nvPr/>
        </p:nvSpPr>
        <p:spPr>
          <a:xfrm>
            <a:off x="7141464" y="1554480"/>
            <a:ext cx="141732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__/__/____</a:t>
            </a:r>
            <a:endParaRPr lang="en-US" sz="750" dirty="0"/>
          </a:p>
        </p:txBody>
      </p:sp>
      <p:sp>
        <p:nvSpPr>
          <p:cNvPr id="21" name="Shape 19"/>
          <p:cNvSpPr/>
          <p:nvPr/>
        </p:nvSpPr>
        <p:spPr>
          <a:xfrm>
            <a:off x="320040" y="1792224"/>
            <a:ext cx="4114800" cy="662940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2" name="Shape 20"/>
          <p:cNvSpPr/>
          <p:nvPr/>
        </p:nvSpPr>
        <p:spPr>
          <a:xfrm>
            <a:off x="320040" y="1792224"/>
            <a:ext cx="310896" cy="662940"/>
          </a:xfrm>
          <a:prstGeom prst="rect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320040" y="1792224"/>
            <a:ext cx="310896" cy="6629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100" dirty="0"/>
          </a:p>
        </p:txBody>
      </p:sp>
      <p:sp>
        <p:nvSpPr>
          <p:cNvPr id="24" name="Text 22"/>
          <p:cNvSpPr/>
          <p:nvPr/>
        </p:nvSpPr>
        <p:spPr>
          <a:xfrm>
            <a:off x="685800" y="1883664"/>
            <a:ext cx="3657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Receive Invoice</a:t>
            </a:r>
            <a:endParaRPr lang="en-US" sz="1100" dirty="0"/>
          </a:p>
        </p:txBody>
      </p:sp>
      <p:sp>
        <p:nvSpPr>
          <p:cNvPr id="25" name="Text 23"/>
          <p:cNvSpPr/>
          <p:nvPr/>
        </p:nvSpPr>
        <p:spPr>
          <a:xfrm>
            <a:off x="685800" y="2139696"/>
            <a:ext cx="3657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Log receipt in AP system — date-stamp and assign reference number</a:t>
            </a:r>
            <a:endParaRPr lang="en-US" sz="900" dirty="0"/>
          </a:p>
        </p:txBody>
      </p:sp>
      <p:sp>
        <p:nvSpPr>
          <p:cNvPr id="26" name="Shape 24"/>
          <p:cNvSpPr/>
          <p:nvPr/>
        </p:nvSpPr>
        <p:spPr>
          <a:xfrm>
            <a:off x="4709160" y="1792224"/>
            <a:ext cx="4114800" cy="662940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4709160" y="1792224"/>
            <a:ext cx="310896" cy="662940"/>
          </a:xfrm>
          <a:prstGeom prst="rect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4709160" y="1792224"/>
            <a:ext cx="310896" cy="6629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100" dirty="0"/>
          </a:p>
        </p:txBody>
      </p:sp>
      <p:sp>
        <p:nvSpPr>
          <p:cNvPr id="29" name="Text 27"/>
          <p:cNvSpPr/>
          <p:nvPr/>
        </p:nvSpPr>
        <p:spPr>
          <a:xfrm>
            <a:off x="5074920" y="1883664"/>
            <a:ext cx="3657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Validate PO Match</a:t>
            </a:r>
            <a:endParaRPr lang="en-US" sz="1100" dirty="0"/>
          </a:p>
        </p:txBody>
      </p:sp>
      <p:sp>
        <p:nvSpPr>
          <p:cNvPr id="30" name="Text 28"/>
          <p:cNvSpPr/>
          <p:nvPr/>
        </p:nvSpPr>
        <p:spPr>
          <a:xfrm>
            <a:off x="5074920" y="2139696"/>
            <a:ext cx="3657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3-way match: PO number, goods receipt, and invoice amount</a:t>
            </a:r>
            <a:endParaRPr lang="en-US" sz="900" dirty="0"/>
          </a:p>
        </p:txBody>
      </p:sp>
      <p:sp>
        <p:nvSpPr>
          <p:cNvPr id="31" name="Shape 29"/>
          <p:cNvSpPr/>
          <p:nvPr/>
        </p:nvSpPr>
        <p:spPr>
          <a:xfrm>
            <a:off x="320040" y="2491740"/>
            <a:ext cx="4114800" cy="662940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2" name="Shape 30"/>
          <p:cNvSpPr/>
          <p:nvPr/>
        </p:nvSpPr>
        <p:spPr>
          <a:xfrm>
            <a:off x="320040" y="2491740"/>
            <a:ext cx="310896" cy="662940"/>
          </a:xfrm>
          <a:prstGeom prst="rect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320040" y="2491740"/>
            <a:ext cx="310896" cy="6629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100" dirty="0"/>
          </a:p>
        </p:txBody>
      </p:sp>
      <p:sp>
        <p:nvSpPr>
          <p:cNvPr id="34" name="Text 32"/>
          <p:cNvSpPr/>
          <p:nvPr/>
        </p:nvSpPr>
        <p:spPr>
          <a:xfrm>
            <a:off x="685800" y="2583180"/>
            <a:ext cx="3657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Approval Routing</a:t>
            </a:r>
            <a:endParaRPr lang="en-US" sz="1100" dirty="0"/>
          </a:p>
        </p:txBody>
      </p:sp>
      <p:sp>
        <p:nvSpPr>
          <p:cNvPr id="35" name="Text 33"/>
          <p:cNvSpPr/>
          <p:nvPr/>
        </p:nvSpPr>
        <p:spPr>
          <a:xfrm>
            <a:off x="685800" y="2839212"/>
            <a:ext cx="3657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Route to budget owner for sign-off if amount &gt; €5,000</a:t>
            </a:r>
            <a:endParaRPr lang="en-US" sz="900" dirty="0"/>
          </a:p>
        </p:txBody>
      </p:sp>
      <p:sp>
        <p:nvSpPr>
          <p:cNvPr id="36" name="Shape 34"/>
          <p:cNvSpPr/>
          <p:nvPr/>
        </p:nvSpPr>
        <p:spPr>
          <a:xfrm>
            <a:off x="4709160" y="2491740"/>
            <a:ext cx="4114800" cy="662940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4709160" y="2491740"/>
            <a:ext cx="310896" cy="662940"/>
          </a:xfrm>
          <a:prstGeom prst="rect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38" name="Text 36"/>
          <p:cNvSpPr/>
          <p:nvPr/>
        </p:nvSpPr>
        <p:spPr>
          <a:xfrm>
            <a:off x="4709160" y="2491740"/>
            <a:ext cx="310896" cy="6629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1100" dirty="0"/>
          </a:p>
        </p:txBody>
      </p:sp>
      <p:sp>
        <p:nvSpPr>
          <p:cNvPr id="39" name="Text 37"/>
          <p:cNvSpPr/>
          <p:nvPr/>
        </p:nvSpPr>
        <p:spPr>
          <a:xfrm>
            <a:off x="5074920" y="2583180"/>
            <a:ext cx="3657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Coding &amp; Entry</a:t>
            </a:r>
            <a:endParaRPr lang="en-US" sz="1100" dirty="0"/>
          </a:p>
        </p:txBody>
      </p:sp>
      <p:sp>
        <p:nvSpPr>
          <p:cNvPr id="40" name="Text 38"/>
          <p:cNvSpPr/>
          <p:nvPr/>
        </p:nvSpPr>
        <p:spPr>
          <a:xfrm>
            <a:off x="5074920" y="2839212"/>
            <a:ext cx="3657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Assign cost centre, GL code, and payment terms in ERP</a:t>
            </a:r>
            <a:endParaRPr lang="en-US" sz="900" dirty="0"/>
          </a:p>
        </p:txBody>
      </p:sp>
      <p:sp>
        <p:nvSpPr>
          <p:cNvPr id="41" name="Shape 39"/>
          <p:cNvSpPr/>
          <p:nvPr/>
        </p:nvSpPr>
        <p:spPr>
          <a:xfrm>
            <a:off x="320040" y="3191256"/>
            <a:ext cx="4114800" cy="662940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2" name="Shape 40"/>
          <p:cNvSpPr/>
          <p:nvPr/>
        </p:nvSpPr>
        <p:spPr>
          <a:xfrm>
            <a:off x="320040" y="3191256"/>
            <a:ext cx="310896" cy="662940"/>
          </a:xfrm>
          <a:prstGeom prst="rect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43" name="Text 41"/>
          <p:cNvSpPr/>
          <p:nvPr/>
        </p:nvSpPr>
        <p:spPr>
          <a:xfrm>
            <a:off x="320040" y="3191256"/>
            <a:ext cx="310896" cy="6629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1100" dirty="0"/>
          </a:p>
        </p:txBody>
      </p:sp>
      <p:sp>
        <p:nvSpPr>
          <p:cNvPr id="44" name="Text 42"/>
          <p:cNvSpPr/>
          <p:nvPr/>
        </p:nvSpPr>
        <p:spPr>
          <a:xfrm>
            <a:off x="685800" y="3282696"/>
            <a:ext cx="3657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Payment Run</a:t>
            </a:r>
            <a:endParaRPr lang="en-US" sz="1100" dirty="0"/>
          </a:p>
        </p:txBody>
      </p:sp>
      <p:sp>
        <p:nvSpPr>
          <p:cNvPr id="45" name="Text 43"/>
          <p:cNvSpPr/>
          <p:nvPr/>
        </p:nvSpPr>
        <p:spPr>
          <a:xfrm>
            <a:off x="685800" y="3538728"/>
            <a:ext cx="3657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Batch process on agreed schedule (Tues/Thurs) — export to bank</a:t>
            </a:r>
            <a:endParaRPr lang="en-US" sz="900" dirty="0"/>
          </a:p>
        </p:txBody>
      </p:sp>
      <p:sp>
        <p:nvSpPr>
          <p:cNvPr id="46" name="Shape 44"/>
          <p:cNvSpPr/>
          <p:nvPr/>
        </p:nvSpPr>
        <p:spPr>
          <a:xfrm>
            <a:off x="4709160" y="3191256"/>
            <a:ext cx="4114800" cy="662940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4709160" y="3191256"/>
            <a:ext cx="310896" cy="662940"/>
          </a:xfrm>
          <a:prstGeom prst="rect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48" name="Text 46"/>
          <p:cNvSpPr/>
          <p:nvPr/>
        </p:nvSpPr>
        <p:spPr>
          <a:xfrm>
            <a:off x="4709160" y="3191256"/>
            <a:ext cx="310896" cy="6629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1100" dirty="0"/>
          </a:p>
        </p:txBody>
      </p:sp>
      <p:sp>
        <p:nvSpPr>
          <p:cNvPr id="49" name="Text 47"/>
          <p:cNvSpPr/>
          <p:nvPr/>
        </p:nvSpPr>
        <p:spPr>
          <a:xfrm>
            <a:off x="5074920" y="3282696"/>
            <a:ext cx="3657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Exception Handling</a:t>
            </a:r>
            <a:endParaRPr lang="en-US" sz="1100" dirty="0"/>
          </a:p>
        </p:txBody>
      </p:sp>
      <p:sp>
        <p:nvSpPr>
          <p:cNvPr id="50" name="Text 48"/>
          <p:cNvSpPr/>
          <p:nvPr/>
        </p:nvSpPr>
        <p:spPr>
          <a:xfrm>
            <a:off x="5074920" y="3538728"/>
            <a:ext cx="3657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Flag mismatches — hold payment, notify vendor, document reason</a:t>
            </a:r>
            <a:endParaRPr lang="en-US" sz="900" dirty="0"/>
          </a:p>
        </p:txBody>
      </p:sp>
      <p:sp>
        <p:nvSpPr>
          <p:cNvPr id="51" name="Shape 49"/>
          <p:cNvSpPr/>
          <p:nvPr/>
        </p:nvSpPr>
        <p:spPr>
          <a:xfrm>
            <a:off x="320040" y="3890772"/>
            <a:ext cx="4114800" cy="662940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2" name="Shape 50"/>
          <p:cNvSpPr/>
          <p:nvPr/>
        </p:nvSpPr>
        <p:spPr>
          <a:xfrm>
            <a:off x="320040" y="3890772"/>
            <a:ext cx="310896" cy="662940"/>
          </a:xfrm>
          <a:prstGeom prst="rect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53" name="Text 51"/>
          <p:cNvSpPr/>
          <p:nvPr/>
        </p:nvSpPr>
        <p:spPr>
          <a:xfrm>
            <a:off x="320040" y="3890772"/>
            <a:ext cx="310896" cy="6629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</a:t>
            </a:r>
            <a:endParaRPr lang="en-US" sz="1100" dirty="0"/>
          </a:p>
        </p:txBody>
      </p:sp>
      <p:sp>
        <p:nvSpPr>
          <p:cNvPr id="54" name="Text 52"/>
          <p:cNvSpPr/>
          <p:nvPr/>
        </p:nvSpPr>
        <p:spPr>
          <a:xfrm>
            <a:off x="685800" y="3982212"/>
            <a:ext cx="3657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Reconciliation</a:t>
            </a:r>
            <a:endParaRPr lang="en-US" sz="1100" dirty="0"/>
          </a:p>
        </p:txBody>
      </p:sp>
      <p:sp>
        <p:nvSpPr>
          <p:cNvPr id="55" name="Text 53"/>
          <p:cNvSpPr/>
          <p:nvPr/>
        </p:nvSpPr>
        <p:spPr>
          <a:xfrm>
            <a:off x="685800" y="4238244"/>
            <a:ext cx="3657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Monthly: reconcile AP ledger to bank statement — clear all holds</a:t>
            </a:r>
            <a:endParaRPr lang="en-US" sz="900" dirty="0"/>
          </a:p>
        </p:txBody>
      </p:sp>
      <p:sp>
        <p:nvSpPr>
          <p:cNvPr id="56" name="Shape 54"/>
          <p:cNvSpPr/>
          <p:nvPr/>
        </p:nvSpPr>
        <p:spPr>
          <a:xfrm>
            <a:off x="4709160" y="3890772"/>
            <a:ext cx="4114800" cy="662940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7" name="Shape 55"/>
          <p:cNvSpPr/>
          <p:nvPr/>
        </p:nvSpPr>
        <p:spPr>
          <a:xfrm>
            <a:off x="4709160" y="3890772"/>
            <a:ext cx="310896" cy="662940"/>
          </a:xfrm>
          <a:prstGeom prst="rect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58" name="Text 56"/>
          <p:cNvSpPr/>
          <p:nvPr/>
        </p:nvSpPr>
        <p:spPr>
          <a:xfrm>
            <a:off x="4709160" y="3890772"/>
            <a:ext cx="310896" cy="6629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</a:t>
            </a:r>
            <a:endParaRPr lang="en-US" sz="1100" dirty="0"/>
          </a:p>
        </p:txBody>
      </p:sp>
      <p:sp>
        <p:nvSpPr>
          <p:cNvPr id="59" name="Text 57"/>
          <p:cNvSpPr/>
          <p:nvPr/>
        </p:nvSpPr>
        <p:spPr>
          <a:xfrm>
            <a:off x="5074920" y="3982212"/>
            <a:ext cx="3657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Archive &amp; Audit Trail</a:t>
            </a:r>
            <a:endParaRPr lang="en-US" sz="1100" dirty="0"/>
          </a:p>
        </p:txBody>
      </p:sp>
      <p:sp>
        <p:nvSpPr>
          <p:cNvPr id="60" name="Text 58"/>
          <p:cNvSpPr/>
          <p:nvPr/>
        </p:nvSpPr>
        <p:spPr>
          <a:xfrm>
            <a:off x="5074920" y="4238244"/>
            <a:ext cx="3657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Store original invoice + approval trail for 7 years (GDPR/tax)</a:t>
            </a:r>
            <a:endParaRPr lang="en-US" sz="900" dirty="0"/>
          </a:p>
        </p:txBody>
      </p:sp>
      <p:sp>
        <p:nvSpPr>
          <p:cNvPr id="61" name="Shape 59"/>
          <p:cNvSpPr/>
          <p:nvPr/>
        </p:nvSpPr>
        <p:spPr>
          <a:xfrm>
            <a:off x="320040" y="4645152"/>
            <a:ext cx="8503920" cy="219456"/>
          </a:xfrm>
          <a:prstGeom prst="rect">
            <a:avLst/>
          </a:prstGeom>
          <a:solidFill>
            <a:srgbClr val="003366"/>
          </a:solidFill>
          <a:ln w="10160">
            <a:solidFill>
              <a:srgbClr val="336699"/>
            </a:solidFill>
            <a:prstDash val="solid"/>
          </a:ln>
        </p:spPr>
      </p:sp>
      <p:sp>
        <p:nvSpPr>
          <p:cNvPr id="62" name="Text 60"/>
          <p:cNvSpPr/>
          <p:nvPr/>
        </p:nvSpPr>
        <p:spPr>
          <a:xfrm>
            <a:off x="457200" y="4654296"/>
            <a:ext cx="8229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Tools: ERP (SAP / D365)  ·  AP portal  ·  Bank payment module  |  Exception: If no PO exists → raise purchase req. before approval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1A3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256032"/>
            <a:ext cx="36576" cy="292608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93776" y="246888"/>
            <a:ext cx="6400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00" kern="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STANDARD OPERATING PROCEDURE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8046720" y="164592"/>
            <a:ext cx="914400" cy="256032"/>
          </a:xfrm>
          <a:prstGeom prst="roundRect">
            <a:avLst>
              <a:gd name="adj" fmla="val 17857"/>
            </a:avLst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046720" y="164592"/>
            <a:ext cx="914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Layout B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365760" y="594360"/>
            <a:ext cx="8412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SOP — Swimlane View</a:t>
            </a:r>
            <a:endParaRPr lang="en-US" sz="2600" dirty="0"/>
          </a:p>
        </p:txBody>
      </p:sp>
      <p:sp>
        <p:nvSpPr>
          <p:cNvPr id="7" name="Text 5"/>
          <p:cNvSpPr/>
          <p:nvPr/>
        </p:nvSpPr>
        <p:spPr>
          <a:xfrm>
            <a:off x="365760" y="1078992"/>
            <a:ext cx="8412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Who performs each step — cross-functional handoffs at a glance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0" y="4919472"/>
            <a:ext cx="9144000" cy="219456"/>
          </a:xfrm>
          <a:prstGeom prst="rect">
            <a:avLst/>
          </a:prstGeom>
          <a:solidFill>
            <a:srgbClr val="003366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365760" y="4928616"/>
            <a:ext cx="8412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 | B  ·  SOP Template  ·  soufianeboudarraja.com</a:t>
            </a:r>
            <a:endParaRPr lang="en-US" sz="800" dirty="0"/>
          </a:p>
        </p:txBody>
      </p:sp>
      <p:sp>
        <p:nvSpPr>
          <p:cNvPr id="10" name="Shape 8"/>
          <p:cNvSpPr/>
          <p:nvPr/>
        </p:nvSpPr>
        <p:spPr>
          <a:xfrm>
            <a:off x="320040" y="1389888"/>
            <a:ext cx="1554480" cy="329184"/>
          </a:xfrm>
          <a:prstGeom prst="rect">
            <a:avLst/>
          </a:prstGeom>
          <a:solidFill>
            <a:srgbClr val="003366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320040" y="1389888"/>
            <a:ext cx="155448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Role</a:t>
            </a:r>
            <a:endParaRPr lang="en-US" sz="900" dirty="0"/>
          </a:p>
        </p:txBody>
      </p:sp>
      <p:sp>
        <p:nvSpPr>
          <p:cNvPr id="12" name="Shape 10"/>
          <p:cNvSpPr/>
          <p:nvPr/>
        </p:nvSpPr>
        <p:spPr>
          <a:xfrm>
            <a:off x="1874520" y="1389888"/>
            <a:ext cx="902970" cy="329184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1874520" y="1389888"/>
            <a:ext cx="90297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900" dirty="0"/>
          </a:p>
        </p:txBody>
      </p:sp>
      <p:sp>
        <p:nvSpPr>
          <p:cNvPr id="14" name="Shape 12"/>
          <p:cNvSpPr/>
          <p:nvPr/>
        </p:nvSpPr>
        <p:spPr>
          <a:xfrm>
            <a:off x="2777490" y="1389888"/>
            <a:ext cx="902970" cy="329184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2777490" y="1389888"/>
            <a:ext cx="90297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900" dirty="0"/>
          </a:p>
        </p:txBody>
      </p:sp>
      <p:sp>
        <p:nvSpPr>
          <p:cNvPr id="16" name="Shape 14"/>
          <p:cNvSpPr/>
          <p:nvPr/>
        </p:nvSpPr>
        <p:spPr>
          <a:xfrm>
            <a:off x="3680460" y="1389888"/>
            <a:ext cx="902970" cy="329184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3680460" y="1389888"/>
            <a:ext cx="90297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900" dirty="0"/>
          </a:p>
        </p:txBody>
      </p:sp>
      <p:sp>
        <p:nvSpPr>
          <p:cNvPr id="18" name="Shape 16"/>
          <p:cNvSpPr/>
          <p:nvPr/>
        </p:nvSpPr>
        <p:spPr>
          <a:xfrm>
            <a:off x="4583430" y="1389888"/>
            <a:ext cx="902970" cy="329184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4583430" y="1389888"/>
            <a:ext cx="90297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900" dirty="0"/>
          </a:p>
        </p:txBody>
      </p:sp>
      <p:sp>
        <p:nvSpPr>
          <p:cNvPr id="20" name="Shape 18"/>
          <p:cNvSpPr/>
          <p:nvPr/>
        </p:nvSpPr>
        <p:spPr>
          <a:xfrm>
            <a:off x="5486400" y="1389888"/>
            <a:ext cx="902970" cy="329184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5486400" y="1389888"/>
            <a:ext cx="90297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900" dirty="0"/>
          </a:p>
        </p:txBody>
      </p:sp>
      <p:sp>
        <p:nvSpPr>
          <p:cNvPr id="22" name="Shape 20"/>
          <p:cNvSpPr/>
          <p:nvPr/>
        </p:nvSpPr>
        <p:spPr>
          <a:xfrm>
            <a:off x="6389370" y="1389888"/>
            <a:ext cx="902970" cy="329184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6389370" y="1389888"/>
            <a:ext cx="90297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900" dirty="0"/>
          </a:p>
        </p:txBody>
      </p:sp>
      <p:sp>
        <p:nvSpPr>
          <p:cNvPr id="24" name="Shape 22"/>
          <p:cNvSpPr/>
          <p:nvPr/>
        </p:nvSpPr>
        <p:spPr>
          <a:xfrm>
            <a:off x="7292340" y="1389888"/>
            <a:ext cx="902970" cy="329184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7292340" y="1389888"/>
            <a:ext cx="90297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</a:t>
            </a:r>
            <a:endParaRPr lang="en-US" sz="900" dirty="0"/>
          </a:p>
        </p:txBody>
      </p:sp>
      <p:sp>
        <p:nvSpPr>
          <p:cNvPr id="26" name="Shape 24"/>
          <p:cNvSpPr/>
          <p:nvPr/>
        </p:nvSpPr>
        <p:spPr>
          <a:xfrm>
            <a:off x="8195310" y="1389888"/>
            <a:ext cx="902970" cy="329184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8195310" y="1389888"/>
            <a:ext cx="90297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</a:t>
            </a:r>
            <a:endParaRPr lang="en-US" sz="900" dirty="0"/>
          </a:p>
        </p:txBody>
      </p:sp>
      <p:sp>
        <p:nvSpPr>
          <p:cNvPr id="28" name="Shape 26"/>
          <p:cNvSpPr/>
          <p:nvPr/>
        </p:nvSpPr>
        <p:spPr>
          <a:xfrm>
            <a:off x="320040" y="1755648"/>
            <a:ext cx="1554480" cy="874395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320040" y="1755648"/>
            <a:ext cx="1554480" cy="87439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 Clerk</a:t>
            </a:r>
            <a:endParaRPr lang="en-US" sz="900" dirty="0"/>
          </a:p>
        </p:txBody>
      </p:sp>
      <p:sp>
        <p:nvSpPr>
          <p:cNvPr id="30" name="Shape 28"/>
          <p:cNvSpPr/>
          <p:nvPr/>
        </p:nvSpPr>
        <p:spPr>
          <a:xfrm>
            <a:off x="1874520" y="1755648"/>
            <a:ext cx="902970" cy="874395"/>
          </a:xfrm>
          <a:prstGeom prst="rect">
            <a:avLst/>
          </a:prstGeom>
          <a:solidFill>
            <a:srgbClr val="336699">
              <a:alpha val="90000"/>
            </a:srgbClr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1" name="Shape 29"/>
          <p:cNvSpPr/>
          <p:nvPr/>
        </p:nvSpPr>
        <p:spPr>
          <a:xfrm>
            <a:off x="2143125" y="2009965"/>
            <a:ext cx="365760" cy="36576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2" name="Text 30"/>
          <p:cNvSpPr/>
          <p:nvPr/>
        </p:nvSpPr>
        <p:spPr>
          <a:xfrm>
            <a:off x="2143125" y="2009965"/>
            <a:ext cx="3657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</a:t>
            </a:r>
            <a:endParaRPr lang="en-US" sz="1100" dirty="0"/>
          </a:p>
        </p:txBody>
      </p:sp>
      <p:sp>
        <p:nvSpPr>
          <p:cNvPr id="33" name="Text 31"/>
          <p:cNvSpPr/>
          <p:nvPr/>
        </p:nvSpPr>
        <p:spPr>
          <a:xfrm>
            <a:off x="1911096" y="2355723"/>
            <a:ext cx="829818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5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Receive Invoice</a:t>
            </a:r>
            <a:endParaRPr lang="en-US" sz="650" dirty="0"/>
          </a:p>
        </p:txBody>
      </p:sp>
      <p:sp>
        <p:nvSpPr>
          <p:cNvPr id="34" name="Shape 32"/>
          <p:cNvSpPr/>
          <p:nvPr/>
        </p:nvSpPr>
        <p:spPr>
          <a:xfrm>
            <a:off x="2777490" y="1755648"/>
            <a:ext cx="902970" cy="874395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5" name="Shape 33"/>
          <p:cNvSpPr/>
          <p:nvPr/>
        </p:nvSpPr>
        <p:spPr>
          <a:xfrm>
            <a:off x="3680460" y="1755648"/>
            <a:ext cx="902970" cy="874395"/>
          </a:xfrm>
          <a:prstGeom prst="rect">
            <a:avLst/>
          </a:prstGeom>
          <a:solidFill>
            <a:srgbClr val="336699">
              <a:alpha val="90000"/>
            </a:srgbClr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6" name="Shape 34"/>
          <p:cNvSpPr/>
          <p:nvPr/>
        </p:nvSpPr>
        <p:spPr>
          <a:xfrm>
            <a:off x="3949065" y="2009965"/>
            <a:ext cx="365760" cy="36576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7" name="Text 35"/>
          <p:cNvSpPr/>
          <p:nvPr/>
        </p:nvSpPr>
        <p:spPr>
          <a:xfrm>
            <a:off x="3949065" y="2009965"/>
            <a:ext cx="3657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</a:t>
            </a:r>
            <a:endParaRPr lang="en-US" sz="1100" dirty="0"/>
          </a:p>
        </p:txBody>
      </p:sp>
      <p:sp>
        <p:nvSpPr>
          <p:cNvPr id="38" name="Text 36"/>
          <p:cNvSpPr/>
          <p:nvPr/>
        </p:nvSpPr>
        <p:spPr>
          <a:xfrm>
            <a:off x="3717036" y="2355723"/>
            <a:ext cx="829818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5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Route for Approval</a:t>
            </a:r>
            <a:endParaRPr lang="en-US" sz="650" dirty="0"/>
          </a:p>
        </p:txBody>
      </p:sp>
      <p:sp>
        <p:nvSpPr>
          <p:cNvPr id="39" name="Shape 37"/>
          <p:cNvSpPr/>
          <p:nvPr/>
        </p:nvSpPr>
        <p:spPr>
          <a:xfrm>
            <a:off x="4583430" y="1755648"/>
            <a:ext cx="902970" cy="874395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0" name="Shape 38"/>
          <p:cNvSpPr/>
          <p:nvPr/>
        </p:nvSpPr>
        <p:spPr>
          <a:xfrm>
            <a:off x="5486400" y="1755648"/>
            <a:ext cx="902970" cy="874395"/>
          </a:xfrm>
          <a:prstGeom prst="rect">
            <a:avLst/>
          </a:prstGeom>
          <a:solidFill>
            <a:srgbClr val="336699">
              <a:alpha val="90000"/>
            </a:srgbClr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1" name="Shape 39"/>
          <p:cNvSpPr/>
          <p:nvPr/>
        </p:nvSpPr>
        <p:spPr>
          <a:xfrm>
            <a:off x="5755005" y="2009965"/>
            <a:ext cx="365760" cy="36576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42" name="Text 40"/>
          <p:cNvSpPr/>
          <p:nvPr/>
        </p:nvSpPr>
        <p:spPr>
          <a:xfrm>
            <a:off x="5755005" y="2009965"/>
            <a:ext cx="3657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</a:t>
            </a:r>
            <a:endParaRPr lang="en-US" sz="1100" dirty="0"/>
          </a:p>
        </p:txBody>
      </p:sp>
      <p:sp>
        <p:nvSpPr>
          <p:cNvPr id="43" name="Text 41"/>
          <p:cNvSpPr/>
          <p:nvPr/>
        </p:nvSpPr>
        <p:spPr>
          <a:xfrm>
            <a:off x="5522976" y="2355723"/>
            <a:ext cx="829818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5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Code &amp; Post to ERP</a:t>
            </a:r>
            <a:endParaRPr lang="en-US" sz="650" dirty="0"/>
          </a:p>
        </p:txBody>
      </p:sp>
      <p:sp>
        <p:nvSpPr>
          <p:cNvPr id="44" name="Shape 42"/>
          <p:cNvSpPr/>
          <p:nvPr/>
        </p:nvSpPr>
        <p:spPr>
          <a:xfrm>
            <a:off x="6389370" y="1755648"/>
            <a:ext cx="902970" cy="874395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5" name="Shape 43"/>
          <p:cNvSpPr/>
          <p:nvPr/>
        </p:nvSpPr>
        <p:spPr>
          <a:xfrm>
            <a:off x="7292340" y="1755648"/>
            <a:ext cx="902970" cy="874395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6" name="Shape 44"/>
          <p:cNvSpPr/>
          <p:nvPr/>
        </p:nvSpPr>
        <p:spPr>
          <a:xfrm>
            <a:off x="8195310" y="1755648"/>
            <a:ext cx="902970" cy="874395"/>
          </a:xfrm>
          <a:prstGeom prst="rect">
            <a:avLst/>
          </a:prstGeom>
          <a:solidFill>
            <a:srgbClr val="336699">
              <a:alpha val="90000"/>
            </a:srgbClr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8463915" y="2009965"/>
            <a:ext cx="365760" cy="36576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48" name="Text 46"/>
          <p:cNvSpPr/>
          <p:nvPr/>
        </p:nvSpPr>
        <p:spPr>
          <a:xfrm>
            <a:off x="8463915" y="2009965"/>
            <a:ext cx="3657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</a:t>
            </a:r>
            <a:endParaRPr lang="en-US" sz="1100" dirty="0"/>
          </a:p>
        </p:txBody>
      </p:sp>
      <p:sp>
        <p:nvSpPr>
          <p:cNvPr id="49" name="Text 47"/>
          <p:cNvSpPr/>
          <p:nvPr/>
        </p:nvSpPr>
        <p:spPr>
          <a:xfrm>
            <a:off x="8231886" y="2355723"/>
            <a:ext cx="829818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5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Archive &amp; Audit</a:t>
            </a:r>
            <a:endParaRPr lang="en-US" sz="650" dirty="0"/>
          </a:p>
        </p:txBody>
      </p:sp>
      <p:sp>
        <p:nvSpPr>
          <p:cNvPr id="50" name="Shape 48"/>
          <p:cNvSpPr/>
          <p:nvPr/>
        </p:nvSpPr>
        <p:spPr>
          <a:xfrm>
            <a:off x="320040" y="2630043"/>
            <a:ext cx="1554480" cy="874395"/>
          </a:xfrm>
          <a:prstGeom prst="rect">
            <a:avLst/>
          </a:prstGeom>
          <a:solidFill>
            <a:srgbClr val="FF6600">
              <a:alpha val="80000"/>
            </a:srgbClr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1" name="Text 49"/>
          <p:cNvSpPr/>
          <p:nvPr/>
        </p:nvSpPr>
        <p:spPr>
          <a:xfrm>
            <a:off x="320040" y="2630043"/>
            <a:ext cx="1554480" cy="87439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Budget Owner</a:t>
            </a:r>
            <a:endParaRPr lang="en-US" sz="900" dirty="0"/>
          </a:p>
        </p:txBody>
      </p:sp>
      <p:sp>
        <p:nvSpPr>
          <p:cNvPr id="52" name="Shape 50"/>
          <p:cNvSpPr/>
          <p:nvPr/>
        </p:nvSpPr>
        <p:spPr>
          <a:xfrm>
            <a:off x="1874520" y="2630043"/>
            <a:ext cx="902970" cy="874395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3" name="Shape 51"/>
          <p:cNvSpPr/>
          <p:nvPr/>
        </p:nvSpPr>
        <p:spPr>
          <a:xfrm>
            <a:off x="2777490" y="2630043"/>
            <a:ext cx="902970" cy="874395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4" name="Shape 52"/>
          <p:cNvSpPr/>
          <p:nvPr/>
        </p:nvSpPr>
        <p:spPr>
          <a:xfrm>
            <a:off x="3680460" y="2630043"/>
            <a:ext cx="902970" cy="874395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5" name="Shape 53"/>
          <p:cNvSpPr/>
          <p:nvPr/>
        </p:nvSpPr>
        <p:spPr>
          <a:xfrm>
            <a:off x="4583430" y="2630043"/>
            <a:ext cx="902970" cy="874395"/>
          </a:xfrm>
          <a:prstGeom prst="rect">
            <a:avLst/>
          </a:prstGeom>
          <a:solidFill>
            <a:srgbClr val="FF6600">
              <a:alpha val="90000"/>
            </a:srgbClr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6" name="Shape 54"/>
          <p:cNvSpPr/>
          <p:nvPr/>
        </p:nvSpPr>
        <p:spPr>
          <a:xfrm>
            <a:off x="4852035" y="2884360"/>
            <a:ext cx="365760" cy="36576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57" name="Text 55"/>
          <p:cNvSpPr/>
          <p:nvPr/>
        </p:nvSpPr>
        <p:spPr>
          <a:xfrm>
            <a:off x="4852035" y="2884360"/>
            <a:ext cx="3657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</a:t>
            </a:r>
            <a:endParaRPr lang="en-US" sz="1100" dirty="0"/>
          </a:p>
        </p:txBody>
      </p:sp>
      <p:sp>
        <p:nvSpPr>
          <p:cNvPr id="58" name="Text 56"/>
          <p:cNvSpPr/>
          <p:nvPr/>
        </p:nvSpPr>
        <p:spPr>
          <a:xfrm>
            <a:off x="4620006" y="3230118"/>
            <a:ext cx="829818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5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Budget Owner Approves</a:t>
            </a:r>
            <a:endParaRPr lang="en-US" sz="650" dirty="0"/>
          </a:p>
        </p:txBody>
      </p:sp>
      <p:sp>
        <p:nvSpPr>
          <p:cNvPr id="59" name="Shape 57"/>
          <p:cNvSpPr/>
          <p:nvPr/>
        </p:nvSpPr>
        <p:spPr>
          <a:xfrm>
            <a:off x="5486400" y="2630043"/>
            <a:ext cx="902970" cy="874395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0" name="Shape 58"/>
          <p:cNvSpPr/>
          <p:nvPr/>
        </p:nvSpPr>
        <p:spPr>
          <a:xfrm>
            <a:off x="6389370" y="2630043"/>
            <a:ext cx="902970" cy="874395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1" name="Shape 59"/>
          <p:cNvSpPr/>
          <p:nvPr/>
        </p:nvSpPr>
        <p:spPr>
          <a:xfrm>
            <a:off x="7292340" y="2630043"/>
            <a:ext cx="902970" cy="874395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2" name="Shape 60"/>
          <p:cNvSpPr/>
          <p:nvPr/>
        </p:nvSpPr>
        <p:spPr>
          <a:xfrm>
            <a:off x="8195310" y="2630043"/>
            <a:ext cx="902970" cy="874395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3" name="Shape 61"/>
          <p:cNvSpPr/>
          <p:nvPr/>
        </p:nvSpPr>
        <p:spPr>
          <a:xfrm>
            <a:off x="320040" y="3504438"/>
            <a:ext cx="1554480" cy="874395"/>
          </a:xfrm>
          <a:prstGeom prst="rect">
            <a:avLst/>
          </a:prstGeom>
          <a:solidFill>
            <a:srgbClr val="6699CC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4" name="Text 62"/>
          <p:cNvSpPr/>
          <p:nvPr/>
        </p:nvSpPr>
        <p:spPr>
          <a:xfrm>
            <a:off x="320040" y="3504438"/>
            <a:ext cx="1554480" cy="87439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Finance Mgr</a:t>
            </a:r>
            <a:endParaRPr lang="en-US" sz="900" dirty="0"/>
          </a:p>
        </p:txBody>
      </p:sp>
      <p:sp>
        <p:nvSpPr>
          <p:cNvPr id="65" name="Shape 63"/>
          <p:cNvSpPr/>
          <p:nvPr/>
        </p:nvSpPr>
        <p:spPr>
          <a:xfrm>
            <a:off x="1874520" y="3504438"/>
            <a:ext cx="902970" cy="874395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6" name="Shape 64"/>
          <p:cNvSpPr/>
          <p:nvPr/>
        </p:nvSpPr>
        <p:spPr>
          <a:xfrm>
            <a:off x="2777490" y="3504438"/>
            <a:ext cx="902970" cy="874395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7" name="Shape 65"/>
          <p:cNvSpPr/>
          <p:nvPr/>
        </p:nvSpPr>
        <p:spPr>
          <a:xfrm>
            <a:off x="3680460" y="3504438"/>
            <a:ext cx="902970" cy="874395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8" name="Shape 66"/>
          <p:cNvSpPr/>
          <p:nvPr/>
        </p:nvSpPr>
        <p:spPr>
          <a:xfrm>
            <a:off x="4583430" y="3504438"/>
            <a:ext cx="902970" cy="874395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9" name="Shape 67"/>
          <p:cNvSpPr/>
          <p:nvPr/>
        </p:nvSpPr>
        <p:spPr>
          <a:xfrm>
            <a:off x="5486400" y="3504438"/>
            <a:ext cx="902970" cy="874395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0" name="Shape 68"/>
          <p:cNvSpPr/>
          <p:nvPr/>
        </p:nvSpPr>
        <p:spPr>
          <a:xfrm>
            <a:off x="6389370" y="3504438"/>
            <a:ext cx="902970" cy="874395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1" name="Shape 69"/>
          <p:cNvSpPr/>
          <p:nvPr/>
        </p:nvSpPr>
        <p:spPr>
          <a:xfrm>
            <a:off x="7292340" y="3504438"/>
            <a:ext cx="902970" cy="874395"/>
          </a:xfrm>
          <a:prstGeom prst="rect">
            <a:avLst/>
          </a:prstGeom>
          <a:solidFill>
            <a:srgbClr val="6699CC">
              <a:alpha val="90000"/>
            </a:srgbClr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2" name="Shape 70"/>
          <p:cNvSpPr/>
          <p:nvPr/>
        </p:nvSpPr>
        <p:spPr>
          <a:xfrm>
            <a:off x="7560945" y="3758756"/>
            <a:ext cx="365760" cy="36576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73" name="Text 71"/>
          <p:cNvSpPr/>
          <p:nvPr/>
        </p:nvSpPr>
        <p:spPr>
          <a:xfrm>
            <a:off x="7560945" y="3758756"/>
            <a:ext cx="3657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</a:t>
            </a:r>
            <a:endParaRPr lang="en-US" sz="1100" dirty="0"/>
          </a:p>
        </p:txBody>
      </p:sp>
      <p:sp>
        <p:nvSpPr>
          <p:cNvPr id="74" name="Text 72"/>
          <p:cNvSpPr/>
          <p:nvPr/>
        </p:nvSpPr>
        <p:spPr>
          <a:xfrm>
            <a:off x="7328916" y="4104513"/>
            <a:ext cx="829818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5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Bank Reconciliation</a:t>
            </a:r>
            <a:endParaRPr lang="en-US" sz="650" dirty="0"/>
          </a:p>
        </p:txBody>
      </p:sp>
      <p:sp>
        <p:nvSpPr>
          <p:cNvPr id="75" name="Shape 73"/>
          <p:cNvSpPr/>
          <p:nvPr/>
        </p:nvSpPr>
        <p:spPr>
          <a:xfrm>
            <a:off x="8195310" y="3504438"/>
            <a:ext cx="902970" cy="874395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6" name="Shape 74"/>
          <p:cNvSpPr/>
          <p:nvPr/>
        </p:nvSpPr>
        <p:spPr>
          <a:xfrm>
            <a:off x="320040" y="4378833"/>
            <a:ext cx="1554480" cy="874395"/>
          </a:xfrm>
          <a:prstGeom prst="rect">
            <a:avLst/>
          </a:prstGeom>
          <a:solidFill>
            <a:srgbClr val="99B8D9">
              <a:alpha val="80000"/>
            </a:srgbClr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7" name="Text 75"/>
          <p:cNvSpPr/>
          <p:nvPr/>
        </p:nvSpPr>
        <p:spPr>
          <a:xfrm>
            <a:off x="320040" y="4378833"/>
            <a:ext cx="1554480" cy="87439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IT / ERP System</a:t>
            </a:r>
            <a:endParaRPr lang="en-US" sz="900" dirty="0"/>
          </a:p>
        </p:txBody>
      </p:sp>
      <p:sp>
        <p:nvSpPr>
          <p:cNvPr id="78" name="Shape 76"/>
          <p:cNvSpPr/>
          <p:nvPr/>
        </p:nvSpPr>
        <p:spPr>
          <a:xfrm>
            <a:off x="1874520" y="4378833"/>
            <a:ext cx="902970" cy="874395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9" name="Shape 77"/>
          <p:cNvSpPr/>
          <p:nvPr/>
        </p:nvSpPr>
        <p:spPr>
          <a:xfrm>
            <a:off x="2777490" y="4378833"/>
            <a:ext cx="902970" cy="874395"/>
          </a:xfrm>
          <a:prstGeom prst="rect">
            <a:avLst/>
          </a:prstGeom>
          <a:solidFill>
            <a:srgbClr val="99B8D9">
              <a:alpha val="90000"/>
            </a:srgbClr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0" name="Shape 78"/>
          <p:cNvSpPr/>
          <p:nvPr/>
        </p:nvSpPr>
        <p:spPr>
          <a:xfrm>
            <a:off x="3046095" y="4633151"/>
            <a:ext cx="365760" cy="36576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81" name="Text 79"/>
          <p:cNvSpPr/>
          <p:nvPr/>
        </p:nvSpPr>
        <p:spPr>
          <a:xfrm>
            <a:off x="3046095" y="4633151"/>
            <a:ext cx="3657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</a:t>
            </a:r>
            <a:endParaRPr lang="en-US" sz="1100" dirty="0"/>
          </a:p>
        </p:txBody>
      </p:sp>
      <p:sp>
        <p:nvSpPr>
          <p:cNvPr id="82" name="Text 80"/>
          <p:cNvSpPr/>
          <p:nvPr/>
        </p:nvSpPr>
        <p:spPr>
          <a:xfrm>
            <a:off x="2814066" y="4978908"/>
            <a:ext cx="829818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5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 Match Check</a:t>
            </a:r>
            <a:endParaRPr lang="en-US" sz="650" dirty="0"/>
          </a:p>
        </p:txBody>
      </p:sp>
      <p:sp>
        <p:nvSpPr>
          <p:cNvPr id="83" name="Shape 81"/>
          <p:cNvSpPr/>
          <p:nvPr/>
        </p:nvSpPr>
        <p:spPr>
          <a:xfrm>
            <a:off x="3680460" y="4378833"/>
            <a:ext cx="902970" cy="874395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4" name="Shape 82"/>
          <p:cNvSpPr/>
          <p:nvPr/>
        </p:nvSpPr>
        <p:spPr>
          <a:xfrm>
            <a:off x="4583430" y="4378833"/>
            <a:ext cx="902970" cy="874395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5" name="Shape 83"/>
          <p:cNvSpPr/>
          <p:nvPr/>
        </p:nvSpPr>
        <p:spPr>
          <a:xfrm>
            <a:off x="5486400" y="4378833"/>
            <a:ext cx="902970" cy="874395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6" name="Shape 84"/>
          <p:cNvSpPr/>
          <p:nvPr/>
        </p:nvSpPr>
        <p:spPr>
          <a:xfrm>
            <a:off x="6389370" y="4378833"/>
            <a:ext cx="902970" cy="874395"/>
          </a:xfrm>
          <a:prstGeom prst="rect">
            <a:avLst/>
          </a:prstGeom>
          <a:solidFill>
            <a:srgbClr val="99B8D9">
              <a:alpha val="90000"/>
            </a:srgbClr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7" name="Shape 85"/>
          <p:cNvSpPr/>
          <p:nvPr/>
        </p:nvSpPr>
        <p:spPr>
          <a:xfrm>
            <a:off x="6657975" y="4633151"/>
            <a:ext cx="365760" cy="36576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88" name="Text 86"/>
          <p:cNvSpPr/>
          <p:nvPr/>
        </p:nvSpPr>
        <p:spPr>
          <a:xfrm>
            <a:off x="6657975" y="4633151"/>
            <a:ext cx="3657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</a:t>
            </a:r>
            <a:endParaRPr lang="en-US" sz="1100" dirty="0"/>
          </a:p>
        </p:txBody>
      </p:sp>
      <p:sp>
        <p:nvSpPr>
          <p:cNvPr id="89" name="Text 87"/>
          <p:cNvSpPr/>
          <p:nvPr/>
        </p:nvSpPr>
        <p:spPr>
          <a:xfrm>
            <a:off x="6425946" y="4978908"/>
            <a:ext cx="829818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5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ERP Payment Run</a:t>
            </a:r>
            <a:endParaRPr lang="en-US" sz="650" dirty="0"/>
          </a:p>
        </p:txBody>
      </p:sp>
      <p:sp>
        <p:nvSpPr>
          <p:cNvPr id="90" name="Shape 88"/>
          <p:cNvSpPr/>
          <p:nvPr/>
        </p:nvSpPr>
        <p:spPr>
          <a:xfrm>
            <a:off x="7292340" y="4378833"/>
            <a:ext cx="902970" cy="874395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91" name="Shape 89"/>
          <p:cNvSpPr/>
          <p:nvPr/>
        </p:nvSpPr>
        <p:spPr>
          <a:xfrm>
            <a:off x="8195310" y="4378833"/>
            <a:ext cx="902970" cy="874395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1A3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256032"/>
            <a:ext cx="36576" cy="292608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93776" y="246888"/>
            <a:ext cx="6400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00" kern="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STANDARD OPERATING PROCEDURE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8046720" y="164592"/>
            <a:ext cx="914400" cy="256032"/>
          </a:xfrm>
          <a:prstGeom prst="roundRect">
            <a:avLst>
              <a:gd name="adj" fmla="val 17857"/>
            </a:avLst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046720" y="164592"/>
            <a:ext cx="914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Layout C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365760" y="594360"/>
            <a:ext cx="8412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SOP — Blank Template</a:t>
            </a:r>
            <a:endParaRPr lang="en-US" sz="2600" dirty="0"/>
          </a:p>
        </p:txBody>
      </p:sp>
      <p:sp>
        <p:nvSpPr>
          <p:cNvPr id="7" name="Text 5"/>
          <p:cNvSpPr/>
          <p:nvPr/>
        </p:nvSpPr>
        <p:spPr>
          <a:xfrm>
            <a:off x="365760" y="1078992"/>
            <a:ext cx="8412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Fill in your process: trigger, steps, exceptions, tools, and version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0" y="4919472"/>
            <a:ext cx="9144000" cy="219456"/>
          </a:xfrm>
          <a:prstGeom prst="rect">
            <a:avLst/>
          </a:prstGeom>
          <a:solidFill>
            <a:srgbClr val="003366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365760" y="4928616"/>
            <a:ext cx="8412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 | B  ·  SOP Template  ·  soufianeboudarraja.com</a:t>
            </a:r>
            <a:endParaRPr lang="en-US" sz="800" dirty="0"/>
          </a:p>
        </p:txBody>
      </p:sp>
      <p:sp>
        <p:nvSpPr>
          <p:cNvPr id="10" name="Shape 8"/>
          <p:cNvSpPr/>
          <p:nvPr/>
        </p:nvSpPr>
        <p:spPr>
          <a:xfrm>
            <a:off x="320040" y="1389888"/>
            <a:ext cx="8503920" cy="329184"/>
          </a:xfrm>
          <a:prstGeom prst="rect">
            <a:avLst/>
          </a:prstGeom>
          <a:solidFill>
            <a:srgbClr val="003366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411480" y="1399032"/>
            <a:ext cx="9144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Process Name:</a:t>
            </a:r>
            <a:endParaRPr lang="en-US" sz="750" dirty="0"/>
          </a:p>
        </p:txBody>
      </p:sp>
      <p:sp>
        <p:nvSpPr>
          <p:cNvPr id="12" name="Shape 10"/>
          <p:cNvSpPr/>
          <p:nvPr/>
        </p:nvSpPr>
        <p:spPr>
          <a:xfrm>
            <a:off x="411480" y="1664208"/>
            <a:ext cx="1499616" cy="0"/>
          </a:xfrm>
          <a:prstGeom prst="line">
            <a:avLst/>
          </a:prstGeom>
          <a:noFill/>
          <a:ln w="6350">
            <a:solidFill>
              <a:srgbClr val="004D80"/>
            </a:solidFill>
            <a:prstDash val="dash"/>
          </a:ln>
        </p:spPr>
      </p:sp>
      <p:sp>
        <p:nvSpPr>
          <p:cNvPr id="13" name="Text 11"/>
          <p:cNvSpPr/>
          <p:nvPr/>
        </p:nvSpPr>
        <p:spPr>
          <a:xfrm>
            <a:off x="2093976" y="1399032"/>
            <a:ext cx="9144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Owner:</a:t>
            </a:r>
            <a:endParaRPr lang="en-US" sz="750" dirty="0"/>
          </a:p>
        </p:txBody>
      </p:sp>
      <p:sp>
        <p:nvSpPr>
          <p:cNvPr id="14" name="Shape 12"/>
          <p:cNvSpPr/>
          <p:nvPr/>
        </p:nvSpPr>
        <p:spPr>
          <a:xfrm>
            <a:off x="2093976" y="1664208"/>
            <a:ext cx="1499616" cy="0"/>
          </a:xfrm>
          <a:prstGeom prst="line">
            <a:avLst/>
          </a:prstGeom>
          <a:noFill/>
          <a:ln w="6350">
            <a:solidFill>
              <a:srgbClr val="004D80"/>
            </a:solidFill>
            <a:prstDash val="dash"/>
          </a:ln>
        </p:spPr>
      </p:sp>
      <p:sp>
        <p:nvSpPr>
          <p:cNvPr id="15" name="Text 13"/>
          <p:cNvSpPr/>
          <p:nvPr/>
        </p:nvSpPr>
        <p:spPr>
          <a:xfrm>
            <a:off x="3776472" y="1399032"/>
            <a:ext cx="9144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Trigger / Input:</a:t>
            </a:r>
            <a:endParaRPr lang="en-US" sz="750" dirty="0"/>
          </a:p>
        </p:txBody>
      </p:sp>
      <p:sp>
        <p:nvSpPr>
          <p:cNvPr id="16" name="Shape 14"/>
          <p:cNvSpPr/>
          <p:nvPr/>
        </p:nvSpPr>
        <p:spPr>
          <a:xfrm>
            <a:off x="3776472" y="1664208"/>
            <a:ext cx="1499616" cy="0"/>
          </a:xfrm>
          <a:prstGeom prst="line">
            <a:avLst/>
          </a:prstGeom>
          <a:noFill/>
          <a:ln w="6350">
            <a:solidFill>
              <a:srgbClr val="004D80"/>
            </a:solidFill>
            <a:prstDash val="dash"/>
          </a:ln>
        </p:spPr>
      </p:sp>
      <p:sp>
        <p:nvSpPr>
          <p:cNvPr id="17" name="Text 15"/>
          <p:cNvSpPr/>
          <p:nvPr/>
        </p:nvSpPr>
        <p:spPr>
          <a:xfrm>
            <a:off x="5458968" y="1399032"/>
            <a:ext cx="9144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Version:</a:t>
            </a:r>
            <a:endParaRPr lang="en-US" sz="750" dirty="0"/>
          </a:p>
        </p:txBody>
      </p:sp>
      <p:sp>
        <p:nvSpPr>
          <p:cNvPr id="18" name="Shape 16"/>
          <p:cNvSpPr/>
          <p:nvPr/>
        </p:nvSpPr>
        <p:spPr>
          <a:xfrm>
            <a:off x="5458968" y="1664208"/>
            <a:ext cx="1499616" cy="0"/>
          </a:xfrm>
          <a:prstGeom prst="line">
            <a:avLst/>
          </a:prstGeom>
          <a:noFill/>
          <a:ln w="6350">
            <a:solidFill>
              <a:srgbClr val="004D80"/>
            </a:solidFill>
            <a:prstDash val="dash"/>
          </a:ln>
        </p:spPr>
      </p:sp>
      <p:sp>
        <p:nvSpPr>
          <p:cNvPr id="19" name="Text 17"/>
          <p:cNvSpPr/>
          <p:nvPr/>
        </p:nvSpPr>
        <p:spPr>
          <a:xfrm>
            <a:off x="7141464" y="1399032"/>
            <a:ext cx="9144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Review Date:</a:t>
            </a:r>
            <a:endParaRPr lang="en-US" sz="750" dirty="0"/>
          </a:p>
        </p:txBody>
      </p:sp>
      <p:sp>
        <p:nvSpPr>
          <p:cNvPr id="20" name="Shape 18"/>
          <p:cNvSpPr/>
          <p:nvPr/>
        </p:nvSpPr>
        <p:spPr>
          <a:xfrm>
            <a:off x="7141464" y="1664208"/>
            <a:ext cx="1499616" cy="0"/>
          </a:xfrm>
          <a:prstGeom prst="line">
            <a:avLst/>
          </a:prstGeom>
          <a:noFill/>
          <a:ln w="6350">
            <a:solidFill>
              <a:srgbClr val="004D80"/>
            </a:solidFill>
            <a:prstDash val="dash"/>
          </a:ln>
        </p:spPr>
      </p:sp>
      <p:sp>
        <p:nvSpPr>
          <p:cNvPr id="21" name="Shape 19"/>
          <p:cNvSpPr/>
          <p:nvPr/>
        </p:nvSpPr>
        <p:spPr>
          <a:xfrm>
            <a:off x="320040" y="1792224"/>
            <a:ext cx="4114800" cy="662940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2" name="Shape 20"/>
          <p:cNvSpPr/>
          <p:nvPr/>
        </p:nvSpPr>
        <p:spPr>
          <a:xfrm>
            <a:off x="320040" y="1792224"/>
            <a:ext cx="310896" cy="662940"/>
          </a:xfrm>
          <a:prstGeom prst="rect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320040" y="1792224"/>
            <a:ext cx="310896" cy="6629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100" dirty="0"/>
          </a:p>
        </p:txBody>
      </p:sp>
      <p:sp>
        <p:nvSpPr>
          <p:cNvPr id="24" name="Text 22"/>
          <p:cNvSpPr/>
          <p:nvPr/>
        </p:nvSpPr>
        <p:spPr>
          <a:xfrm>
            <a:off x="685800" y="1883664"/>
            <a:ext cx="3657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Step title</a:t>
            </a:r>
            <a:endParaRPr lang="en-US" sz="1100" dirty="0"/>
          </a:p>
        </p:txBody>
      </p:sp>
      <p:sp>
        <p:nvSpPr>
          <p:cNvPr id="25" name="Shape 23"/>
          <p:cNvSpPr/>
          <p:nvPr/>
        </p:nvSpPr>
        <p:spPr>
          <a:xfrm>
            <a:off x="685800" y="2267712"/>
            <a:ext cx="3657600" cy="0"/>
          </a:xfrm>
          <a:prstGeom prst="line">
            <a:avLst/>
          </a:prstGeom>
          <a:noFill/>
          <a:ln w="6350">
            <a:solidFill>
              <a:srgbClr val="004D80"/>
            </a:solidFill>
            <a:prstDash val="dash"/>
          </a:ln>
        </p:spPr>
      </p:sp>
      <p:sp>
        <p:nvSpPr>
          <p:cNvPr id="26" name="Shape 24"/>
          <p:cNvSpPr/>
          <p:nvPr/>
        </p:nvSpPr>
        <p:spPr>
          <a:xfrm>
            <a:off x="4709160" y="1792224"/>
            <a:ext cx="4114800" cy="662940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4709160" y="1792224"/>
            <a:ext cx="310896" cy="662940"/>
          </a:xfrm>
          <a:prstGeom prst="rect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4709160" y="1792224"/>
            <a:ext cx="310896" cy="6629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100" dirty="0"/>
          </a:p>
        </p:txBody>
      </p:sp>
      <p:sp>
        <p:nvSpPr>
          <p:cNvPr id="29" name="Text 27"/>
          <p:cNvSpPr/>
          <p:nvPr/>
        </p:nvSpPr>
        <p:spPr>
          <a:xfrm>
            <a:off x="5074920" y="1883664"/>
            <a:ext cx="3657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Step title</a:t>
            </a:r>
            <a:endParaRPr lang="en-US" sz="1100" dirty="0"/>
          </a:p>
        </p:txBody>
      </p:sp>
      <p:sp>
        <p:nvSpPr>
          <p:cNvPr id="30" name="Shape 28"/>
          <p:cNvSpPr/>
          <p:nvPr/>
        </p:nvSpPr>
        <p:spPr>
          <a:xfrm>
            <a:off x="5074920" y="2267712"/>
            <a:ext cx="3657600" cy="0"/>
          </a:xfrm>
          <a:prstGeom prst="line">
            <a:avLst/>
          </a:prstGeom>
          <a:noFill/>
          <a:ln w="6350">
            <a:solidFill>
              <a:srgbClr val="004D80"/>
            </a:solidFill>
            <a:prstDash val="dash"/>
          </a:ln>
        </p:spPr>
      </p:sp>
      <p:sp>
        <p:nvSpPr>
          <p:cNvPr id="31" name="Shape 29"/>
          <p:cNvSpPr/>
          <p:nvPr/>
        </p:nvSpPr>
        <p:spPr>
          <a:xfrm>
            <a:off x="320040" y="2491740"/>
            <a:ext cx="4114800" cy="662940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2" name="Shape 30"/>
          <p:cNvSpPr/>
          <p:nvPr/>
        </p:nvSpPr>
        <p:spPr>
          <a:xfrm>
            <a:off x="320040" y="2491740"/>
            <a:ext cx="310896" cy="662940"/>
          </a:xfrm>
          <a:prstGeom prst="rect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320040" y="2491740"/>
            <a:ext cx="310896" cy="6629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100" dirty="0"/>
          </a:p>
        </p:txBody>
      </p:sp>
      <p:sp>
        <p:nvSpPr>
          <p:cNvPr id="34" name="Text 32"/>
          <p:cNvSpPr/>
          <p:nvPr/>
        </p:nvSpPr>
        <p:spPr>
          <a:xfrm>
            <a:off x="685800" y="2583180"/>
            <a:ext cx="3657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Step title</a:t>
            </a:r>
            <a:endParaRPr lang="en-US" sz="1100" dirty="0"/>
          </a:p>
        </p:txBody>
      </p:sp>
      <p:sp>
        <p:nvSpPr>
          <p:cNvPr id="35" name="Shape 33"/>
          <p:cNvSpPr/>
          <p:nvPr/>
        </p:nvSpPr>
        <p:spPr>
          <a:xfrm>
            <a:off x="685800" y="2967228"/>
            <a:ext cx="3657600" cy="0"/>
          </a:xfrm>
          <a:prstGeom prst="line">
            <a:avLst/>
          </a:prstGeom>
          <a:noFill/>
          <a:ln w="6350">
            <a:solidFill>
              <a:srgbClr val="004D80"/>
            </a:solidFill>
            <a:prstDash val="dash"/>
          </a:ln>
        </p:spPr>
      </p:sp>
      <p:sp>
        <p:nvSpPr>
          <p:cNvPr id="36" name="Shape 34"/>
          <p:cNvSpPr/>
          <p:nvPr/>
        </p:nvSpPr>
        <p:spPr>
          <a:xfrm>
            <a:off x="4709160" y="2491740"/>
            <a:ext cx="4114800" cy="662940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4709160" y="2491740"/>
            <a:ext cx="310896" cy="662940"/>
          </a:xfrm>
          <a:prstGeom prst="rect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38" name="Text 36"/>
          <p:cNvSpPr/>
          <p:nvPr/>
        </p:nvSpPr>
        <p:spPr>
          <a:xfrm>
            <a:off x="4709160" y="2491740"/>
            <a:ext cx="310896" cy="6629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1100" dirty="0"/>
          </a:p>
        </p:txBody>
      </p:sp>
      <p:sp>
        <p:nvSpPr>
          <p:cNvPr id="39" name="Text 37"/>
          <p:cNvSpPr/>
          <p:nvPr/>
        </p:nvSpPr>
        <p:spPr>
          <a:xfrm>
            <a:off x="5074920" y="2583180"/>
            <a:ext cx="3657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Step title</a:t>
            </a:r>
            <a:endParaRPr lang="en-US" sz="1100" dirty="0"/>
          </a:p>
        </p:txBody>
      </p:sp>
      <p:sp>
        <p:nvSpPr>
          <p:cNvPr id="40" name="Shape 38"/>
          <p:cNvSpPr/>
          <p:nvPr/>
        </p:nvSpPr>
        <p:spPr>
          <a:xfrm>
            <a:off x="5074920" y="2967228"/>
            <a:ext cx="3657600" cy="0"/>
          </a:xfrm>
          <a:prstGeom prst="line">
            <a:avLst/>
          </a:prstGeom>
          <a:noFill/>
          <a:ln w="6350">
            <a:solidFill>
              <a:srgbClr val="004D80"/>
            </a:solidFill>
            <a:prstDash val="dash"/>
          </a:ln>
        </p:spPr>
      </p:sp>
      <p:sp>
        <p:nvSpPr>
          <p:cNvPr id="41" name="Shape 39"/>
          <p:cNvSpPr/>
          <p:nvPr/>
        </p:nvSpPr>
        <p:spPr>
          <a:xfrm>
            <a:off x="320040" y="3191256"/>
            <a:ext cx="4114800" cy="662940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2" name="Shape 40"/>
          <p:cNvSpPr/>
          <p:nvPr/>
        </p:nvSpPr>
        <p:spPr>
          <a:xfrm>
            <a:off x="320040" y="3191256"/>
            <a:ext cx="310896" cy="662940"/>
          </a:xfrm>
          <a:prstGeom prst="rect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43" name="Text 41"/>
          <p:cNvSpPr/>
          <p:nvPr/>
        </p:nvSpPr>
        <p:spPr>
          <a:xfrm>
            <a:off x="320040" y="3191256"/>
            <a:ext cx="310896" cy="6629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1100" dirty="0"/>
          </a:p>
        </p:txBody>
      </p:sp>
      <p:sp>
        <p:nvSpPr>
          <p:cNvPr id="44" name="Text 42"/>
          <p:cNvSpPr/>
          <p:nvPr/>
        </p:nvSpPr>
        <p:spPr>
          <a:xfrm>
            <a:off x="685800" y="3282696"/>
            <a:ext cx="3657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Step title</a:t>
            </a:r>
            <a:endParaRPr lang="en-US" sz="1100" dirty="0"/>
          </a:p>
        </p:txBody>
      </p:sp>
      <p:sp>
        <p:nvSpPr>
          <p:cNvPr id="45" name="Shape 43"/>
          <p:cNvSpPr/>
          <p:nvPr/>
        </p:nvSpPr>
        <p:spPr>
          <a:xfrm>
            <a:off x="685800" y="3666744"/>
            <a:ext cx="3657600" cy="0"/>
          </a:xfrm>
          <a:prstGeom prst="line">
            <a:avLst/>
          </a:prstGeom>
          <a:noFill/>
          <a:ln w="6350">
            <a:solidFill>
              <a:srgbClr val="004D80"/>
            </a:solidFill>
            <a:prstDash val="dash"/>
          </a:ln>
        </p:spPr>
      </p:sp>
      <p:sp>
        <p:nvSpPr>
          <p:cNvPr id="46" name="Shape 44"/>
          <p:cNvSpPr/>
          <p:nvPr/>
        </p:nvSpPr>
        <p:spPr>
          <a:xfrm>
            <a:off x="4709160" y="3191256"/>
            <a:ext cx="4114800" cy="662940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4709160" y="3191256"/>
            <a:ext cx="310896" cy="662940"/>
          </a:xfrm>
          <a:prstGeom prst="rect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48" name="Text 46"/>
          <p:cNvSpPr/>
          <p:nvPr/>
        </p:nvSpPr>
        <p:spPr>
          <a:xfrm>
            <a:off x="4709160" y="3191256"/>
            <a:ext cx="310896" cy="6629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1100" dirty="0"/>
          </a:p>
        </p:txBody>
      </p:sp>
      <p:sp>
        <p:nvSpPr>
          <p:cNvPr id="49" name="Text 47"/>
          <p:cNvSpPr/>
          <p:nvPr/>
        </p:nvSpPr>
        <p:spPr>
          <a:xfrm>
            <a:off x="5074920" y="3282696"/>
            <a:ext cx="3657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Step title</a:t>
            </a:r>
            <a:endParaRPr lang="en-US" sz="1100" dirty="0"/>
          </a:p>
        </p:txBody>
      </p:sp>
      <p:sp>
        <p:nvSpPr>
          <p:cNvPr id="50" name="Shape 48"/>
          <p:cNvSpPr/>
          <p:nvPr/>
        </p:nvSpPr>
        <p:spPr>
          <a:xfrm>
            <a:off x="5074920" y="3666744"/>
            <a:ext cx="3657600" cy="0"/>
          </a:xfrm>
          <a:prstGeom prst="line">
            <a:avLst/>
          </a:prstGeom>
          <a:noFill/>
          <a:ln w="6350">
            <a:solidFill>
              <a:srgbClr val="004D80"/>
            </a:solidFill>
            <a:prstDash val="dash"/>
          </a:ln>
        </p:spPr>
      </p:sp>
      <p:sp>
        <p:nvSpPr>
          <p:cNvPr id="51" name="Shape 49"/>
          <p:cNvSpPr/>
          <p:nvPr/>
        </p:nvSpPr>
        <p:spPr>
          <a:xfrm>
            <a:off x="320040" y="3890772"/>
            <a:ext cx="4114800" cy="662940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2" name="Shape 50"/>
          <p:cNvSpPr/>
          <p:nvPr/>
        </p:nvSpPr>
        <p:spPr>
          <a:xfrm>
            <a:off x="320040" y="3890772"/>
            <a:ext cx="310896" cy="662940"/>
          </a:xfrm>
          <a:prstGeom prst="rect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53" name="Text 51"/>
          <p:cNvSpPr/>
          <p:nvPr/>
        </p:nvSpPr>
        <p:spPr>
          <a:xfrm>
            <a:off x="320040" y="3890772"/>
            <a:ext cx="310896" cy="6629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</a:t>
            </a:r>
            <a:endParaRPr lang="en-US" sz="1100" dirty="0"/>
          </a:p>
        </p:txBody>
      </p:sp>
      <p:sp>
        <p:nvSpPr>
          <p:cNvPr id="54" name="Text 52"/>
          <p:cNvSpPr/>
          <p:nvPr/>
        </p:nvSpPr>
        <p:spPr>
          <a:xfrm>
            <a:off x="685800" y="3982212"/>
            <a:ext cx="3657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Step title</a:t>
            </a:r>
            <a:endParaRPr lang="en-US" sz="1100" dirty="0"/>
          </a:p>
        </p:txBody>
      </p:sp>
      <p:sp>
        <p:nvSpPr>
          <p:cNvPr id="55" name="Shape 53"/>
          <p:cNvSpPr/>
          <p:nvPr/>
        </p:nvSpPr>
        <p:spPr>
          <a:xfrm>
            <a:off x="685800" y="4366260"/>
            <a:ext cx="3657600" cy="0"/>
          </a:xfrm>
          <a:prstGeom prst="line">
            <a:avLst/>
          </a:prstGeom>
          <a:noFill/>
          <a:ln w="6350">
            <a:solidFill>
              <a:srgbClr val="004D80"/>
            </a:solidFill>
            <a:prstDash val="dash"/>
          </a:ln>
        </p:spPr>
      </p:sp>
      <p:sp>
        <p:nvSpPr>
          <p:cNvPr id="56" name="Shape 54"/>
          <p:cNvSpPr/>
          <p:nvPr/>
        </p:nvSpPr>
        <p:spPr>
          <a:xfrm>
            <a:off x="4709160" y="3890772"/>
            <a:ext cx="4114800" cy="662940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7" name="Shape 55"/>
          <p:cNvSpPr/>
          <p:nvPr/>
        </p:nvSpPr>
        <p:spPr>
          <a:xfrm>
            <a:off x="4709160" y="3890772"/>
            <a:ext cx="310896" cy="662940"/>
          </a:xfrm>
          <a:prstGeom prst="rect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58" name="Text 56"/>
          <p:cNvSpPr/>
          <p:nvPr/>
        </p:nvSpPr>
        <p:spPr>
          <a:xfrm>
            <a:off x="4709160" y="3890772"/>
            <a:ext cx="310896" cy="6629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</a:t>
            </a:r>
            <a:endParaRPr lang="en-US" sz="1100" dirty="0"/>
          </a:p>
        </p:txBody>
      </p:sp>
      <p:sp>
        <p:nvSpPr>
          <p:cNvPr id="59" name="Text 57"/>
          <p:cNvSpPr/>
          <p:nvPr/>
        </p:nvSpPr>
        <p:spPr>
          <a:xfrm>
            <a:off x="5074920" y="3982212"/>
            <a:ext cx="3657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Step title</a:t>
            </a:r>
            <a:endParaRPr lang="en-US" sz="1100" dirty="0"/>
          </a:p>
        </p:txBody>
      </p:sp>
      <p:sp>
        <p:nvSpPr>
          <p:cNvPr id="60" name="Shape 58"/>
          <p:cNvSpPr/>
          <p:nvPr/>
        </p:nvSpPr>
        <p:spPr>
          <a:xfrm>
            <a:off x="5074920" y="4366260"/>
            <a:ext cx="3657600" cy="0"/>
          </a:xfrm>
          <a:prstGeom prst="line">
            <a:avLst/>
          </a:prstGeom>
          <a:noFill/>
          <a:ln w="6350">
            <a:solidFill>
              <a:srgbClr val="004D80"/>
            </a:solidFill>
            <a:prstDash val="dash"/>
          </a:ln>
        </p:spPr>
      </p:sp>
      <p:sp>
        <p:nvSpPr>
          <p:cNvPr id="61" name="Shape 59"/>
          <p:cNvSpPr/>
          <p:nvPr/>
        </p:nvSpPr>
        <p:spPr>
          <a:xfrm>
            <a:off x="320040" y="4645152"/>
            <a:ext cx="8503920" cy="219456"/>
          </a:xfrm>
          <a:prstGeom prst="rect">
            <a:avLst/>
          </a:prstGeom>
          <a:solidFill>
            <a:srgbClr val="003366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62" name="Text 60"/>
          <p:cNvSpPr/>
          <p:nvPr/>
        </p:nvSpPr>
        <p:spPr>
          <a:xfrm>
            <a:off x="457200" y="4654296"/>
            <a:ext cx="8229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Tools / Systems used:                                   |  Exception handling:                                        |  Approval required from: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4864"/>
            <a:ext cx="9144000" cy="36576"/>
          </a:xfrm>
          <a:prstGeom prst="rect">
            <a:avLst/>
          </a:prstGeom>
          <a:solidFill>
            <a:srgbClr val="003366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6126480" y="365760"/>
            <a:ext cx="3474720" cy="3474720"/>
          </a:xfrm>
          <a:prstGeom prst="ellipse">
            <a:avLst/>
          </a:prstGeom>
          <a:solidFill>
            <a:srgbClr val="E8EEF4">
              <a:alpha val="80000"/>
            </a:srgbClr>
          </a:solidFill>
          <a:ln w="19050">
            <a:solidFill>
              <a:srgbClr val="C5D4E3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6858000" y="1005840"/>
            <a:ext cx="2194560" cy="2194560"/>
          </a:xfrm>
          <a:prstGeom prst="ellipse">
            <a:avLst/>
          </a:prstGeom>
          <a:solidFill>
            <a:srgbClr val="D6E4F0">
              <a:alpha val="70000"/>
            </a:srgbClr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457200" y="320040"/>
            <a:ext cx="4572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spc="400" kern="0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 | B  RESOURCES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457200" y="713232"/>
            <a:ext cx="82296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2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Governance</a:t>
            </a:r>
            <a:endParaRPr lang="en-US" sz="6200" dirty="0"/>
          </a:p>
        </p:txBody>
      </p:sp>
      <p:sp>
        <p:nvSpPr>
          <p:cNvPr id="8" name="Text 6"/>
          <p:cNvSpPr/>
          <p:nvPr/>
        </p:nvSpPr>
        <p:spPr>
          <a:xfrm>
            <a:off x="457200" y="1572768"/>
            <a:ext cx="82296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200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&amp; Risk</a:t>
            </a:r>
            <a:endParaRPr lang="en-US" sz="5200" dirty="0"/>
          </a:p>
        </p:txBody>
      </p:sp>
      <p:sp>
        <p:nvSpPr>
          <p:cNvPr id="9" name="Shape 7"/>
          <p:cNvSpPr/>
          <p:nvPr/>
        </p:nvSpPr>
        <p:spPr>
          <a:xfrm>
            <a:off x="457200" y="2523744"/>
            <a:ext cx="4572000" cy="36576"/>
          </a:xfrm>
          <a:prstGeom prst="rect">
            <a:avLst/>
          </a:prstGeom>
          <a:solidFill>
            <a:srgbClr val="003366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457200" y="2670048"/>
            <a:ext cx="6400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Light Version  ·  All templates optimised for printing and sharing</a:t>
            </a:r>
            <a:endParaRPr lang="en-US" sz="1200" dirty="0"/>
          </a:p>
        </p:txBody>
      </p:sp>
      <p:sp>
        <p:nvSpPr>
          <p:cNvPr id="11" name="Shape 9"/>
          <p:cNvSpPr/>
          <p:nvPr/>
        </p:nvSpPr>
        <p:spPr>
          <a:xfrm>
            <a:off x="457200" y="3072384"/>
            <a:ext cx="54864" cy="201168"/>
          </a:xfrm>
          <a:prstGeom prst="rect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621792" y="3063240"/>
            <a:ext cx="5486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Risk Assessment Template</a:t>
            </a:r>
            <a:endParaRPr lang="en-US" sz="1100" dirty="0"/>
          </a:p>
        </p:txBody>
      </p:sp>
      <p:sp>
        <p:nvSpPr>
          <p:cNvPr id="13" name="Shape 11"/>
          <p:cNvSpPr/>
          <p:nvPr/>
        </p:nvSpPr>
        <p:spPr>
          <a:xfrm>
            <a:off x="457200" y="3364992"/>
            <a:ext cx="54864" cy="201168"/>
          </a:xfrm>
          <a:prstGeom prst="rect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621792" y="3355848"/>
            <a:ext cx="5486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Governance Structure One-Pager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457200" y="3657600"/>
            <a:ext cx="54864" cy="201168"/>
          </a:xfrm>
          <a:prstGeom prst="rect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621792" y="3648456"/>
            <a:ext cx="5486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Transformation Initiative Status Report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457200" y="3950208"/>
            <a:ext cx="54864" cy="201168"/>
          </a:xfrm>
          <a:prstGeom prst="rect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621792" y="3941064"/>
            <a:ext cx="5486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Standard Operating Procedure (SOP)</a:t>
            </a:r>
            <a:endParaRPr lang="en-US" sz="1100" dirty="0"/>
          </a:p>
        </p:txBody>
      </p:sp>
      <p:sp>
        <p:nvSpPr>
          <p:cNvPr id="19" name="Shape 17"/>
          <p:cNvSpPr/>
          <p:nvPr/>
        </p:nvSpPr>
        <p:spPr>
          <a:xfrm>
            <a:off x="0" y="4919472"/>
            <a:ext cx="9144000" cy="219456"/>
          </a:xfrm>
          <a:prstGeom prst="rect">
            <a:avLst/>
          </a:prstGeom>
          <a:solidFill>
            <a:srgbClr val="E8EEF4"/>
          </a:solidFill>
          <a:ln w="12700">
            <a:solidFill>
              <a:srgbClr val="E8EEF4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457200" y="4956048"/>
            <a:ext cx="5486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soufianeboudarraja.com  |  Light Version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256032"/>
            <a:ext cx="36576" cy="292608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93776" y="246888"/>
            <a:ext cx="6400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00" kern="0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RISK ASSESSMENT TEMPLATE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8046720" y="164592"/>
            <a:ext cx="914400" cy="256032"/>
          </a:xfrm>
          <a:prstGeom prst="roundRect">
            <a:avLst>
              <a:gd name="adj" fmla="val 17857"/>
            </a:avLst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046720" y="164592"/>
            <a:ext cx="914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Layout A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365760" y="594360"/>
            <a:ext cx="8412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Risk Register</a:t>
            </a:r>
            <a:endParaRPr lang="en-US" sz="2600" dirty="0"/>
          </a:p>
        </p:txBody>
      </p:sp>
      <p:sp>
        <p:nvSpPr>
          <p:cNvPr id="7" name="Text 5"/>
          <p:cNvSpPr/>
          <p:nvPr/>
        </p:nvSpPr>
        <p:spPr>
          <a:xfrm>
            <a:off x="365760" y="1078992"/>
            <a:ext cx="8412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Log, score, and own every risk — update at each governance checkpoint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0" y="4919472"/>
            <a:ext cx="9144000" cy="219456"/>
          </a:xfrm>
          <a:prstGeom prst="rect">
            <a:avLst/>
          </a:prstGeom>
          <a:solidFill>
            <a:srgbClr val="E8EEF4"/>
          </a:solidFill>
          <a:ln w="12700">
            <a:solidFill>
              <a:srgbClr val="E8EEF4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365760" y="4928616"/>
            <a:ext cx="8412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 | B  ·  Risk Assessment  ·  soufianeboudarraja.com</a:t>
            </a:r>
            <a:endParaRPr lang="en-US" sz="800" dirty="0"/>
          </a:p>
        </p:txBody>
      </p:sp>
      <p:sp>
        <p:nvSpPr>
          <p:cNvPr id="10" name="Shape 8"/>
          <p:cNvSpPr/>
          <p:nvPr/>
        </p:nvSpPr>
        <p:spPr>
          <a:xfrm>
            <a:off x="365760" y="1389888"/>
            <a:ext cx="182880" cy="182880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603504" y="1389888"/>
            <a:ext cx="17373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Low  1–3</a:t>
            </a:r>
            <a:endParaRPr lang="en-US" sz="850" dirty="0"/>
          </a:p>
        </p:txBody>
      </p:sp>
      <p:sp>
        <p:nvSpPr>
          <p:cNvPr id="12" name="Shape 10"/>
          <p:cNvSpPr/>
          <p:nvPr/>
        </p:nvSpPr>
        <p:spPr>
          <a:xfrm>
            <a:off x="2450592" y="1389888"/>
            <a:ext cx="182880" cy="182880"/>
          </a:xfrm>
          <a:prstGeom prst="rect">
            <a:avLst/>
          </a:prstGeom>
          <a:solidFill>
            <a:srgbClr val="F9A825"/>
          </a:solidFill>
          <a:ln w="12700">
            <a:solidFill>
              <a:srgbClr val="F9A825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2688336" y="1389888"/>
            <a:ext cx="17373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Medium  4–7</a:t>
            </a:r>
            <a:endParaRPr lang="en-US" sz="850" dirty="0"/>
          </a:p>
        </p:txBody>
      </p:sp>
      <p:sp>
        <p:nvSpPr>
          <p:cNvPr id="14" name="Shape 12"/>
          <p:cNvSpPr/>
          <p:nvPr/>
        </p:nvSpPr>
        <p:spPr>
          <a:xfrm>
            <a:off x="4535424" y="1389888"/>
            <a:ext cx="182880" cy="182880"/>
          </a:xfrm>
          <a:prstGeom prst="rect">
            <a:avLst/>
          </a:prstGeom>
          <a:solidFill>
            <a:srgbClr val="E65100"/>
          </a:solidFill>
          <a:ln w="12700">
            <a:solidFill>
              <a:srgbClr val="E65100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4773168" y="1389888"/>
            <a:ext cx="17373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Med-High  8–14</a:t>
            </a:r>
            <a:endParaRPr lang="en-US" sz="850" dirty="0"/>
          </a:p>
        </p:txBody>
      </p:sp>
      <p:sp>
        <p:nvSpPr>
          <p:cNvPr id="16" name="Shape 14"/>
          <p:cNvSpPr/>
          <p:nvPr/>
        </p:nvSpPr>
        <p:spPr>
          <a:xfrm>
            <a:off x="6620256" y="1389888"/>
            <a:ext cx="182880" cy="182880"/>
          </a:xfrm>
          <a:prstGeom prst="rect">
            <a:avLst/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6858000" y="1389888"/>
            <a:ext cx="17373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High  15–25</a:t>
            </a:r>
            <a:endParaRPr lang="en-US" sz="850" dirty="0"/>
          </a:p>
        </p:txBody>
      </p:sp>
      <p:sp>
        <p:nvSpPr>
          <p:cNvPr id="18" name="Shape 16"/>
          <p:cNvSpPr/>
          <p:nvPr/>
        </p:nvSpPr>
        <p:spPr>
          <a:xfrm>
            <a:off x="320040" y="1645920"/>
            <a:ext cx="256032" cy="384048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320040" y="1645920"/>
            <a:ext cx="256032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#</a:t>
            </a:r>
            <a:endParaRPr lang="en-US" sz="800" dirty="0"/>
          </a:p>
        </p:txBody>
      </p:sp>
      <p:sp>
        <p:nvSpPr>
          <p:cNvPr id="20" name="Shape 18"/>
          <p:cNvSpPr/>
          <p:nvPr/>
        </p:nvSpPr>
        <p:spPr>
          <a:xfrm>
            <a:off x="576072" y="1645920"/>
            <a:ext cx="2011680" cy="384048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576072" y="1645920"/>
            <a:ext cx="201168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Risk Description</a:t>
            </a:r>
            <a:endParaRPr lang="en-US" sz="800" dirty="0"/>
          </a:p>
        </p:txBody>
      </p:sp>
      <p:sp>
        <p:nvSpPr>
          <p:cNvPr id="22" name="Shape 20"/>
          <p:cNvSpPr/>
          <p:nvPr/>
        </p:nvSpPr>
        <p:spPr>
          <a:xfrm>
            <a:off x="2587752" y="1645920"/>
            <a:ext cx="969264" cy="384048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2587752" y="1645920"/>
            <a:ext cx="969264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Category</a:t>
            </a:r>
            <a:endParaRPr lang="en-US" sz="800" dirty="0"/>
          </a:p>
        </p:txBody>
      </p:sp>
      <p:sp>
        <p:nvSpPr>
          <p:cNvPr id="24" name="Shape 22"/>
          <p:cNvSpPr/>
          <p:nvPr/>
        </p:nvSpPr>
        <p:spPr>
          <a:xfrm>
            <a:off x="3557016" y="1645920"/>
            <a:ext cx="658368" cy="384048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3557016" y="1645920"/>
            <a:ext cx="65836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Likelihood</a:t>
            </a:r>
            <a:endParaRPr lang="en-US" sz="800" dirty="0"/>
          </a:p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(1–5)</a:t>
            </a:r>
            <a:endParaRPr lang="en-US" sz="800" dirty="0"/>
          </a:p>
        </p:txBody>
      </p:sp>
      <p:sp>
        <p:nvSpPr>
          <p:cNvPr id="26" name="Shape 24"/>
          <p:cNvSpPr/>
          <p:nvPr/>
        </p:nvSpPr>
        <p:spPr>
          <a:xfrm>
            <a:off x="4215384" y="1645920"/>
            <a:ext cx="658368" cy="384048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4215384" y="1645920"/>
            <a:ext cx="65836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Impact</a:t>
            </a:r>
            <a:endParaRPr lang="en-US" sz="800" dirty="0"/>
          </a:p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(1–5)</a:t>
            </a:r>
            <a:endParaRPr lang="en-US" sz="800" dirty="0"/>
          </a:p>
        </p:txBody>
      </p:sp>
      <p:sp>
        <p:nvSpPr>
          <p:cNvPr id="28" name="Shape 26"/>
          <p:cNvSpPr/>
          <p:nvPr/>
        </p:nvSpPr>
        <p:spPr>
          <a:xfrm>
            <a:off x="4873752" y="1645920"/>
            <a:ext cx="548640" cy="384048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4873752" y="1645920"/>
            <a:ext cx="5486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Score</a:t>
            </a:r>
            <a:endParaRPr lang="en-US" sz="800" dirty="0"/>
          </a:p>
        </p:txBody>
      </p:sp>
      <p:sp>
        <p:nvSpPr>
          <p:cNvPr id="30" name="Shape 28"/>
          <p:cNvSpPr/>
          <p:nvPr/>
        </p:nvSpPr>
        <p:spPr>
          <a:xfrm>
            <a:off x="5422392" y="1645920"/>
            <a:ext cx="914400" cy="384048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5422392" y="1645920"/>
            <a:ext cx="91440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Owner</a:t>
            </a:r>
            <a:endParaRPr lang="en-US" sz="800" dirty="0"/>
          </a:p>
        </p:txBody>
      </p:sp>
      <p:sp>
        <p:nvSpPr>
          <p:cNvPr id="32" name="Shape 30"/>
          <p:cNvSpPr/>
          <p:nvPr/>
        </p:nvSpPr>
        <p:spPr>
          <a:xfrm>
            <a:off x="6336792" y="1645920"/>
            <a:ext cx="1719072" cy="384048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6336792" y="1645920"/>
            <a:ext cx="1719072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Mitigation Action</a:t>
            </a:r>
            <a:endParaRPr lang="en-US" sz="800" dirty="0"/>
          </a:p>
        </p:txBody>
      </p:sp>
      <p:sp>
        <p:nvSpPr>
          <p:cNvPr id="34" name="Shape 32"/>
          <p:cNvSpPr/>
          <p:nvPr/>
        </p:nvSpPr>
        <p:spPr>
          <a:xfrm>
            <a:off x="8055864" y="1645920"/>
            <a:ext cx="768096" cy="384048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8055864" y="1645920"/>
            <a:ext cx="768096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Review</a:t>
            </a:r>
            <a:endParaRPr lang="en-US" sz="800" dirty="0"/>
          </a:p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Date</a:t>
            </a:r>
            <a:endParaRPr lang="en-US" sz="800" dirty="0"/>
          </a:p>
        </p:txBody>
      </p:sp>
      <p:sp>
        <p:nvSpPr>
          <p:cNvPr id="36" name="Shape 34"/>
          <p:cNvSpPr/>
          <p:nvPr/>
        </p:nvSpPr>
        <p:spPr>
          <a:xfrm>
            <a:off x="320040" y="2029968"/>
            <a:ext cx="256032" cy="26151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7" name="Text 35"/>
          <p:cNvSpPr/>
          <p:nvPr/>
        </p:nvSpPr>
        <p:spPr>
          <a:xfrm>
            <a:off x="356616" y="2029968"/>
            <a:ext cx="182880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800" dirty="0"/>
          </a:p>
        </p:txBody>
      </p:sp>
      <p:sp>
        <p:nvSpPr>
          <p:cNvPr id="38" name="Shape 36"/>
          <p:cNvSpPr/>
          <p:nvPr/>
        </p:nvSpPr>
        <p:spPr>
          <a:xfrm>
            <a:off x="576072" y="2029968"/>
            <a:ext cx="2011680" cy="26151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2587752" y="2029968"/>
            <a:ext cx="969264" cy="26151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2624328" y="2029968"/>
            <a:ext cx="896112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Financial</a:t>
            </a:r>
            <a:endParaRPr lang="en-US" sz="750" dirty="0"/>
          </a:p>
        </p:txBody>
      </p:sp>
      <p:sp>
        <p:nvSpPr>
          <p:cNvPr id="41" name="Shape 39"/>
          <p:cNvSpPr/>
          <p:nvPr/>
        </p:nvSpPr>
        <p:spPr>
          <a:xfrm>
            <a:off x="3557016" y="2029968"/>
            <a:ext cx="658368" cy="26151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2" name="Text 40"/>
          <p:cNvSpPr/>
          <p:nvPr/>
        </p:nvSpPr>
        <p:spPr>
          <a:xfrm>
            <a:off x="3593592" y="2029968"/>
            <a:ext cx="585216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750" dirty="0"/>
          </a:p>
        </p:txBody>
      </p:sp>
      <p:sp>
        <p:nvSpPr>
          <p:cNvPr id="43" name="Shape 41"/>
          <p:cNvSpPr/>
          <p:nvPr/>
        </p:nvSpPr>
        <p:spPr>
          <a:xfrm>
            <a:off x="4215384" y="2029968"/>
            <a:ext cx="658368" cy="26151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4" name="Text 42"/>
          <p:cNvSpPr/>
          <p:nvPr/>
        </p:nvSpPr>
        <p:spPr>
          <a:xfrm>
            <a:off x="4251960" y="2029968"/>
            <a:ext cx="585216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750" dirty="0"/>
          </a:p>
        </p:txBody>
      </p:sp>
      <p:sp>
        <p:nvSpPr>
          <p:cNvPr id="45" name="Shape 43"/>
          <p:cNvSpPr/>
          <p:nvPr/>
        </p:nvSpPr>
        <p:spPr>
          <a:xfrm>
            <a:off x="4873752" y="2029968"/>
            <a:ext cx="548640" cy="261518"/>
          </a:xfrm>
          <a:prstGeom prst="rect">
            <a:avLst/>
          </a:prstGeom>
          <a:solidFill>
            <a:srgbClr val="C6282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6" name="Text 44"/>
          <p:cNvSpPr/>
          <p:nvPr/>
        </p:nvSpPr>
        <p:spPr>
          <a:xfrm>
            <a:off x="4910328" y="2029968"/>
            <a:ext cx="475488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</a:t>
            </a:r>
            <a:endParaRPr lang="en-US" sz="750" dirty="0"/>
          </a:p>
        </p:txBody>
      </p:sp>
      <p:sp>
        <p:nvSpPr>
          <p:cNvPr id="47" name="Shape 45"/>
          <p:cNvSpPr/>
          <p:nvPr/>
        </p:nvSpPr>
        <p:spPr>
          <a:xfrm>
            <a:off x="5422392" y="2029968"/>
            <a:ext cx="914400" cy="26151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8" name="Text 46"/>
          <p:cNvSpPr/>
          <p:nvPr/>
        </p:nvSpPr>
        <p:spPr>
          <a:xfrm>
            <a:off x="5458968" y="2029968"/>
            <a:ext cx="841248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CFO</a:t>
            </a:r>
            <a:endParaRPr lang="en-US" sz="750" dirty="0"/>
          </a:p>
        </p:txBody>
      </p:sp>
      <p:sp>
        <p:nvSpPr>
          <p:cNvPr id="49" name="Shape 47"/>
          <p:cNvSpPr/>
          <p:nvPr/>
        </p:nvSpPr>
        <p:spPr>
          <a:xfrm>
            <a:off x="6336792" y="2029968"/>
            <a:ext cx="1719072" cy="26151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0" name="Shape 48"/>
          <p:cNvSpPr/>
          <p:nvPr/>
        </p:nvSpPr>
        <p:spPr>
          <a:xfrm>
            <a:off x="8055864" y="2029968"/>
            <a:ext cx="768096" cy="26151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1" name="Shape 49"/>
          <p:cNvSpPr/>
          <p:nvPr/>
        </p:nvSpPr>
        <p:spPr>
          <a:xfrm>
            <a:off x="320040" y="2318918"/>
            <a:ext cx="256032" cy="26151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2" name="Text 50"/>
          <p:cNvSpPr/>
          <p:nvPr/>
        </p:nvSpPr>
        <p:spPr>
          <a:xfrm>
            <a:off x="356616" y="2318918"/>
            <a:ext cx="182880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800" dirty="0"/>
          </a:p>
        </p:txBody>
      </p:sp>
      <p:sp>
        <p:nvSpPr>
          <p:cNvPr id="53" name="Shape 51"/>
          <p:cNvSpPr/>
          <p:nvPr/>
        </p:nvSpPr>
        <p:spPr>
          <a:xfrm>
            <a:off x="576072" y="2318918"/>
            <a:ext cx="2011680" cy="26151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4" name="Shape 52"/>
          <p:cNvSpPr/>
          <p:nvPr/>
        </p:nvSpPr>
        <p:spPr>
          <a:xfrm>
            <a:off x="2587752" y="2318918"/>
            <a:ext cx="969264" cy="26151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5" name="Text 53"/>
          <p:cNvSpPr/>
          <p:nvPr/>
        </p:nvSpPr>
        <p:spPr>
          <a:xfrm>
            <a:off x="2624328" y="2318918"/>
            <a:ext cx="896112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Operational</a:t>
            </a:r>
            <a:endParaRPr lang="en-US" sz="750" dirty="0"/>
          </a:p>
        </p:txBody>
      </p:sp>
      <p:sp>
        <p:nvSpPr>
          <p:cNvPr id="56" name="Shape 54"/>
          <p:cNvSpPr/>
          <p:nvPr/>
        </p:nvSpPr>
        <p:spPr>
          <a:xfrm>
            <a:off x="3557016" y="2318918"/>
            <a:ext cx="658368" cy="26151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7" name="Text 55"/>
          <p:cNvSpPr/>
          <p:nvPr/>
        </p:nvSpPr>
        <p:spPr>
          <a:xfrm>
            <a:off x="3593592" y="2318918"/>
            <a:ext cx="585216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750" dirty="0"/>
          </a:p>
        </p:txBody>
      </p:sp>
      <p:sp>
        <p:nvSpPr>
          <p:cNvPr id="58" name="Shape 56"/>
          <p:cNvSpPr/>
          <p:nvPr/>
        </p:nvSpPr>
        <p:spPr>
          <a:xfrm>
            <a:off x="4215384" y="2318918"/>
            <a:ext cx="658368" cy="26151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9" name="Text 57"/>
          <p:cNvSpPr/>
          <p:nvPr/>
        </p:nvSpPr>
        <p:spPr>
          <a:xfrm>
            <a:off x="4251960" y="2318918"/>
            <a:ext cx="585216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750" dirty="0"/>
          </a:p>
        </p:txBody>
      </p:sp>
      <p:sp>
        <p:nvSpPr>
          <p:cNvPr id="60" name="Shape 58"/>
          <p:cNvSpPr/>
          <p:nvPr/>
        </p:nvSpPr>
        <p:spPr>
          <a:xfrm>
            <a:off x="4873752" y="2318918"/>
            <a:ext cx="548640" cy="261518"/>
          </a:xfrm>
          <a:prstGeom prst="rect">
            <a:avLst/>
          </a:prstGeom>
          <a:solidFill>
            <a:srgbClr val="E6510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1" name="Text 59"/>
          <p:cNvSpPr/>
          <p:nvPr/>
        </p:nvSpPr>
        <p:spPr>
          <a:xfrm>
            <a:off x="4910328" y="2318918"/>
            <a:ext cx="475488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</a:t>
            </a:r>
            <a:endParaRPr lang="en-US" sz="750" dirty="0"/>
          </a:p>
        </p:txBody>
      </p:sp>
      <p:sp>
        <p:nvSpPr>
          <p:cNvPr id="62" name="Shape 60"/>
          <p:cNvSpPr/>
          <p:nvPr/>
        </p:nvSpPr>
        <p:spPr>
          <a:xfrm>
            <a:off x="5422392" y="2318918"/>
            <a:ext cx="914400" cy="26151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3" name="Text 61"/>
          <p:cNvSpPr/>
          <p:nvPr/>
        </p:nvSpPr>
        <p:spPr>
          <a:xfrm>
            <a:off x="5458968" y="2318918"/>
            <a:ext cx="841248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Ops Lead</a:t>
            </a:r>
            <a:endParaRPr lang="en-US" sz="750" dirty="0"/>
          </a:p>
        </p:txBody>
      </p:sp>
      <p:sp>
        <p:nvSpPr>
          <p:cNvPr id="64" name="Shape 62"/>
          <p:cNvSpPr/>
          <p:nvPr/>
        </p:nvSpPr>
        <p:spPr>
          <a:xfrm>
            <a:off x="6336792" y="2318918"/>
            <a:ext cx="1719072" cy="26151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5" name="Shape 63"/>
          <p:cNvSpPr/>
          <p:nvPr/>
        </p:nvSpPr>
        <p:spPr>
          <a:xfrm>
            <a:off x="8055864" y="2318918"/>
            <a:ext cx="768096" cy="26151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6" name="Shape 64"/>
          <p:cNvSpPr/>
          <p:nvPr/>
        </p:nvSpPr>
        <p:spPr>
          <a:xfrm>
            <a:off x="320040" y="2607869"/>
            <a:ext cx="256032" cy="26151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7" name="Text 65"/>
          <p:cNvSpPr/>
          <p:nvPr/>
        </p:nvSpPr>
        <p:spPr>
          <a:xfrm>
            <a:off x="356616" y="2607869"/>
            <a:ext cx="182880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800" dirty="0"/>
          </a:p>
        </p:txBody>
      </p:sp>
      <p:sp>
        <p:nvSpPr>
          <p:cNvPr id="68" name="Shape 66"/>
          <p:cNvSpPr/>
          <p:nvPr/>
        </p:nvSpPr>
        <p:spPr>
          <a:xfrm>
            <a:off x="576072" y="2607869"/>
            <a:ext cx="2011680" cy="26151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9" name="Shape 67"/>
          <p:cNvSpPr/>
          <p:nvPr/>
        </p:nvSpPr>
        <p:spPr>
          <a:xfrm>
            <a:off x="2587752" y="2607869"/>
            <a:ext cx="969264" cy="26151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0" name="Text 68"/>
          <p:cNvSpPr/>
          <p:nvPr/>
        </p:nvSpPr>
        <p:spPr>
          <a:xfrm>
            <a:off x="2624328" y="2607869"/>
            <a:ext cx="896112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Compliance</a:t>
            </a:r>
            <a:endParaRPr lang="en-US" sz="750" dirty="0"/>
          </a:p>
        </p:txBody>
      </p:sp>
      <p:sp>
        <p:nvSpPr>
          <p:cNvPr id="71" name="Shape 69"/>
          <p:cNvSpPr/>
          <p:nvPr/>
        </p:nvSpPr>
        <p:spPr>
          <a:xfrm>
            <a:off x="3557016" y="2607869"/>
            <a:ext cx="658368" cy="26151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2" name="Text 70"/>
          <p:cNvSpPr/>
          <p:nvPr/>
        </p:nvSpPr>
        <p:spPr>
          <a:xfrm>
            <a:off x="3593592" y="2607869"/>
            <a:ext cx="585216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750" dirty="0"/>
          </a:p>
        </p:txBody>
      </p:sp>
      <p:sp>
        <p:nvSpPr>
          <p:cNvPr id="73" name="Shape 71"/>
          <p:cNvSpPr/>
          <p:nvPr/>
        </p:nvSpPr>
        <p:spPr>
          <a:xfrm>
            <a:off x="4215384" y="2607869"/>
            <a:ext cx="658368" cy="26151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4" name="Text 72"/>
          <p:cNvSpPr/>
          <p:nvPr/>
        </p:nvSpPr>
        <p:spPr>
          <a:xfrm>
            <a:off x="4251960" y="2607869"/>
            <a:ext cx="585216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750" dirty="0"/>
          </a:p>
        </p:txBody>
      </p:sp>
      <p:sp>
        <p:nvSpPr>
          <p:cNvPr id="75" name="Shape 73"/>
          <p:cNvSpPr/>
          <p:nvPr/>
        </p:nvSpPr>
        <p:spPr>
          <a:xfrm>
            <a:off x="4873752" y="2607869"/>
            <a:ext cx="548640" cy="261518"/>
          </a:xfrm>
          <a:prstGeom prst="rect">
            <a:avLst/>
          </a:prstGeom>
          <a:solidFill>
            <a:srgbClr val="C6282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6" name="Text 74"/>
          <p:cNvSpPr/>
          <p:nvPr/>
        </p:nvSpPr>
        <p:spPr>
          <a:xfrm>
            <a:off x="4910328" y="2607869"/>
            <a:ext cx="475488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</a:t>
            </a:r>
            <a:endParaRPr lang="en-US" sz="750" dirty="0"/>
          </a:p>
        </p:txBody>
      </p:sp>
      <p:sp>
        <p:nvSpPr>
          <p:cNvPr id="77" name="Shape 75"/>
          <p:cNvSpPr/>
          <p:nvPr/>
        </p:nvSpPr>
        <p:spPr>
          <a:xfrm>
            <a:off x="5422392" y="2607869"/>
            <a:ext cx="914400" cy="26151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8" name="Text 76"/>
          <p:cNvSpPr/>
          <p:nvPr/>
        </p:nvSpPr>
        <p:spPr>
          <a:xfrm>
            <a:off x="5458968" y="2607869"/>
            <a:ext cx="841248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Legal</a:t>
            </a:r>
            <a:endParaRPr lang="en-US" sz="750" dirty="0"/>
          </a:p>
        </p:txBody>
      </p:sp>
      <p:sp>
        <p:nvSpPr>
          <p:cNvPr id="79" name="Shape 77"/>
          <p:cNvSpPr/>
          <p:nvPr/>
        </p:nvSpPr>
        <p:spPr>
          <a:xfrm>
            <a:off x="6336792" y="2607869"/>
            <a:ext cx="1719072" cy="26151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0" name="Shape 78"/>
          <p:cNvSpPr/>
          <p:nvPr/>
        </p:nvSpPr>
        <p:spPr>
          <a:xfrm>
            <a:off x="8055864" y="2607869"/>
            <a:ext cx="768096" cy="26151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1" name="Shape 79"/>
          <p:cNvSpPr/>
          <p:nvPr/>
        </p:nvSpPr>
        <p:spPr>
          <a:xfrm>
            <a:off x="320040" y="2896819"/>
            <a:ext cx="256032" cy="26151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2" name="Text 80"/>
          <p:cNvSpPr/>
          <p:nvPr/>
        </p:nvSpPr>
        <p:spPr>
          <a:xfrm>
            <a:off x="356616" y="2896819"/>
            <a:ext cx="182880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800" dirty="0"/>
          </a:p>
        </p:txBody>
      </p:sp>
      <p:sp>
        <p:nvSpPr>
          <p:cNvPr id="83" name="Shape 81"/>
          <p:cNvSpPr/>
          <p:nvPr/>
        </p:nvSpPr>
        <p:spPr>
          <a:xfrm>
            <a:off x="576072" y="2896819"/>
            <a:ext cx="2011680" cy="26151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4" name="Shape 82"/>
          <p:cNvSpPr/>
          <p:nvPr/>
        </p:nvSpPr>
        <p:spPr>
          <a:xfrm>
            <a:off x="2587752" y="2896819"/>
            <a:ext cx="969264" cy="26151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5" name="Text 83"/>
          <p:cNvSpPr/>
          <p:nvPr/>
        </p:nvSpPr>
        <p:spPr>
          <a:xfrm>
            <a:off x="2624328" y="2896819"/>
            <a:ext cx="896112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Reputational</a:t>
            </a:r>
            <a:endParaRPr lang="en-US" sz="750" dirty="0"/>
          </a:p>
        </p:txBody>
      </p:sp>
      <p:sp>
        <p:nvSpPr>
          <p:cNvPr id="86" name="Shape 84"/>
          <p:cNvSpPr/>
          <p:nvPr/>
        </p:nvSpPr>
        <p:spPr>
          <a:xfrm>
            <a:off x="3557016" y="2896819"/>
            <a:ext cx="658368" cy="26151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7" name="Text 85"/>
          <p:cNvSpPr/>
          <p:nvPr/>
        </p:nvSpPr>
        <p:spPr>
          <a:xfrm>
            <a:off x="3593592" y="2896819"/>
            <a:ext cx="585216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750" dirty="0"/>
          </a:p>
        </p:txBody>
      </p:sp>
      <p:sp>
        <p:nvSpPr>
          <p:cNvPr id="88" name="Shape 86"/>
          <p:cNvSpPr/>
          <p:nvPr/>
        </p:nvSpPr>
        <p:spPr>
          <a:xfrm>
            <a:off x="4215384" y="2896819"/>
            <a:ext cx="658368" cy="26151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9" name="Text 87"/>
          <p:cNvSpPr/>
          <p:nvPr/>
        </p:nvSpPr>
        <p:spPr>
          <a:xfrm>
            <a:off x="4251960" y="2896819"/>
            <a:ext cx="585216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750" dirty="0"/>
          </a:p>
        </p:txBody>
      </p:sp>
      <p:sp>
        <p:nvSpPr>
          <p:cNvPr id="90" name="Shape 88"/>
          <p:cNvSpPr/>
          <p:nvPr/>
        </p:nvSpPr>
        <p:spPr>
          <a:xfrm>
            <a:off x="4873752" y="2896819"/>
            <a:ext cx="548640" cy="261518"/>
          </a:xfrm>
          <a:prstGeom prst="rect">
            <a:avLst/>
          </a:prstGeom>
          <a:solidFill>
            <a:srgbClr val="F9A825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91" name="Text 89"/>
          <p:cNvSpPr/>
          <p:nvPr/>
        </p:nvSpPr>
        <p:spPr>
          <a:xfrm>
            <a:off x="4910328" y="2896819"/>
            <a:ext cx="475488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750" dirty="0"/>
          </a:p>
        </p:txBody>
      </p:sp>
      <p:sp>
        <p:nvSpPr>
          <p:cNvPr id="92" name="Shape 90"/>
          <p:cNvSpPr/>
          <p:nvPr/>
        </p:nvSpPr>
        <p:spPr>
          <a:xfrm>
            <a:off x="5422392" y="2896819"/>
            <a:ext cx="914400" cy="26151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93" name="Text 91"/>
          <p:cNvSpPr/>
          <p:nvPr/>
        </p:nvSpPr>
        <p:spPr>
          <a:xfrm>
            <a:off x="5458968" y="2896819"/>
            <a:ext cx="841248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Comms</a:t>
            </a:r>
            <a:endParaRPr lang="en-US" sz="750" dirty="0"/>
          </a:p>
        </p:txBody>
      </p:sp>
      <p:sp>
        <p:nvSpPr>
          <p:cNvPr id="94" name="Shape 92"/>
          <p:cNvSpPr/>
          <p:nvPr/>
        </p:nvSpPr>
        <p:spPr>
          <a:xfrm>
            <a:off x="6336792" y="2896819"/>
            <a:ext cx="1719072" cy="26151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95" name="Shape 93"/>
          <p:cNvSpPr/>
          <p:nvPr/>
        </p:nvSpPr>
        <p:spPr>
          <a:xfrm>
            <a:off x="8055864" y="2896819"/>
            <a:ext cx="768096" cy="26151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96" name="Shape 94"/>
          <p:cNvSpPr/>
          <p:nvPr/>
        </p:nvSpPr>
        <p:spPr>
          <a:xfrm>
            <a:off x="320040" y="3185770"/>
            <a:ext cx="256032" cy="26151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97" name="Text 95"/>
          <p:cNvSpPr/>
          <p:nvPr/>
        </p:nvSpPr>
        <p:spPr>
          <a:xfrm>
            <a:off x="356616" y="3185770"/>
            <a:ext cx="182880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800" dirty="0"/>
          </a:p>
        </p:txBody>
      </p:sp>
      <p:sp>
        <p:nvSpPr>
          <p:cNvPr id="98" name="Shape 96"/>
          <p:cNvSpPr/>
          <p:nvPr/>
        </p:nvSpPr>
        <p:spPr>
          <a:xfrm>
            <a:off x="576072" y="3185770"/>
            <a:ext cx="2011680" cy="26151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99" name="Shape 97"/>
          <p:cNvSpPr/>
          <p:nvPr/>
        </p:nvSpPr>
        <p:spPr>
          <a:xfrm>
            <a:off x="2587752" y="3185770"/>
            <a:ext cx="969264" cy="26151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00" name="Text 98"/>
          <p:cNvSpPr/>
          <p:nvPr/>
        </p:nvSpPr>
        <p:spPr>
          <a:xfrm>
            <a:off x="2624328" y="3185770"/>
            <a:ext cx="896112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Technology</a:t>
            </a:r>
            <a:endParaRPr lang="en-US" sz="750" dirty="0"/>
          </a:p>
        </p:txBody>
      </p:sp>
      <p:sp>
        <p:nvSpPr>
          <p:cNvPr id="101" name="Shape 99"/>
          <p:cNvSpPr/>
          <p:nvPr/>
        </p:nvSpPr>
        <p:spPr>
          <a:xfrm>
            <a:off x="3557016" y="3185770"/>
            <a:ext cx="658368" cy="26151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02" name="Text 100"/>
          <p:cNvSpPr/>
          <p:nvPr/>
        </p:nvSpPr>
        <p:spPr>
          <a:xfrm>
            <a:off x="3593592" y="3185770"/>
            <a:ext cx="585216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750" dirty="0"/>
          </a:p>
        </p:txBody>
      </p:sp>
      <p:sp>
        <p:nvSpPr>
          <p:cNvPr id="103" name="Shape 101"/>
          <p:cNvSpPr/>
          <p:nvPr/>
        </p:nvSpPr>
        <p:spPr>
          <a:xfrm>
            <a:off x="4215384" y="3185770"/>
            <a:ext cx="658368" cy="26151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04" name="Text 102"/>
          <p:cNvSpPr/>
          <p:nvPr/>
        </p:nvSpPr>
        <p:spPr>
          <a:xfrm>
            <a:off x="4251960" y="3185770"/>
            <a:ext cx="585216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750" dirty="0"/>
          </a:p>
        </p:txBody>
      </p:sp>
      <p:sp>
        <p:nvSpPr>
          <p:cNvPr id="105" name="Shape 103"/>
          <p:cNvSpPr/>
          <p:nvPr/>
        </p:nvSpPr>
        <p:spPr>
          <a:xfrm>
            <a:off x="4873752" y="3185770"/>
            <a:ext cx="548640" cy="261518"/>
          </a:xfrm>
          <a:prstGeom prst="rect">
            <a:avLst/>
          </a:prstGeom>
          <a:solidFill>
            <a:srgbClr val="E6510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06" name="Text 104"/>
          <p:cNvSpPr/>
          <p:nvPr/>
        </p:nvSpPr>
        <p:spPr>
          <a:xfrm>
            <a:off x="4910328" y="3185770"/>
            <a:ext cx="475488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</a:t>
            </a:r>
            <a:endParaRPr lang="en-US" sz="750" dirty="0"/>
          </a:p>
        </p:txBody>
      </p:sp>
      <p:sp>
        <p:nvSpPr>
          <p:cNvPr id="107" name="Shape 105"/>
          <p:cNvSpPr/>
          <p:nvPr/>
        </p:nvSpPr>
        <p:spPr>
          <a:xfrm>
            <a:off x="5422392" y="3185770"/>
            <a:ext cx="914400" cy="26151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08" name="Text 106"/>
          <p:cNvSpPr/>
          <p:nvPr/>
        </p:nvSpPr>
        <p:spPr>
          <a:xfrm>
            <a:off x="5458968" y="3185770"/>
            <a:ext cx="841248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CTO</a:t>
            </a:r>
            <a:endParaRPr lang="en-US" sz="750" dirty="0"/>
          </a:p>
        </p:txBody>
      </p:sp>
      <p:sp>
        <p:nvSpPr>
          <p:cNvPr id="109" name="Shape 107"/>
          <p:cNvSpPr/>
          <p:nvPr/>
        </p:nvSpPr>
        <p:spPr>
          <a:xfrm>
            <a:off x="6336792" y="3185770"/>
            <a:ext cx="1719072" cy="26151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10" name="Shape 108"/>
          <p:cNvSpPr/>
          <p:nvPr/>
        </p:nvSpPr>
        <p:spPr>
          <a:xfrm>
            <a:off x="8055864" y="3185770"/>
            <a:ext cx="768096" cy="26151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11" name="Shape 109"/>
          <p:cNvSpPr/>
          <p:nvPr/>
        </p:nvSpPr>
        <p:spPr>
          <a:xfrm>
            <a:off x="320040" y="3474720"/>
            <a:ext cx="256032" cy="26151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12" name="Text 110"/>
          <p:cNvSpPr/>
          <p:nvPr/>
        </p:nvSpPr>
        <p:spPr>
          <a:xfrm>
            <a:off x="356616" y="3474720"/>
            <a:ext cx="182880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800" dirty="0"/>
          </a:p>
        </p:txBody>
      </p:sp>
      <p:sp>
        <p:nvSpPr>
          <p:cNvPr id="113" name="Shape 111"/>
          <p:cNvSpPr/>
          <p:nvPr/>
        </p:nvSpPr>
        <p:spPr>
          <a:xfrm>
            <a:off x="576072" y="3474720"/>
            <a:ext cx="2011680" cy="26151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14" name="Shape 112"/>
          <p:cNvSpPr/>
          <p:nvPr/>
        </p:nvSpPr>
        <p:spPr>
          <a:xfrm>
            <a:off x="2587752" y="3474720"/>
            <a:ext cx="969264" cy="26151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15" name="Text 113"/>
          <p:cNvSpPr/>
          <p:nvPr/>
        </p:nvSpPr>
        <p:spPr>
          <a:xfrm>
            <a:off x="2624328" y="3474720"/>
            <a:ext cx="896112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Operational</a:t>
            </a:r>
            <a:endParaRPr lang="en-US" sz="750" dirty="0"/>
          </a:p>
        </p:txBody>
      </p:sp>
      <p:sp>
        <p:nvSpPr>
          <p:cNvPr id="116" name="Shape 114"/>
          <p:cNvSpPr/>
          <p:nvPr/>
        </p:nvSpPr>
        <p:spPr>
          <a:xfrm>
            <a:off x="3557016" y="3474720"/>
            <a:ext cx="658368" cy="26151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17" name="Text 115"/>
          <p:cNvSpPr/>
          <p:nvPr/>
        </p:nvSpPr>
        <p:spPr>
          <a:xfrm>
            <a:off x="3593592" y="3474720"/>
            <a:ext cx="585216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750" dirty="0"/>
          </a:p>
        </p:txBody>
      </p:sp>
      <p:sp>
        <p:nvSpPr>
          <p:cNvPr id="118" name="Shape 116"/>
          <p:cNvSpPr/>
          <p:nvPr/>
        </p:nvSpPr>
        <p:spPr>
          <a:xfrm>
            <a:off x="4215384" y="3474720"/>
            <a:ext cx="658368" cy="26151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19" name="Text 117"/>
          <p:cNvSpPr/>
          <p:nvPr/>
        </p:nvSpPr>
        <p:spPr>
          <a:xfrm>
            <a:off x="4251960" y="3474720"/>
            <a:ext cx="585216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750" dirty="0"/>
          </a:p>
        </p:txBody>
      </p:sp>
      <p:sp>
        <p:nvSpPr>
          <p:cNvPr id="120" name="Shape 118"/>
          <p:cNvSpPr/>
          <p:nvPr/>
        </p:nvSpPr>
        <p:spPr>
          <a:xfrm>
            <a:off x="4873752" y="3474720"/>
            <a:ext cx="548640" cy="261518"/>
          </a:xfrm>
          <a:prstGeom prst="rect">
            <a:avLst/>
          </a:prstGeom>
          <a:solidFill>
            <a:srgbClr val="E6510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21" name="Text 119"/>
          <p:cNvSpPr/>
          <p:nvPr/>
        </p:nvSpPr>
        <p:spPr>
          <a:xfrm>
            <a:off x="4910328" y="3474720"/>
            <a:ext cx="475488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</a:t>
            </a:r>
            <a:endParaRPr lang="en-US" sz="750" dirty="0"/>
          </a:p>
        </p:txBody>
      </p:sp>
      <p:sp>
        <p:nvSpPr>
          <p:cNvPr id="122" name="Shape 120"/>
          <p:cNvSpPr/>
          <p:nvPr/>
        </p:nvSpPr>
        <p:spPr>
          <a:xfrm>
            <a:off x="5422392" y="3474720"/>
            <a:ext cx="914400" cy="26151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23" name="Text 121"/>
          <p:cNvSpPr/>
          <p:nvPr/>
        </p:nvSpPr>
        <p:spPr>
          <a:xfrm>
            <a:off x="5458968" y="3474720"/>
            <a:ext cx="841248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Ops Lead</a:t>
            </a:r>
            <a:endParaRPr lang="en-US" sz="750" dirty="0"/>
          </a:p>
        </p:txBody>
      </p:sp>
      <p:sp>
        <p:nvSpPr>
          <p:cNvPr id="124" name="Shape 122"/>
          <p:cNvSpPr/>
          <p:nvPr/>
        </p:nvSpPr>
        <p:spPr>
          <a:xfrm>
            <a:off x="6336792" y="3474720"/>
            <a:ext cx="1719072" cy="26151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25" name="Shape 123"/>
          <p:cNvSpPr/>
          <p:nvPr/>
        </p:nvSpPr>
        <p:spPr>
          <a:xfrm>
            <a:off x="8055864" y="3474720"/>
            <a:ext cx="768096" cy="26151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26" name="Shape 124"/>
          <p:cNvSpPr/>
          <p:nvPr/>
        </p:nvSpPr>
        <p:spPr>
          <a:xfrm>
            <a:off x="320040" y="3763670"/>
            <a:ext cx="256032" cy="26151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27" name="Text 125"/>
          <p:cNvSpPr/>
          <p:nvPr/>
        </p:nvSpPr>
        <p:spPr>
          <a:xfrm>
            <a:off x="356616" y="3763670"/>
            <a:ext cx="182880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</a:t>
            </a:r>
            <a:endParaRPr lang="en-US" sz="800" dirty="0"/>
          </a:p>
        </p:txBody>
      </p:sp>
      <p:sp>
        <p:nvSpPr>
          <p:cNvPr id="128" name="Shape 126"/>
          <p:cNvSpPr/>
          <p:nvPr/>
        </p:nvSpPr>
        <p:spPr>
          <a:xfrm>
            <a:off x="576072" y="3763670"/>
            <a:ext cx="2011680" cy="26151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29" name="Shape 127"/>
          <p:cNvSpPr/>
          <p:nvPr/>
        </p:nvSpPr>
        <p:spPr>
          <a:xfrm>
            <a:off x="2587752" y="3763670"/>
            <a:ext cx="969264" cy="26151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30" name="Text 128"/>
          <p:cNvSpPr/>
          <p:nvPr/>
        </p:nvSpPr>
        <p:spPr>
          <a:xfrm>
            <a:off x="2624328" y="3763670"/>
            <a:ext cx="896112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Financial</a:t>
            </a:r>
            <a:endParaRPr lang="en-US" sz="750" dirty="0"/>
          </a:p>
        </p:txBody>
      </p:sp>
      <p:sp>
        <p:nvSpPr>
          <p:cNvPr id="131" name="Shape 129"/>
          <p:cNvSpPr/>
          <p:nvPr/>
        </p:nvSpPr>
        <p:spPr>
          <a:xfrm>
            <a:off x="3557016" y="3763670"/>
            <a:ext cx="658368" cy="26151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32" name="Text 130"/>
          <p:cNvSpPr/>
          <p:nvPr/>
        </p:nvSpPr>
        <p:spPr>
          <a:xfrm>
            <a:off x="3593592" y="3763670"/>
            <a:ext cx="585216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750" dirty="0"/>
          </a:p>
        </p:txBody>
      </p:sp>
      <p:sp>
        <p:nvSpPr>
          <p:cNvPr id="133" name="Shape 131"/>
          <p:cNvSpPr/>
          <p:nvPr/>
        </p:nvSpPr>
        <p:spPr>
          <a:xfrm>
            <a:off x="4215384" y="3763670"/>
            <a:ext cx="658368" cy="26151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34" name="Text 132"/>
          <p:cNvSpPr/>
          <p:nvPr/>
        </p:nvSpPr>
        <p:spPr>
          <a:xfrm>
            <a:off x="4251960" y="3763670"/>
            <a:ext cx="585216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750" dirty="0"/>
          </a:p>
        </p:txBody>
      </p:sp>
      <p:sp>
        <p:nvSpPr>
          <p:cNvPr id="135" name="Shape 133"/>
          <p:cNvSpPr/>
          <p:nvPr/>
        </p:nvSpPr>
        <p:spPr>
          <a:xfrm>
            <a:off x="4873752" y="3763670"/>
            <a:ext cx="548640" cy="261518"/>
          </a:xfrm>
          <a:prstGeom prst="rect">
            <a:avLst/>
          </a:prstGeom>
          <a:solidFill>
            <a:srgbClr val="F9A825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36" name="Text 134"/>
          <p:cNvSpPr/>
          <p:nvPr/>
        </p:nvSpPr>
        <p:spPr>
          <a:xfrm>
            <a:off x="4910328" y="3763670"/>
            <a:ext cx="475488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750" dirty="0"/>
          </a:p>
        </p:txBody>
      </p:sp>
      <p:sp>
        <p:nvSpPr>
          <p:cNvPr id="137" name="Shape 135"/>
          <p:cNvSpPr/>
          <p:nvPr/>
        </p:nvSpPr>
        <p:spPr>
          <a:xfrm>
            <a:off x="5422392" y="3763670"/>
            <a:ext cx="914400" cy="26151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38" name="Text 136"/>
          <p:cNvSpPr/>
          <p:nvPr/>
        </p:nvSpPr>
        <p:spPr>
          <a:xfrm>
            <a:off x="5458968" y="3763670"/>
            <a:ext cx="841248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Finance</a:t>
            </a:r>
            <a:endParaRPr lang="en-US" sz="750" dirty="0"/>
          </a:p>
        </p:txBody>
      </p:sp>
      <p:sp>
        <p:nvSpPr>
          <p:cNvPr id="139" name="Shape 137"/>
          <p:cNvSpPr/>
          <p:nvPr/>
        </p:nvSpPr>
        <p:spPr>
          <a:xfrm>
            <a:off x="6336792" y="3763670"/>
            <a:ext cx="1719072" cy="26151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40" name="Shape 138"/>
          <p:cNvSpPr/>
          <p:nvPr/>
        </p:nvSpPr>
        <p:spPr>
          <a:xfrm>
            <a:off x="8055864" y="3763670"/>
            <a:ext cx="768096" cy="26151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41" name="Shape 139"/>
          <p:cNvSpPr/>
          <p:nvPr/>
        </p:nvSpPr>
        <p:spPr>
          <a:xfrm>
            <a:off x="320040" y="4052621"/>
            <a:ext cx="256032" cy="26151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42" name="Text 140"/>
          <p:cNvSpPr/>
          <p:nvPr/>
        </p:nvSpPr>
        <p:spPr>
          <a:xfrm>
            <a:off x="356616" y="4052621"/>
            <a:ext cx="182880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</a:t>
            </a:r>
            <a:endParaRPr lang="en-US" sz="800" dirty="0"/>
          </a:p>
        </p:txBody>
      </p:sp>
      <p:sp>
        <p:nvSpPr>
          <p:cNvPr id="143" name="Shape 141"/>
          <p:cNvSpPr/>
          <p:nvPr/>
        </p:nvSpPr>
        <p:spPr>
          <a:xfrm>
            <a:off x="576072" y="4052621"/>
            <a:ext cx="2011680" cy="26151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44" name="Shape 142"/>
          <p:cNvSpPr/>
          <p:nvPr/>
        </p:nvSpPr>
        <p:spPr>
          <a:xfrm>
            <a:off x="2587752" y="4052621"/>
            <a:ext cx="969264" cy="26151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45" name="Text 143"/>
          <p:cNvSpPr/>
          <p:nvPr/>
        </p:nvSpPr>
        <p:spPr>
          <a:xfrm>
            <a:off x="2624328" y="4052621"/>
            <a:ext cx="896112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Technology</a:t>
            </a:r>
            <a:endParaRPr lang="en-US" sz="750" dirty="0"/>
          </a:p>
        </p:txBody>
      </p:sp>
      <p:sp>
        <p:nvSpPr>
          <p:cNvPr id="146" name="Shape 144"/>
          <p:cNvSpPr/>
          <p:nvPr/>
        </p:nvSpPr>
        <p:spPr>
          <a:xfrm>
            <a:off x="3557016" y="4052621"/>
            <a:ext cx="658368" cy="26151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47" name="Text 145"/>
          <p:cNvSpPr/>
          <p:nvPr/>
        </p:nvSpPr>
        <p:spPr>
          <a:xfrm>
            <a:off x="3593592" y="4052621"/>
            <a:ext cx="585216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750" dirty="0"/>
          </a:p>
        </p:txBody>
      </p:sp>
      <p:sp>
        <p:nvSpPr>
          <p:cNvPr id="148" name="Shape 146"/>
          <p:cNvSpPr/>
          <p:nvPr/>
        </p:nvSpPr>
        <p:spPr>
          <a:xfrm>
            <a:off x="4215384" y="4052621"/>
            <a:ext cx="658368" cy="26151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49" name="Text 147"/>
          <p:cNvSpPr/>
          <p:nvPr/>
        </p:nvSpPr>
        <p:spPr>
          <a:xfrm>
            <a:off x="4251960" y="4052621"/>
            <a:ext cx="585216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750" dirty="0"/>
          </a:p>
        </p:txBody>
      </p:sp>
      <p:sp>
        <p:nvSpPr>
          <p:cNvPr id="150" name="Shape 148"/>
          <p:cNvSpPr/>
          <p:nvPr/>
        </p:nvSpPr>
        <p:spPr>
          <a:xfrm>
            <a:off x="4873752" y="4052621"/>
            <a:ext cx="548640" cy="261518"/>
          </a:xfrm>
          <a:prstGeom prst="rect">
            <a:avLst/>
          </a:prstGeom>
          <a:solidFill>
            <a:srgbClr val="E6510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51" name="Text 149"/>
          <p:cNvSpPr/>
          <p:nvPr/>
        </p:nvSpPr>
        <p:spPr>
          <a:xfrm>
            <a:off x="4910328" y="4052621"/>
            <a:ext cx="475488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</a:t>
            </a:r>
            <a:endParaRPr lang="en-US" sz="750" dirty="0"/>
          </a:p>
        </p:txBody>
      </p:sp>
      <p:sp>
        <p:nvSpPr>
          <p:cNvPr id="152" name="Shape 150"/>
          <p:cNvSpPr/>
          <p:nvPr/>
        </p:nvSpPr>
        <p:spPr>
          <a:xfrm>
            <a:off x="5422392" y="4052621"/>
            <a:ext cx="914400" cy="26151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53" name="Text 151"/>
          <p:cNvSpPr/>
          <p:nvPr/>
        </p:nvSpPr>
        <p:spPr>
          <a:xfrm>
            <a:off x="5458968" y="4052621"/>
            <a:ext cx="841248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IT Mgr</a:t>
            </a:r>
            <a:endParaRPr lang="en-US" sz="750" dirty="0"/>
          </a:p>
        </p:txBody>
      </p:sp>
      <p:sp>
        <p:nvSpPr>
          <p:cNvPr id="154" name="Shape 152"/>
          <p:cNvSpPr/>
          <p:nvPr/>
        </p:nvSpPr>
        <p:spPr>
          <a:xfrm>
            <a:off x="6336792" y="4052621"/>
            <a:ext cx="1719072" cy="26151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55" name="Shape 153"/>
          <p:cNvSpPr/>
          <p:nvPr/>
        </p:nvSpPr>
        <p:spPr>
          <a:xfrm>
            <a:off x="8055864" y="4052621"/>
            <a:ext cx="768096" cy="26151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56" name="Shape 154"/>
          <p:cNvSpPr/>
          <p:nvPr/>
        </p:nvSpPr>
        <p:spPr>
          <a:xfrm>
            <a:off x="320040" y="4341571"/>
            <a:ext cx="256032" cy="26151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57" name="Text 155"/>
          <p:cNvSpPr/>
          <p:nvPr/>
        </p:nvSpPr>
        <p:spPr>
          <a:xfrm>
            <a:off x="356616" y="4341571"/>
            <a:ext cx="182880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</a:t>
            </a:r>
            <a:endParaRPr lang="en-US" sz="800" dirty="0"/>
          </a:p>
        </p:txBody>
      </p:sp>
      <p:sp>
        <p:nvSpPr>
          <p:cNvPr id="158" name="Shape 156"/>
          <p:cNvSpPr/>
          <p:nvPr/>
        </p:nvSpPr>
        <p:spPr>
          <a:xfrm>
            <a:off x="576072" y="4341571"/>
            <a:ext cx="2011680" cy="26151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59" name="Shape 157"/>
          <p:cNvSpPr/>
          <p:nvPr/>
        </p:nvSpPr>
        <p:spPr>
          <a:xfrm>
            <a:off x="2587752" y="4341571"/>
            <a:ext cx="969264" cy="26151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60" name="Text 158"/>
          <p:cNvSpPr/>
          <p:nvPr/>
        </p:nvSpPr>
        <p:spPr>
          <a:xfrm>
            <a:off x="2624328" y="4341571"/>
            <a:ext cx="896112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Compliance</a:t>
            </a:r>
            <a:endParaRPr lang="en-US" sz="750" dirty="0"/>
          </a:p>
        </p:txBody>
      </p:sp>
      <p:sp>
        <p:nvSpPr>
          <p:cNvPr id="161" name="Shape 159"/>
          <p:cNvSpPr/>
          <p:nvPr/>
        </p:nvSpPr>
        <p:spPr>
          <a:xfrm>
            <a:off x="3557016" y="4341571"/>
            <a:ext cx="658368" cy="26151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62" name="Text 160"/>
          <p:cNvSpPr/>
          <p:nvPr/>
        </p:nvSpPr>
        <p:spPr>
          <a:xfrm>
            <a:off x="3593592" y="4341571"/>
            <a:ext cx="585216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750" dirty="0"/>
          </a:p>
        </p:txBody>
      </p:sp>
      <p:sp>
        <p:nvSpPr>
          <p:cNvPr id="163" name="Shape 161"/>
          <p:cNvSpPr/>
          <p:nvPr/>
        </p:nvSpPr>
        <p:spPr>
          <a:xfrm>
            <a:off x="4215384" y="4341571"/>
            <a:ext cx="658368" cy="26151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64" name="Text 162"/>
          <p:cNvSpPr/>
          <p:nvPr/>
        </p:nvSpPr>
        <p:spPr>
          <a:xfrm>
            <a:off x="4251960" y="4341571"/>
            <a:ext cx="585216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750" dirty="0"/>
          </a:p>
        </p:txBody>
      </p:sp>
      <p:sp>
        <p:nvSpPr>
          <p:cNvPr id="165" name="Shape 163"/>
          <p:cNvSpPr/>
          <p:nvPr/>
        </p:nvSpPr>
        <p:spPr>
          <a:xfrm>
            <a:off x="4873752" y="4341571"/>
            <a:ext cx="548640" cy="261518"/>
          </a:xfrm>
          <a:prstGeom prst="rect">
            <a:avLst/>
          </a:prstGeom>
          <a:solidFill>
            <a:srgbClr val="E6510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66" name="Text 164"/>
          <p:cNvSpPr/>
          <p:nvPr/>
        </p:nvSpPr>
        <p:spPr>
          <a:xfrm>
            <a:off x="4910328" y="4341571"/>
            <a:ext cx="475488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</a:t>
            </a:r>
            <a:endParaRPr lang="en-US" sz="750" dirty="0"/>
          </a:p>
        </p:txBody>
      </p:sp>
      <p:sp>
        <p:nvSpPr>
          <p:cNvPr id="167" name="Shape 165"/>
          <p:cNvSpPr/>
          <p:nvPr/>
        </p:nvSpPr>
        <p:spPr>
          <a:xfrm>
            <a:off x="5422392" y="4341571"/>
            <a:ext cx="914400" cy="26151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68" name="Text 166"/>
          <p:cNvSpPr/>
          <p:nvPr/>
        </p:nvSpPr>
        <p:spPr>
          <a:xfrm>
            <a:off x="5458968" y="4341571"/>
            <a:ext cx="841248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Legal</a:t>
            </a:r>
            <a:endParaRPr lang="en-US" sz="750" dirty="0"/>
          </a:p>
        </p:txBody>
      </p:sp>
      <p:sp>
        <p:nvSpPr>
          <p:cNvPr id="169" name="Shape 167"/>
          <p:cNvSpPr/>
          <p:nvPr/>
        </p:nvSpPr>
        <p:spPr>
          <a:xfrm>
            <a:off x="6336792" y="4341571"/>
            <a:ext cx="1719072" cy="26151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70" name="Shape 168"/>
          <p:cNvSpPr/>
          <p:nvPr/>
        </p:nvSpPr>
        <p:spPr>
          <a:xfrm>
            <a:off x="8055864" y="4341571"/>
            <a:ext cx="768096" cy="26151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71" name="Shape 169"/>
          <p:cNvSpPr/>
          <p:nvPr/>
        </p:nvSpPr>
        <p:spPr>
          <a:xfrm>
            <a:off x="320040" y="4630522"/>
            <a:ext cx="256032" cy="26151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72" name="Text 170"/>
          <p:cNvSpPr/>
          <p:nvPr/>
        </p:nvSpPr>
        <p:spPr>
          <a:xfrm>
            <a:off x="356616" y="4630522"/>
            <a:ext cx="182880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</a:t>
            </a:r>
            <a:endParaRPr lang="en-US" sz="800" dirty="0"/>
          </a:p>
        </p:txBody>
      </p:sp>
      <p:sp>
        <p:nvSpPr>
          <p:cNvPr id="173" name="Shape 171"/>
          <p:cNvSpPr/>
          <p:nvPr/>
        </p:nvSpPr>
        <p:spPr>
          <a:xfrm>
            <a:off x="576072" y="4630522"/>
            <a:ext cx="2011680" cy="26151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74" name="Shape 172"/>
          <p:cNvSpPr/>
          <p:nvPr/>
        </p:nvSpPr>
        <p:spPr>
          <a:xfrm>
            <a:off x="2587752" y="4630522"/>
            <a:ext cx="969264" cy="26151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75" name="Text 173"/>
          <p:cNvSpPr/>
          <p:nvPr/>
        </p:nvSpPr>
        <p:spPr>
          <a:xfrm>
            <a:off x="2624328" y="4630522"/>
            <a:ext cx="896112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Reputational</a:t>
            </a:r>
            <a:endParaRPr lang="en-US" sz="750" dirty="0"/>
          </a:p>
        </p:txBody>
      </p:sp>
      <p:sp>
        <p:nvSpPr>
          <p:cNvPr id="176" name="Shape 174"/>
          <p:cNvSpPr/>
          <p:nvPr/>
        </p:nvSpPr>
        <p:spPr>
          <a:xfrm>
            <a:off x="3557016" y="4630522"/>
            <a:ext cx="658368" cy="26151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77" name="Text 175"/>
          <p:cNvSpPr/>
          <p:nvPr/>
        </p:nvSpPr>
        <p:spPr>
          <a:xfrm>
            <a:off x="3593592" y="4630522"/>
            <a:ext cx="585216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750" dirty="0"/>
          </a:p>
        </p:txBody>
      </p:sp>
      <p:sp>
        <p:nvSpPr>
          <p:cNvPr id="178" name="Shape 176"/>
          <p:cNvSpPr/>
          <p:nvPr/>
        </p:nvSpPr>
        <p:spPr>
          <a:xfrm>
            <a:off x="4215384" y="4630522"/>
            <a:ext cx="658368" cy="26151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79" name="Text 177"/>
          <p:cNvSpPr/>
          <p:nvPr/>
        </p:nvSpPr>
        <p:spPr>
          <a:xfrm>
            <a:off x="4251960" y="4630522"/>
            <a:ext cx="585216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750" dirty="0"/>
          </a:p>
        </p:txBody>
      </p:sp>
      <p:sp>
        <p:nvSpPr>
          <p:cNvPr id="180" name="Shape 178"/>
          <p:cNvSpPr/>
          <p:nvPr/>
        </p:nvSpPr>
        <p:spPr>
          <a:xfrm>
            <a:off x="4873752" y="4630522"/>
            <a:ext cx="548640" cy="261518"/>
          </a:xfrm>
          <a:prstGeom prst="rect">
            <a:avLst/>
          </a:prstGeom>
          <a:solidFill>
            <a:srgbClr val="F9A825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81" name="Text 179"/>
          <p:cNvSpPr/>
          <p:nvPr/>
        </p:nvSpPr>
        <p:spPr>
          <a:xfrm>
            <a:off x="4910328" y="4630522"/>
            <a:ext cx="475488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750" dirty="0"/>
          </a:p>
        </p:txBody>
      </p:sp>
      <p:sp>
        <p:nvSpPr>
          <p:cNvPr id="182" name="Shape 180"/>
          <p:cNvSpPr/>
          <p:nvPr/>
        </p:nvSpPr>
        <p:spPr>
          <a:xfrm>
            <a:off x="5422392" y="4630522"/>
            <a:ext cx="914400" cy="26151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83" name="Text 181"/>
          <p:cNvSpPr/>
          <p:nvPr/>
        </p:nvSpPr>
        <p:spPr>
          <a:xfrm>
            <a:off x="5458968" y="4630522"/>
            <a:ext cx="841248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HR</a:t>
            </a:r>
            <a:endParaRPr lang="en-US" sz="750" dirty="0"/>
          </a:p>
        </p:txBody>
      </p:sp>
      <p:sp>
        <p:nvSpPr>
          <p:cNvPr id="184" name="Shape 182"/>
          <p:cNvSpPr/>
          <p:nvPr/>
        </p:nvSpPr>
        <p:spPr>
          <a:xfrm>
            <a:off x="6336792" y="4630522"/>
            <a:ext cx="1719072" cy="26151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85" name="Shape 183"/>
          <p:cNvSpPr/>
          <p:nvPr/>
        </p:nvSpPr>
        <p:spPr>
          <a:xfrm>
            <a:off x="8055864" y="4630522"/>
            <a:ext cx="768096" cy="26151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256032"/>
            <a:ext cx="36576" cy="292608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93776" y="246888"/>
            <a:ext cx="6400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00" kern="0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RISK ASSESSMENT TEMPLATE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8046720" y="164592"/>
            <a:ext cx="914400" cy="256032"/>
          </a:xfrm>
          <a:prstGeom prst="roundRect">
            <a:avLst>
              <a:gd name="adj" fmla="val 17857"/>
            </a:avLst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046720" y="164592"/>
            <a:ext cx="914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Layout B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365760" y="594360"/>
            <a:ext cx="8412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Risk Heat Map</a:t>
            </a:r>
            <a:endParaRPr lang="en-US" sz="2600" dirty="0"/>
          </a:p>
        </p:txBody>
      </p:sp>
      <p:sp>
        <p:nvSpPr>
          <p:cNvPr id="7" name="Text 5"/>
          <p:cNvSpPr/>
          <p:nvPr/>
        </p:nvSpPr>
        <p:spPr>
          <a:xfrm>
            <a:off x="365760" y="1078992"/>
            <a:ext cx="8412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Plot each risk by likelihood and impact — prioritise the top-right quadrant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0" y="4919472"/>
            <a:ext cx="9144000" cy="219456"/>
          </a:xfrm>
          <a:prstGeom prst="rect">
            <a:avLst/>
          </a:prstGeom>
          <a:solidFill>
            <a:srgbClr val="E8EEF4"/>
          </a:solidFill>
          <a:ln w="12700">
            <a:solidFill>
              <a:srgbClr val="E8EEF4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365760" y="4928616"/>
            <a:ext cx="8412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 | B  ·  Risk Assessment  ·  soufianeboudarraja.com</a:t>
            </a:r>
            <a:endParaRPr lang="en-US" sz="800" dirty="0"/>
          </a:p>
        </p:txBody>
      </p:sp>
      <p:sp>
        <p:nvSpPr>
          <p:cNvPr id="10" name="Text 8"/>
          <p:cNvSpPr/>
          <p:nvPr/>
        </p:nvSpPr>
        <p:spPr>
          <a:xfrm rot="16200000">
            <a:off x="137160" y="1792224"/>
            <a:ext cx="822960" cy="3291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IMPACT →</a:t>
            </a:r>
            <a:endParaRPr lang="en-US" sz="900" dirty="0"/>
          </a:p>
        </p:txBody>
      </p:sp>
      <p:sp>
        <p:nvSpPr>
          <p:cNvPr id="11" name="Text 9"/>
          <p:cNvSpPr/>
          <p:nvPr/>
        </p:nvSpPr>
        <p:spPr>
          <a:xfrm>
            <a:off x="1097280" y="4736592"/>
            <a:ext cx="576072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LIKELIHOOD →</a:t>
            </a:r>
            <a:endParaRPr lang="en-US" sz="900" dirty="0"/>
          </a:p>
        </p:txBody>
      </p:sp>
      <p:sp>
        <p:nvSpPr>
          <p:cNvPr id="12" name="Text 10"/>
          <p:cNvSpPr/>
          <p:nvPr/>
        </p:nvSpPr>
        <p:spPr>
          <a:xfrm>
            <a:off x="1097280" y="4645152"/>
            <a:ext cx="115214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850" dirty="0"/>
          </a:p>
        </p:txBody>
      </p:sp>
      <p:sp>
        <p:nvSpPr>
          <p:cNvPr id="13" name="Text 11"/>
          <p:cNvSpPr/>
          <p:nvPr/>
        </p:nvSpPr>
        <p:spPr>
          <a:xfrm>
            <a:off x="822960" y="1335024"/>
            <a:ext cx="256032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850" dirty="0"/>
          </a:p>
        </p:txBody>
      </p:sp>
      <p:sp>
        <p:nvSpPr>
          <p:cNvPr id="14" name="Text 12"/>
          <p:cNvSpPr/>
          <p:nvPr/>
        </p:nvSpPr>
        <p:spPr>
          <a:xfrm>
            <a:off x="2249424" y="4645152"/>
            <a:ext cx="115214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850" dirty="0"/>
          </a:p>
        </p:txBody>
      </p:sp>
      <p:sp>
        <p:nvSpPr>
          <p:cNvPr id="15" name="Text 13"/>
          <p:cNvSpPr/>
          <p:nvPr/>
        </p:nvSpPr>
        <p:spPr>
          <a:xfrm>
            <a:off x="822960" y="1993392"/>
            <a:ext cx="256032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850" dirty="0"/>
          </a:p>
        </p:txBody>
      </p:sp>
      <p:sp>
        <p:nvSpPr>
          <p:cNvPr id="16" name="Text 14"/>
          <p:cNvSpPr/>
          <p:nvPr/>
        </p:nvSpPr>
        <p:spPr>
          <a:xfrm>
            <a:off x="3401568" y="4645152"/>
            <a:ext cx="115214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850" dirty="0"/>
          </a:p>
        </p:txBody>
      </p:sp>
      <p:sp>
        <p:nvSpPr>
          <p:cNvPr id="17" name="Text 15"/>
          <p:cNvSpPr/>
          <p:nvPr/>
        </p:nvSpPr>
        <p:spPr>
          <a:xfrm>
            <a:off x="822960" y="2651760"/>
            <a:ext cx="256032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850" dirty="0"/>
          </a:p>
        </p:txBody>
      </p:sp>
      <p:sp>
        <p:nvSpPr>
          <p:cNvPr id="18" name="Text 16"/>
          <p:cNvSpPr/>
          <p:nvPr/>
        </p:nvSpPr>
        <p:spPr>
          <a:xfrm>
            <a:off x="4553712" y="4645152"/>
            <a:ext cx="115214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850" dirty="0"/>
          </a:p>
        </p:txBody>
      </p:sp>
      <p:sp>
        <p:nvSpPr>
          <p:cNvPr id="19" name="Text 17"/>
          <p:cNvSpPr/>
          <p:nvPr/>
        </p:nvSpPr>
        <p:spPr>
          <a:xfrm>
            <a:off x="822960" y="3310128"/>
            <a:ext cx="256032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850" dirty="0"/>
          </a:p>
        </p:txBody>
      </p:sp>
      <p:sp>
        <p:nvSpPr>
          <p:cNvPr id="20" name="Text 18"/>
          <p:cNvSpPr/>
          <p:nvPr/>
        </p:nvSpPr>
        <p:spPr>
          <a:xfrm>
            <a:off x="5705856" y="4645152"/>
            <a:ext cx="115214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850" dirty="0"/>
          </a:p>
        </p:txBody>
      </p:sp>
      <p:sp>
        <p:nvSpPr>
          <p:cNvPr id="21" name="Text 19"/>
          <p:cNvSpPr/>
          <p:nvPr/>
        </p:nvSpPr>
        <p:spPr>
          <a:xfrm>
            <a:off x="822960" y="3968496"/>
            <a:ext cx="256032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850" dirty="0"/>
          </a:p>
        </p:txBody>
      </p:sp>
      <p:sp>
        <p:nvSpPr>
          <p:cNvPr id="22" name="Shape 20"/>
          <p:cNvSpPr/>
          <p:nvPr/>
        </p:nvSpPr>
        <p:spPr>
          <a:xfrm>
            <a:off x="1097280" y="1335024"/>
            <a:ext cx="1152144" cy="658368"/>
          </a:xfrm>
          <a:prstGeom prst="rect">
            <a:avLst/>
          </a:prstGeom>
          <a:solidFill>
            <a:srgbClr val="F9A825">
              <a:alpha val="80000"/>
            </a:srgbClr>
          </a:solidFill>
          <a:ln w="25400">
            <a:solidFill>
              <a:srgbClr val="FFFFFF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1097280" y="1335024"/>
            <a:ext cx="1152144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1000" dirty="0"/>
          </a:p>
        </p:txBody>
      </p:sp>
      <p:sp>
        <p:nvSpPr>
          <p:cNvPr id="24" name="Shape 22"/>
          <p:cNvSpPr/>
          <p:nvPr/>
        </p:nvSpPr>
        <p:spPr>
          <a:xfrm>
            <a:off x="2249424" y="1335024"/>
            <a:ext cx="1152144" cy="658368"/>
          </a:xfrm>
          <a:prstGeom prst="rect">
            <a:avLst/>
          </a:prstGeom>
          <a:solidFill>
            <a:srgbClr val="E65100">
              <a:alpha val="80000"/>
            </a:srgbClr>
          </a:solidFill>
          <a:ln w="25400">
            <a:solidFill>
              <a:srgbClr val="FFFFFF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2249424" y="1335024"/>
            <a:ext cx="1152144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</a:t>
            </a:r>
            <a:endParaRPr lang="en-US" sz="1000" dirty="0"/>
          </a:p>
        </p:txBody>
      </p:sp>
      <p:sp>
        <p:nvSpPr>
          <p:cNvPr id="26" name="Shape 24"/>
          <p:cNvSpPr/>
          <p:nvPr/>
        </p:nvSpPr>
        <p:spPr>
          <a:xfrm>
            <a:off x="3401568" y="1335024"/>
            <a:ext cx="1152144" cy="658368"/>
          </a:xfrm>
          <a:prstGeom prst="rect">
            <a:avLst/>
          </a:prstGeom>
          <a:solidFill>
            <a:srgbClr val="C62828">
              <a:alpha val="80000"/>
            </a:srgbClr>
          </a:solidFill>
          <a:ln w="25400">
            <a:solidFill>
              <a:srgbClr val="FFFFFF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3401568" y="1335024"/>
            <a:ext cx="1152144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15</a:t>
            </a:r>
            <a:endParaRPr lang="en-US" sz="1000" dirty="0"/>
          </a:p>
        </p:txBody>
      </p:sp>
      <p:sp>
        <p:nvSpPr>
          <p:cNvPr id="28" name="Shape 26"/>
          <p:cNvSpPr/>
          <p:nvPr/>
        </p:nvSpPr>
        <p:spPr>
          <a:xfrm>
            <a:off x="4553712" y="1335024"/>
            <a:ext cx="1152144" cy="658368"/>
          </a:xfrm>
          <a:prstGeom prst="rect">
            <a:avLst/>
          </a:prstGeom>
          <a:solidFill>
            <a:srgbClr val="C62828">
              <a:alpha val="80000"/>
            </a:srgbClr>
          </a:solidFill>
          <a:ln w="25400">
            <a:solidFill>
              <a:srgbClr val="FFFFFF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4553712" y="1335024"/>
            <a:ext cx="1152144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</a:t>
            </a:r>
            <a:endParaRPr lang="en-US" sz="1000" dirty="0"/>
          </a:p>
        </p:txBody>
      </p:sp>
      <p:sp>
        <p:nvSpPr>
          <p:cNvPr id="30" name="Shape 28"/>
          <p:cNvSpPr/>
          <p:nvPr/>
        </p:nvSpPr>
        <p:spPr>
          <a:xfrm>
            <a:off x="5705856" y="1335024"/>
            <a:ext cx="1152144" cy="658368"/>
          </a:xfrm>
          <a:prstGeom prst="rect">
            <a:avLst/>
          </a:prstGeom>
          <a:solidFill>
            <a:srgbClr val="C62828">
              <a:alpha val="80000"/>
            </a:srgbClr>
          </a:solidFill>
          <a:ln w="25400">
            <a:solidFill>
              <a:srgbClr val="FFFFFF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5705856" y="1335024"/>
            <a:ext cx="1152144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25</a:t>
            </a:r>
            <a:endParaRPr lang="en-US" sz="1000" dirty="0"/>
          </a:p>
        </p:txBody>
      </p:sp>
      <p:sp>
        <p:nvSpPr>
          <p:cNvPr id="32" name="Shape 30"/>
          <p:cNvSpPr/>
          <p:nvPr/>
        </p:nvSpPr>
        <p:spPr>
          <a:xfrm>
            <a:off x="1097280" y="1993392"/>
            <a:ext cx="1152144" cy="658368"/>
          </a:xfrm>
          <a:prstGeom prst="rect">
            <a:avLst/>
          </a:prstGeom>
          <a:solidFill>
            <a:srgbClr val="F9A825">
              <a:alpha val="80000"/>
            </a:srgbClr>
          </a:solidFill>
          <a:ln w="25400">
            <a:solidFill>
              <a:srgbClr val="FFFFFF"/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1097280" y="1993392"/>
            <a:ext cx="1152144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1000" dirty="0"/>
          </a:p>
        </p:txBody>
      </p:sp>
      <p:sp>
        <p:nvSpPr>
          <p:cNvPr id="34" name="Shape 32"/>
          <p:cNvSpPr/>
          <p:nvPr/>
        </p:nvSpPr>
        <p:spPr>
          <a:xfrm>
            <a:off x="2249424" y="1993392"/>
            <a:ext cx="1152144" cy="658368"/>
          </a:xfrm>
          <a:prstGeom prst="rect">
            <a:avLst/>
          </a:prstGeom>
          <a:solidFill>
            <a:srgbClr val="E65100">
              <a:alpha val="80000"/>
            </a:srgbClr>
          </a:solidFill>
          <a:ln w="25400">
            <a:solidFill>
              <a:srgbClr val="FFFFFF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2249424" y="1993392"/>
            <a:ext cx="1152144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</a:t>
            </a:r>
            <a:endParaRPr lang="en-US" sz="1000" dirty="0"/>
          </a:p>
        </p:txBody>
      </p:sp>
      <p:sp>
        <p:nvSpPr>
          <p:cNvPr id="36" name="Shape 34"/>
          <p:cNvSpPr/>
          <p:nvPr/>
        </p:nvSpPr>
        <p:spPr>
          <a:xfrm>
            <a:off x="3401568" y="1993392"/>
            <a:ext cx="1152144" cy="658368"/>
          </a:xfrm>
          <a:prstGeom prst="rect">
            <a:avLst/>
          </a:prstGeom>
          <a:solidFill>
            <a:srgbClr val="E65100">
              <a:alpha val="80000"/>
            </a:srgbClr>
          </a:solidFill>
          <a:ln w="25400">
            <a:solidFill>
              <a:srgbClr val="FFFFFF"/>
            </a:solidFill>
            <a:prstDash val="solid"/>
          </a:ln>
        </p:spPr>
      </p:sp>
      <p:sp>
        <p:nvSpPr>
          <p:cNvPr id="37" name="Text 35"/>
          <p:cNvSpPr/>
          <p:nvPr/>
        </p:nvSpPr>
        <p:spPr>
          <a:xfrm>
            <a:off x="3401568" y="1993392"/>
            <a:ext cx="1152144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</a:t>
            </a:r>
            <a:endParaRPr lang="en-US" sz="1000" dirty="0"/>
          </a:p>
        </p:txBody>
      </p:sp>
      <p:sp>
        <p:nvSpPr>
          <p:cNvPr id="38" name="Shape 36"/>
          <p:cNvSpPr/>
          <p:nvPr/>
        </p:nvSpPr>
        <p:spPr>
          <a:xfrm>
            <a:off x="4553712" y="1993392"/>
            <a:ext cx="1152144" cy="658368"/>
          </a:xfrm>
          <a:prstGeom prst="rect">
            <a:avLst/>
          </a:prstGeom>
          <a:solidFill>
            <a:srgbClr val="C62828">
              <a:alpha val="80000"/>
            </a:srgbClr>
          </a:solidFill>
          <a:ln w="25400">
            <a:solidFill>
              <a:srgbClr val="FFFFFF"/>
            </a:solidFill>
            <a:prstDash val="solid"/>
          </a:ln>
        </p:spPr>
      </p:sp>
      <p:sp>
        <p:nvSpPr>
          <p:cNvPr id="39" name="Text 37"/>
          <p:cNvSpPr/>
          <p:nvPr/>
        </p:nvSpPr>
        <p:spPr>
          <a:xfrm>
            <a:off x="4553712" y="1993392"/>
            <a:ext cx="1152144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16</a:t>
            </a:r>
            <a:endParaRPr lang="en-US" sz="1000" dirty="0"/>
          </a:p>
        </p:txBody>
      </p:sp>
      <p:sp>
        <p:nvSpPr>
          <p:cNvPr id="40" name="Shape 38"/>
          <p:cNvSpPr/>
          <p:nvPr/>
        </p:nvSpPr>
        <p:spPr>
          <a:xfrm>
            <a:off x="5705856" y="1993392"/>
            <a:ext cx="1152144" cy="658368"/>
          </a:xfrm>
          <a:prstGeom prst="rect">
            <a:avLst/>
          </a:prstGeom>
          <a:solidFill>
            <a:srgbClr val="C62828">
              <a:alpha val="80000"/>
            </a:srgbClr>
          </a:solidFill>
          <a:ln w="25400">
            <a:solidFill>
              <a:srgbClr val="FFFFFF"/>
            </a:solidFill>
            <a:prstDash val="solid"/>
          </a:ln>
        </p:spPr>
      </p:sp>
      <p:sp>
        <p:nvSpPr>
          <p:cNvPr id="41" name="Text 39"/>
          <p:cNvSpPr/>
          <p:nvPr/>
        </p:nvSpPr>
        <p:spPr>
          <a:xfrm>
            <a:off x="5705856" y="1993392"/>
            <a:ext cx="1152144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</a:t>
            </a:r>
            <a:endParaRPr lang="en-US" sz="1000" dirty="0"/>
          </a:p>
        </p:txBody>
      </p:sp>
      <p:sp>
        <p:nvSpPr>
          <p:cNvPr id="42" name="Shape 40"/>
          <p:cNvSpPr/>
          <p:nvPr/>
        </p:nvSpPr>
        <p:spPr>
          <a:xfrm>
            <a:off x="1097280" y="2651760"/>
            <a:ext cx="1152144" cy="658368"/>
          </a:xfrm>
          <a:prstGeom prst="rect">
            <a:avLst/>
          </a:prstGeom>
          <a:solidFill>
            <a:srgbClr val="2E7D32">
              <a:alpha val="80000"/>
            </a:srgbClr>
          </a:solidFill>
          <a:ln w="25400">
            <a:solidFill>
              <a:srgbClr val="FFFFFF"/>
            </a:solidFill>
            <a:prstDash val="solid"/>
          </a:ln>
        </p:spPr>
      </p:sp>
      <p:sp>
        <p:nvSpPr>
          <p:cNvPr id="43" name="Text 41"/>
          <p:cNvSpPr/>
          <p:nvPr/>
        </p:nvSpPr>
        <p:spPr>
          <a:xfrm>
            <a:off x="1097280" y="2651760"/>
            <a:ext cx="1152144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000" dirty="0"/>
          </a:p>
        </p:txBody>
      </p:sp>
      <p:sp>
        <p:nvSpPr>
          <p:cNvPr id="44" name="Shape 42"/>
          <p:cNvSpPr/>
          <p:nvPr/>
        </p:nvSpPr>
        <p:spPr>
          <a:xfrm>
            <a:off x="2249424" y="2651760"/>
            <a:ext cx="1152144" cy="658368"/>
          </a:xfrm>
          <a:prstGeom prst="rect">
            <a:avLst/>
          </a:prstGeom>
          <a:solidFill>
            <a:srgbClr val="F9A825">
              <a:alpha val="80000"/>
            </a:srgbClr>
          </a:solidFill>
          <a:ln w="25400">
            <a:solidFill>
              <a:srgbClr val="FFFFFF"/>
            </a:solidFill>
            <a:prstDash val="solid"/>
          </a:ln>
        </p:spPr>
      </p:sp>
      <p:sp>
        <p:nvSpPr>
          <p:cNvPr id="45" name="Text 43"/>
          <p:cNvSpPr/>
          <p:nvPr/>
        </p:nvSpPr>
        <p:spPr>
          <a:xfrm>
            <a:off x="2249424" y="2651760"/>
            <a:ext cx="1152144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1000" dirty="0"/>
          </a:p>
        </p:txBody>
      </p:sp>
      <p:sp>
        <p:nvSpPr>
          <p:cNvPr id="46" name="Shape 44"/>
          <p:cNvSpPr/>
          <p:nvPr/>
        </p:nvSpPr>
        <p:spPr>
          <a:xfrm>
            <a:off x="3401568" y="2651760"/>
            <a:ext cx="1152144" cy="658368"/>
          </a:xfrm>
          <a:prstGeom prst="rect">
            <a:avLst/>
          </a:prstGeom>
          <a:solidFill>
            <a:srgbClr val="E65100">
              <a:alpha val="80000"/>
            </a:srgbClr>
          </a:solidFill>
          <a:ln w="25400">
            <a:solidFill>
              <a:srgbClr val="FFFFFF"/>
            </a:solidFill>
            <a:prstDash val="solid"/>
          </a:ln>
        </p:spPr>
      </p:sp>
      <p:sp>
        <p:nvSpPr>
          <p:cNvPr id="47" name="Text 45"/>
          <p:cNvSpPr/>
          <p:nvPr/>
        </p:nvSpPr>
        <p:spPr>
          <a:xfrm>
            <a:off x="3401568" y="2651760"/>
            <a:ext cx="1152144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</a:t>
            </a:r>
            <a:endParaRPr lang="en-US" sz="1000" dirty="0"/>
          </a:p>
        </p:txBody>
      </p:sp>
      <p:sp>
        <p:nvSpPr>
          <p:cNvPr id="48" name="Shape 46"/>
          <p:cNvSpPr/>
          <p:nvPr/>
        </p:nvSpPr>
        <p:spPr>
          <a:xfrm>
            <a:off x="4553712" y="2651760"/>
            <a:ext cx="1152144" cy="658368"/>
          </a:xfrm>
          <a:prstGeom prst="rect">
            <a:avLst/>
          </a:prstGeom>
          <a:solidFill>
            <a:srgbClr val="E65100">
              <a:alpha val="80000"/>
            </a:srgbClr>
          </a:solidFill>
          <a:ln w="25400">
            <a:solidFill>
              <a:srgbClr val="FFFFFF"/>
            </a:solidFill>
            <a:prstDash val="solid"/>
          </a:ln>
        </p:spPr>
      </p:sp>
      <p:sp>
        <p:nvSpPr>
          <p:cNvPr id="49" name="Text 47"/>
          <p:cNvSpPr/>
          <p:nvPr/>
        </p:nvSpPr>
        <p:spPr>
          <a:xfrm>
            <a:off x="4553712" y="2651760"/>
            <a:ext cx="1152144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</a:t>
            </a:r>
            <a:endParaRPr lang="en-US" sz="1000" dirty="0"/>
          </a:p>
        </p:txBody>
      </p:sp>
      <p:sp>
        <p:nvSpPr>
          <p:cNvPr id="50" name="Shape 48"/>
          <p:cNvSpPr/>
          <p:nvPr/>
        </p:nvSpPr>
        <p:spPr>
          <a:xfrm>
            <a:off x="5705856" y="2651760"/>
            <a:ext cx="1152144" cy="658368"/>
          </a:xfrm>
          <a:prstGeom prst="rect">
            <a:avLst/>
          </a:prstGeom>
          <a:solidFill>
            <a:srgbClr val="C62828">
              <a:alpha val="80000"/>
            </a:srgbClr>
          </a:solidFill>
          <a:ln w="25400">
            <a:solidFill>
              <a:srgbClr val="FFFFFF"/>
            </a:solidFill>
            <a:prstDash val="solid"/>
          </a:ln>
        </p:spPr>
      </p:sp>
      <p:sp>
        <p:nvSpPr>
          <p:cNvPr id="51" name="Text 49"/>
          <p:cNvSpPr/>
          <p:nvPr/>
        </p:nvSpPr>
        <p:spPr>
          <a:xfrm>
            <a:off x="5705856" y="2651760"/>
            <a:ext cx="1152144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15</a:t>
            </a:r>
            <a:endParaRPr lang="en-US" sz="1000" dirty="0"/>
          </a:p>
        </p:txBody>
      </p:sp>
      <p:sp>
        <p:nvSpPr>
          <p:cNvPr id="52" name="Shape 50"/>
          <p:cNvSpPr/>
          <p:nvPr/>
        </p:nvSpPr>
        <p:spPr>
          <a:xfrm>
            <a:off x="1097280" y="3310128"/>
            <a:ext cx="1152144" cy="658368"/>
          </a:xfrm>
          <a:prstGeom prst="rect">
            <a:avLst/>
          </a:prstGeom>
          <a:solidFill>
            <a:srgbClr val="2E7D32">
              <a:alpha val="80000"/>
            </a:srgbClr>
          </a:solidFill>
          <a:ln w="25400">
            <a:solidFill>
              <a:srgbClr val="FFFFFF"/>
            </a:solidFill>
            <a:prstDash val="solid"/>
          </a:ln>
        </p:spPr>
      </p:sp>
      <p:sp>
        <p:nvSpPr>
          <p:cNvPr id="53" name="Text 51"/>
          <p:cNvSpPr/>
          <p:nvPr/>
        </p:nvSpPr>
        <p:spPr>
          <a:xfrm>
            <a:off x="1097280" y="3310128"/>
            <a:ext cx="1152144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000" dirty="0"/>
          </a:p>
        </p:txBody>
      </p:sp>
      <p:sp>
        <p:nvSpPr>
          <p:cNvPr id="54" name="Shape 52"/>
          <p:cNvSpPr/>
          <p:nvPr/>
        </p:nvSpPr>
        <p:spPr>
          <a:xfrm>
            <a:off x="2249424" y="3310128"/>
            <a:ext cx="1152144" cy="658368"/>
          </a:xfrm>
          <a:prstGeom prst="rect">
            <a:avLst/>
          </a:prstGeom>
          <a:solidFill>
            <a:srgbClr val="F9A825">
              <a:alpha val="80000"/>
            </a:srgbClr>
          </a:solidFill>
          <a:ln w="25400">
            <a:solidFill>
              <a:srgbClr val="FFFFFF"/>
            </a:solidFill>
            <a:prstDash val="solid"/>
          </a:ln>
        </p:spPr>
      </p:sp>
      <p:sp>
        <p:nvSpPr>
          <p:cNvPr id="55" name="Text 53"/>
          <p:cNvSpPr/>
          <p:nvPr/>
        </p:nvSpPr>
        <p:spPr>
          <a:xfrm>
            <a:off x="2249424" y="3310128"/>
            <a:ext cx="1152144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1000" dirty="0"/>
          </a:p>
        </p:txBody>
      </p:sp>
      <p:sp>
        <p:nvSpPr>
          <p:cNvPr id="56" name="Shape 54"/>
          <p:cNvSpPr/>
          <p:nvPr/>
        </p:nvSpPr>
        <p:spPr>
          <a:xfrm>
            <a:off x="3401568" y="3310128"/>
            <a:ext cx="1152144" cy="658368"/>
          </a:xfrm>
          <a:prstGeom prst="rect">
            <a:avLst/>
          </a:prstGeom>
          <a:solidFill>
            <a:srgbClr val="F9A825">
              <a:alpha val="80000"/>
            </a:srgbClr>
          </a:solidFill>
          <a:ln w="25400">
            <a:solidFill>
              <a:srgbClr val="FFFFFF"/>
            </a:solidFill>
            <a:prstDash val="solid"/>
          </a:ln>
        </p:spPr>
      </p:sp>
      <p:sp>
        <p:nvSpPr>
          <p:cNvPr id="57" name="Text 55"/>
          <p:cNvSpPr/>
          <p:nvPr/>
        </p:nvSpPr>
        <p:spPr>
          <a:xfrm>
            <a:off x="3401568" y="3310128"/>
            <a:ext cx="1152144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1000" dirty="0"/>
          </a:p>
        </p:txBody>
      </p:sp>
      <p:sp>
        <p:nvSpPr>
          <p:cNvPr id="58" name="Shape 56"/>
          <p:cNvSpPr/>
          <p:nvPr/>
        </p:nvSpPr>
        <p:spPr>
          <a:xfrm>
            <a:off x="4553712" y="3310128"/>
            <a:ext cx="1152144" cy="658368"/>
          </a:xfrm>
          <a:prstGeom prst="rect">
            <a:avLst/>
          </a:prstGeom>
          <a:solidFill>
            <a:srgbClr val="E65100">
              <a:alpha val="80000"/>
            </a:srgbClr>
          </a:solidFill>
          <a:ln w="25400">
            <a:solidFill>
              <a:srgbClr val="FFFFFF"/>
            </a:solidFill>
            <a:prstDash val="solid"/>
          </a:ln>
        </p:spPr>
      </p:sp>
      <p:sp>
        <p:nvSpPr>
          <p:cNvPr id="59" name="Text 57"/>
          <p:cNvSpPr/>
          <p:nvPr/>
        </p:nvSpPr>
        <p:spPr>
          <a:xfrm>
            <a:off x="4553712" y="3310128"/>
            <a:ext cx="1152144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</a:t>
            </a:r>
            <a:endParaRPr lang="en-US" sz="1000" dirty="0"/>
          </a:p>
        </p:txBody>
      </p:sp>
      <p:sp>
        <p:nvSpPr>
          <p:cNvPr id="60" name="Shape 58"/>
          <p:cNvSpPr/>
          <p:nvPr/>
        </p:nvSpPr>
        <p:spPr>
          <a:xfrm>
            <a:off x="5705856" y="3310128"/>
            <a:ext cx="1152144" cy="658368"/>
          </a:xfrm>
          <a:prstGeom prst="rect">
            <a:avLst/>
          </a:prstGeom>
          <a:solidFill>
            <a:srgbClr val="E65100">
              <a:alpha val="80000"/>
            </a:srgbClr>
          </a:solidFill>
          <a:ln w="25400">
            <a:solidFill>
              <a:srgbClr val="FFFFFF"/>
            </a:solidFill>
            <a:prstDash val="solid"/>
          </a:ln>
        </p:spPr>
      </p:sp>
      <p:sp>
        <p:nvSpPr>
          <p:cNvPr id="61" name="Text 59"/>
          <p:cNvSpPr/>
          <p:nvPr/>
        </p:nvSpPr>
        <p:spPr>
          <a:xfrm>
            <a:off x="5705856" y="3310128"/>
            <a:ext cx="1152144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</a:t>
            </a:r>
            <a:endParaRPr lang="en-US" sz="1000" dirty="0"/>
          </a:p>
        </p:txBody>
      </p:sp>
      <p:sp>
        <p:nvSpPr>
          <p:cNvPr id="62" name="Shape 60"/>
          <p:cNvSpPr/>
          <p:nvPr/>
        </p:nvSpPr>
        <p:spPr>
          <a:xfrm>
            <a:off x="1097280" y="3968496"/>
            <a:ext cx="1152144" cy="658368"/>
          </a:xfrm>
          <a:prstGeom prst="rect">
            <a:avLst/>
          </a:prstGeom>
          <a:solidFill>
            <a:srgbClr val="2E7D32">
              <a:alpha val="80000"/>
            </a:srgbClr>
          </a:solidFill>
          <a:ln w="25400">
            <a:solidFill>
              <a:srgbClr val="FFFFFF"/>
            </a:solidFill>
            <a:prstDash val="solid"/>
          </a:ln>
        </p:spPr>
      </p:sp>
      <p:sp>
        <p:nvSpPr>
          <p:cNvPr id="63" name="Text 61"/>
          <p:cNvSpPr/>
          <p:nvPr/>
        </p:nvSpPr>
        <p:spPr>
          <a:xfrm>
            <a:off x="1097280" y="3968496"/>
            <a:ext cx="1152144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000" dirty="0"/>
          </a:p>
        </p:txBody>
      </p:sp>
      <p:sp>
        <p:nvSpPr>
          <p:cNvPr id="64" name="Shape 62"/>
          <p:cNvSpPr/>
          <p:nvPr/>
        </p:nvSpPr>
        <p:spPr>
          <a:xfrm>
            <a:off x="2249424" y="3968496"/>
            <a:ext cx="1152144" cy="658368"/>
          </a:xfrm>
          <a:prstGeom prst="rect">
            <a:avLst/>
          </a:prstGeom>
          <a:solidFill>
            <a:srgbClr val="2E7D32">
              <a:alpha val="80000"/>
            </a:srgbClr>
          </a:solidFill>
          <a:ln w="25400">
            <a:solidFill>
              <a:srgbClr val="FFFFFF"/>
            </a:solidFill>
            <a:prstDash val="solid"/>
          </a:ln>
        </p:spPr>
      </p:sp>
      <p:sp>
        <p:nvSpPr>
          <p:cNvPr id="65" name="Text 63"/>
          <p:cNvSpPr/>
          <p:nvPr/>
        </p:nvSpPr>
        <p:spPr>
          <a:xfrm>
            <a:off x="2249424" y="3968496"/>
            <a:ext cx="1152144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000" dirty="0"/>
          </a:p>
        </p:txBody>
      </p:sp>
      <p:sp>
        <p:nvSpPr>
          <p:cNvPr id="66" name="Shape 64"/>
          <p:cNvSpPr/>
          <p:nvPr/>
        </p:nvSpPr>
        <p:spPr>
          <a:xfrm>
            <a:off x="3401568" y="3968496"/>
            <a:ext cx="1152144" cy="658368"/>
          </a:xfrm>
          <a:prstGeom prst="rect">
            <a:avLst/>
          </a:prstGeom>
          <a:solidFill>
            <a:srgbClr val="2E7D32">
              <a:alpha val="80000"/>
            </a:srgbClr>
          </a:solidFill>
          <a:ln w="25400">
            <a:solidFill>
              <a:srgbClr val="FFFFFF"/>
            </a:solidFill>
            <a:prstDash val="solid"/>
          </a:ln>
        </p:spPr>
      </p:sp>
      <p:sp>
        <p:nvSpPr>
          <p:cNvPr id="67" name="Text 65"/>
          <p:cNvSpPr/>
          <p:nvPr/>
        </p:nvSpPr>
        <p:spPr>
          <a:xfrm>
            <a:off x="3401568" y="3968496"/>
            <a:ext cx="1152144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000" dirty="0"/>
          </a:p>
        </p:txBody>
      </p:sp>
      <p:sp>
        <p:nvSpPr>
          <p:cNvPr id="68" name="Shape 66"/>
          <p:cNvSpPr/>
          <p:nvPr/>
        </p:nvSpPr>
        <p:spPr>
          <a:xfrm>
            <a:off x="4553712" y="3968496"/>
            <a:ext cx="1152144" cy="658368"/>
          </a:xfrm>
          <a:prstGeom prst="rect">
            <a:avLst/>
          </a:prstGeom>
          <a:solidFill>
            <a:srgbClr val="F9A825">
              <a:alpha val="80000"/>
            </a:srgbClr>
          </a:solidFill>
          <a:ln w="25400">
            <a:solidFill>
              <a:srgbClr val="FFFFFF"/>
            </a:solidFill>
            <a:prstDash val="solid"/>
          </a:ln>
        </p:spPr>
      </p:sp>
      <p:sp>
        <p:nvSpPr>
          <p:cNvPr id="69" name="Text 67"/>
          <p:cNvSpPr/>
          <p:nvPr/>
        </p:nvSpPr>
        <p:spPr>
          <a:xfrm>
            <a:off x="4553712" y="3968496"/>
            <a:ext cx="1152144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1000" dirty="0"/>
          </a:p>
        </p:txBody>
      </p:sp>
      <p:sp>
        <p:nvSpPr>
          <p:cNvPr id="70" name="Shape 68"/>
          <p:cNvSpPr/>
          <p:nvPr/>
        </p:nvSpPr>
        <p:spPr>
          <a:xfrm>
            <a:off x="5705856" y="3968496"/>
            <a:ext cx="1152144" cy="658368"/>
          </a:xfrm>
          <a:prstGeom prst="rect">
            <a:avLst/>
          </a:prstGeom>
          <a:solidFill>
            <a:srgbClr val="F9A825">
              <a:alpha val="80000"/>
            </a:srgbClr>
          </a:solidFill>
          <a:ln w="25400">
            <a:solidFill>
              <a:srgbClr val="FFFFFF"/>
            </a:solidFill>
            <a:prstDash val="solid"/>
          </a:ln>
        </p:spPr>
      </p:sp>
      <p:sp>
        <p:nvSpPr>
          <p:cNvPr id="71" name="Text 69"/>
          <p:cNvSpPr/>
          <p:nvPr/>
        </p:nvSpPr>
        <p:spPr>
          <a:xfrm>
            <a:off x="5705856" y="3968496"/>
            <a:ext cx="1152144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1000" dirty="0"/>
          </a:p>
        </p:txBody>
      </p:sp>
      <p:sp>
        <p:nvSpPr>
          <p:cNvPr id="72" name="Shape 70"/>
          <p:cNvSpPr/>
          <p:nvPr/>
        </p:nvSpPr>
        <p:spPr>
          <a:xfrm>
            <a:off x="4983480" y="1517904"/>
            <a:ext cx="292608" cy="292608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1A33"/>
            </a:solidFill>
            <a:prstDash val="solid"/>
          </a:ln>
        </p:spPr>
      </p:sp>
      <p:sp>
        <p:nvSpPr>
          <p:cNvPr id="73" name="Text 71"/>
          <p:cNvSpPr/>
          <p:nvPr/>
        </p:nvSpPr>
        <p:spPr>
          <a:xfrm>
            <a:off x="4983480" y="1517904"/>
            <a:ext cx="292608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900" dirty="0"/>
          </a:p>
        </p:txBody>
      </p:sp>
      <p:sp>
        <p:nvSpPr>
          <p:cNvPr id="74" name="Shape 72"/>
          <p:cNvSpPr/>
          <p:nvPr/>
        </p:nvSpPr>
        <p:spPr>
          <a:xfrm>
            <a:off x="3831336" y="2176272"/>
            <a:ext cx="292608" cy="292608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1A33"/>
            </a:solidFill>
            <a:prstDash val="solid"/>
          </a:ln>
        </p:spPr>
      </p:sp>
      <p:sp>
        <p:nvSpPr>
          <p:cNvPr id="75" name="Text 73"/>
          <p:cNvSpPr/>
          <p:nvPr/>
        </p:nvSpPr>
        <p:spPr>
          <a:xfrm>
            <a:off x="3831336" y="2176272"/>
            <a:ext cx="292608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900" dirty="0"/>
          </a:p>
        </p:txBody>
      </p:sp>
      <p:sp>
        <p:nvSpPr>
          <p:cNvPr id="76" name="Shape 74"/>
          <p:cNvSpPr/>
          <p:nvPr/>
        </p:nvSpPr>
        <p:spPr>
          <a:xfrm>
            <a:off x="6135624" y="2834640"/>
            <a:ext cx="292608" cy="292608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1A33"/>
            </a:solidFill>
            <a:prstDash val="solid"/>
          </a:ln>
        </p:spPr>
      </p:sp>
      <p:sp>
        <p:nvSpPr>
          <p:cNvPr id="77" name="Text 75"/>
          <p:cNvSpPr/>
          <p:nvPr/>
        </p:nvSpPr>
        <p:spPr>
          <a:xfrm>
            <a:off x="6135624" y="2834640"/>
            <a:ext cx="292608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900" dirty="0"/>
          </a:p>
        </p:txBody>
      </p:sp>
      <p:sp>
        <p:nvSpPr>
          <p:cNvPr id="78" name="Shape 76"/>
          <p:cNvSpPr/>
          <p:nvPr/>
        </p:nvSpPr>
        <p:spPr>
          <a:xfrm>
            <a:off x="2679192" y="2176272"/>
            <a:ext cx="292608" cy="292608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1A33"/>
            </a:solidFill>
            <a:prstDash val="solid"/>
          </a:ln>
        </p:spPr>
      </p:sp>
      <p:sp>
        <p:nvSpPr>
          <p:cNvPr id="79" name="Text 77"/>
          <p:cNvSpPr/>
          <p:nvPr/>
        </p:nvSpPr>
        <p:spPr>
          <a:xfrm>
            <a:off x="2679192" y="2176272"/>
            <a:ext cx="292608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900" dirty="0"/>
          </a:p>
        </p:txBody>
      </p:sp>
      <p:sp>
        <p:nvSpPr>
          <p:cNvPr id="80" name="Shape 78"/>
          <p:cNvSpPr/>
          <p:nvPr/>
        </p:nvSpPr>
        <p:spPr>
          <a:xfrm>
            <a:off x="3831336" y="3493008"/>
            <a:ext cx="292608" cy="292608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1A33"/>
            </a:solidFill>
            <a:prstDash val="solid"/>
          </a:ln>
        </p:spPr>
      </p:sp>
      <p:sp>
        <p:nvSpPr>
          <p:cNvPr id="81" name="Text 79"/>
          <p:cNvSpPr/>
          <p:nvPr/>
        </p:nvSpPr>
        <p:spPr>
          <a:xfrm>
            <a:off x="3831336" y="3493008"/>
            <a:ext cx="292608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900" dirty="0"/>
          </a:p>
        </p:txBody>
      </p:sp>
      <p:sp>
        <p:nvSpPr>
          <p:cNvPr id="82" name="Shape 80"/>
          <p:cNvSpPr/>
          <p:nvPr/>
        </p:nvSpPr>
        <p:spPr>
          <a:xfrm>
            <a:off x="1527048" y="2834640"/>
            <a:ext cx="292608" cy="292608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1A33"/>
            </a:solidFill>
            <a:prstDash val="solid"/>
          </a:ln>
        </p:spPr>
      </p:sp>
      <p:sp>
        <p:nvSpPr>
          <p:cNvPr id="83" name="Text 81"/>
          <p:cNvSpPr/>
          <p:nvPr/>
        </p:nvSpPr>
        <p:spPr>
          <a:xfrm>
            <a:off x="1527048" y="2834640"/>
            <a:ext cx="292608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900" dirty="0"/>
          </a:p>
        </p:txBody>
      </p:sp>
      <p:sp>
        <p:nvSpPr>
          <p:cNvPr id="84" name="Shape 82"/>
          <p:cNvSpPr/>
          <p:nvPr/>
        </p:nvSpPr>
        <p:spPr>
          <a:xfrm>
            <a:off x="7114032" y="1335024"/>
            <a:ext cx="2706624" cy="292608"/>
          </a:xfrm>
          <a:prstGeom prst="rect">
            <a:avLst/>
          </a:prstGeom>
          <a:solidFill>
            <a:srgbClr val="003366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85" name="Text 83"/>
          <p:cNvSpPr/>
          <p:nvPr/>
        </p:nvSpPr>
        <p:spPr>
          <a:xfrm>
            <a:off x="7114032" y="1335024"/>
            <a:ext cx="2706624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Risk Reference</a:t>
            </a:r>
            <a:endParaRPr lang="en-US" sz="900" dirty="0"/>
          </a:p>
        </p:txBody>
      </p:sp>
      <p:sp>
        <p:nvSpPr>
          <p:cNvPr id="86" name="Shape 84"/>
          <p:cNvSpPr/>
          <p:nvPr/>
        </p:nvSpPr>
        <p:spPr>
          <a:xfrm>
            <a:off x="7114032" y="1664208"/>
            <a:ext cx="2706624" cy="38404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7" name="Shape 85"/>
          <p:cNvSpPr/>
          <p:nvPr/>
        </p:nvSpPr>
        <p:spPr>
          <a:xfrm>
            <a:off x="7168896" y="1737360"/>
            <a:ext cx="237744" cy="237744"/>
          </a:xfrm>
          <a:prstGeom prst="ellipse">
            <a:avLst/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</p:sp>
      <p:sp>
        <p:nvSpPr>
          <p:cNvPr id="88" name="Text 86"/>
          <p:cNvSpPr/>
          <p:nvPr/>
        </p:nvSpPr>
        <p:spPr>
          <a:xfrm>
            <a:off x="7168896" y="1737360"/>
            <a:ext cx="23774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800" dirty="0"/>
          </a:p>
        </p:txBody>
      </p:sp>
      <p:sp>
        <p:nvSpPr>
          <p:cNvPr id="89" name="Text 87"/>
          <p:cNvSpPr/>
          <p:nvPr/>
        </p:nvSpPr>
        <p:spPr>
          <a:xfrm>
            <a:off x="7461504" y="1664208"/>
            <a:ext cx="228600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i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 Privacy Breach</a:t>
            </a:r>
            <a:endParaRPr lang="en-US" sz="900" dirty="0"/>
          </a:p>
        </p:txBody>
      </p:sp>
      <p:sp>
        <p:nvSpPr>
          <p:cNvPr id="90" name="Shape 88"/>
          <p:cNvSpPr/>
          <p:nvPr/>
        </p:nvSpPr>
        <p:spPr>
          <a:xfrm>
            <a:off x="7114032" y="2084832"/>
            <a:ext cx="2706624" cy="38404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91" name="Shape 89"/>
          <p:cNvSpPr/>
          <p:nvPr/>
        </p:nvSpPr>
        <p:spPr>
          <a:xfrm>
            <a:off x="7168896" y="2157984"/>
            <a:ext cx="237744" cy="237744"/>
          </a:xfrm>
          <a:prstGeom prst="ellipse">
            <a:avLst/>
          </a:prstGeom>
          <a:solidFill>
            <a:srgbClr val="E65100"/>
          </a:solidFill>
          <a:ln w="12700">
            <a:solidFill>
              <a:srgbClr val="E65100"/>
            </a:solidFill>
            <a:prstDash val="solid"/>
          </a:ln>
        </p:spPr>
      </p:sp>
      <p:sp>
        <p:nvSpPr>
          <p:cNvPr id="92" name="Text 90"/>
          <p:cNvSpPr/>
          <p:nvPr/>
        </p:nvSpPr>
        <p:spPr>
          <a:xfrm>
            <a:off x="7168896" y="2157984"/>
            <a:ext cx="23774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800" dirty="0"/>
          </a:p>
        </p:txBody>
      </p:sp>
      <p:sp>
        <p:nvSpPr>
          <p:cNvPr id="93" name="Text 91"/>
          <p:cNvSpPr/>
          <p:nvPr/>
        </p:nvSpPr>
        <p:spPr>
          <a:xfrm>
            <a:off x="7461504" y="2084832"/>
            <a:ext cx="228600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i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Budget Overrun</a:t>
            </a:r>
            <a:endParaRPr lang="en-US" sz="900" dirty="0"/>
          </a:p>
        </p:txBody>
      </p:sp>
      <p:sp>
        <p:nvSpPr>
          <p:cNvPr id="94" name="Shape 92"/>
          <p:cNvSpPr/>
          <p:nvPr/>
        </p:nvSpPr>
        <p:spPr>
          <a:xfrm>
            <a:off x="7114032" y="2505456"/>
            <a:ext cx="2706624" cy="38404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95" name="Shape 93"/>
          <p:cNvSpPr/>
          <p:nvPr/>
        </p:nvSpPr>
        <p:spPr>
          <a:xfrm>
            <a:off x="7168896" y="2578608"/>
            <a:ext cx="237744" cy="237744"/>
          </a:xfrm>
          <a:prstGeom prst="ellipse">
            <a:avLst/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</p:sp>
      <p:sp>
        <p:nvSpPr>
          <p:cNvPr id="96" name="Text 94"/>
          <p:cNvSpPr/>
          <p:nvPr/>
        </p:nvSpPr>
        <p:spPr>
          <a:xfrm>
            <a:off x="7168896" y="2578608"/>
            <a:ext cx="23774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800" dirty="0"/>
          </a:p>
        </p:txBody>
      </p:sp>
      <p:sp>
        <p:nvSpPr>
          <p:cNvPr id="97" name="Text 95"/>
          <p:cNvSpPr/>
          <p:nvPr/>
        </p:nvSpPr>
        <p:spPr>
          <a:xfrm>
            <a:off x="7461504" y="2505456"/>
            <a:ext cx="228600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i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Change Resistance</a:t>
            </a:r>
            <a:endParaRPr lang="en-US" sz="900" dirty="0"/>
          </a:p>
        </p:txBody>
      </p:sp>
      <p:sp>
        <p:nvSpPr>
          <p:cNvPr id="98" name="Shape 96"/>
          <p:cNvSpPr/>
          <p:nvPr/>
        </p:nvSpPr>
        <p:spPr>
          <a:xfrm>
            <a:off x="7114032" y="2926080"/>
            <a:ext cx="2706624" cy="38404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99" name="Shape 97"/>
          <p:cNvSpPr/>
          <p:nvPr/>
        </p:nvSpPr>
        <p:spPr>
          <a:xfrm>
            <a:off x="7168896" y="2999232"/>
            <a:ext cx="237744" cy="237744"/>
          </a:xfrm>
          <a:prstGeom prst="ellipse">
            <a:avLst/>
          </a:prstGeom>
          <a:solidFill>
            <a:srgbClr val="E65100"/>
          </a:solidFill>
          <a:ln w="12700">
            <a:solidFill>
              <a:srgbClr val="E65100"/>
            </a:solidFill>
            <a:prstDash val="solid"/>
          </a:ln>
        </p:spPr>
      </p:sp>
      <p:sp>
        <p:nvSpPr>
          <p:cNvPr id="100" name="Text 98"/>
          <p:cNvSpPr/>
          <p:nvPr/>
        </p:nvSpPr>
        <p:spPr>
          <a:xfrm>
            <a:off x="7168896" y="2999232"/>
            <a:ext cx="23774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800" dirty="0"/>
          </a:p>
        </p:txBody>
      </p:sp>
      <p:sp>
        <p:nvSpPr>
          <p:cNvPr id="101" name="Text 99"/>
          <p:cNvSpPr/>
          <p:nvPr/>
        </p:nvSpPr>
        <p:spPr>
          <a:xfrm>
            <a:off x="7461504" y="2926080"/>
            <a:ext cx="228600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i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Regulatory Fail</a:t>
            </a:r>
            <a:endParaRPr lang="en-US" sz="900" dirty="0"/>
          </a:p>
        </p:txBody>
      </p:sp>
      <p:sp>
        <p:nvSpPr>
          <p:cNvPr id="102" name="Shape 100"/>
          <p:cNvSpPr/>
          <p:nvPr/>
        </p:nvSpPr>
        <p:spPr>
          <a:xfrm>
            <a:off x="7114032" y="3346704"/>
            <a:ext cx="2706624" cy="38404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03" name="Shape 101"/>
          <p:cNvSpPr/>
          <p:nvPr/>
        </p:nvSpPr>
        <p:spPr>
          <a:xfrm>
            <a:off x="7168896" y="3419856"/>
            <a:ext cx="237744" cy="237744"/>
          </a:xfrm>
          <a:prstGeom prst="ellipse">
            <a:avLst/>
          </a:prstGeom>
          <a:solidFill>
            <a:srgbClr val="F9A825"/>
          </a:solidFill>
          <a:ln w="12700">
            <a:solidFill>
              <a:srgbClr val="F9A825"/>
            </a:solidFill>
            <a:prstDash val="solid"/>
          </a:ln>
        </p:spPr>
      </p:sp>
      <p:sp>
        <p:nvSpPr>
          <p:cNvPr id="104" name="Text 102"/>
          <p:cNvSpPr/>
          <p:nvPr/>
        </p:nvSpPr>
        <p:spPr>
          <a:xfrm>
            <a:off x="7168896" y="3419856"/>
            <a:ext cx="23774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800" dirty="0"/>
          </a:p>
        </p:txBody>
      </p:sp>
      <p:sp>
        <p:nvSpPr>
          <p:cNvPr id="105" name="Text 103"/>
          <p:cNvSpPr/>
          <p:nvPr/>
        </p:nvSpPr>
        <p:spPr>
          <a:xfrm>
            <a:off x="7461504" y="3346704"/>
            <a:ext cx="228600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i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Scope Creep</a:t>
            </a:r>
            <a:endParaRPr lang="en-US" sz="900" dirty="0"/>
          </a:p>
        </p:txBody>
      </p:sp>
      <p:sp>
        <p:nvSpPr>
          <p:cNvPr id="106" name="Shape 104"/>
          <p:cNvSpPr/>
          <p:nvPr/>
        </p:nvSpPr>
        <p:spPr>
          <a:xfrm>
            <a:off x="7114032" y="3767328"/>
            <a:ext cx="2706624" cy="38404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07" name="Shape 105"/>
          <p:cNvSpPr/>
          <p:nvPr/>
        </p:nvSpPr>
        <p:spPr>
          <a:xfrm>
            <a:off x="7168896" y="3840480"/>
            <a:ext cx="237744" cy="237744"/>
          </a:xfrm>
          <a:prstGeom prst="ellipse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</p:sp>
      <p:sp>
        <p:nvSpPr>
          <p:cNvPr id="108" name="Text 106"/>
          <p:cNvSpPr/>
          <p:nvPr/>
        </p:nvSpPr>
        <p:spPr>
          <a:xfrm>
            <a:off x="7168896" y="3840480"/>
            <a:ext cx="23774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800" dirty="0"/>
          </a:p>
        </p:txBody>
      </p:sp>
      <p:sp>
        <p:nvSpPr>
          <p:cNvPr id="109" name="Text 107"/>
          <p:cNvSpPr/>
          <p:nvPr/>
        </p:nvSpPr>
        <p:spPr>
          <a:xfrm>
            <a:off x="7461504" y="3767328"/>
            <a:ext cx="228600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i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Vendor Delay</a:t>
            </a:r>
            <a:endParaRPr lang="en-US" sz="900" dirty="0"/>
          </a:p>
        </p:txBody>
      </p:sp>
      <p:sp>
        <p:nvSpPr>
          <p:cNvPr id="110" name="Text 108"/>
          <p:cNvSpPr/>
          <p:nvPr/>
        </p:nvSpPr>
        <p:spPr>
          <a:xfrm>
            <a:off x="4608576" y="1389888"/>
            <a:ext cx="1828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spc="200" kern="0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CRITICAL</a:t>
            </a:r>
            <a:endParaRPr lang="en-US" sz="900" dirty="0"/>
          </a:p>
        </p:txBody>
      </p:sp>
      <p:sp>
        <p:nvSpPr>
          <p:cNvPr id="111" name="Text 109"/>
          <p:cNvSpPr/>
          <p:nvPr/>
        </p:nvSpPr>
        <p:spPr>
          <a:xfrm>
            <a:off x="1152144" y="3364992"/>
            <a:ext cx="1828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spc="200" kern="0" dirty="0">
                <a:solidFill>
                  <a:srgbClr val="2E7D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LOW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256032"/>
            <a:ext cx="36576" cy="292608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93776" y="246888"/>
            <a:ext cx="6400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00" kern="0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RISK ASSESSMENT TEMPLATE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8046720" y="164592"/>
            <a:ext cx="914400" cy="256032"/>
          </a:xfrm>
          <a:prstGeom prst="roundRect">
            <a:avLst>
              <a:gd name="adj" fmla="val 17857"/>
            </a:avLst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046720" y="164592"/>
            <a:ext cx="914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Layout C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365760" y="594360"/>
            <a:ext cx="8412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Risk Summary — Card View</a:t>
            </a:r>
            <a:endParaRPr lang="en-US" sz="2600" dirty="0"/>
          </a:p>
        </p:txBody>
      </p:sp>
      <p:sp>
        <p:nvSpPr>
          <p:cNvPr id="7" name="Text 5"/>
          <p:cNvSpPr/>
          <p:nvPr/>
        </p:nvSpPr>
        <p:spPr>
          <a:xfrm>
            <a:off x="365760" y="1078992"/>
            <a:ext cx="8412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One card per priority risk — use for leadership briefings and steering reviews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0" y="4919472"/>
            <a:ext cx="9144000" cy="219456"/>
          </a:xfrm>
          <a:prstGeom prst="rect">
            <a:avLst/>
          </a:prstGeom>
          <a:solidFill>
            <a:srgbClr val="E8EEF4"/>
          </a:solidFill>
          <a:ln w="12700">
            <a:solidFill>
              <a:srgbClr val="E8EEF4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365760" y="4928616"/>
            <a:ext cx="8412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 | B  ·  Risk Assessment  ·  soufianeboudarraja.com</a:t>
            </a:r>
            <a:endParaRPr lang="en-US" sz="800" dirty="0"/>
          </a:p>
        </p:txBody>
      </p:sp>
      <p:sp>
        <p:nvSpPr>
          <p:cNvPr id="10" name="Shape 8"/>
          <p:cNvSpPr/>
          <p:nvPr/>
        </p:nvSpPr>
        <p:spPr>
          <a:xfrm>
            <a:off x="320040" y="1389888"/>
            <a:ext cx="2743200" cy="1426464"/>
          </a:xfrm>
          <a:prstGeom prst="rect">
            <a:avLst/>
          </a:prstGeom>
          <a:solidFill>
            <a:srgbClr val="E8EEF4"/>
          </a:solidFill>
          <a:ln w="19050">
            <a:solidFill>
              <a:srgbClr val="C62828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11" name="Shape 9"/>
          <p:cNvSpPr/>
          <p:nvPr/>
        </p:nvSpPr>
        <p:spPr>
          <a:xfrm>
            <a:off x="2423160" y="1389888"/>
            <a:ext cx="640080" cy="402336"/>
          </a:xfrm>
          <a:prstGeom prst="rect">
            <a:avLst/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2423160" y="1389888"/>
            <a:ext cx="64008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411480" y="1444752"/>
            <a:ext cx="34747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R1</a:t>
            </a:r>
            <a:endParaRPr lang="en-US" sz="900" dirty="0"/>
          </a:p>
        </p:txBody>
      </p:sp>
      <p:sp>
        <p:nvSpPr>
          <p:cNvPr id="14" name="Text 12"/>
          <p:cNvSpPr/>
          <p:nvPr/>
        </p:nvSpPr>
        <p:spPr>
          <a:xfrm>
            <a:off x="740664" y="1444752"/>
            <a:ext cx="16459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 Privacy Breach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411480" y="1773936"/>
            <a:ext cx="822960" cy="182880"/>
          </a:xfrm>
          <a:prstGeom prst="roundRect">
            <a:avLst>
              <a:gd name="adj" fmla="val 20000"/>
            </a:avLst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411480" y="1773936"/>
            <a:ext cx="82296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Compliance</a:t>
            </a:r>
            <a:endParaRPr lang="en-US" sz="750" dirty="0"/>
          </a:p>
        </p:txBody>
      </p:sp>
      <p:sp>
        <p:nvSpPr>
          <p:cNvPr id="17" name="Text 15"/>
          <p:cNvSpPr/>
          <p:nvPr/>
        </p:nvSpPr>
        <p:spPr>
          <a:xfrm>
            <a:off x="411480" y="2011680"/>
            <a:ext cx="457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Owner:</a:t>
            </a:r>
            <a:endParaRPr lang="en-US" sz="800" dirty="0"/>
          </a:p>
        </p:txBody>
      </p:sp>
      <p:sp>
        <p:nvSpPr>
          <p:cNvPr id="18" name="Text 16"/>
          <p:cNvSpPr/>
          <p:nvPr/>
        </p:nvSpPr>
        <p:spPr>
          <a:xfrm>
            <a:off x="850392" y="2011680"/>
            <a:ext cx="208483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Legal</a:t>
            </a:r>
            <a:endParaRPr lang="en-US" sz="850" dirty="0"/>
          </a:p>
        </p:txBody>
      </p:sp>
      <p:sp>
        <p:nvSpPr>
          <p:cNvPr id="19" name="Shape 17"/>
          <p:cNvSpPr/>
          <p:nvPr/>
        </p:nvSpPr>
        <p:spPr>
          <a:xfrm>
            <a:off x="411480" y="2240280"/>
            <a:ext cx="2560320" cy="0"/>
          </a:xfrm>
          <a:prstGeom prst="line">
            <a:avLst/>
          </a:prstGeom>
          <a:noFill/>
          <a:ln w="6350">
            <a:solidFill>
              <a:srgbClr val="C5D4E3"/>
            </a:solidFill>
            <a:prstDash val="dash"/>
          </a:ln>
        </p:spPr>
      </p:sp>
      <p:sp>
        <p:nvSpPr>
          <p:cNvPr id="20" name="Text 18"/>
          <p:cNvSpPr/>
          <p:nvPr/>
        </p:nvSpPr>
        <p:spPr>
          <a:xfrm>
            <a:off x="411480" y="2276856"/>
            <a:ext cx="71323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Mitigation:</a:t>
            </a:r>
            <a:endParaRPr lang="en-US" sz="800" dirty="0"/>
          </a:p>
        </p:txBody>
      </p:sp>
      <p:sp>
        <p:nvSpPr>
          <p:cNvPr id="21" name="Text 19"/>
          <p:cNvSpPr/>
          <p:nvPr/>
        </p:nvSpPr>
        <p:spPr>
          <a:xfrm>
            <a:off x="411480" y="2468880"/>
            <a:ext cx="25603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2FA, data retention policy, GDPR audit Q3</a:t>
            </a:r>
            <a:endParaRPr lang="en-US" sz="750" dirty="0"/>
          </a:p>
        </p:txBody>
      </p:sp>
      <p:sp>
        <p:nvSpPr>
          <p:cNvPr id="22" name="Shape 20"/>
          <p:cNvSpPr/>
          <p:nvPr/>
        </p:nvSpPr>
        <p:spPr>
          <a:xfrm>
            <a:off x="3337560" y="1389888"/>
            <a:ext cx="2743200" cy="1426464"/>
          </a:xfrm>
          <a:prstGeom prst="rect">
            <a:avLst/>
          </a:prstGeom>
          <a:solidFill>
            <a:srgbClr val="E8EEF4"/>
          </a:solidFill>
          <a:ln w="19050">
            <a:solidFill>
              <a:srgbClr val="E65100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23" name="Shape 21"/>
          <p:cNvSpPr/>
          <p:nvPr/>
        </p:nvSpPr>
        <p:spPr>
          <a:xfrm>
            <a:off x="5440680" y="1389888"/>
            <a:ext cx="640080" cy="402336"/>
          </a:xfrm>
          <a:prstGeom prst="rect">
            <a:avLst/>
          </a:prstGeom>
          <a:solidFill>
            <a:srgbClr val="E65100"/>
          </a:solidFill>
          <a:ln w="12700">
            <a:solidFill>
              <a:srgbClr val="E65100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5440680" y="1389888"/>
            <a:ext cx="64008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3429000" y="1444752"/>
            <a:ext cx="34747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E651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R2</a:t>
            </a:r>
            <a:endParaRPr lang="en-US" sz="900" dirty="0"/>
          </a:p>
        </p:txBody>
      </p:sp>
      <p:sp>
        <p:nvSpPr>
          <p:cNvPr id="26" name="Text 24"/>
          <p:cNvSpPr/>
          <p:nvPr/>
        </p:nvSpPr>
        <p:spPr>
          <a:xfrm>
            <a:off x="3758184" y="1444752"/>
            <a:ext cx="16459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Budget Overrun</a:t>
            </a:r>
            <a:endParaRPr lang="en-US" sz="1100" dirty="0"/>
          </a:p>
        </p:txBody>
      </p:sp>
      <p:sp>
        <p:nvSpPr>
          <p:cNvPr id="27" name="Shape 25"/>
          <p:cNvSpPr/>
          <p:nvPr/>
        </p:nvSpPr>
        <p:spPr>
          <a:xfrm>
            <a:off x="3429000" y="1773936"/>
            <a:ext cx="822960" cy="182880"/>
          </a:xfrm>
          <a:prstGeom prst="roundRect">
            <a:avLst>
              <a:gd name="adj" fmla="val 20000"/>
            </a:avLst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3429000" y="1773936"/>
            <a:ext cx="82296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Financial</a:t>
            </a:r>
            <a:endParaRPr lang="en-US" sz="750" dirty="0"/>
          </a:p>
        </p:txBody>
      </p:sp>
      <p:sp>
        <p:nvSpPr>
          <p:cNvPr id="29" name="Text 27"/>
          <p:cNvSpPr/>
          <p:nvPr/>
        </p:nvSpPr>
        <p:spPr>
          <a:xfrm>
            <a:off x="3429000" y="2011680"/>
            <a:ext cx="457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E651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Owner:</a:t>
            </a:r>
            <a:endParaRPr lang="en-US" sz="800" dirty="0"/>
          </a:p>
        </p:txBody>
      </p:sp>
      <p:sp>
        <p:nvSpPr>
          <p:cNvPr id="30" name="Text 28"/>
          <p:cNvSpPr/>
          <p:nvPr/>
        </p:nvSpPr>
        <p:spPr>
          <a:xfrm>
            <a:off x="3867912" y="2011680"/>
            <a:ext cx="208483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CFO</a:t>
            </a:r>
            <a:endParaRPr lang="en-US" sz="850" dirty="0"/>
          </a:p>
        </p:txBody>
      </p:sp>
      <p:sp>
        <p:nvSpPr>
          <p:cNvPr id="31" name="Shape 29"/>
          <p:cNvSpPr/>
          <p:nvPr/>
        </p:nvSpPr>
        <p:spPr>
          <a:xfrm>
            <a:off x="3429000" y="2240280"/>
            <a:ext cx="2560320" cy="0"/>
          </a:xfrm>
          <a:prstGeom prst="line">
            <a:avLst/>
          </a:prstGeom>
          <a:noFill/>
          <a:ln w="6350">
            <a:solidFill>
              <a:srgbClr val="C5D4E3"/>
            </a:solidFill>
            <a:prstDash val="dash"/>
          </a:ln>
        </p:spPr>
      </p:sp>
      <p:sp>
        <p:nvSpPr>
          <p:cNvPr id="32" name="Text 30"/>
          <p:cNvSpPr/>
          <p:nvPr/>
        </p:nvSpPr>
        <p:spPr>
          <a:xfrm>
            <a:off x="3429000" y="2276856"/>
            <a:ext cx="71323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Mitigation:</a:t>
            </a:r>
            <a:endParaRPr lang="en-US" sz="800" dirty="0"/>
          </a:p>
        </p:txBody>
      </p:sp>
      <p:sp>
        <p:nvSpPr>
          <p:cNvPr id="33" name="Text 31"/>
          <p:cNvSpPr/>
          <p:nvPr/>
        </p:nvSpPr>
        <p:spPr>
          <a:xfrm>
            <a:off x="3429000" y="2468880"/>
            <a:ext cx="25603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Monthly budget gate review + variance alert</a:t>
            </a:r>
            <a:endParaRPr lang="en-US" sz="750" dirty="0"/>
          </a:p>
        </p:txBody>
      </p:sp>
      <p:sp>
        <p:nvSpPr>
          <p:cNvPr id="34" name="Shape 32"/>
          <p:cNvSpPr/>
          <p:nvPr/>
        </p:nvSpPr>
        <p:spPr>
          <a:xfrm>
            <a:off x="6355080" y="1389888"/>
            <a:ext cx="2743200" cy="1426464"/>
          </a:xfrm>
          <a:prstGeom prst="rect">
            <a:avLst/>
          </a:prstGeom>
          <a:solidFill>
            <a:srgbClr val="E8EEF4"/>
          </a:solidFill>
          <a:ln w="19050">
            <a:solidFill>
              <a:srgbClr val="C62828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35" name="Shape 33"/>
          <p:cNvSpPr/>
          <p:nvPr/>
        </p:nvSpPr>
        <p:spPr>
          <a:xfrm>
            <a:off x="8458200" y="1389888"/>
            <a:ext cx="640080" cy="402336"/>
          </a:xfrm>
          <a:prstGeom prst="rect">
            <a:avLst/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</p:sp>
      <p:sp>
        <p:nvSpPr>
          <p:cNvPr id="36" name="Text 34"/>
          <p:cNvSpPr/>
          <p:nvPr/>
        </p:nvSpPr>
        <p:spPr>
          <a:xfrm>
            <a:off x="8458200" y="1389888"/>
            <a:ext cx="64008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15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6446520" y="1444752"/>
            <a:ext cx="34747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R3</a:t>
            </a:r>
            <a:endParaRPr lang="en-US" sz="900" dirty="0"/>
          </a:p>
        </p:txBody>
      </p:sp>
      <p:sp>
        <p:nvSpPr>
          <p:cNvPr id="38" name="Text 36"/>
          <p:cNvSpPr/>
          <p:nvPr/>
        </p:nvSpPr>
        <p:spPr>
          <a:xfrm>
            <a:off x="6775704" y="1444752"/>
            <a:ext cx="16459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Change Resistance</a:t>
            </a:r>
            <a:endParaRPr lang="en-US" sz="1100" dirty="0"/>
          </a:p>
        </p:txBody>
      </p:sp>
      <p:sp>
        <p:nvSpPr>
          <p:cNvPr id="39" name="Shape 37"/>
          <p:cNvSpPr/>
          <p:nvPr/>
        </p:nvSpPr>
        <p:spPr>
          <a:xfrm>
            <a:off x="6446520" y="1773936"/>
            <a:ext cx="822960" cy="182880"/>
          </a:xfrm>
          <a:prstGeom prst="roundRect">
            <a:avLst>
              <a:gd name="adj" fmla="val 20000"/>
            </a:avLst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6446520" y="1773936"/>
            <a:ext cx="82296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Operational</a:t>
            </a:r>
            <a:endParaRPr lang="en-US" sz="750" dirty="0"/>
          </a:p>
        </p:txBody>
      </p:sp>
      <p:sp>
        <p:nvSpPr>
          <p:cNvPr id="41" name="Text 39"/>
          <p:cNvSpPr/>
          <p:nvPr/>
        </p:nvSpPr>
        <p:spPr>
          <a:xfrm>
            <a:off x="6446520" y="2011680"/>
            <a:ext cx="457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Owner:</a:t>
            </a:r>
            <a:endParaRPr lang="en-US" sz="800" dirty="0"/>
          </a:p>
        </p:txBody>
      </p:sp>
      <p:sp>
        <p:nvSpPr>
          <p:cNvPr id="42" name="Text 40"/>
          <p:cNvSpPr/>
          <p:nvPr/>
        </p:nvSpPr>
        <p:spPr>
          <a:xfrm>
            <a:off x="6885432" y="2011680"/>
            <a:ext cx="208483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HR / CM</a:t>
            </a:r>
            <a:endParaRPr lang="en-US" sz="850" dirty="0"/>
          </a:p>
        </p:txBody>
      </p:sp>
      <p:sp>
        <p:nvSpPr>
          <p:cNvPr id="43" name="Shape 41"/>
          <p:cNvSpPr/>
          <p:nvPr/>
        </p:nvSpPr>
        <p:spPr>
          <a:xfrm>
            <a:off x="6446520" y="2240280"/>
            <a:ext cx="2560320" cy="0"/>
          </a:xfrm>
          <a:prstGeom prst="line">
            <a:avLst/>
          </a:prstGeom>
          <a:noFill/>
          <a:ln w="6350">
            <a:solidFill>
              <a:srgbClr val="C5D4E3"/>
            </a:solidFill>
            <a:prstDash val="dash"/>
          </a:ln>
        </p:spPr>
      </p:sp>
      <p:sp>
        <p:nvSpPr>
          <p:cNvPr id="44" name="Text 42"/>
          <p:cNvSpPr/>
          <p:nvPr/>
        </p:nvSpPr>
        <p:spPr>
          <a:xfrm>
            <a:off x="6446520" y="2276856"/>
            <a:ext cx="71323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Mitigation:</a:t>
            </a:r>
            <a:endParaRPr lang="en-US" sz="800" dirty="0"/>
          </a:p>
        </p:txBody>
      </p:sp>
      <p:sp>
        <p:nvSpPr>
          <p:cNvPr id="45" name="Text 43"/>
          <p:cNvSpPr/>
          <p:nvPr/>
        </p:nvSpPr>
        <p:spPr>
          <a:xfrm>
            <a:off x="6446520" y="2468880"/>
            <a:ext cx="25603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Training programme + Q&amp;A channels + sponsor comms</a:t>
            </a:r>
            <a:endParaRPr lang="en-US" sz="750" dirty="0"/>
          </a:p>
        </p:txBody>
      </p:sp>
      <p:sp>
        <p:nvSpPr>
          <p:cNvPr id="46" name="Shape 44"/>
          <p:cNvSpPr/>
          <p:nvPr/>
        </p:nvSpPr>
        <p:spPr>
          <a:xfrm>
            <a:off x="320040" y="3017520"/>
            <a:ext cx="2743200" cy="1426464"/>
          </a:xfrm>
          <a:prstGeom prst="rect">
            <a:avLst/>
          </a:prstGeom>
          <a:solidFill>
            <a:srgbClr val="E8EEF4"/>
          </a:solidFill>
          <a:ln w="19050">
            <a:solidFill>
              <a:srgbClr val="E65100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47" name="Shape 45"/>
          <p:cNvSpPr/>
          <p:nvPr/>
        </p:nvSpPr>
        <p:spPr>
          <a:xfrm>
            <a:off x="2423160" y="3017520"/>
            <a:ext cx="640080" cy="402336"/>
          </a:xfrm>
          <a:prstGeom prst="rect">
            <a:avLst/>
          </a:prstGeom>
          <a:solidFill>
            <a:srgbClr val="E65100"/>
          </a:solidFill>
          <a:ln w="12700">
            <a:solidFill>
              <a:srgbClr val="E65100"/>
            </a:solidFill>
            <a:prstDash val="solid"/>
          </a:ln>
        </p:spPr>
      </p:sp>
      <p:sp>
        <p:nvSpPr>
          <p:cNvPr id="48" name="Text 46"/>
          <p:cNvSpPr/>
          <p:nvPr/>
        </p:nvSpPr>
        <p:spPr>
          <a:xfrm>
            <a:off x="2423160" y="3017520"/>
            <a:ext cx="64008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</a:t>
            </a:r>
            <a:endParaRPr lang="en-US" sz="1600" dirty="0"/>
          </a:p>
        </p:txBody>
      </p:sp>
      <p:sp>
        <p:nvSpPr>
          <p:cNvPr id="49" name="Text 47"/>
          <p:cNvSpPr/>
          <p:nvPr/>
        </p:nvSpPr>
        <p:spPr>
          <a:xfrm>
            <a:off x="411480" y="3072384"/>
            <a:ext cx="34747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E651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R4</a:t>
            </a:r>
            <a:endParaRPr lang="en-US" sz="900" dirty="0"/>
          </a:p>
        </p:txBody>
      </p:sp>
      <p:sp>
        <p:nvSpPr>
          <p:cNvPr id="50" name="Text 48"/>
          <p:cNvSpPr/>
          <p:nvPr/>
        </p:nvSpPr>
        <p:spPr>
          <a:xfrm>
            <a:off x="740664" y="3072384"/>
            <a:ext cx="16459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Regulatory Non-Compliance</a:t>
            </a:r>
            <a:endParaRPr lang="en-US" sz="1100" dirty="0"/>
          </a:p>
        </p:txBody>
      </p:sp>
      <p:sp>
        <p:nvSpPr>
          <p:cNvPr id="51" name="Shape 49"/>
          <p:cNvSpPr/>
          <p:nvPr/>
        </p:nvSpPr>
        <p:spPr>
          <a:xfrm>
            <a:off x="411480" y="3401568"/>
            <a:ext cx="822960" cy="182880"/>
          </a:xfrm>
          <a:prstGeom prst="roundRect">
            <a:avLst>
              <a:gd name="adj" fmla="val 20000"/>
            </a:avLst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2" name="Text 50"/>
          <p:cNvSpPr/>
          <p:nvPr/>
        </p:nvSpPr>
        <p:spPr>
          <a:xfrm>
            <a:off x="411480" y="3401568"/>
            <a:ext cx="82296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Compliance</a:t>
            </a:r>
            <a:endParaRPr lang="en-US" sz="750" dirty="0"/>
          </a:p>
        </p:txBody>
      </p:sp>
      <p:sp>
        <p:nvSpPr>
          <p:cNvPr id="53" name="Text 51"/>
          <p:cNvSpPr/>
          <p:nvPr/>
        </p:nvSpPr>
        <p:spPr>
          <a:xfrm>
            <a:off x="411480" y="3639312"/>
            <a:ext cx="457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E651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Owner:</a:t>
            </a:r>
            <a:endParaRPr lang="en-US" sz="800" dirty="0"/>
          </a:p>
        </p:txBody>
      </p:sp>
      <p:sp>
        <p:nvSpPr>
          <p:cNvPr id="54" name="Text 52"/>
          <p:cNvSpPr/>
          <p:nvPr/>
        </p:nvSpPr>
        <p:spPr>
          <a:xfrm>
            <a:off x="850392" y="3639312"/>
            <a:ext cx="208483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Legal</a:t>
            </a:r>
            <a:endParaRPr lang="en-US" sz="850" dirty="0"/>
          </a:p>
        </p:txBody>
      </p:sp>
      <p:sp>
        <p:nvSpPr>
          <p:cNvPr id="55" name="Shape 53"/>
          <p:cNvSpPr/>
          <p:nvPr/>
        </p:nvSpPr>
        <p:spPr>
          <a:xfrm>
            <a:off x="411480" y="3867912"/>
            <a:ext cx="2560320" cy="0"/>
          </a:xfrm>
          <a:prstGeom prst="line">
            <a:avLst/>
          </a:prstGeom>
          <a:noFill/>
          <a:ln w="6350">
            <a:solidFill>
              <a:srgbClr val="C5D4E3"/>
            </a:solidFill>
            <a:prstDash val="dash"/>
          </a:ln>
        </p:spPr>
      </p:sp>
      <p:sp>
        <p:nvSpPr>
          <p:cNvPr id="56" name="Text 54"/>
          <p:cNvSpPr/>
          <p:nvPr/>
        </p:nvSpPr>
        <p:spPr>
          <a:xfrm>
            <a:off x="411480" y="3904488"/>
            <a:ext cx="71323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Mitigation:</a:t>
            </a:r>
            <a:endParaRPr lang="en-US" sz="800" dirty="0"/>
          </a:p>
        </p:txBody>
      </p:sp>
      <p:sp>
        <p:nvSpPr>
          <p:cNvPr id="57" name="Text 55"/>
          <p:cNvSpPr/>
          <p:nvPr/>
        </p:nvSpPr>
        <p:spPr>
          <a:xfrm>
            <a:off x="411480" y="4096512"/>
            <a:ext cx="25603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Compliance checklist at design gate</a:t>
            </a:r>
            <a:endParaRPr lang="en-US" sz="750" dirty="0"/>
          </a:p>
        </p:txBody>
      </p:sp>
      <p:sp>
        <p:nvSpPr>
          <p:cNvPr id="58" name="Shape 56"/>
          <p:cNvSpPr/>
          <p:nvPr/>
        </p:nvSpPr>
        <p:spPr>
          <a:xfrm>
            <a:off x="3337560" y="3017520"/>
            <a:ext cx="2743200" cy="1426464"/>
          </a:xfrm>
          <a:prstGeom prst="rect">
            <a:avLst/>
          </a:prstGeom>
          <a:solidFill>
            <a:srgbClr val="E8EEF4"/>
          </a:solidFill>
          <a:ln w="19050">
            <a:solidFill>
              <a:srgbClr val="F9A825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59" name="Shape 57"/>
          <p:cNvSpPr/>
          <p:nvPr/>
        </p:nvSpPr>
        <p:spPr>
          <a:xfrm>
            <a:off x="5440680" y="3017520"/>
            <a:ext cx="640080" cy="402336"/>
          </a:xfrm>
          <a:prstGeom prst="rect">
            <a:avLst/>
          </a:prstGeom>
          <a:solidFill>
            <a:srgbClr val="F9A825"/>
          </a:solidFill>
          <a:ln w="12700">
            <a:solidFill>
              <a:srgbClr val="F9A825"/>
            </a:solidFill>
            <a:prstDash val="solid"/>
          </a:ln>
        </p:spPr>
      </p:sp>
      <p:sp>
        <p:nvSpPr>
          <p:cNvPr id="60" name="Text 58"/>
          <p:cNvSpPr/>
          <p:nvPr/>
        </p:nvSpPr>
        <p:spPr>
          <a:xfrm>
            <a:off x="5440680" y="3017520"/>
            <a:ext cx="64008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1600" dirty="0"/>
          </a:p>
        </p:txBody>
      </p:sp>
      <p:sp>
        <p:nvSpPr>
          <p:cNvPr id="61" name="Text 59"/>
          <p:cNvSpPr/>
          <p:nvPr/>
        </p:nvSpPr>
        <p:spPr>
          <a:xfrm>
            <a:off x="3429000" y="3072384"/>
            <a:ext cx="34747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F9A8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R5</a:t>
            </a:r>
            <a:endParaRPr lang="en-US" sz="900" dirty="0"/>
          </a:p>
        </p:txBody>
      </p:sp>
      <p:sp>
        <p:nvSpPr>
          <p:cNvPr id="62" name="Text 60"/>
          <p:cNvSpPr/>
          <p:nvPr/>
        </p:nvSpPr>
        <p:spPr>
          <a:xfrm>
            <a:off x="3758184" y="3072384"/>
            <a:ext cx="16459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Scope Creep</a:t>
            </a:r>
            <a:endParaRPr lang="en-US" sz="1100" dirty="0"/>
          </a:p>
        </p:txBody>
      </p:sp>
      <p:sp>
        <p:nvSpPr>
          <p:cNvPr id="63" name="Shape 61"/>
          <p:cNvSpPr/>
          <p:nvPr/>
        </p:nvSpPr>
        <p:spPr>
          <a:xfrm>
            <a:off x="3429000" y="3401568"/>
            <a:ext cx="822960" cy="182880"/>
          </a:xfrm>
          <a:prstGeom prst="roundRect">
            <a:avLst>
              <a:gd name="adj" fmla="val 20000"/>
            </a:avLst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4" name="Text 62"/>
          <p:cNvSpPr/>
          <p:nvPr/>
        </p:nvSpPr>
        <p:spPr>
          <a:xfrm>
            <a:off x="3429000" y="3401568"/>
            <a:ext cx="82296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Operational</a:t>
            </a:r>
            <a:endParaRPr lang="en-US" sz="750" dirty="0"/>
          </a:p>
        </p:txBody>
      </p:sp>
      <p:sp>
        <p:nvSpPr>
          <p:cNvPr id="65" name="Text 63"/>
          <p:cNvSpPr/>
          <p:nvPr/>
        </p:nvSpPr>
        <p:spPr>
          <a:xfrm>
            <a:off x="3429000" y="3639312"/>
            <a:ext cx="457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F9A8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Owner:</a:t>
            </a:r>
            <a:endParaRPr lang="en-US" sz="800" dirty="0"/>
          </a:p>
        </p:txBody>
      </p:sp>
      <p:sp>
        <p:nvSpPr>
          <p:cNvPr id="66" name="Text 64"/>
          <p:cNvSpPr/>
          <p:nvPr/>
        </p:nvSpPr>
        <p:spPr>
          <a:xfrm>
            <a:off x="3867912" y="3639312"/>
            <a:ext cx="208483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PMO</a:t>
            </a:r>
            <a:endParaRPr lang="en-US" sz="850" dirty="0"/>
          </a:p>
        </p:txBody>
      </p:sp>
      <p:sp>
        <p:nvSpPr>
          <p:cNvPr id="67" name="Shape 65"/>
          <p:cNvSpPr/>
          <p:nvPr/>
        </p:nvSpPr>
        <p:spPr>
          <a:xfrm>
            <a:off x="3429000" y="3867912"/>
            <a:ext cx="2560320" cy="0"/>
          </a:xfrm>
          <a:prstGeom prst="line">
            <a:avLst/>
          </a:prstGeom>
          <a:noFill/>
          <a:ln w="6350">
            <a:solidFill>
              <a:srgbClr val="C5D4E3"/>
            </a:solidFill>
            <a:prstDash val="dash"/>
          </a:ln>
        </p:spPr>
      </p:sp>
      <p:sp>
        <p:nvSpPr>
          <p:cNvPr id="68" name="Text 66"/>
          <p:cNvSpPr/>
          <p:nvPr/>
        </p:nvSpPr>
        <p:spPr>
          <a:xfrm>
            <a:off x="3429000" y="3904488"/>
            <a:ext cx="71323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Mitigation:</a:t>
            </a:r>
            <a:endParaRPr lang="en-US" sz="800" dirty="0"/>
          </a:p>
        </p:txBody>
      </p:sp>
      <p:sp>
        <p:nvSpPr>
          <p:cNvPr id="69" name="Text 67"/>
          <p:cNvSpPr/>
          <p:nvPr/>
        </p:nvSpPr>
        <p:spPr>
          <a:xfrm>
            <a:off x="3429000" y="4096512"/>
            <a:ext cx="25603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Change control board + weekly scope check</a:t>
            </a:r>
            <a:endParaRPr lang="en-US" sz="750" dirty="0"/>
          </a:p>
        </p:txBody>
      </p:sp>
      <p:sp>
        <p:nvSpPr>
          <p:cNvPr id="70" name="Shape 68"/>
          <p:cNvSpPr/>
          <p:nvPr/>
        </p:nvSpPr>
        <p:spPr>
          <a:xfrm>
            <a:off x="6355080" y="3017520"/>
            <a:ext cx="2743200" cy="1426464"/>
          </a:xfrm>
          <a:prstGeom prst="rect">
            <a:avLst/>
          </a:prstGeom>
          <a:solidFill>
            <a:srgbClr val="E8EEF4"/>
          </a:solidFill>
          <a:ln w="19050">
            <a:solidFill>
              <a:srgbClr val="2E7D32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71" name="Shape 69"/>
          <p:cNvSpPr/>
          <p:nvPr/>
        </p:nvSpPr>
        <p:spPr>
          <a:xfrm>
            <a:off x="8458200" y="3017520"/>
            <a:ext cx="640080" cy="402336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</p:sp>
      <p:sp>
        <p:nvSpPr>
          <p:cNvPr id="72" name="Text 70"/>
          <p:cNvSpPr/>
          <p:nvPr/>
        </p:nvSpPr>
        <p:spPr>
          <a:xfrm>
            <a:off x="8458200" y="3017520"/>
            <a:ext cx="64008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600" dirty="0"/>
          </a:p>
        </p:txBody>
      </p:sp>
      <p:sp>
        <p:nvSpPr>
          <p:cNvPr id="73" name="Text 71"/>
          <p:cNvSpPr/>
          <p:nvPr/>
        </p:nvSpPr>
        <p:spPr>
          <a:xfrm>
            <a:off x="6446520" y="3072384"/>
            <a:ext cx="34747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E7D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R6</a:t>
            </a:r>
            <a:endParaRPr lang="en-US" sz="900" dirty="0"/>
          </a:p>
        </p:txBody>
      </p:sp>
      <p:sp>
        <p:nvSpPr>
          <p:cNvPr id="74" name="Text 72"/>
          <p:cNvSpPr/>
          <p:nvPr/>
        </p:nvSpPr>
        <p:spPr>
          <a:xfrm>
            <a:off x="6775704" y="3072384"/>
            <a:ext cx="16459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Vendor / System Delay</a:t>
            </a:r>
            <a:endParaRPr lang="en-US" sz="1100" dirty="0"/>
          </a:p>
        </p:txBody>
      </p:sp>
      <p:sp>
        <p:nvSpPr>
          <p:cNvPr id="75" name="Shape 73"/>
          <p:cNvSpPr/>
          <p:nvPr/>
        </p:nvSpPr>
        <p:spPr>
          <a:xfrm>
            <a:off x="6446520" y="3401568"/>
            <a:ext cx="822960" cy="182880"/>
          </a:xfrm>
          <a:prstGeom prst="roundRect">
            <a:avLst>
              <a:gd name="adj" fmla="val 20000"/>
            </a:avLst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6" name="Text 74"/>
          <p:cNvSpPr/>
          <p:nvPr/>
        </p:nvSpPr>
        <p:spPr>
          <a:xfrm>
            <a:off x="6446520" y="3401568"/>
            <a:ext cx="82296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Technology</a:t>
            </a:r>
            <a:endParaRPr lang="en-US" sz="750" dirty="0"/>
          </a:p>
        </p:txBody>
      </p:sp>
      <p:sp>
        <p:nvSpPr>
          <p:cNvPr id="77" name="Text 75"/>
          <p:cNvSpPr/>
          <p:nvPr/>
        </p:nvSpPr>
        <p:spPr>
          <a:xfrm>
            <a:off x="6446520" y="3639312"/>
            <a:ext cx="457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2E7D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Owner:</a:t>
            </a:r>
            <a:endParaRPr lang="en-US" sz="800" dirty="0"/>
          </a:p>
        </p:txBody>
      </p:sp>
      <p:sp>
        <p:nvSpPr>
          <p:cNvPr id="78" name="Text 76"/>
          <p:cNvSpPr/>
          <p:nvPr/>
        </p:nvSpPr>
        <p:spPr>
          <a:xfrm>
            <a:off x="6885432" y="3639312"/>
            <a:ext cx="208483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IT Lead</a:t>
            </a:r>
            <a:endParaRPr lang="en-US" sz="850" dirty="0"/>
          </a:p>
        </p:txBody>
      </p:sp>
      <p:sp>
        <p:nvSpPr>
          <p:cNvPr id="79" name="Shape 77"/>
          <p:cNvSpPr/>
          <p:nvPr/>
        </p:nvSpPr>
        <p:spPr>
          <a:xfrm>
            <a:off x="6446520" y="3867912"/>
            <a:ext cx="2560320" cy="0"/>
          </a:xfrm>
          <a:prstGeom prst="line">
            <a:avLst/>
          </a:prstGeom>
          <a:noFill/>
          <a:ln w="6350">
            <a:solidFill>
              <a:srgbClr val="C5D4E3"/>
            </a:solidFill>
            <a:prstDash val="dash"/>
          </a:ln>
        </p:spPr>
      </p:sp>
      <p:sp>
        <p:nvSpPr>
          <p:cNvPr id="80" name="Text 78"/>
          <p:cNvSpPr/>
          <p:nvPr/>
        </p:nvSpPr>
        <p:spPr>
          <a:xfrm>
            <a:off x="6446520" y="3904488"/>
            <a:ext cx="71323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Mitigation:</a:t>
            </a:r>
            <a:endParaRPr lang="en-US" sz="800" dirty="0"/>
          </a:p>
        </p:txBody>
      </p:sp>
      <p:sp>
        <p:nvSpPr>
          <p:cNvPr id="81" name="Text 79"/>
          <p:cNvSpPr/>
          <p:nvPr/>
        </p:nvSpPr>
        <p:spPr>
          <a:xfrm>
            <a:off x="6446520" y="4096512"/>
            <a:ext cx="25603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SLA clauses + parallel workstream contingency</a:t>
            </a:r>
            <a:endParaRPr lang="en-US" sz="75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256032"/>
            <a:ext cx="36576" cy="292608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93776" y="246888"/>
            <a:ext cx="6400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00" kern="0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GOVERNANCE STRUCTURE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8046720" y="164592"/>
            <a:ext cx="914400" cy="256032"/>
          </a:xfrm>
          <a:prstGeom prst="roundRect">
            <a:avLst>
              <a:gd name="adj" fmla="val 17857"/>
            </a:avLst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046720" y="164592"/>
            <a:ext cx="914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Layout A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365760" y="594360"/>
            <a:ext cx="8412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Governance Structure — Three-Tier Model</a:t>
            </a:r>
            <a:endParaRPr lang="en-US" sz="2600" dirty="0"/>
          </a:p>
        </p:txBody>
      </p:sp>
      <p:sp>
        <p:nvSpPr>
          <p:cNvPr id="7" name="Text 5"/>
          <p:cNvSpPr/>
          <p:nvPr/>
        </p:nvSpPr>
        <p:spPr>
          <a:xfrm>
            <a:off x="365760" y="1078992"/>
            <a:ext cx="8412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Who decides, who executes, and who adapts — at each level of the organisation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0" y="4919472"/>
            <a:ext cx="9144000" cy="219456"/>
          </a:xfrm>
          <a:prstGeom prst="rect">
            <a:avLst/>
          </a:prstGeom>
          <a:solidFill>
            <a:srgbClr val="E8EEF4"/>
          </a:solidFill>
          <a:ln w="12700">
            <a:solidFill>
              <a:srgbClr val="E8EEF4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365760" y="4928616"/>
            <a:ext cx="8412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 | B  ·  Governance Structure  ·  soufianeboudarraja.com</a:t>
            </a:r>
            <a:endParaRPr lang="en-US" sz="800" dirty="0"/>
          </a:p>
        </p:txBody>
      </p:sp>
      <p:sp>
        <p:nvSpPr>
          <p:cNvPr id="10" name="Shape 8"/>
          <p:cNvSpPr/>
          <p:nvPr/>
        </p:nvSpPr>
        <p:spPr>
          <a:xfrm>
            <a:off x="320040" y="1389888"/>
            <a:ext cx="8503920" cy="896112"/>
          </a:xfrm>
          <a:prstGeom prst="rect">
            <a:avLst/>
          </a:prstGeom>
          <a:solidFill>
            <a:srgbClr val="FFF3E0"/>
          </a:solidFill>
          <a:ln w="19050">
            <a:solidFill>
              <a:srgbClr val="FF6600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320040" y="1389888"/>
            <a:ext cx="73152" cy="896112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448056" y="1481328"/>
            <a:ext cx="566928" cy="256032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448056" y="1481328"/>
            <a:ext cx="566928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TIER 1</a:t>
            </a:r>
            <a:endParaRPr lang="en-US" sz="750" dirty="0"/>
          </a:p>
        </p:txBody>
      </p:sp>
      <p:sp>
        <p:nvSpPr>
          <p:cNvPr id="14" name="Text 12"/>
          <p:cNvSpPr/>
          <p:nvPr/>
        </p:nvSpPr>
        <p:spPr>
          <a:xfrm>
            <a:off x="1088136" y="1463040"/>
            <a:ext cx="2194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Steering Committee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1088136" y="1755648"/>
            <a:ext cx="22860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Sets strategy, approves major budgets and scope, resolves cross-functional escalations</a:t>
            </a:r>
            <a:endParaRPr lang="en-US" sz="800" dirty="0"/>
          </a:p>
        </p:txBody>
      </p:sp>
      <p:sp>
        <p:nvSpPr>
          <p:cNvPr id="16" name="Shape 14"/>
          <p:cNvSpPr/>
          <p:nvPr/>
        </p:nvSpPr>
        <p:spPr>
          <a:xfrm>
            <a:off x="3465576" y="1444752"/>
            <a:ext cx="2468880" cy="786384"/>
          </a:xfrm>
          <a:prstGeom prst="rect">
            <a:avLst/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3557016" y="1481328"/>
            <a:ext cx="22860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Can decide:</a:t>
            </a:r>
            <a:endParaRPr lang="en-US" sz="750" dirty="0"/>
          </a:p>
        </p:txBody>
      </p:sp>
      <p:sp>
        <p:nvSpPr>
          <p:cNvPr id="18" name="Text 16"/>
          <p:cNvSpPr/>
          <p:nvPr/>
        </p:nvSpPr>
        <p:spPr>
          <a:xfrm>
            <a:off x="3557016" y="1664208"/>
            <a:ext cx="22860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Approve / reject initiatives over €50K  ·  Change strategic direction  ·  Resolve governance disputes</a:t>
            </a:r>
            <a:endParaRPr lang="en-US" sz="750" dirty="0"/>
          </a:p>
        </p:txBody>
      </p:sp>
      <p:sp>
        <p:nvSpPr>
          <p:cNvPr id="19" name="Shape 17"/>
          <p:cNvSpPr/>
          <p:nvPr/>
        </p:nvSpPr>
        <p:spPr>
          <a:xfrm>
            <a:off x="6007608" y="1444752"/>
            <a:ext cx="2743200" cy="786384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6099048" y="1481328"/>
            <a:ext cx="25603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Members:</a:t>
            </a:r>
            <a:endParaRPr lang="en-US" sz="750" dirty="0"/>
          </a:p>
        </p:txBody>
      </p:sp>
      <p:sp>
        <p:nvSpPr>
          <p:cNvPr id="21" name="Text 19"/>
          <p:cNvSpPr/>
          <p:nvPr/>
        </p:nvSpPr>
        <p:spPr>
          <a:xfrm>
            <a:off x="6099048" y="1664208"/>
            <a:ext cx="25603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CxO sponsors  ·  Finance lead  ·  Ops  ·  IT  ·  Risk / Legal</a:t>
            </a:r>
            <a:endParaRPr lang="en-US" sz="750" dirty="0"/>
          </a:p>
        </p:txBody>
      </p:sp>
      <p:sp>
        <p:nvSpPr>
          <p:cNvPr id="22" name="Text 20"/>
          <p:cNvSpPr/>
          <p:nvPr/>
        </p:nvSpPr>
        <p:spPr>
          <a:xfrm>
            <a:off x="6099048" y="2011680"/>
            <a:ext cx="25603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Cadence: Monthly + ad hoc escalations</a:t>
            </a:r>
            <a:endParaRPr lang="en-US" sz="750" dirty="0"/>
          </a:p>
        </p:txBody>
      </p:sp>
      <p:sp>
        <p:nvSpPr>
          <p:cNvPr id="23" name="Shape 21"/>
          <p:cNvSpPr/>
          <p:nvPr/>
        </p:nvSpPr>
        <p:spPr>
          <a:xfrm>
            <a:off x="777240" y="2304288"/>
            <a:ext cx="0" cy="73152"/>
          </a:xfrm>
          <a:prstGeom prst="line">
            <a:avLst/>
          </a:prstGeom>
          <a:noFill/>
          <a:ln w="19050">
            <a:solidFill>
              <a:srgbClr val="C5D4E3"/>
            </a:solidFill>
            <a:prstDash val="dash"/>
          </a:ln>
        </p:spPr>
      </p:sp>
      <p:sp>
        <p:nvSpPr>
          <p:cNvPr id="24" name="Text 22"/>
          <p:cNvSpPr/>
          <p:nvPr/>
        </p:nvSpPr>
        <p:spPr>
          <a:xfrm>
            <a:off x="832104" y="2322576"/>
            <a:ext cx="1371600" cy="91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↓ escalates to</a:t>
            </a:r>
            <a:endParaRPr lang="en-US" sz="700" dirty="0"/>
          </a:p>
        </p:txBody>
      </p:sp>
      <p:sp>
        <p:nvSpPr>
          <p:cNvPr id="25" name="Shape 23"/>
          <p:cNvSpPr/>
          <p:nvPr/>
        </p:nvSpPr>
        <p:spPr>
          <a:xfrm>
            <a:off x="320040" y="2395728"/>
            <a:ext cx="8503920" cy="896112"/>
          </a:xfrm>
          <a:prstGeom prst="rect">
            <a:avLst/>
          </a:prstGeom>
          <a:solidFill>
            <a:srgbClr val="E8EEF4"/>
          </a:solidFill>
          <a:ln w="19050">
            <a:solidFill>
              <a:srgbClr val="003366"/>
            </a:solidFill>
            <a:prstDash val="solid"/>
          </a:ln>
        </p:spPr>
      </p:sp>
      <p:sp>
        <p:nvSpPr>
          <p:cNvPr id="26" name="Shape 24"/>
          <p:cNvSpPr/>
          <p:nvPr/>
        </p:nvSpPr>
        <p:spPr>
          <a:xfrm>
            <a:off x="320040" y="2395728"/>
            <a:ext cx="73152" cy="896112"/>
          </a:xfrm>
          <a:prstGeom prst="rect">
            <a:avLst/>
          </a:prstGeom>
          <a:solidFill>
            <a:srgbClr val="003366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448056" y="2487168"/>
            <a:ext cx="566928" cy="256032"/>
          </a:xfrm>
          <a:prstGeom prst="rect">
            <a:avLst/>
          </a:prstGeom>
          <a:solidFill>
            <a:srgbClr val="003366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448056" y="2487168"/>
            <a:ext cx="566928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TIER 2</a:t>
            </a:r>
            <a:endParaRPr lang="en-US" sz="750" dirty="0"/>
          </a:p>
        </p:txBody>
      </p:sp>
      <p:sp>
        <p:nvSpPr>
          <p:cNvPr id="29" name="Text 27"/>
          <p:cNvSpPr/>
          <p:nvPr/>
        </p:nvSpPr>
        <p:spPr>
          <a:xfrm>
            <a:off x="1088136" y="2468880"/>
            <a:ext cx="2194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Project &amp; Programme Teams</a:t>
            </a:r>
            <a:endParaRPr lang="en-US" sz="1300" dirty="0"/>
          </a:p>
        </p:txBody>
      </p:sp>
      <p:sp>
        <p:nvSpPr>
          <p:cNvPr id="30" name="Text 28"/>
          <p:cNvSpPr/>
          <p:nvPr/>
        </p:nvSpPr>
        <p:spPr>
          <a:xfrm>
            <a:off x="1088136" y="2761488"/>
            <a:ext cx="22860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Plans, executes, and tracks delivery. Manages day-to-day decisions within approved scope</a:t>
            </a:r>
            <a:endParaRPr lang="en-US" sz="800" dirty="0"/>
          </a:p>
        </p:txBody>
      </p:sp>
      <p:sp>
        <p:nvSpPr>
          <p:cNvPr id="31" name="Shape 29"/>
          <p:cNvSpPr/>
          <p:nvPr/>
        </p:nvSpPr>
        <p:spPr>
          <a:xfrm>
            <a:off x="3465576" y="2450592"/>
            <a:ext cx="2468880" cy="786384"/>
          </a:xfrm>
          <a:prstGeom prst="rect">
            <a:avLst/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2" name="Text 30"/>
          <p:cNvSpPr/>
          <p:nvPr/>
        </p:nvSpPr>
        <p:spPr>
          <a:xfrm>
            <a:off x="3557016" y="2487168"/>
            <a:ext cx="22860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Can decide:</a:t>
            </a:r>
            <a:endParaRPr lang="en-US" sz="750" dirty="0"/>
          </a:p>
        </p:txBody>
      </p:sp>
      <p:sp>
        <p:nvSpPr>
          <p:cNvPr id="33" name="Text 31"/>
          <p:cNvSpPr/>
          <p:nvPr/>
        </p:nvSpPr>
        <p:spPr>
          <a:xfrm>
            <a:off x="3557016" y="2670048"/>
            <a:ext cx="22860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Approve implementation details  ·  Manage timelines and dependencies  ·  Escalate risks to Tier 1</a:t>
            </a:r>
            <a:endParaRPr lang="en-US" sz="750" dirty="0"/>
          </a:p>
        </p:txBody>
      </p:sp>
      <p:sp>
        <p:nvSpPr>
          <p:cNvPr id="34" name="Shape 32"/>
          <p:cNvSpPr/>
          <p:nvPr/>
        </p:nvSpPr>
        <p:spPr>
          <a:xfrm>
            <a:off x="6007608" y="2450592"/>
            <a:ext cx="2743200" cy="786384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6099048" y="2487168"/>
            <a:ext cx="25603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Members:</a:t>
            </a:r>
            <a:endParaRPr lang="en-US" sz="750" dirty="0"/>
          </a:p>
        </p:txBody>
      </p:sp>
      <p:sp>
        <p:nvSpPr>
          <p:cNvPr id="36" name="Text 34"/>
          <p:cNvSpPr/>
          <p:nvPr/>
        </p:nvSpPr>
        <p:spPr>
          <a:xfrm>
            <a:off x="6099048" y="2670048"/>
            <a:ext cx="25603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PMO lead  ·  Process owners  ·  SMEs  ·  Data analysts  ·  Change managers</a:t>
            </a:r>
            <a:endParaRPr lang="en-US" sz="750" dirty="0"/>
          </a:p>
        </p:txBody>
      </p:sp>
      <p:sp>
        <p:nvSpPr>
          <p:cNvPr id="37" name="Text 35"/>
          <p:cNvSpPr/>
          <p:nvPr/>
        </p:nvSpPr>
        <p:spPr>
          <a:xfrm>
            <a:off x="6099048" y="3017520"/>
            <a:ext cx="25603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Cadence: Weekly stand-up + bi-weekly steering update</a:t>
            </a:r>
            <a:endParaRPr lang="en-US" sz="750" dirty="0"/>
          </a:p>
        </p:txBody>
      </p:sp>
      <p:sp>
        <p:nvSpPr>
          <p:cNvPr id="38" name="Shape 36"/>
          <p:cNvSpPr/>
          <p:nvPr/>
        </p:nvSpPr>
        <p:spPr>
          <a:xfrm>
            <a:off x="777240" y="3310128"/>
            <a:ext cx="0" cy="73152"/>
          </a:xfrm>
          <a:prstGeom prst="line">
            <a:avLst/>
          </a:prstGeom>
          <a:noFill/>
          <a:ln w="19050">
            <a:solidFill>
              <a:srgbClr val="C5D4E3"/>
            </a:solidFill>
            <a:prstDash val="dash"/>
          </a:ln>
        </p:spPr>
      </p:sp>
      <p:sp>
        <p:nvSpPr>
          <p:cNvPr id="39" name="Text 37"/>
          <p:cNvSpPr/>
          <p:nvPr/>
        </p:nvSpPr>
        <p:spPr>
          <a:xfrm>
            <a:off x="832104" y="3328416"/>
            <a:ext cx="1371600" cy="91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↓ escalates to</a:t>
            </a:r>
            <a:endParaRPr lang="en-US" sz="700" dirty="0"/>
          </a:p>
        </p:txBody>
      </p:sp>
      <p:sp>
        <p:nvSpPr>
          <p:cNvPr id="40" name="Shape 38"/>
          <p:cNvSpPr/>
          <p:nvPr/>
        </p:nvSpPr>
        <p:spPr>
          <a:xfrm>
            <a:off x="320040" y="3401568"/>
            <a:ext cx="8503920" cy="896112"/>
          </a:xfrm>
          <a:prstGeom prst="rect">
            <a:avLst/>
          </a:prstGeom>
          <a:solidFill>
            <a:srgbClr val="F0F4F8"/>
          </a:solidFill>
          <a:ln w="19050">
            <a:solidFill>
              <a:srgbClr val="336699"/>
            </a:solidFill>
            <a:prstDash val="solid"/>
          </a:ln>
        </p:spPr>
      </p:sp>
      <p:sp>
        <p:nvSpPr>
          <p:cNvPr id="41" name="Shape 39"/>
          <p:cNvSpPr/>
          <p:nvPr/>
        </p:nvSpPr>
        <p:spPr>
          <a:xfrm>
            <a:off x="320040" y="3401568"/>
            <a:ext cx="73152" cy="896112"/>
          </a:xfrm>
          <a:prstGeom prst="rect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42" name="Shape 40"/>
          <p:cNvSpPr/>
          <p:nvPr/>
        </p:nvSpPr>
        <p:spPr>
          <a:xfrm>
            <a:off x="448056" y="3493008"/>
            <a:ext cx="566928" cy="256032"/>
          </a:xfrm>
          <a:prstGeom prst="rect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43" name="Text 41"/>
          <p:cNvSpPr/>
          <p:nvPr/>
        </p:nvSpPr>
        <p:spPr>
          <a:xfrm>
            <a:off x="448056" y="3493008"/>
            <a:ext cx="566928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TIER 3</a:t>
            </a:r>
            <a:endParaRPr lang="en-US" sz="750" dirty="0"/>
          </a:p>
        </p:txBody>
      </p:sp>
      <p:sp>
        <p:nvSpPr>
          <p:cNvPr id="44" name="Text 42"/>
          <p:cNvSpPr/>
          <p:nvPr/>
        </p:nvSpPr>
        <p:spPr>
          <a:xfrm>
            <a:off x="1088136" y="3474720"/>
            <a:ext cx="2194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Local / Operational Teams</a:t>
            </a:r>
            <a:endParaRPr lang="en-US" sz="1300" dirty="0"/>
          </a:p>
        </p:txBody>
      </p:sp>
      <p:sp>
        <p:nvSpPr>
          <p:cNvPr id="45" name="Text 43"/>
          <p:cNvSpPr/>
          <p:nvPr/>
        </p:nvSpPr>
        <p:spPr>
          <a:xfrm>
            <a:off x="1088136" y="3767328"/>
            <a:ext cx="22860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Implements changes in the field. Adapts within defined limits. Raises local risks and blockers</a:t>
            </a:r>
            <a:endParaRPr lang="en-US" sz="800" dirty="0"/>
          </a:p>
        </p:txBody>
      </p:sp>
      <p:sp>
        <p:nvSpPr>
          <p:cNvPr id="46" name="Shape 44"/>
          <p:cNvSpPr/>
          <p:nvPr/>
        </p:nvSpPr>
        <p:spPr>
          <a:xfrm>
            <a:off x="3465576" y="3456432"/>
            <a:ext cx="2468880" cy="786384"/>
          </a:xfrm>
          <a:prstGeom prst="rect">
            <a:avLst/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7" name="Text 45"/>
          <p:cNvSpPr/>
          <p:nvPr/>
        </p:nvSpPr>
        <p:spPr>
          <a:xfrm>
            <a:off x="3557016" y="3493008"/>
            <a:ext cx="22860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Can decide:</a:t>
            </a:r>
            <a:endParaRPr lang="en-US" sz="750" dirty="0"/>
          </a:p>
        </p:txBody>
      </p:sp>
      <p:sp>
        <p:nvSpPr>
          <p:cNvPr id="48" name="Text 46"/>
          <p:cNvSpPr/>
          <p:nvPr/>
        </p:nvSpPr>
        <p:spPr>
          <a:xfrm>
            <a:off x="3557016" y="3675888"/>
            <a:ext cx="22860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Adapt processes within approved scope  ·  Raise issues to Tier 2  ·  Validate change effectiveness</a:t>
            </a:r>
            <a:endParaRPr lang="en-US" sz="750" dirty="0"/>
          </a:p>
        </p:txBody>
      </p:sp>
      <p:sp>
        <p:nvSpPr>
          <p:cNvPr id="49" name="Shape 47"/>
          <p:cNvSpPr/>
          <p:nvPr/>
        </p:nvSpPr>
        <p:spPr>
          <a:xfrm>
            <a:off x="6007608" y="3456432"/>
            <a:ext cx="2743200" cy="786384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6099048" y="3493008"/>
            <a:ext cx="25603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Members:</a:t>
            </a:r>
            <a:endParaRPr lang="en-US" sz="750" dirty="0"/>
          </a:p>
        </p:txBody>
      </p:sp>
      <p:sp>
        <p:nvSpPr>
          <p:cNvPr id="51" name="Text 49"/>
          <p:cNvSpPr/>
          <p:nvPr/>
        </p:nvSpPr>
        <p:spPr>
          <a:xfrm>
            <a:off x="6099048" y="3675888"/>
            <a:ext cx="25603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Front-line managers  ·  Ops staff  ·  Local IT  ·  Quality reps</a:t>
            </a:r>
            <a:endParaRPr lang="en-US" sz="750" dirty="0"/>
          </a:p>
        </p:txBody>
      </p:sp>
      <p:sp>
        <p:nvSpPr>
          <p:cNvPr id="52" name="Text 50"/>
          <p:cNvSpPr/>
          <p:nvPr/>
        </p:nvSpPr>
        <p:spPr>
          <a:xfrm>
            <a:off x="6099048" y="4023360"/>
            <a:ext cx="25603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Cadence: Daily ops + weekly sync with Tier 2</a:t>
            </a:r>
            <a:endParaRPr lang="en-US" sz="75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256032"/>
            <a:ext cx="36576" cy="292608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93776" y="246888"/>
            <a:ext cx="6400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00" kern="0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GOVERNANCE STRUCTURE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8046720" y="164592"/>
            <a:ext cx="914400" cy="256032"/>
          </a:xfrm>
          <a:prstGeom prst="roundRect">
            <a:avLst>
              <a:gd name="adj" fmla="val 17857"/>
            </a:avLst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046720" y="164592"/>
            <a:ext cx="914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Layout B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365760" y="594360"/>
            <a:ext cx="8412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Decision Rights Matrix</a:t>
            </a:r>
            <a:endParaRPr lang="en-US" sz="2600" dirty="0"/>
          </a:p>
        </p:txBody>
      </p:sp>
      <p:sp>
        <p:nvSpPr>
          <p:cNvPr id="7" name="Text 5"/>
          <p:cNvSpPr/>
          <p:nvPr/>
        </p:nvSpPr>
        <p:spPr>
          <a:xfrm>
            <a:off x="365760" y="1078992"/>
            <a:ext cx="8412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Which decisions each tier owns, approves, or is consulted on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0" y="4919472"/>
            <a:ext cx="9144000" cy="219456"/>
          </a:xfrm>
          <a:prstGeom prst="rect">
            <a:avLst/>
          </a:prstGeom>
          <a:solidFill>
            <a:srgbClr val="E8EEF4"/>
          </a:solidFill>
          <a:ln w="12700">
            <a:solidFill>
              <a:srgbClr val="E8EEF4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365760" y="4928616"/>
            <a:ext cx="8412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 | B  ·  Governance Structure  ·  soufianeboudarraja.com</a:t>
            </a:r>
            <a:endParaRPr lang="en-US" sz="800" dirty="0"/>
          </a:p>
        </p:txBody>
      </p:sp>
      <p:sp>
        <p:nvSpPr>
          <p:cNvPr id="10" name="Shape 8"/>
          <p:cNvSpPr/>
          <p:nvPr/>
        </p:nvSpPr>
        <p:spPr>
          <a:xfrm>
            <a:off x="365760" y="1170432"/>
            <a:ext cx="201168" cy="201168"/>
          </a:xfrm>
          <a:prstGeom prst="rect">
            <a:avLst/>
          </a:prstGeom>
          <a:solidFill>
            <a:srgbClr val="FF660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365760" y="1170432"/>
            <a:ext cx="201168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</a:t>
            </a:r>
            <a:endParaRPr lang="en-US" sz="800" dirty="0"/>
          </a:p>
        </p:txBody>
      </p:sp>
      <p:sp>
        <p:nvSpPr>
          <p:cNvPr id="12" name="Text 10"/>
          <p:cNvSpPr/>
          <p:nvPr/>
        </p:nvSpPr>
        <p:spPr>
          <a:xfrm>
            <a:off x="621792" y="1170432"/>
            <a:ext cx="17373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Decide</a:t>
            </a:r>
            <a:endParaRPr lang="en-US" sz="850" dirty="0"/>
          </a:p>
        </p:txBody>
      </p:sp>
      <p:sp>
        <p:nvSpPr>
          <p:cNvPr id="13" name="Shape 11"/>
          <p:cNvSpPr/>
          <p:nvPr/>
        </p:nvSpPr>
        <p:spPr>
          <a:xfrm>
            <a:off x="2468880" y="1170432"/>
            <a:ext cx="201168" cy="201168"/>
          </a:xfrm>
          <a:prstGeom prst="rect">
            <a:avLst/>
          </a:prstGeom>
          <a:solidFill>
            <a:srgbClr val="336699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2468880" y="1170432"/>
            <a:ext cx="201168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</a:t>
            </a:r>
            <a:endParaRPr lang="en-US" sz="800" dirty="0"/>
          </a:p>
        </p:txBody>
      </p:sp>
      <p:sp>
        <p:nvSpPr>
          <p:cNvPr id="15" name="Text 13"/>
          <p:cNvSpPr/>
          <p:nvPr/>
        </p:nvSpPr>
        <p:spPr>
          <a:xfrm>
            <a:off x="2724912" y="1170432"/>
            <a:ext cx="17373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Approve</a:t>
            </a:r>
            <a:endParaRPr lang="en-US" sz="850" dirty="0"/>
          </a:p>
        </p:txBody>
      </p:sp>
      <p:sp>
        <p:nvSpPr>
          <p:cNvPr id="16" name="Shape 14"/>
          <p:cNvSpPr/>
          <p:nvPr/>
        </p:nvSpPr>
        <p:spPr>
          <a:xfrm>
            <a:off x="4572000" y="1170432"/>
            <a:ext cx="201168" cy="201168"/>
          </a:xfrm>
          <a:prstGeom prst="rect">
            <a:avLst/>
          </a:prstGeom>
          <a:solidFill>
            <a:srgbClr val="6699CC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4572000" y="1170432"/>
            <a:ext cx="201168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endParaRPr lang="en-US" sz="800" dirty="0"/>
          </a:p>
        </p:txBody>
      </p:sp>
      <p:sp>
        <p:nvSpPr>
          <p:cNvPr id="18" name="Text 16"/>
          <p:cNvSpPr/>
          <p:nvPr/>
        </p:nvSpPr>
        <p:spPr>
          <a:xfrm>
            <a:off x="4828032" y="1170432"/>
            <a:ext cx="17373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Consult</a:t>
            </a:r>
            <a:endParaRPr lang="en-US" sz="850" dirty="0"/>
          </a:p>
        </p:txBody>
      </p:sp>
      <p:sp>
        <p:nvSpPr>
          <p:cNvPr id="19" name="Shape 17"/>
          <p:cNvSpPr/>
          <p:nvPr/>
        </p:nvSpPr>
        <p:spPr>
          <a:xfrm>
            <a:off x="6675120" y="1170432"/>
            <a:ext cx="201168" cy="201168"/>
          </a:xfrm>
          <a:prstGeom prst="rect">
            <a:avLst/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6675120" y="1170432"/>
            <a:ext cx="201168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</a:t>
            </a:r>
            <a:endParaRPr lang="en-US" sz="800" dirty="0"/>
          </a:p>
        </p:txBody>
      </p:sp>
      <p:sp>
        <p:nvSpPr>
          <p:cNvPr id="21" name="Text 19"/>
          <p:cNvSpPr/>
          <p:nvPr/>
        </p:nvSpPr>
        <p:spPr>
          <a:xfrm>
            <a:off x="6931152" y="1170432"/>
            <a:ext cx="17373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Inform</a:t>
            </a:r>
            <a:endParaRPr lang="en-US" sz="850" dirty="0"/>
          </a:p>
        </p:txBody>
      </p:sp>
      <p:sp>
        <p:nvSpPr>
          <p:cNvPr id="22" name="Shape 20"/>
          <p:cNvSpPr/>
          <p:nvPr/>
        </p:nvSpPr>
        <p:spPr>
          <a:xfrm>
            <a:off x="320040" y="1389888"/>
            <a:ext cx="3840480" cy="402336"/>
          </a:xfrm>
          <a:prstGeom prst="rect">
            <a:avLst/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320040" y="1389888"/>
            <a:ext cx="384048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Decision</a:t>
            </a:r>
            <a:endParaRPr lang="en-US" sz="900" dirty="0"/>
          </a:p>
        </p:txBody>
      </p:sp>
      <p:sp>
        <p:nvSpPr>
          <p:cNvPr id="24" name="Shape 22"/>
          <p:cNvSpPr/>
          <p:nvPr/>
        </p:nvSpPr>
        <p:spPr>
          <a:xfrm>
            <a:off x="4160520" y="1389888"/>
            <a:ext cx="1645920" cy="402336"/>
          </a:xfrm>
          <a:prstGeom prst="rect">
            <a:avLst/>
          </a:prstGeom>
          <a:solidFill>
            <a:srgbClr val="FF660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4160520" y="1389888"/>
            <a:ext cx="164592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Steering</a:t>
            </a:r>
            <a:endParaRPr lang="en-US" sz="900" dirty="0"/>
          </a:p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Committee</a:t>
            </a:r>
            <a:endParaRPr lang="en-US" sz="900" dirty="0"/>
          </a:p>
        </p:txBody>
      </p:sp>
      <p:sp>
        <p:nvSpPr>
          <p:cNvPr id="26" name="Shape 24"/>
          <p:cNvSpPr/>
          <p:nvPr/>
        </p:nvSpPr>
        <p:spPr>
          <a:xfrm>
            <a:off x="5806440" y="1389888"/>
            <a:ext cx="1645920" cy="402336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5806440" y="1389888"/>
            <a:ext cx="164592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Project</a:t>
            </a:r>
            <a:endParaRPr lang="en-US" sz="900" dirty="0"/>
          </a:p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Team</a:t>
            </a:r>
            <a:endParaRPr lang="en-US" sz="900" dirty="0"/>
          </a:p>
        </p:txBody>
      </p:sp>
      <p:sp>
        <p:nvSpPr>
          <p:cNvPr id="28" name="Shape 26"/>
          <p:cNvSpPr/>
          <p:nvPr/>
        </p:nvSpPr>
        <p:spPr>
          <a:xfrm>
            <a:off x="7452360" y="1389888"/>
            <a:ext cx="1645920" cy="402336"/>
          </a:xfrm>
          <a:prstGeom prst="rect">
            <a:avLst/>
          </a:prstGeom>
          <a:solidFill>
            <a:srgbClr val="336699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7452360" y="1389888"/>
            <a:ext cx="164592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Local /</a:t>
            </a:r>
            <a:endParaRPr lang="en-US" sz="900" dirty="0"/>
          </a:p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Ops Team</a:t>
            </a:r>
            <a:endParaRPr lang="en-US" sz="900" dirty="0"/>
          </a:p>
        </p:txBody>
      </p:sp>
      <p:sp>
        <p:nvSpPr>
          <p:cNvPr id="30" name="Shape 28"/>
          <p:cNvSpPr/>
          <p:nvPr/>
        </p:nvSpPr>
        <p:spPr>
          <a:xfrm>
            <a:off x="320040" y="1792224"/>
            <a:ext cx="3840480" cy="248717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411480" y="1792224"/>
            <a:ext cx="3657600" cy="24871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Initiative launch / kill</a:t>
            </a:r>
            <a:endParaRPr lang="en-US" sz="900" dirty="0"/>
          </a:p>
        </p:txBody>
      </p:sp>
      <p:sp>
        <p:nvSpPr>
          <p:cNvPr id="32" name="Shape 30"/>
          <p:cNvSpPr/>
          <p:nvPr/>
        </p:nvSpPr>
        <p:spPr>
          <a:xfrm>
            <a:off x="4160520" y="1792224"/>
            <a:ext cx="1645920" cy="248717"/>
          </a:xfrm>
          <a:prstGeom prst="rect">
            <a:avLst/>
          </a:prstGeom>
          <a:solidFill>
            <a:srgbClr val="FF660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4160520" y="1792224"/>
            <a:ext cx="1645920" cy="24871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</a:t>
            </a:r>
            <a:endParaRPr lang="en-US" sz="1000" dirty="0"/>
          </a:p>
        </p:txBody>
      </p:sp>
      <p:sp>
        <p:nvSpPr>
          <p:cNvPr id="34" name="Shape 32"/>
          <p:cNvSpPr/>
          <p:nvPr/>
        </p:nvSpPr>
        <p:spPr>
          <a:xfrm>
            <a:off x="5806440" y="1792224"/>
            <a:ext cx="1645920" cy="248717"/>
          </a:xfrm>
          <a:prstGeom prst="rect">
            <a:avLst/>
          </a:prstGeom>
          <a:solidFill>
            <a:srgbClr val="6699CC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5806440" y="1792224"/>
            <a:ext cx="1645920" cy="24871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endParaRPr lang="en-US" sz="1000" dirty="0"/>
          </a:p>
        </p:txBody>
      </p:sp>
      <p:sp>
        <p:nvSpPr>
          <p:cNvPr id="36" name="Shape 34"/>
          <p:cNvSpPr/>
          <p:nvPr/>
        </p:nvSpPr>
        <p:spPr>
          <a:xfrm>
            <a:off x="7452360" y="1792224"/>
            <a:ext cx="1645920" cy="248717"/>
          </a:xfrm>
          <a:prstGeom prst="rect">
            <a:avLst/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7" name="Text 35"/>
          <p:cNvSpPr/>
          <p:nvPr/>
        </p:nvSpPr>
        <p:spPr>
          <a:xfrm>
            <a:off x="7452360" y="1792224"/>
            <a:ext cx="1645920" cy="24871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</a:t>
            </a:r>
            <a:endParaRPr lang="en-US" sz="1000" dirty="0"/>
          </a:p>
        </p:txBody>
      </p:sp>
      <p:sp>
        <p:nvSpPr>
          <p:cNvPr id="38" name="Shape 36"/>
          <p:cNvSpPr/>
          <p:nvPr/>
        </p:nvSpPr>
        <p:spPr>
          <a:xfrm>
            <a:off x="320040" y="2068373"/>
            <a:ext cx="3840480" cy="248717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9" name="Text 37"/>
          <p:cNvSpPr/>
          <p:nvPr/>
        </p:nvSpPr>
        <p:spPr>
          <a:xfrm>
            <a:off x="411480" y="2068373"/>
            <a:ext cx="3657600" cy="24871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Budget approval (&gt; €50K)</a:t>
            </a:r>
            <a:endParaRPr lang="en-US" sz="900" dirty="0"/>
          </a:p>
        </p:txBody>
      </p:sp>
      <p:sp>
        <p:nvSpPr>
          <p:cNvPr id="40" name="Shape 38"/>
          <p:cNvSpPr/>
          <p:nvPr/>
        </p:nvSpPr>
        <p:spPr>
          <a:xfrm>
            <a:off x="4160520" y="2068373"/>
            <a:ext cx="1645920" cy="248717"/>
          </a:xfrm>
          <a:prstGeom prst="rect">
            <a:avLst/>
          </a:prstGeom>
          <a:solidFill>
            <a:srgbClr val="FF660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1" name="Text 39"/>
          <p:cNvSpPr/>
          <p:nvPr/>
        </p:nvSpPr>
        <p:spPr>
          <a:xfrm>
            <a:off x="4160520" y="2068373"/>
            <a:ext cx="1645920" cy="24871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</a:t>
            </a:r>
            <a:endParaRPr lang="en-US" sz="1000" dirty="0"/>
          </a:p>
        </p:txBody>
      </p:sp>
      <p:sp>
        <p:nvSpPr>
          <p:cNvPr id="42" name="Shape 40"/>
          <p:cNvSpPr/>
          <p:nvPr/>
        </p:nvSpPr>
        <p:spPr>
          <a:xfrm>
            <a:off x="5806440" y="2068373"/>
            <a:ext cx="1645920" cy="248717"/>
          </a:xfrm>
          <a:prstGeom prst="rect">
            <a:avLst/>
          </a:prstGeom>
          <a:solidFill>
            <a:srgbClr val="6699CC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3" name="Text 41"/>
          <p:cNvSpPr/>
          <p:nvPr/>
        </p:nvSpPr>
        <p:spPr>
          <a:xfrm>
            <a:off x="5806440" y="2068373"/>
            <a:ext cx="1645920" cy="24871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endParaRPr lang="en-US" sz="1000" dirty="0"/>
          </a:p>
        </p:txBody>
      </p:sp>
      <p:sp>
        <p:nvSpPr>
          <p:cNvPr id="44" name="Shape 42"/>
          <p:cNvSpPr/>
          <p:nvPr/>
        </p:nvSpPr>
        <p:spPr>
          <a:xfrm>
            <a:off x="7452360" y="2068373"/>
            <a:ext cx="1645920" cy="248717"/>
          </a:xfrm>
          <a:prstGeom prst="rect">
            <a:avLst/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5" name="Text 43"/>
          <p:cNvSpPr/>
          <p:nvPr/>
        </p:nvSpPr>
        <p:spPr>
          <a:xfrm>
            <a:off x="7452360" y="2068373"/>
            <a:ext cx="1645920" cy="24871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</a:t>
            </a:r>
            <a:endParaRPr lang="en-US" sz="1000" dirty="0"/>
          </a:p>
        </p:txBody>
      </p:sp>
      <p:sp>
        <p:nvSpPr>
          <p:cNvPr id="46" name="Shape 44"/>
          <p:cNvSpPr/>
          <p:nvPr/>
        </p:nvSpPr>
        <p:spPr>
          <a:xfrm>
            <a:off x="320040" y="2344522"/>
            <a:ext cx="3840480" cy="248717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7" name="Text 45"/>
          <p:cNvSpPr/>
          <p:nvPr/>
        </p:nvSpPr>
        <p:spPr>
          <a:xfrm>
            <a:off x="411480" y="2344522"/>
            <a:ext cx="3657600" cy="24871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Budget approval (&lt; €50K)</a:t>
            </a:r>
            <a:endParaRPr lang="en-US" sz="900" dirty="0"/>
          </a:p>
        </p:txBody>
      </p:sp>
      <p:sp>
        <p:nvSpPr>
          <p:cNvPr id="48" name="Shape 46"/>
          <p:cNvSpPr/>
          <p:nvPr/>
        </p:nvSpPr>
        <p:spPr>
          <a:xfrm>
            <a:off x="4160520" y="2344522"/>
            <a:ext cx="1645920" cy="248717"/>
          </a:xfrm>
          <a:prstGeom prst="rect">
            <a:avLst/>
          </a:prstGeom>
          <a:solidFill>
            <a:srgbClr val="6699CC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9" name="Text 47"/>
          <p:cNvSpPr/>
          <p:nvPr/>
        </p:nvSpPr>
        <p:spPr>
          <a:xfrm>
            <a:off x="4160520" y="2344522"/>
            <a:ext cx="1645920" cy="24871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endParaRPr lang="en-US" sz="1000" dirty="0"/>
          </a:p>
        </p:txBody>
      </p:sp>
      <p:sp>
        <p:nvSpPr>
          <p:cNvPr id="50" name="Shape 48"/>
          <p:cNvSpPr/>
          <p:nvPr/>
        </p:nvSpPr>
        <p:spPr>
          <a:xfrm>
            <a:off x="5806440" y="2344522"/>
            <a:ext cx="1645920" cy="248717"/>
          </a:xfrm>
          <a:prstGeom prst="rect">
            <a:avLst/>
          </a:prstGeom>
          <a:solidFill>
            <a:srgbClr val="FF660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1" name="Text 49"/>
          <p:cNvSpPr/>
          <p:nvPr/>
        </p:nvSpPr>
        <p:spPr>
          <a:xfrm>
            <a:off x="5806440" y="2344522"/>
            <a:ext cx="1645920" cy="24871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</a:t>
            </a:r>
            <a:endParaRPr lang="en-US" sz="1000" dirty="0"/>
          </a:p>
        </p:txBody>
      </p:sp>
      <p:sp>
        <p:nvSpPr>
          <p:cNvPr id="52" name="Shape 50"/>
          <p:cNvSpPr/>
          <p:nvPr/>
        </p:nvSpPr>
        <p:spPr>
          <a:xfrm>
            <a:off x="7452360" y="2344522"/>
            <a:ext cx="1645920" cy="248717"/>
          </a:xfrm>
          <a:prstGeom prst="rect">
            <a:avLst/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3" name="Text 51"/>
          <p:cNvSpPr/>
          <p:nvPr/>
        </p:nvSpPr>
        <p:spPr>
          <a:xfrm>
            <a:off x="7452360" y="2344522"/>
            <a:ext cx="1645920" cy="24871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</a:t>
            </a:r>
            <a:endParaRPr lang="en-US" sz="1000" dirty="0"/>
          </a:p>
        </p:txBody>
      </p:sp>
      <p:sp>
        <p:nvSpPr>
          <p:cNvPr id="54" name="Shape 52"/>
          <p:cNvSpPr/>
          <p:nvPr/>
        </p:nvSpPr>
        <p:spPr>
          <a:xfrm>
            <a:off x="320040" y="2620670"/>
            <a:ext cx="3840480" cy="248717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5" name="Text 53"/>
          <p:cNvSpPr/>
          <p:nvPr/>
        </p:nvSpPr>
        <p:spPr>
          <a:xfrm>
            <a:off x="411480" y="2620670"/>
            <a:ext cx="3657600" cy="24871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Scope change (major)</a:t>
            </a:r>
            <a:endParaRPr lang="en-US" sz="900" dirty="0"/>
          </a:p>
        </p:txBody>
      </p:sp>
      <p:sp>
        <p:nvSpPr>
          <p:cNvPr id="56" name="Shape 54"/>
          <p:cNvSpPr/>
          <p:nvPr/>
        </p:nvSpPr>
        <p:spPr>
          <a:xfrm>
            <a:off x="4160520" y="2620670"/>
            <a:ext cx="1645920" cy="248717"/>
          </a:xfrm>
          <a:prstGeom prst="rect">
            <a:avLst/>
          </a:prstGeom>
          <a:solidFill>
            <a:srgbClr val="FF660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7" name="Text 55"/>
          <p:cNvSpPr/>
          <p:nvPr/>
        </p:nvSpPr>
        <p:spPr>
          <a:xfrm>
            <a:off x="4160520" y="2620670"/>
            <a:ext cx="1645920" cy="24871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</a:t>
            </a:r>
            <a:endParaRPr lang="en-US" sz="1000" dirty="0"/>
          </a:p>
        </p:txBody>
      </p:sp>
      <p:sp>
        <p:nvSpPr>
          <p:cNvPr id="58" name="Shape 56"/>
          <p:cNvSpPr/>
          <p:nvPr/>
        </p:nvSpPr>
        <p:spPr>
          <a:xfrm>
            <a:off x="5806440" y="2620670"/>
            <a:ext cx="1645920" cy="248717"/>
          </a:xfrm>
          <a:prstGeom prst="rect">
            <a:avLst/>
          </a:prstGeom>
          <a:solidFill>
            <a:srgbClr val="6699CC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9" name="Text 57"/>
          <p:cNvSpPr/>
          <p:nvPr/>
        </p:nvSpPr>
        <p:spPr>
          <a:xfrm>
            <a:off x="5806440" y="2620670"/>
            <a:ext cx="1645920" cy="24871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endParaRPr lang="en-US" sz="1000" dirty="0"/>
          </a:p>
        </p:txBody>
      </p:sp>
      <p:sp>
        <p:nvSpPr>
          <p:cNvPr id="60" name="Shape 58"/>
          <p:cNvSpPr/>
          <p:nvPr/>
        </p:nvSpPr>
        <p:spPr>
          <a:xfrm>
            <a:off x="7452360" y="2620670"/>
            <a:ext cx="1645920" cy="248717"/>
          </a:xfrm>
          <a:prstGeom prst="rect">
            <a:avLst/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1" name="Text 59"/>
          <p:cNvSpPr/>
          <p:nvPr/>
        </p:nvSpPr>
        <p:spPr>
          <a:xfrm>
            <a:off x="7452360" y="2620670"/>
            <a:ext cx="1645920" cy="24871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</a:t>
            </a:r>
            <a:endParaRPr lang="en-US" sz="1000" dirty="0"/>
          </a:p>
        </p:txBody>
      </p:sp>
      <p:sp>
        <p:nvSpPr>
          <p:cNvPr id="62" name="Shape 60"/>
          <p:cNvSpPr/>
          <p:nvPr/>
        </p:nvSpPr>
        <p:spPr>
          <a:xfrm>
            <a:off x="320040" y="2896819"/>
            <a:ext cx="3840480" cy="248717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3" name="Text 61"/>
          <p:cNvSpPr/>
          <p:nvPr/>
        </p:nvSpPr>
        <p:spPr>
          <a:xfrm>
            <a:off x="411480" y="2896819"/>
            <a:ext cx="3657600" cy="24871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Scope change (minor)</a:t>
            </a:r>
            <a:endParaRPr lang="en-US" sz="900" dirty="0"/>
          </a:p>
        </p:txBody>
      </p:sp>
      <p:sp>
        <p:nvSpPr>
          <p:cNvPr id="64" name="Shape 62"/>
          <p:cNvSpPr/>
          <p:nvPr/>
        </p:nvSpPr>
        <p:spPr>
          <a:xfrm>
            <a:off x="4160520" y="2896819"/>
            <a:ext cx="1645920" cy="248717"/>
          </a:xfrm>
          <a:prstGeom prst="rect">
            <a:avLst/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5" name="Text 63"/>
          <p:cNvSpPr/>
          <p:nvPr/>
        </p:nvSpPr>
        <p:spPr>
          <a:xfrm>
            <a:off x="4160520" y="2896819"/>
            <a:ext cx="1645920" cy="24871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</a:t>
            </a:r>
            <a:endParaRPr lang="en-US" sz="1000" dirty="0"/>
          </a:p>
        </p:txBody>
      </p:sp>
      <p:sp>
        <p:nvSpPr>
          <p:cNvPr id="66" name="Shape 64"/>
          <p:cNvSpPr/>
          <p:nvPr/>
        </p:nvSpPr>
        <p:spPr>
          <a:xfrm>
            <a:off x="5806440" y="2896819"/>
            <a:ext cx="1645920" cy="248717"/>
          </a:xfrm>
          <a:prstGeom prst="rect">
            <a:avLst/>
          </a:prstGeom>
          <a:solidFill>
            <a:srgbClr val="FF660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7" name="Text 65"/>
          <p:cNvSpPr/>
          <p:nvPr/>
        </p:nvSpPr>
        <p:spPr>
          <a:xfrm>
            <a:off x="5806440" y="2896819"/>
            <a:ext cx="1645920" cy="24871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</a:t>
            </a:r>
            <a:endParaRPr lang="en-US" sz="1000" dirty="0"/>
          </a:p>
        </p:txBody>
      </p:sp>
      <p:sp>
        <p:nvSpPr>
          <p:cNvPr id="68" name="Shape 66"/>
          <p:cNvSpPr/>
          <p:nvPr/>
        </p:nvSpPr>
        <p:spPr>
          <a:xfrm>
            <a:off x="7452360" y="2896819"/>
            <a:ext cx="1645920" cy="248717"/>
          </a:xfrm>
          <a:prstGeom prst="rect">
            <a:avLst/>
          </a:prstGeom>
          <a:solidFill>
            <a:srgbClr val="6699CC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9" name="Text 67"/>
          <p:cNvSpPr/>
          <p:nvPr/>
        </p:nvSpPr>
        <p:spPr>
          <a:xfrm>
            <a:off x="7452360" y="2896819"/>
            <a:ext cx="1645920" cy="24871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endParaRPr lang="en-US" sz="1000" dirty="0"/>
          </a:p>
        </p:txBody>
      </p:sp>
      <p:sp>
        <p:nvSpPr>
          <p:cNvPr id="70" name="Shape 68"/>
          <p:cNvSpPr/>
          <p:nvPr/>
        </p:nvSpPr>
        <p:spPr>
          <a:xfrm>
            <a:off x="320040" y="3172968"/>
            <a:ext cx="3840480" cy="248717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1" name="Text 69"/>
          <p:cNvSpPr/>
          <p:nvPr/>
        </p:nvSpPr>
        <p:spPr>
          <a:xfrm>
            <a:off x="411480" y="3172968"/>
            <a:ext cx="3657600" cy="24871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Risk escalation response</a:t>
            </a:r>
            <a:endParaRPr lang="en-US" sz="900" dirty="0"/>
          </a:p>
        </p:txBody>
      </p:sp>
      <p:sp>
        <p:nvSpPr>
          <p:cNvPr id="72" name="Shape 70"/>
          <p:cNvSpPr/>
          <p:nvPr/>
        </p:nvSpPr>
        <p:spPr>
          <a:xfrm>
            <a:off x="4160520" y="3172968"/>
            <a:ext cx="1645920" cy="248717"/>
          </a:xfrm>
          <a:prstGeom prst="rect">
            <a:avLst/>
          </a:prstGeom>
          <a:solidFill>
            <a:srgbClr val="FF660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3" name="Text 71"/>
          <p:cNvSpPr/>
          <p:nvPr/>
        </p:nvSpPr>
        <p:spPr>
          <a:xfrm>
            <a:off x="4160520" y="3172968"/>
            <a:ext cx="1645920" cy="24871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</a:t>
            </a:r>
            <a:endParaRPr lang="en-US" sz="1000" dirty="0"/>
          </a:p>
        </p:txBody>
      </p:sp>
      <p:sp>
        <p:nvSpPr>
          <p:cNvPr id="74" name="Shape 72"/>
          <p:cNvSpPr/>
          <p:nvPr/>
        </p:nvSpPr>
        <p:spPr>
          <a:xfrm>
            <a:off x="5806440" y="3172968"/>
            <a:ext cx="1645920" cy="248717"/>
          </a:xfrm>
          <a:prstGeom prst="rect">
            <a:avLst/>
          </a:prstGeom>
          <a:solidFill>
            <a:srgbClr val="6699CC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5" name="Text 73"/>
          <p:cNvSpPr/>
          <p:nvPr/>
        </p:nvSpPr>
        <p:spPr>
          <a:xfrm>
            <a:off x="5806440" y="3172968"/>
            <a:ext cx="1645920" cy="24871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endParaRPr lang="en-US" sz="1000" dirty="0"/>
          </a:p>
        </p:txBody>
      </p:sp>
      <p:sp>
        <p:nvSpPr>
          <p:cNvPr id="76" name="Shape 74"/>
          <p:cNvSpPr/>
          <p:nvPr/>
        </p:nvSpPr>
        <p:spPr>
          <a:xfrm>
            <a:off x="7452360" y="3172968"/>
            <a:ext cx="1645920" cy="248717"/>
          </a:xfrm>
          <a:prstGeom prst="rect">
            <a:avLst/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7" name="Text 75"/>
          <p:cNvSpPr/>
          <p:nvPr/>
        </p:nvSpPr>
        <p:spPr>
          <a:xfrm>
            <a:off x="7452360" y="3172968"/>
            <a:ext cx="1645920" cy="24871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</a:t>
            </a:r>
            <a:endParaRPr lang="en-US" sz="1000" dirty="0"/>
          </a:p>
        </p:txBody>
      </p:sp>
      <p:sp>
        <p:nvSpPr>
          <p:cNvPr id="78" name="Shape 76"/>
          <p:cNvSpPr/>
          <p:nvPr/>
        </p:nvSpPr>
        <p:spPr>
          <a:xfrm>
            <a:off x="320040" y="3449117"/>
            <a:ext cx="3840480" cy="248717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9" name="Text 77"/>
          <p:cNvSpPr/>
          <p:nvPr/>
        </p:nvSpPr>
        <p:spPr>
          <a:xfrm>
            <a:off x="411480" y="3449117"/>
            <a:ext cx="3657600" cy="24871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Process design choices</a:t>
            </a:r>
            <a:endParaRPr lang="en-US" sz="900" dirty="0"/>
          </a:p>
        </p:txBody>
      </p:sp>
      <p:sp>
        <p:nvSpPr>
          <p:cNvPr id="80" name="Shape 78"/>
          <p:cNvSpPr/>
          <p:nvPr/>
        </p:nvSpPr>
        <p:spPr>
          <a:xfrm>
            <a:off x="4160520" y="3449117"/>
            <a:ext cx="1645920" cy="248717"/>
          </a:xfrm>
          <a:prstGeom prst="rect">
            <a:avLst/>
          </a:prstGeom>
          <a:solidFill>
            <a:srgbClr val="6699CC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1" name="Text 79"/>
          <p:cNvSpPr/>
          <p:nvPr/>
        </p:nvSpPr>
        <p:spPr>
          <a:xfrm>
            <a:off x="4160520" y="3449117"/>
            <a:ext cx="1645920" cy="24871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endParaRPr lang="en-US" sz="1000" dirty="0"/>
          </a:p>
        </p:txBody>
      </p:sp>
      <p:sp>
        <p:nvSpPr>
          <p:cNvPr id="82" name="Shape 80"/>
          <p:cNvSpPr/>
          <p:nvPr/>
        </p:nvSpPr>
        <p:spPr>
          <a:xfrm>
            <a:off x="5806440" y="3449117"/>
            <a:ext cx="1645920" cy="248717"/>
          </a:xfrm>
          <a:prstGeom prst="rect">
            <a:avLst/>
          </a:prstGeom>
          <a:solidFill>
            <a:srgbClr val="FF660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3" name="Text 81"/>
          <p:cNvSpPr/>
          <p:nvPr/>
        </p:nvSpPr>
        <p:spPr>
          <a:xfrm>
            <a:off x="5806440" y="3449117"/>
            <a:ext cx="1645920" cy="24871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</a:t>
            </a:r>
            <a:endParaRPr lang="en-US" sz="1000" dirty="0"/>
          </a:p>
        </p:txBody>
      </p:sp>
      <p:sp>
        <p:nvSpPr>
          <p:cNvPr id="84" name="Shape 82"/>
          <p:cNvSpPr/>
          <p:nvPr/>
        </p:nvSpPr>
        <p:spPr>
          <a:xfrm>
            <a:off x="7452360" y="3449117"/>
            <a:ext cx="1645920" cy="248717"/>
          </a:xfrm>
          <a:prstGeom prst="rect">
            <a:avLst/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5" name="Text 83"/>
          <p:cNvSpPr/>
          <p:nvPr/>
        </p:nvSpPr>
        <p:spPr>
          <a:xfrm>
            <a:off x="7452360" y="3449117"/>
            <a:ext cx="1645920" cy="24871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</a:t>
            </a:r>
            <a:endParaRPr lang="en-US" sz="1000" dirty="0"/>
          </a:p>
        </p:txBody>
      </p:sp>
      <p:sp>
        <p:nvSpPr>
          <p:cNvPr id="86" name="Shape 84"/>
          <p:cNvSpPr/>
          <p:nvPr/>
        </p:nvSpPr>
        <p:spPr>
          <a:xfrm>
            <a:off x="320040" y="3725266"/>
            <a:ext cx="3840480" cy="248717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7" name="Text 85"/>
          <p:cNvSpPr/>
          <p:nvPr/>
        </p:nvSpPr>
        <p:spPr>
          <a:xfrm>
            <a:off x="411480" y="3725266"/>
            <a:ext cx="3657600" cy="24871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Tool / vendor selection</a:t>
            </a:r>
            <a:endParaRPr lang="en-US" sz="900" dirty="0"/>
          </a:p>
        </p:txBody>
      </p:sp>
      <p:sp>
        <p:nvSpPr>
          <p:cNvPr id="88" name="Shape 86"/>
          <p:cNvSpPr/>
          <p:nvPr/>
        </p:nvSpPr>
        <p:spPr>
          <a:xfrm>
            <a:off x="4160520" y="3725266"/>
            <a:ext cx="1645920" cy="248717"/>
          </a:xfrm>
          <a:prstGeom prst="rect">
            <a:avLst/>
          </a:prstGeom>
          <a:solidFill>
            <a:srgbClr val="336699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9" name="Text 87"/>
          <p:cNvSpPr/>
          <p:nvPr/>
        </p:nvSpPr>
        <p:spPr>
          <a:xfrm>
            <a:off x="4160520" y="3725266"/>
            <a:ext cx="1645920" cy="24871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</a:t>
            </a:r>
            <a:endParaRPr lang="en-US" sz="1000" dirty="0"/>
          </a:p>
        </p:txBody>
      </p:sp>
      <p:sp>
        <p:nvSpPr>
          <p:cNvPr id="90" name="Shape 88"/>
          <p:cNvSpPr/>
          <p:nvPr/>
        </p:nvSpPr>
        <p:spPr>
          <a:xfrm>
            <a:off x="5806440" y="3725266"/>
            <a:ext cx="1645920" cy="248717"/>
          </a:xfrm>
          <a:prstGeom prst="rect">
            <a:avLst/>
          </a:prstGeom>
          <a:solidFill>
            <a:srgbClr val="FF660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91" name="Text 89"/>
          <p:cNvSpPr/>
          <p:nvPr/>
        </p:nvSpPr>
        <p:spPr>
          <a:xfrm>
            <a:off x="5806440" y="3725266"/>
            <a:ext cx="1645920" cy="24871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</a:t>
            </a:r>
            <a:endParaRPr lang="en-US" sz="1000" dirty="0"/>
          </a:p>
        </p:txBody>
      </p:sp>
      <p:sp>
        <p:nvSpPr>
          <p:cNvPr id="92" name="Shape 90"/>
          <p:cNvSpPr/>
          <p:nvPr/>
        </p:nvSpPr>
        <p:spPr>
          <a:xfrm>
            <a:off x="7452360" y="3725266"/>
            <a:ext cx="1645920" cy="248717"/>
          </a:xfrm>
          <a:prstGeom prst="rect">
            <a:avLst/>
          </a:prstGeom>
          <a:solidFill>
            <a:srgbClr val="6699CC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93" name="Text 91"/>
          <p:cNvSpPr/>
          <p:nvPr/>
        </p:nvSpPr>
        <p:spPr>
          <a:xfrm>
            <a:off x="7452360" y="3725266"/>
            <a:ext cx="1645920" cy="24871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endParaRPr lang="en-US" sz="1000" dirty="0"/>
          </a:p>
        </p:txBody>
      </p:sp>
      <p:sp>
        <p:nvSpPr>
          <p:cNvPr id="94" name="Shape 92"/>
          <p:cNvSpPr/>
          <p:nvPr/>
        </p:nvSpPr>
        <p:spPr>
          <a:xfrm>
            <a:off x="320040" y="4001414"/>
            <a:ext cx="3840480" cy="248717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95" name="Text 93"/>
          <p:cNvSpPr/>
          <p:nvPr/>
        </p:nvSpPr>
        <p:spPr>
          <a:xfrm>
            <a:off x="411480" y="4001414"/>
            <a:ext cx="3657600" cy="24871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SOP sign-off</a:t>
            </a:r>
            <a:endParaRPr lang="en-US" sz="900" dirty="0"/>
          </a:p>
        </p:txBody>
      </p:sp>
      <p:sp>
        <p:nvSpPr>
          <p:cNvPr id="96" name="Shape 94"/>
          <p:cNvSpPr/>
          <p:nvPr/>
        </p:nvSpPr>
        <p:spPr>
          <a:xfrm>
            <a:off x="4160520" y="4001414"/>
            <a:ext cx="1645920" cy="248717"/>
          </a:xfrm>
          <a:prstGeom prst="rect">
            <a:avLst/>
          </a:prstGeom>
          <a:solidFill>
            <a:srgbClr val="336699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97" name="Text 95"/>
          <p:cNvSpPr/>
          <p:nvPr/>
        </p:nvSpPr>
        <p:spPr>
          <a:xfrm>
            <a:off x="4160520" y="4001414"/>
            <a:ext cx="1645920" cy="24871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</a:t>
            </a:r>
            <a:endParaRPr lang="en-US" sz="1000" dirty="0"/>
          </a:p>
        </p:txBody>
      </p:sp>
      <p:sp>
        <p:nvSpPr>
          <p:cNvPr id="98" name="Shape 96"/>
          <p:cNvSpPr/>
          <p:nvPr/>
        </p:nvSpPr>
        <p:spPr>
          <a:xfrm>
            <a:off x="5806440" y="4001414"/>
            <a:ext cx="1645920" cy="248717"/>
          </a:xfrm>
          <a:prstGeom prst="rect">
            <a:avLst/>
          </a:prstGeom>
          <a:solidFill>
            <a:srgbClr val="FF660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99" name="Text 97"/>
          <p:cNvSpPr/>
          <p:nvPr/>
        </p:nvSpPr>
        <p:spPr>
          <a:xfrm>
            <a:off x="5806440" y="4001414"/>
            <a:ext cx="1645920" cy="24871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</a:t>
            </a:r>
            <a:endParaRPr lang="en-US" sz="1000" dirty="0"/>
          </a:p>
        </p:txBody>
      </p:sp>
      <p:sp>
        <p:nvSpPr>
          <p:cNvPr id="100" name="Shape 98"/>
          <p:cNvSpPr/>
          <p:nvPr/>
        </p:nvSpPr>
        <p:spPr>
          <a:xfrm>
            <a:off x="7452360" y="4001414"/>
            <a:ext cx="1645920" cy="248717"/>
          </a:xfrm>
          <a:prstGeom prst="rect">
            <a:avLst/>
          </a:prstGeom>
          <a:solidFill>
            <a:srgbClr val="6699CC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01" name="Text 99"/>
          <p:cNvSpPr/>
          <p:nvPr/>
        </p:nvSpPr>
        <p:spPr>
          <a:xfrm>
            <a:off x="7452360" y="4001414"/>
            <a:ext cx="1645920" cy="24871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endParaRPr lang="en-US" sz="1000" dirty="0"/>
          </a:p>
        </p:txBody>
      </p:sp>
      <p:sp>
        <p:nvSpPr>
          <p:cNvPr id="102" name="Shape 100"/>
          <p:cNvSpPr/>
          <p:nvPr/>
        </p:nvSpPr>
        <p:spPr>
          <a:xfrm>
            <a:off x="320040" y="4277563"/>
            <a:ext cx="3840480" cy="248717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03" name="Text 101"/>
          <p:cNvSpPr/>
          <p:nvPr/>
        </p:nvSpPr>
        <p:spPr>
          <a:xfrm>
            <a:off x="411480" y="4277563"/>
            <a:ext cx="3657600" cy="24871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Staff communications</a:t>
            </a:r>
            <a:endParaRPr lang="en-US" sz="900" dirty="0"/>
          </a:p>
        </p:txBody>
      </p:sp>
      <p:sp>
        <p:nvSpPr>
          <p:cNvPr id="104" name="Shape 102"/>
          <p:cNvSpPr/>
          <p:nvPr/>
        </p:nvSpPr>
        <p:spPr>
          <a:xfrm>
            <a:off x="4160520" y="4277563"/>
            <a:ext cx="1645920" cy="248717"/>
          </a:xfrm>
          <a:prstGeom prst="rect">
            <a:avLst/>
          </a:prstGeom>
          <a:solidFill>
            <a:srgbClr val="6699CC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05" name="Text 103"/>
          <p:cNvSpPr/>
          <p:nvPr/>
        </p:nvSpPr>
        <p:spPr>
          <a:xfrm>
            <a:off x="4160520" y="4277563"/>
            <a:ext cx="1645920" cy="24871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endParaRPr lang="en-US" sz="1000" dirty="0"/>
          </a:p>
        </p:txBody>
      </p:sp>
      <p:sp>
        <p:nvSpPr>
          <p:cNvPr id="106" name="Shape 104"/>
          <p:cNvSpPr/>
          <p:nvPr/>
        </p:nvSpPr>
        <p:spPr>
          <a:xfrm>
            <a:off x="5806440" y="4277563"/>
            <a:ext cx="1645920" cy="248717"/>
          </a:xfrm>
          <a:prstGeom prst="rect">
            <a:avLst/>
          </a:prstGeom>
          <a:solidFill>
            <a:srgbClr val="FF660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07" name="Text 105"/>
          <p:cNvSpPr/>
          <p:nvPr/>
        </p:nvSpPr>
        <p:spPr>
          <a:xfrm>
            <a:off x="5806440" y="4277563"/>
            <a:ext cx="1645920" cy="24871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</a:t>
            </a:r>
            <a:endParaRPr lang="en-US" sz="1000" dirty="0"/>
          </a:p>
        </p:txBody>
      </p:sp>
      <p:sp>
        <p:nvSpPr>
          <p:cNvPr id="108" name="Shape 106"/>
          <p:cNvSpPr/>
          <p:nvPr/>
        </p:nvSpPr>
        <p:spPr>
          <a:xfrm>
            <a:off x="7452360" y="4277563"/>
            <a:ext cx="1645920" cy="248717"/>
          </a:xfrm>
          <a:prstGeom prst="rect">
            <a:avLst/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09" name="Text 107"/>
          <p:cNvSpPr/>
          <p:nvPr/>
        </p:nvSpPr>
        <p:spPr>
          <a:xfrm>
            <a:off x="7452360" y="4277563"/>
            <a:ext cx="1645920" cy="24871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</a:t>
            </a:r>
            <a:endParaRPr lang="en-US" sz="1000" dirty="0"/>
          </a:p>
        </p:txBody>
      </p:sp>
      <p:sp>
        <p:nvSpPr>
          <p:cNvPr id="110" name="Shape 108"/>
          <p:cNvSpPr/>
          <p:nvPr/>
        </p:nvSpPr>
        <p:spPr>
          <a:xfrm>
            <a:off x="320040" y="4553712"/>
            <a:ext cx="3840480" cy="248717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11" name="Text 109"/>
          <p:cNvSpPr/>
          <p:nvPr/>
        </p:nvSpPr>
        <p:spPr>
          <a:xfrm>
            <a:off x="411480" y="4553712"/>
            <a:ext cx="3657600" cy="24871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Local process adaptation</a:t>
            </a:r>
            <a:endParaRPr lang="en-US" sz="900" dirty="0"/>
          </a:p>
        </p:txBody>
      </p:sp>
      <p:sp>
        <p:nvSpPr>
          <p:cNvPr id="112" name="Shape 110"/>
          <p:cNvSpPr/>
          <p:nvPr/>
        </p:nvSpPr>
        <p:spPr>
          <a:xfrm>
            <a:off x="4160520" y="4553712"/>
            <a:ext cx="1645920" cy="248717"/>
          </a:xfrm>
          <a:prstGeom prst="rect">
            <a:avLst/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13" name="Text 111"/>
          <p:cNvSpPr/>
          <p:nvPr/>
        </p:nvSpPr>
        <p:spPr>
          <a:xfrm>
            <a:off x="4160520" y="4553712"/>
            <a:ext cx="1645920" cy="24871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</a:t>
            </a:r>
            <a:endParaRPr lang="en-US" sz="1000" dirty="0"/>
          </a:p>
        </p:txBody>
      </p:sp>
      <p:sp>
        <p:nvSpPr>
          <p:cNvPr id="114" name="Shape 112"/>
          <p:cNvSpPr/>
          <p:nvPr/>
        </p:nvSpPr>
        <p:spPr>
          <a:xfrm>
            <a:off x="5806440" y="4553712"/>
            <a:ext cx="1645920" cy="248717"/>
          </a:xfrm>
          <a:prstGeom prst="rect">
            <a:avLst/>
          </a:prstGeom>
          <a:solidFill>
            <a:srgbClr val="6699CC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15" name="Text 113"/>
          <p:cNvSpPr/>
          <p:nvPr/>
        </p:nvSpPr>
        <p:spPr>
          <a:xfrm>
            <a:off x="5806440" y="4553712"/>
            <a:ext cx="1645920" cy="24871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endParaRPr lang="en-US" sz="1000" dirty="0"/>
          </a:p>
        </p:txBody>
      </p:sp>
      <p:sp>
        <p:nvSpPr>
          <p:cNvPr id="116" name="Shape 114"/>
          <p:cNvSpPr/>
          <p:nvPr/>
        </p:nvSpPr>
        <p:spPr>
          <a:xfrm>
            <a:off x="7452360" y="4553712"/>
            <a:ext cx="1645920" cy="248717"/>
          </a:xfrm>
          <a:prstGeom prst="rect">
            <a:avLst/>
          </a:prstGeom>
          <a:solidFill>
            <a:srgbClr val="FF660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17" name="Text 115"/>
          <p:cNvSpPr/>
          <p:nvPr/>
        </p:nvSpPr>
        <p:spPr>
          <a:xfrm>
            <a:off x="7452360" y="4553712"/>
            <a:ext cx="1645920" cy="24871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1A3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256032"/>
            <a:ext cx="36576" cy="292608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93776" y="246888"/>
            <a:ext cx="6400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00" kern="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RISK ASSESSMENT TEMPLATE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8046720" y="164592"/>
            <a:ext cx="914400" cy="256032"/>
          </a:xfrm>
          <a:prstGeom prst="roundRect">
            <a:avLst>
              <a:gd name="adj" fmla="val 17857"/>
            </a:avLst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046720" y="164592"/>
            <a:ext cx="914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Layout A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365760" y="594360"/>
            <a:ext cx="8412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Risk Register</a:t>
            </a:r>
            <a:endParaRPr lang="en-US" sz="2600" dirty="0"/>
          </a:p>
        </p:txBody>
      </p:sp>
      <p:sp>
        <p:nvSpPr>
          <p:cNvPr id="7" name="Text 5"/>
          <p:cNvSpPr/>
          <p:nvPr/>
        </p:nvSpPr>
        <p:spPr>
          <a:xfrm>
            <a:off x="365760" y="1078992"/>
            <a:ext cx="8412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Log, score, and own every risk — update at each governance checkpoint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0" y="4919472"/>
            <a:ext cx="9144000" cy="219456"/>
          </a:xfrm>
          <a:prstGeom prst="rect">
            <a:avLst/>
          </a:prstGeom>
          <a:solidFill>
            <a:srgbClr val="003366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365760" y="4928616"/>
            <a:ext cx="8412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 | B  ·  Risk Assessment  ·  soufianeboudarraja.com</a:t>
            </a:r>
            <a:endParaRPr lang="en-US" sz="800" dirty="0"/>
          </a:p>
        </p:txBody>
      </p:sp>
      <p:sp>
        <p:nvSpPr>
          <p:cNvPr id="10" name="Shape 8"/>
          <p:cNvSpPr/>
          <p:nvPr/>
        </p:nvSpPr>
        <p:spPr>
          <a:xfrm>
            <a:off x="365760" y="1389888"/>
            <a:ext cx="182880" cy="182880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603504" y="1389888"/>
            <a:ext cx="17373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Low  1–3</a:t>
            </a:r>
            <a:endParaRPr lang="en-US" sz="850" dirty="0"/>
          </a:p>
        </p:txBody>
      </p:sp>
      <p:sp>
        <p:nvSpPr>
          <p:cNvPr id="12" name="Shape 10"/>
          <p:cNvSpPr/>
          <p:nvPr/>
        </p:nvSpPr>
        <p:spPr>
          <a:xfrm>
            <a:off x="2450592" y="1389888"/>
            <a:ext cx="182880" cy="182880"/>
          </a:xfrm>
          <a:prstGeom prst="rect">
            <a:avLst/>
          </a:prstGeom>
          <a:solidFill>
            <a:srgbClr val="F9A825"/>
          </a:solidFill>
          <a:ln w="12700">
            <a:solidFill>
              <a:srgbClr val="F9A825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2688336" y="1389888"/>
            <a:ext cx="17373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Medium  4–7</a:t>
            </a:r>
            <a:endParaRPr lang="en-US" sz="850" dirty="0"/>
          </a:p>
        </p:txBody>
      </p:sp>
      <p:sp>
        <p:nvSpPr>
          <p:cNvPr id="14" name="Shape 12"/>
          <p:cNvSpPr/>
          <p:nvPr/>
        </p:nvSpPr>
        <p:spPr>
          <a:xfrm>
            <a:off x="4535424" y="1389888"/>
            <a:ext cx="182880" cy="182880"/>
          </a:xfrm>
          <a:prstGeom prst="rect">
            <a:avLst/>
          </a:prstGeom>
          <a:solidFill>
            <a:srgbClr val="E65100"/>
          </a:solidFill>
          <a:ln w="12700">
            <a:solidFill>
              <a:srgbClr val="E65100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4773168" y="1389888"/>
            <a:ext cx="17373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Med-High  8–14</a:t>
            </a:r>
            <a:endParaRPr lang="en-US" sz="850" dirty="0"/>
          </a:p>
        </p:txBody>
      </p:sp>
      <p:sp>
        <p:nvSpPr>
          <p:cNvPr id="16" name="Shape 14"/>
          <p:cNvSpPr/>
          <p:nvPr/>
        </p:nvSpPr>
        <p:spPr>
          <a:xfrm>
            <a:off x="6620256" y="1389888"/>
            <a:ext cx="182880" cy="182880"/>
          </a:xfrm>
          <a:prstGeom prst="rect">
            <a:avLst/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6858000" y="1389888"/>
            <a:ext cx="17373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High  15–25</a:t>
            </a:r>
            <a:endParaRPr lang="en-US" sz="850" dirty="0"/>
          </a:p>
        </p:txBody>
      </p:sp>
      <p:sp>
        <p:nvSpPr>
          <p:cNvPr id="18" name="Shape 16"/>
          <p:cNvSpPr/>
          <p:nvPr/>
        </p:nvSpPr>
        <p:spPr>
          <a:xfrm>
            <a:off x="320040" y="1645920"/>
            <a:ext cx="256032" cy="384048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320040" y="1645920"/>
            <a:ext cx="256032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#</a:t>
            </a:r>
            <a:endParaRPr lang="en-US" sz="800" dirty="0"/>
          </a:p>
        </p:txBody>
      </p:sp>
      <p:sp>
        <p:nvSpPr>
          <p:cNvPr id="20" name="Shape 18"/>
          <p:cNvSpPr/>
          <p:nvPr/>
        </p:nvSpPr>
        <p:spPr>
          <a:xfrm>
            <a:off x="576072" y="1645920"/>
            <a:ext cx="2011680" cy="384048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576072" y="1645920"/>
            <a:ext cx="201168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Risk Description</a:t>
            </a:r>
            <a:endParaRPr lang="en-US" sz="800" dirty="0"/>
          </a:p>
        </p:txBody>
      </p:sp>
      <p:sp>
        <p:nvSpPr>
          <p:cNvPr id="22" name="Shape 20"/>
          <p:cNvSpPr/>
          <p:nvPr/>
        </p:nvSpPr>
        <p:spPr>
          <a:xfrm>
            <a:off x="2587752" y="1645920"/>
            <a:ext cx="969264" cy="384048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2587752" y="1645920"/>
            <a:ext cx="969264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Category</a:t>
            </a:r>
            <a:endParaRPr lang="en-US" sz="800" dirty="0"/>
          </a:p>
        </p:txBody>
      </p:sp>
      <p:sp>
        <p:nvSpPr>
          <p:cNvPr id="24" name="Shape 22"/>
          <p:cNvSpPr/>
          <p:nvPr/>
        </p:nvSpPr>
        <p:spPr>
          <a:xfrm>
            <a:off x="3557016" y="1645920"/>
            <a:ext cx="658368" cy="384048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3557016" y="1645920"/>
            <a:ext cx="65836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Likelihood</a:t>
            </a:r>
            <a:endParaRPr lang="en-US" sz="800" dirty="0"/>
          </a:p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(1–5)</a:t>
            </a:r>
            <a:endParaRPr lang="en-US" sz="800" dirty="0"/>
          </a:p>
        </p:txBody>
      </p:sp>
      <p:sp>
        <p:nvSpPr>
          <p:cNvPr id="26" name="Shape 24"/>
          <p:cNvSpPr/>
          <p:nvPr/>
        </p:nvSpPr>
        <p:spPr>
          <a:xfrm>
            <a:off x="4215384" y="1645920"/>
            <a:ext cx="658368" cy="384048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4215384" y="1645920"/>
            <a:ext cx="65836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Impact</a:t>
            </a:r>
            <a:endParaRPr lang="en-US" sz="800" dirty="0"/>
          </a:p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(1–5)</a:t>
            </a:r>
            <a:endParaRPr lang="en-US" sz="800" dirty="0"/>
          </a:p>
        </p:txBody>
      </p:sp>
      <p:sp>
        <p:nvSpPr>
          <p:cNvPr id="28" name="Shape 26"/>
          <p:cNvSpPr/>
          <p:nvPr/>
        </p:nvSpPr>
        <p:spPr>
          <a:xfrm>
            <a:off x="4873752" y="1645920"/>
            <a:ext cx="548640" cy="384048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4873752" y="1645920"/>
            <a:ext cx="5486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Score</a:t>
            </a:r>
            <a:endParaRPr lang="en-US" sz="800" dirty="0"/>
          </a:p>
        </p:txBody>
      </p:sp>
      <p:sp>
        <p:nvSpPr>
          <p:cNvPr id="30" name="Shape 28"/>
          <p:cNvSpPr/>
          <p:nvPr/>
        </p:nvSpPr>
        <p:spPr>
          <a:xfrm>
            <a:off x="5422392" y="1645920"/>
            <a:ext cx="914400" cy="384048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5422392" y="1645920"/>
            <a:ext cx="91440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Owner</a:t>
            </a:r>
            <a:endParaRPr lang="en-US" sz="800" dirty="0"/>
          </a:p>
        </p:txBody>
      </p:sp>
      <p:sp>
        <p:nvSpPr>
          <p:cNvPr id="32" name="Shape 30"/>
          <p:cNvSpPr/>
          <p:nvPr/>
        </p:nvSpPr>
        <p:spPr>
          <a:xfrm>
            <a:off x="6336792" y="1645920"/>
            <a:ext cx="1719072" cy="384048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6336792" y="1645920"/>
            <a:ext cx="1719072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Mitigation Action</a:t>
            </a:r>
            <a:endParaRPr lang="en-US" sz="800" dirty="0"/>
          </a:p>
        </p:txBody>
      </p:sp>
      <p:sp>
        <p:nvSpPr>
          <p:cNvPr id="34" name="Shape 32"/>
          <p:cNvSpPr/>
          <p:nvPr/>
        </p:nvSpPr>
        <p:spPr>
          <a:xfrm>
            <a:off x="8055864" y="1645920"/>
            <a:ext cx="768096" cy="384048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8055864" y="1645920"/>
            <a:ext cx="768096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Review</a:t>
            </a:r>
            <a:endParaRPr lang="en-US" sz="800" dirty="0"/>
          </a:p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Date</a:t>
            </a:r>
            <a:endParaRPr lang="en-US" sz="800" dirty="0"/>
          </a:p>
        </p:txBody>
      </p:sp>
      <p:sp>
        <p:nvSpPr>
          <p:cNvPr id="36" name="Shape 34"/>
          <p:cNvSpPr/>
          <p:nvPr/>
        </p:nvSpPr>
        <p:spPr>
          <a:xfrm>
            <a:off x="320040" y="2029968"/>
            <a:ext cx="256032" cy="26151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7" name="Text 35"/>
          <p:cNvSpPr/>
          <p:nvPr/>
        </p:nvSpPr>
        <p:spPr>
          <a:xfrm>
            <a:off x="356616" y="2029968"/>
            <a:ext cx="182880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800" dirty="0"/>
          </a:p>
        </p:txBody>
      </p:sp>
      <p:sp>
        <p:nvSpPr>
          <p:cNvPr id="38" name="Shape 36"/>
          <p:cNvSpPr/>
          <p:nvPr/>
        </p:nvSpPr>
        <p:spPr>
          <a:xfrm>
            <a:off x="576072" y="2029968"/>
            <a:ext cx="2011680" cy="26151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2587752" y="2029968"/>
            <a:ext cx="969264" cy="26151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2624328" y="2029968"/>
            <a:ext cx="896112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Financial</a:t>
            </a:r>
            <a:endParaRPr lang="en-US" sz="750" dirty="0"/>
          </a:p>
        </p:txBody>
      </p:sp>
      <p:sp>
        <p:nvSpPr>
          <p:cNvPr id="41" name="Shape 39"/>
          <p:cNvSpPr/>
          <p:nvPr/>
        </p:nvSpPr>
        <p:spPr>
          <a:xfrm>
            <a:off x="3557016" y="2029968"/>
            <a:ext cx="658368" cy="26151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2" name="Text 40"/>
          <p:cNvSpPr/>
          <p:nvPr/>
        </p:nvSpPr>
        <p:spPr>
          <a:xfrm>
            <a:off x="3593592" y="2029968"/>
            <a:ext cx="585216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750" dirty="0"/>
          </a:p>
        </p:txBody>
      </p:sp>
      <p:sp>
        <p:nvSpPr>
          <p:cNvPr id="43" name="Shape 41"/>
          <p:cNvSpPr/>
          <p:nvPr/>
        </p:nvSpPr>
        <p:spPr>
          <a:xfrm>
            <a:off x="4215384" y="2029968"/>
            <a:ext cx="658368" cy="26151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4" name="Text 42"/>
          <p:cNvSpPr/>
          <p:nvPr/>
        </p:nvSpPr>
        <p:spPr>
          <a:xfrm>
            <a:off x="4251960" y="2029968"/>
            <a:ext cx="585216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750" dirty="0"/>
          </a:p>
        </p:txBody>
      </p:sp>
      <p:sp>
        <p:nvSpPr>
          <p:cNvPr id="45" name="Shape 43"/>
          <p:cNvSpPr/>
          <p:nvPr/>
        </p:nvSpPr>
        <p:spPr>
          <a:xfrm>
            <a:off x="4873752" y="2029968"/>
            <a:ext cx="548640" cy="261518"/>
          </a:xfrm>
          <a:prstGeom prst="rect">
            <a:avLst/>
          </a:prstGeom>
          <a:solidFill>
            <a:srgbClr val="C62828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6" name="Text 44"/>
          <p:cNvSpPr/>
          <p:nvPr/>
        </p:nvSpPr>
        <p:spPr>
          <a:xfrm>
            <a:off x="4910328" y="2029968"/>
            <a:ext cx="475488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</a:t>
            </a:r>
            <a:endParaRPr lang="en-US" sz="750" dirty="0"/>
          </a:p>
        </p:txBody>
      </p:sp>
      <p:sp>
        <p:nvSpPr>
          <p:cNvPr id="47" name="Shape 45"/>
          <p:cNvSpPr/>
          <p:nvPr/>
        </p:nvSpPr>
        <p:spPr>
          <a:xfrm>
            <a:off x="5422392" y="2029968"/>
            <a:ext cx="914400" cy="26151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8" name="Text 46"/>
          <p:cNvSpPr/>
          <p:nvPr/>
        </p:nvSpPr>
        <p:spPr>
          <a:xfrm>
            <a:off x="5458968" y="2029968"/>
            <a:ext cx="841248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CFO</a:t>
            </a:r>
            <a:endParaRPr lang="en-US" sz="750" dirty="0"/>
          </a:p>
        </p:txBody>
      </p:sp>
      <p:sp>
        <p:nvSpPr>
          <p:cNvPr id="49" name="Shape 47"/>
          <p:cNvSpPr/>
          <p:nvPr/>
        </p:nvSpPr>
        <p:spPr>
          <a:xfrm>
            <a:off x="6336792" y="2029968"/>
            <a:ext cx="1719072" cy="26151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0" name="Shape 48"/>
          <p:cNvSpPr/>
          <p:nvPr/>
        </p:nvSpPr>
        <p:spPr>
          <a:xfrm>
            <a:off x="8055864" y="2029968"/>
            <a:ext cx="768096" cy="26151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1" name="Shape 49"/>
          <p:cNvSpPr/>
          <p:nvPr/>
        </p:nvSpPr>
        <p:spPr>
          <a:xfrm>
            <a:off x="320040" y="2318918"/>
            <a:ext cx="256032" cy="26151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2" name="Text 50"/>
          <p:cNvSpPr/>
          <p:nvPr/>
        </p:nvSpPr>
        <p:spPr>
          <a:xfrm>
            <a:off x="356616" y="2318918"/>
            <a:ext cx="182880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800" dirty="0"/>
          </a:p>
        </p:txBody>
      </p:sp>
      <p:sp>
        <p:nvSpPr>
          <p:cNvPr id="53" name="Shape 51"/>
          <p:cNvSpPr/>
          <p:nvPr/>
        </p:nvSpPr>
        <p:spPr>
          <a:xfrm>
            <a:off x="576072" y="2318918"/>
            <a:ext cx="2011680" cy="26151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4" name="Shape 52"/>
          <p:cNvSpPr/>
          <p:nvPr/>
        </p:nvSpPr>
        <p:spPr>
          <a:xfrm>
            <a:off x="2587752" y="2318918"/>
            <a:ext cx="969264" cy="26151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5" name="Text 53"/>
          <p:cNvSpPr/>
          <p:nvPr/>
        </p:nvSpPr>
        <p:spPr>
          <a:xfrm>
            <a:off x="2624328" y="2318918"/>
            <a:ext cx="896112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Operational</a:t>
            </a:r>
            <a:endParaRPr lang="en-US" sz="750" dirty="0"/>
          </a:p>
        </p:txBody>
      </p:sp>
      <p:sp>
        <p:nvSpPr>
          <p:cNvPr id="56" name="Shape 54"/>
          <p:cNvSpPr/>
          <p:nvPr/>
        </p:nvSpPr>
        <p:spPr>
          <a:xfrm>
            <a:off x="3557016" y="2318918"/>
            <a:ext cx="658368" cy="26151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7" name="Text 55"/>
          <p:cNvSpPr/>
          <p:nvPr/>
        </p:nvSpPr>
        <p:spPr>
          <a:xfrm>
            <a:off x="3593592" y="2318918"/>
            <a:ext cx="585216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750" dirty="0"/>
          </a:p>
        </p:txBody>
      </p:sp>
      <p:sp>
        <p:nvSpPr>
          <p:cNvPr id="58" name="Shape 56"/>
          <p:cNvSpPr/>
          <p:nvPr/>
        </p:nvSpPr>
        <p:spPr>
          <a:xfrm>
            <a:off x="4215384" y="2318918"/>
            <a:ext cx="658368" cy="26151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9" name="Text 57"/>
          <p:cNvSpPr/>
          <p:nvPr/>
        </p:nvSpPr>
        <p:spPr>
          <a:xfrm>
            <a:off x="4251960" y="2318918"/>
            <a:ext cx="585216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750" dirty="0"/>
          </a:p>
        </p:txBody>
      </p:sp>
      <p:sp>
        <p:nvSpPr>
          <p:cNvPr id="60" name="Shape 58"/>
          <p:cNvSpPr/>
          <p:nvPr/>
        </p:nvSpPr>
        <p:spPr>
          <a:xfrm>
            <a:off x="4873752" y="2318918"/>
            <a:ext cx="548640" cy="261518"/>
          </a:xfrm>
          <a:prstGeom prst="rect">
            <a:avLst/>
          </a:prstGeom>
          <a:solidFill>
            <a:srgbClr val="E65100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1" name="Text 59"/>
          <p:cNvSpPr/>
          <p:nvPr/>
        </p:nvSpPr>
        <p:spPr>
          <a:xfrm>
            <a:off x="4910328" y="2318918"/>
            <a:ext cx="475488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</a:t>
            </a:r>
            <a:endParaRPr lang="en-US" sz="750" dirty="0"/>
          </a:p>
        </p:txBody>
      </p:sp>
      <p:sp>
        <p:nvSpPr>
          <p:cNvPr id="62" name="Shape 60"/>
          <p:cNvSpPr/>
          <p:nvPr/>
        </p:nvSpPr>
        <p:spPr>
          <a:xfrm>
            <a:off x="5422392" y="2318918"/>
            <a:ext cx="914400" cy="26151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3" name="Text 61"/>
          <p:cNvSpPr/>
          <p:nvPr/>
        </p:nvSpPr>
        <p:spPr>
          <a:xfrm>
            <a:off x="5458968" y="2318918"/>
            <a:ext cx="841248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Ops Lead</a:t>
            </a:r>
            <a:endParaRPr lang="en-US" sz="750" dirty="0"/>
          </a:p>
        </p:txBody>
      </p:sp>
      <p:sp>
        <p:nvSpPr>
          <p:cNvPr id="64" name="Shape 62"/>
          <p:cNvSpPr/>
          <p:nvPr/>
        </p:nvSpPr>
        <p:spPr>
          <a:xfrm>
            <a:off x="6336792" y="2318918"/>
            <a:ext cx="1719072" cy="26151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5" name="Shape 63"/>
          <p:cNvSpPr/>
          <p:nvPr/>
        </p:nvSpPr>
        <p:spPr>
          <a:xfrm>
            <a:off x="8055864" y="2318918"/>
            <a:ext cx="768096" cy="26151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6" name="Shape 64"/>
          <p:cNvSpPr/>
          <p:nvPr/>
        </p:nvSpPr>
        <p:spPr>
          <a:xfrm>
            <a:off x="320040" y="2607869"/>
            <a:ext cx="256032" cy="26151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7" name="Text 65"/>
          <p:cNvSpPr/>
          <p:nvPr/>
        </p:nvSpPr>
        <p:spPr>
          <a:xfrm>
            <a:off x="356616" y="2607869"/>
            <a:ext cx="182880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800" dirty="0"/>
          </a:p>
        </p:txBody>
      </p:sp>
      <p:sp>
        <p:nvSpPr>
          <p:cNvPr id="68" name="Shape 66"/>
          <p:cNvSpPr/>
          <p:nvPr/>
        </p:nvSpPr>
        <p:spPr>
          <a:xfrm>
            <a:off x="576072" y="2607869"/>
            <a:ext cx="2011680" cy="26151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9" name="Shape 67"/>
          <p:cNvSpPr/>
          <p:nvPr/>
        </p:nvSpPr>
        <p:spPr>
          <a:xfrm>
            <a:off x="2587752" y="2607869"/>
            <a:ext cx="969264" cy="26151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0" name="Text 68"/>
          <p:cNvSpPr/>
          <p:nvPr/>
        </p:nvSpPr>
        <p:spPr>
          <a:xfrm>
            <a:off x="2624328" y="2607869"/>
            <a:ext cx="896112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Compliance</a:t>
            </a:r>
            <a:endParaRPr lang="en-US" sz="750" dirty="0"/>
          </a:p>
        </p:txBody>
      </p:sp>
      <p:sp>
        <p:nvSpPr>
          <p:cNvPr id="71" name="Shape 69"/>
          <p:cNvSpPr/>
          <p:nvPr/>
        </p:nvSpPr>
        <p:spPr>
          <a:xfrm>
            <a:off x="3557016" y="2607869"/>
            <a:ext cx="658368" cy="26151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2" name="Text 70"/>
          <p:cNvSpPr/>
          <p:nvPr/>
        </p:nvSpPr>
        <p:spPr>
          <a:xfrm>
            <a:off x="3593592" y="2607869"/>
            <a:ext cx="585216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750" dirty="0"/>
          </a:p>
        </p:txBody>
      </p:sp>
      <p:sp>
        <p:nvSpPr>
          <p:cNvPr id="73" name="Shape 71"/>
          <p:cNvSpPr/>
          <p:nvPr/>
        </p:nvSpPr>
        <p:spPr>
          <a:xfrm>
            <a:off x="4215384" y="2607869"/>
            <a:ext cx="658368" cy="26151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4" name="Text 72"/>
          <p:cNvSpPr/>
          <p:nvPr/>
        </p:nvSpPr>
        <p:spPr>
          <a:xfrm>
            <a:off x="4251960" y="2607869"/>
            <a:ext cx="585216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750" dirty="0"/>
          </a:p>
        </p:txBody>
      </p:sp>
      <p:sp>
        <p:nvSpPr>
          <p:cNvPr id="75" name="Shape 73"/>
          <p:cNvSpPr/>
          <p:nvPr/>
        </p:nvSpPr>
        <p:spPr>
          <a:xfrm>
            <a:off x="4873752" y="2607869"/>
            <a:ext cx="548640" cy="261518"/>
          </a:xfrm>
          <a:prstGeom prst="rect">
            <a:avLst/>
          </a:prstGeom>
          <a:solidFill>
            <a:srgbClr val="C62828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6" name="Text 74"/>
          <p:cNvSpPr/>
          <p:nvPr/>
        </p:nvSpPr>
        <p:spPr>
          <a:xfrm>
            <a:off x="4910328" y="2607869"/>
            <a:ext cx="475488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</a:t>
            </a:r>
            <a:endParaRPr lang="en-US" sz="750" dirty="0"/>
          </a:p>
        </p:txBody>
      </p:sp>
      <p:sp>
        <p:nvSpPr>
          <p:cNvPr id="77" name="Shape 75"/>
          <p:cNvSpPr/>
          <p:nvPr/>
        </p:nvSpPr>
        <p:spPr>
          <a:xfrm>
            <a:off x="5422392" y="2607869"/>
            <a:ext cx="914400" cy="26151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8" name="Text 76"/>
          <p:cNvSpPr/>
          <p:nvPr/>
        </p:nvSpPr>
        <p:spPr>
          <a:xfrm>
            <a:off x="5458968" y="2607869"/>
            <a:ext cx="841248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Legal</a:t>
            </a:r>
            <a:endParaRPr lang="en-US" sz="750" dirty="0"/>
          </a:p>
        </p:txBody>
      </p:sp>
      <p:sp>
        <p:nvSpPr>
          <p:cNvPr id="79" name="Shape 77"/>
          <p:cNvSpPr/>
          <p:nvPr/>
        </p:nvSpPr>
        <p:spPr>
          <a:xfrm>
            <a:off x="6336792" y="2607869"/>
            <a:ext cx="1719072" cy="26151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0" name="Shape 78"/>
          <p:cNvSpPr/>
          <p:nvPr/>
        </p:nvSpPr>
        <p:spPr>
          <a:xfrm>
            <a:off x="8055864" y="2607869"/>
            <a:ext cx="768096" cy="26151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1" name="Shape 79"/>
          <p:cNvSpPr/>
          <p:nvPr/>
        </p:nvSpPr>
        <p:spPr>
          <a:xfrm>
            <a:off x="320040" y="2896819"/>
            <a:ext cx="256032" cy="26151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2" name="Text 80"/>
          <p:cNvSpPr/>
          <p:nvPr/>
        </p:nvSpPr>
        <p:spPr>
          <a:xfrm>
            <a:off x="356616" y="2896819"/>
            <a:ext cx="182880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800" dirty="0"/>
          </a:p>
        </p:txBody>
      </p:sp>
      <p:sp>
        <p:nvSpPr>
          <p:cNvPr id="83" name="Shape 81"/>
          <p:cNvSpPr/>
          <p:nvPr/>
        </p:nvSpPr>
        <p:spPr>
          <a:xfrm>
            <a:off x="576072" y="2896819"/>
            <a:ext cx="2011680" cy="26151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4" name="Shape 82"/>
          <p:cNvSpPr/>
          <p:nvPr/>
        </p:nvSpPr>
        <p:spPr>
          <a:xfrm>
            <a:off x="2587752" y="2896819"/>
            <a:ext cx="969264" cy="26151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5" name="Text 83"/>
          <p:cNvSpPr/>
          <p:nvPr/>
        </p:nvSpPr>
        <p:spPr>
          <a:xfrm>
            <a:off x="2624328" y="2896819"/>
            <a:ext cx="896112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Reputational</a:t>
            </a:r>
            <a:endParaRPr lang="en-US" sz="750" dirty="0"/>
          </a:p>
        </p:txBody>
      </p:sp>
      <p:sp>
        <p:nvSpPr>
          <p:cNvPr id="86" name="Shape 84"/>
          <p:cNvSpPr/>
          <p:nvPr/>
        </p:nvSpPr>
        <p:spPr>
          <a:xfrm>
            <a:off x="3557016" y="2896819"/>
            <a:ext cx="658368" cy="26151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7" name="Text 85"/>
          <p:cNvSpPr/>
          <p:nvPr/>
        </p:nvSpPr>
        <p:spPr>
          <a:xfrm>
            <a:off x="3593592" y="2896819"/>
            <a:ext cx="585216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750" dirty="0"/>
          </a:p>
        </p:txBody>
      </p:sp>
      <p:sp>
        <p:nvSpPr>
          <p:cNvPr id="88" name="Shape 86"/>
          <p:cNvSpPr/>
          <p:nvPr/>
        </p:nvSpPr>
        <p:spPr>
          <a:xfrm>
            <a:off x="4215384" y="2896819"/>
            <a:ext cx="658368" cy="26151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9" name="Text 87"/>
          <p:cNvSpPr/>
          <p:nvPr/>
        </p:nvSpPr>
        <p:spPr>
          <a:xfrm>
            <a:off x="4251960" y="2896819"/>
            <a:ext cx="585216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750" dirty="0"/>
          </a:p>
        </p:txBody>
      </p:sp>
      <p:sp>
        <p:nvSpPr>
          <p:cNvPr id="90" name="Shape 88"/>
          <p:cNvSpPr/>
          <p:nvPr/>
        </p:nvSpPr>
        <p:spPr>
          <a:xfrm>
            <a:off x="4873752" y="2896819"/>
            <a:ext cx="548640" cy="261518"/>
          </a:xfrm>
          <a:prstGeom prst="rect">
            <a:avLst/>
          </a:prstGeom>
          <a:solidFill>
            <a:srgbClr val="F9A82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91" name="Text 89"/>
          <p:cNvSpPr/>
          <p:nvPr/>
        </p:nvSpPr>
        <p:spPr>
          <a:xfrm>
            <a:off x="4910328" y="2896819"/>
            <a:ext cx="475488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750" dirty="0"/>
          </a:p>
        </p:txBody>
      </p:sp>
      <p:sp>
        <p:nvSpPr>
          <p:cNvPr id="92" name="Shape 90"/>
          <p:cNvSpPr/>
          <p:nvPr/>
        </p:nvSpPr>
        <p:spPr>
          <a:xfrm>
            <a:off x="5422392" y="2896819"/>
            <a:ext cx="914400" cy="26151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93" name="Text 91"/>
          <p:cNvSpPr/>
          <p:nvPr/>
        </p:nvSpPr>
        <p:spPr>
          <a:xfrm>
            <a:off x="5458968" y="2896819"/>
            <a:ext cx="841248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Comms</a:t>
            </a:r>
            <a:endParaRPr lang="en-US" sz="750" dirty="0"/>
          </a:p>
        </p:txBody>
      </p:sp>
      <p:sp>
        <p:nvSpPr>
          <p:cNvPr id="94" name="Shape 92"/>
          <p:cNvSpPr/>
          <p:nvPr/>
        </p:nvSpPr>
        <p:spPr>
          <a:xfrm>
            <a:off x="6336792" y="2896819"/>
            <a:ext cx="1719072" cy="26151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95" name="Shape 93"/>
          <p:cNvSpPr/>
          <p:nvPr/>
        </p:nvSpPr>
        <p:spPr>
          <a:xfrm>
            <a:off x="8055864" y="2896819"/>
            <a:ext cx="768096" cy="26151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96" name="Shape 94"/>
          <p:cNvSpPr/>
          <p:nvPr/>
        </p:nvSpPr>
        <p:spPr>
          <a:xfrm>
            <a:off x="320040" y="3185770"/>
            <a:ext cx="256032" cy="26151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97" name="Text 95"/>
          <p:cNvSpPr/>
          <p:nvPr/>
        </p:nvSpPr>
        <p:spPr>
          <a:xfrm>
            <a:off x="356616" y="3185770"/>
            <a:ext cx="182880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800" dirty="0"/>
          </a:p>
        </p:txBody>
      </p:sp>
      <p:sp>
        <p:nvSpPr>
          <p:cNvPr id="98" name="Shape 96"/>
          <p:cNvSpPr/>
          <p:nvPr/>
        </p:nvSpPr>
        <p:spPr>
          <a:xfrm>
            <a:off x="576072" y="3185770"/>
            <a:ext cx="2011680" cy="26151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99" name="Shape 97"/>
          <p:cNvSpPr/>
          <p:nvPr/>
        </p:nvSpPr>
        <p:spPr>
          <a:xfrm>
            <a:off x="2587752" y="3185770"/>
            <a:ext cx="969264" cy="26151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00" name="Text 98"/>
          <p:cNvSpPr/>
          <p:nvPr/>
        </p:nvSpPr>
        <p:spPr>
          <a:xfrm>
            <a:off x="2624328" y="3185770"/>
            <a:ext cx="896112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Technology</a:t>
            </a:r>
            <a:endParaRPr lang="en-US" sz="750" dirty="0"/>
          </a:p>
        </p:txBody>
      </p:sp>
      <p:sp>
        <p:nvSpPr>
          <p:cNvPr id="101" name="Shape 99"/>
          <p:cNvSpPr/>
          <p:nvPr/>
        </p:nvSpPr>
        <p:spPr>
          <a:xfrm>
            <a:off x="3557016" y="3185770"/>
            <a:ext cx="658368" cy="26151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02" name="Text 100"/>
          <p:cNvSpPr/>
          <p:nvPr/>
        </p:nvSpPr>
        <p:spPr>
          <a:xfrm>
            <a:off x="3593592" y="3185770"/>
            <a:ext cx="585216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750" dirty="0"/>
          </a:p>
        </p:txBody>
      </p:sp>
      <p:sp>
        <p:nvSpPr>
          <p:cNvPr id="103" name="Shape 101"/>
          <p:cNvSpPr/>
          <p:nvPr/>
        </p:nvSpPr>
        <p:spPr>
          <a:xfrm>
            <a:off x="4215384" y="3185770"/>
            <a:ext cx="658368" cy="26151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04" name="Text 102"/>
          <p:cNvSpPr/>
          <p:nvPr/>
        </p:nvSpPr>
        <p:spPr>
          <a:xfrm>
            <a:off x="4251960" y="3185770"/>
            <a:ext cx="585216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750" dirty="0"/>
          </a:p>
        </p:txBody>
      </p:sp>
      <p:sp>
        <p:nvSpPr>
          <p:cNvPr id="105" name="Shape 103"/>
          <p:cNvSpPr/>
          <p:nvPr/>
        </p:nvSpPr>
        <p:spPr>
          <a:xfrm>
            <a:off x="4873752" y="3185770"/>
            <a:ext cx="548640" cy="261518"/>
          </a:xfrm>
          <a:prstGeom prst="rect">
            <a:avLst/>
          </a:prstGeom>
          <a:solidFill>
            <a:srgbClr val="E65100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06" name="Text 104"/>
          <p:cNvSpPr/>
          <p:nvPr/>
        </p:nvSpPr>
        <p:spPr>
          <a:xfrm>
            <a:off x="4910328" y="3185770"/>
            <a:ext cx="475488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</a:t>
            </a:r>
            <a:endParaRPr lang="en-US" sz="750" dirty="0"/>
          </a:p>
        </p:txBody>
      </p:sp>
      <p:sp>
        <p:nvSpPr>
          <p:cNvPr id="107" name="Shape 105"/>
          <p:cNvSpPr/>
          <p:nvPr/>
        </p:nvSpPr>
        <p:spPr>
          <a:xfrm>
            <a:off x="5422392" y="3185770"/>
            <a:ext cx="914400" cy="26151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08" name="Text 106"/>
          <p:cNvSpPr/>
          <p:nvPr/>
        </p:nvSpPr>
        <p:spPr>
          <a:xfrm>
            <a:off x="5458968" y="3185770"/>
            <a:ext cx="841248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CTO</a:t>
            </a:r>
            <a:endParaRPr lang="en-US" sz="750" dirty="0"/>
          </a:p>
        </p:txBody>
      </p:sp>
      <p:sp>
        <p:nvSpPr>
          <p:cNvPr id="109" name="Shape 107"/>
          <p:cNvSpPr/>
          <p:nvPr/>
        </p:nvSpPr>
        <p:spPr>
          <a:xfrm>
            <a:off x="6336792" y="3185770"/>
            <a:ext cx="1719072" cy="26151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10" name="Shape 108"/>
          <p:cNvSpPr/>
          <p:nvPr/>
        </p:nvSpPr>
        <p:spPr>
          <a:xfrm>
            <a:off x="8055864" y="3185770"/>
            <a:ext cx="768096" cy="26151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11" name="Shape 109"/>
          <p:cNvSpPr/>
          <p:nvPr/>
        </p:nvSpPr>
        <p:spPr>
          <a:xfrm>
            <a:off x="320040" y="3474720"/>
            <a:ext cx="256032" cy="26151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12" name="Text 110"/>
          <p:cNvSpPr/>
          <p:nvPr/>
        </p:nvSpPr>
        <p:spPr>
          <a:xfrm>
            <a:off x="356616" y="3474720"/>
            <a:ext cx="182880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800" dirty="0"/>
          </a:p>
        </p:txBody>
      </p:sp>
      <p:sp>
        <p:nvSpPr>
          <p:cNvPr id="113" name="Shape 111"/>
          <p:cNvSpPr/>
          <p:nvPr/>
        </p:nvSpPr>
        <p:spPr>
          <a:xfrm>
            <a:off x="576072" y="3474720"/>
            <a:ext cx="2011680" cy="26151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14" name="Shape 112"/>
          <p:cNvSpPr/>
          <p:nvPr/>
        </p:nvSpPr>
        <p:spPr>
          <a:xfrm>
            <a:off x="2587752" y="3474720"/>
            <a:ext cx="969264" cy="26151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15" name="Text 113"/>
          <p:cNvSpPr/>
          <p:nvPr/>
        </p:nvSpPr>
        <p:spPr>
          <a:xfrm>
            <a:off x="2624328" y="3474720"/>
            <a:ext cx="896112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Operational</a:t>
            </a:r>
            <a:endParaRPr lang="en-US" sz="750" dirty="0"/>
          </a:p>
        </p:txBody>
      </p:sp>
      <p:sp>
        <p:nvSpPr>
          <p:cNvPr id="116" name="Shape 114"/>
          <p:cNvSpPr/>
          <p:nvPr/>
        </p:nvSpPr>
        <p:spPr>
          <a:xfrm>
            <a:off x="3557016" y="3474720"/>
            <a:ext cx="658368" cy="26151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17" name="Text 115"/>
          <p:cNvSpPr/>
          <p:nvPr/>
        </p:nvSpPr>
        <p:spPr>
          <a:xfrm>
            <a:off x="3593592" y="3474720"/>
            <a:ext cx="585216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750" dirty="0"/>
          </a:p>
        </p:txBody>
      </p:sp>
      <p:sp>
        <p:nvSpPr>
          <p:cNvPr id="118" name="Shape 116"/>
          <p:cNvSpPr/>
          <p:nvPr/>
        </p:nvSpPr>
        <p:spPr>
          <a:xfrm>
            <a:off x="4215384" y="3474720"/>
            <a:ext cx="658368" cy="26151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19" name="Text 117"/>
          <p:cNvSpPr/>
          <p:nvPr/>
        </p:nvSpPr>
        <p:spPr>
          <a:xfrm>
            <a:off x="4251960" y="3474720"/>
            <a:ext cx="585216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750" dirty="0"/>
          </a:p>
        </p:txBody>
      </p:sp>
      <p:sp>
        <p:nvSpPr>
          <p:cNvPr id="120" name="Shape 118"/>
          <p:cNvSpPr/>
          <p:nvPr/>
        </p:nvSpPr>
        <p:spPr>
          <a:xfrm>
            <a:off x="4873752" y="3474720"/>
            <a:ext cx="548640" cy="261518"/>
          </a:xfrm>
          <a:prstGeom prst="rect">
            <a:avLst/>
          </a:prstGeom>
          <a:solidFill>
            <a:srgbClr val="E65100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21" name="Text 119"/>
          <p:cNvSpPr/>
          <p:nvPr/>
        </p:nvSpPr>
        <p:spPr>
          <a:xfrm>
            <a:off x="4910328" y="3474720"/>
            <a:ext cx="475488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</a:t>
            </a:r>
            <a:endParaRPr lang="en-US" sz="750" dirty="0"/>
          </a:p>
        </p:txBody>
      </p:sp>
      <p:sp>
        <p:nvSpPr>
          <p:cNvPr id="122" name="Shape 120"/>
          <p:cNvSpPr/>
          <p:nvPr/>
        </p:nvSpPr>
        <p:spPr>
          <a:xfrm>
            <a:off x="5422392" y="3474720"/>
            <a:ext cx="914400" cy="26151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23" name="Text 121"/>
          <p:cNvSpPr/>
          <p:nvPr/>
        </p:nvSpPr>
        <p:spPr>
          <a:xfrm>
            <a:off x="5458968" y="3474720"/>
            <a:ext cx="841248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Ops Lead</a:t>
            </a:r>
            <a:endParaRPr lang="en-US" sz="750" dirty="0"/>
          </a:p>
        </p:txBody>
      </p:sp>
      <p:sp>
        <p:nvSpPr>
          <p:cNvPr id="124" name="Shape 122"/>
          <p:cNvSpPr/>
          <p:nvPr/>
        </p:nvSpPr>
        <p:spPr>
          <a:xfrm>
            <a:off x="6336792" y="3474720"/>
            <a:ext cx="1719072" cy="26151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25" name="Shape 123"/>
          <p:cNvSpPr/>
          <p:nvPr/>
        </p:nvSpPr>
        <p:spPr>
          <a:xfrm>
            <a:off x="8055864" y="3474720"/>
            <a:ext cx="768096" cy="26151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26" name="Shape 124"/>
          <p:cNvSpPr/>
          <p:nvPr/>
        </p:nvSpPr>
        <p:spPr>
          <a:xfrm>
            <a:off x="320040" y="3763670"/>
            <a:ext cx="256032" cy="26151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27" name="Text 125"/>
          <p:cNvSpPr/>
          <p:nvPr/>
        </p:nvSpPr>
        <p:spPr>
          <a:xfrm>
            <a:off x="356616" y="3763670"/>
            <a:ext cx="182880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</a:t>
            </a:r>
            <a:endParaRPr lang="en-US" sz="800" dirty="0"/>
          </a:p>
        </p:txBody>
      </p:sp>
      <p:sp>
        <p:nvSpPr>
          <p:cNvPr id="128" name="Shape 126"/>
          <p:cNvSpPr/>
          <p:nvPr/>
        </p:nvSpPr>
        <p:spPr>
          <a:xfrm>
            <a:off x="576072" y="3763670"/>
            <a:ext cx="2011680" cy="26151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29" name="Shape 127"/>
          <p:cNvSpPr/>
          <p:nvPr/>
        </p:nvSpPr>
        <p:spPr>
          <a:xfrm>
            <a:off x="2587752" y="3763670"/>
            <a:ext cx="969264" cy="26151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30" name="Text 128"/>
          <p:cNvSpPr/>
          <p:nvPr/>
        </p:nvSpPr>
        <p:spPr>
          <a:xfrm>
            <a:off x="2624328" y="3763670"/>
            <a:ext cx="896112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Financial</a:t>
            </a:r>
            <a:endParaRPr lang="en-US" sz="750" dirty="0"/>
          </a:p>
        </p:txBody>
      </p:sp>
      <p:sp>
        <p:nvSpPr>
          <p:cNvPr id="131" name="Shape 129"/>
          <p:cNvSpPr/>
          <p:nvPr/>
        </p:nvSpPr>
        <p:spPr>
          <a:xfrm>
            <a:off x="3557016" y="3763670"/>
            <a:ext cx="658368" cy="26151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32" name="Text 130"/>
          <p:cNvSpPr/>
          <p:nvPr/>
        </p:nvSpPr>
        <p:spPr>
          <a:xfrm>
            <a:off x="3593592" y="3763670"/>
            <a:ext cx="585216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750" dirty="0"/>
          </a:p>
        </p:txBody>
      </p:sp>
      <p:sp>
        <p:nvSpPr>
          <p:cNvPr id="133" name="Shape 131"/>
          <p:cNvSpPr/>
          <p:nvPr/>
        </p:nvSpPr>
        <p:spPr>
          <a:xfrm>
            <a:off x="4215384" y="3763670"/>
            <a:ext cx="658368" cy="26151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34" name="Text 132"/>
          <p:cNvSpPr/>
          <p:nvPr/>
        </p:nvSpPr>
        <p:spPr>
          <a:xfrm>
            <a:off x="4251960" y="3763670"/>
            <a:ext cx="585216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750" dirty="0"/>
          </a:p>
        </p:txBody>
      </p:sp>
      <p:sp>
        <p:nvSpPr>
          <p:cNvPr id="135" name="Shape 133"/>
          <p:cNvSpPr/>
          <p:nvPr/>
        </p:nvSpPr>
        <p:spPr>
          <a:xfrm>
            <a:off x="4873752" y="3763670"/>
            <a:ext cx="548640" cy="261518"/>
          </a:xfrm>
          <a:prstGeom prst="rect">
            <a:avLst/>
          </a:prstGeom>
          <a:solidFill>
            <a:srgbClr val="F9A82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36" name="Text 134"/>
          <p:cNvSpPr/>
          <p:nvPr/>
        </p:nvSpPr>
        <p:spPr>
          <a:xfrm>
            <a:off x="4910328" y="3763670"/>
            <a:ext cx="475488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750" dirty="0"/>
          </a:p>
        </p:txBody>
      </p:sp>
      <p:sp>
        <p:nvSpPr>
          <p:cNvPr id="137" name="Shape 135"/>
          <p:cNvSpPr/>
          <p:nvPr/>
        </p:nvSpPr>
        <p:spPr>
          <a:xfrm>
            <a:off x="5422392" y="3763670"/>
            <a:ext cx="914400" cy="26151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38" name="Text 136"/>
          <p:cNvSpPr/>
          <p:nvPr/>
        </p:nvSpPr>
        <p:spPr>
          <a:xfrm>
            <a:off x="5458968" y="3763670"/>
            <a:ext cx="841248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Finance</a:t>
            </a:r>
            <a:endParaRPr lang="en-US" sz="750" dirty="0"/>
          </a:p>
        </p:txBody>
      </p:sp>
      <p:sp>
        <p:nvSpPr>
          <p:cNvPr id="139" name="Shape 137"/>
          <p:cNvSpPr/>
          <p:nvPr/>
        </p:nvSpPr>
        <p:spPr>
          <a:xfrm>
            <a:off x="6336792" y="3763670"/>
            <a:ext cx="1719072" cy="26151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40" name="Shape 138"/>
          <p:cNvSpPr/>
          <p:nvPr/>
        </p:nvSpPr>
        <p:spPr>
          <a:xfrm>
            <a:off x="8055864" y="3763670"/>
            <a:ext cx="768096" cy="26151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41" name="Shape 139"/>
          <p:cNvSpPr/>
          <p:nvPr/>
        </p:nvSpPr>
        <p:spPr>
          <a:xfrm>
            <a:off x="320040" y="4052621"/>
            <a:ext cx="256032" cy="26151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42" name="Text 140"/>
          <p:cNvSpPr/>
          <p:nvPr/>
        </p:nvSpPr>
        <p:spPr>
          <a:xfrm>
            <a:off x="356616" y="4052621"/>
            <a:ext cx="182880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</a:t>
            </a:r>
            <a:endParaRPr lang="en-US" sz="800" dirty="0"/>
          </a:p>
        </p:txBody>
      </p:sp>
      <p:sp>
        <p:nvSpPr>
          <p:cNvPr id="143" name="Shape 141"/>
          <p:cNvSpPr/>
          <p:nvPr/>
        </p:nvSpPr>
        <p:spPr>
          <a:xfrm>
            <a:off x="576072" y="4052621"/>
            <a:ext cx="2011680" cy="26151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44" name="Shape 142"/>
          <p:cNvSpPr/>
          <p:nvPr/>
        </p:nvSpPr>
        <p:spPr>
          <a:xfrm>
            <a:off x="2587752" y="4052621"/>
            <a:ext cx="969264" cy="26151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45" name="Text 143"/>
          <p:cNvSpPr/>
          <p:nvPr/>
        </p:nvSpPr>
        <p:spPr>
          <a:xfrm>
            <a:off x="2624328" y="4052621"/>
            <a:ext cx="896112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Technology</a:t>
            </a:r>
            <a:endParaRPr lang="en-US" sz="750" dirty="0"/>
          </a:p>
        </p:txBody>
      </p:sp>
      <p:sp>
        <p:nvSpPr>
          <p:cNvPr id="146" name="Shape 144"/>
          <p:cNvSpPr/>
          <p:nvPr/>
        </p:nvSpPr>
        <p:spPr>
          <a:xfrm>
            <a:off x="3557016" y="4052621"/>
            <a:ext cx="658368" cy="26151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47" name="Text 145"/>
          <p:cNvSpPr/>
          <p:nvPr/>
        </p:nvSpPr>
        <p:spPr>
          <a:xfrm>
            <a:off x="3593592" y="4052621"/>
            <a:ext cx="585216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750" dirty="0"/>
          </a:p>
        </p:txBody>
      </p:sp>
      <p:sp>
        <p:nvSpPr>
          <p:cNvPr id="148" name="Shape 146"/>
          <p:cNvSpPr/>
          <p:nvPr/>
        </p:nvSpPr>
        <p:spPr>
          <a:xfrm>
            <a:off x="4215384" y="4052621"/>
            <a:ext cx="658368" cy="26151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49" name="Text 147"/>
          <p:cNvSpPr/>
          <p:nvPr/>
        </p:nvSpPr>
        <p:spPr>
          <a:xfrm>
            <a:off x="4251960" y="4052621"/>
            <a:ext cx="585216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750" dirty="0"/>
          </a:p>
        </p:txBody>
      </p:sp>
      <p:sp>
        <p:nvSpPr>
          <p:cNvPr id="150" name="Shape 148"/>
          <p:cNvSpPr/>
          <p:nvPr/>
        </p:nvSpPr>
        <p:spPr>
          <a:xfrm>
            <a:off x="4873752" y="4052621"/>
            <a:ext cx="548640" cy="261518"/>
          </a:xfrm>
          <a:prstGeom prst="rect">
            <a:avLst/>
          </a:prstGeom>
          <a:solidFill>
            <a:srgbClr val="E65100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51" name="Text 149"/>
          <p:cNvSpPr/>
          <p:nvPr/>
        </p:nvSpPr>
        <p:spPr>
          <a:xfrm>
            <a:off x="4910328" y="4052621"/>
            <a:ext cx="475488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</a:t>
            </a:r>
            <a:endParaRPr lang="en-US" sz="750" dirty="0"/>
          </a:p>
        </p:txBody>
      </p:sp>
      <p:sp>
        <p:nvSpPr>
          <p:cNvPr id="152" name="Shape 150"/>
          <p:cNvSpPr/>
          <p:nvPr/>
        </p:nvSpPr>
        <p:spPr>
          <a:xfrm>
            <a:off x="5422392" y="4052621"/>
            <a:ext cx="914400" cy="26151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53" name="Text 151"/>
          <p:cNvSpPr/>
          <p:nvPr/>
        </p:nvSpPr>
        <p:spPr>
          <a:xfrm>
            <a:off x="5458968" y="4052621"/>
            <a:ext cx="841248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IT Mgr</a:t>
            </a:r>
            <a:endParaRPr lang="en-US" sz="750" dirty="0"/>
          </a:p>
        </p:txBody>
      </p:sp>
      <p:sp>
        <p:nvSpPr>
          <p:cNvPr id="154" name="Shape 152"/>
          <p:cNvSpPr/>
          <p:nvPr/>
        </p:nvSpPr>
        <p:spPr>
          <a:xfrm>
            <a:off x="6336792" y="4052621"/>
            <a:ext cx="1719072" cy="26151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55" name="Shape 153"/>
          <p:cNvSpPr/>
          <p:nvPr/>
        </p:nvSpPr>
        <p:spPr>
          <a:xfrm>
            <a:off x="8055864" y="4052621"/>
            <a:ext cx="768096" cy="26151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56" name="Shape 154"/>
          <p:cNvSpPr/>
          <p:nvPr/>
        </p:nvSpPr>
        <p:spPr>
          <a:xfrm>
            <a:off x="320040" y="4341571"/>
            <a:ext cx="256032" cy="26151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57" name="Text 155"/>
          <p:cNvSpPr/>
          <p:nvPr/>
        </p:nvSpPr>
        <p:spPr>
          <a:xfrm>
            <a:off x="356616" y="4341571"/>
            <a:ext cx="182880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</a:t>
            </a:r>
            <a:endParaRPr lang="en-US" sz="800" dirty="0"/>
          </a:p>
        </p:txBody>
      </p:sp>
      <p:sp>
        <p:nvSpPr>
          <p:cNvPr id="158" name="Shape 156"/>
          <p:cNvSpPr/>
          <p:nvPr/>
        </p:nvSpPr>
        <p:spPr>
          <a:xfrm>
            <a:off x="576072" y="4341571"/>
            <a:ext cx="2011680" cy="26151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59" name="Shape 157"/>
          <p:cNvSpPr/>
          <p:nvPr/>
        </p:nvSpPr>
        <p:spPr>
          <a:xfrm>
            <a:off x="2587752" y="4341571"/>
            <a:ext cx="969264" cy="26151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60" name="Text 158"/>
          <p:cNvSpPr/>
          <p:nvPr/>
        </p:nvSpPr>
        <p:spPr>
          <a:xfrm>
            <a:off x="2624328" y="4341571"/>
            <a:ext cx="896112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Compliance</a:t>
            </a:r>
            <a:endParaRPr lang="en-US" sz="750" dirty="0"/>
          </a:p>
        </p:txBody>
      </p:sp>
      <p:sp>
        <p:nvSpPr>
          <p:cNvPr id="161" name="Shape 159"/>
          <p:cNvSpPr/>
          <p:nvPr/>
        </p:nvSpPr>
        <p:spPr>
          <a:xfrm>
            <a:off x="3557016" y="4341571"/>
            <a:ext cx="658368" cy="26151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62" name="Text 160"/>
          <p:cNvSpPr/>
          <p:nvPr/>
        </p:nvSpPr>
        <p:spPr>
          <a:xfrm>
            <a:off x="3593592" y="4341571"/>
            <a:ext cx="585216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750" dirty="0"/>
          </a:p>
        </p:txBody>
      </p:sp>
      <p:sp>
        <p:nvSpPr>
          <p:cNvPr id="163" name="Shape 161"/>
          <p:cNvSpPr/>
          <p:nvPr/>
        </p:nvSpPr>
        <p:spPr>
          <a:xfrm>
            <a:off x="4215384" y="4341571"/>
            <a:ext cx="658368" cy="26151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64" name="Text 162"/>
          <p:cNvSpPr/>
          <p:nvPr/>
        </p:nvSpPr>
        <p:spPr>
          <a:xfrm>
            <a:off x="4251960" y="4341571"/>
            <a:ext cx="585216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750" dirty="0"/>
          </a:p>
        </p:txBody>
      </p:sp>
      <p:sp>
        <p:nvSpPr>
          <p:cNvPr id="165" name="Shape 163"/>
          <p:cNvSpPr/>
          <p:nvPr/>
        </p:nvSpPr>
        <p:spPr>
          <a:xfrm>
            <a:off x="4873752" y="4341571"/>
            <a:ext cx="548640" cy="261518"/>
          </a:xfrm>
          <a:prstGeom prst="rect">
            <a:avLst/>
          </a:prstGeom>
          <a:solidFill>
            <a:srgbClr val="E65100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66" name="Text 164"/>
          <p:cNvSpPr/>
          <p:nvPr/>
        </p:nvSpPr>
        <p:spPr>
          <a:xfrm>
            <a:off x="4910328" y="4341571"/>
            <a:ext cx="475488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</a:t>
            </a:r>
            <a:endParaRPr lang="en-US" sz="750" dirty="0"/>
          </a:p>
        </p:txBody>
      </p:sp>
      <p:sp>
        <p:nvSpPr>
          <p:cNvPr id="167" name="Shape 165"/>
          <p:cNvSpPr/>
          <p:nvPr/>
        </p:nvSpPr>
        <p:spPr>
          <a:xfrm>
            <a:off x="5422392" y="4341571"/>
            <a:ext cx="914400" cy="26151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68" name="Text 166"/>
          <p:cNvSpPr/>
          <p:nvPr/>
        </p:nvSpPr>
        <p:spPr>
          <a:xfrm>
            <a:off x="5458968" y="4341571"/>
            <a:ext cx="841248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Legal</a:t>
            </a:r>
            <a:endParaRPr lang="en-US" sz="750" dirty="0"/>
          </a:p>
        </p:txBody>
      </p:sp>
      <p:sp>
        <p:nvSpPr>
          <p:cNvPr id="169" name="Shape 167"/>
          <p:cNvSpPr/>
          <p:nvPr/>
        </p:nvSpPr>
        <p:spPr>
          <a:xfrm>
            <a:off x="6336792" y="4341571"/>
            <a:ext cx="1719072" cy="26151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70" name="Shape 168"/>
          <p:cNvSpPr/>
          <p:nvPr/>
        </p:nvSpPr>
        <p:spPr>
          <a:xfrm>
            <a:off x="8055864" y="4341571"/>
            <a:ext cx="768096" cy="26151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71" name="Shape 169"/>
          <p:cNvSpPr/>
          <p:nvPr/>
        </p:nvSpPr>
        <p:spPr>
          <a:xfrm>
            <a:off x="320040" y="4630522"/>
            <a:ext cx="256032" cy="26151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72" name="Text 170"/>
          <p:cNvSpPr/>
          <p:nvPr/>
        </p:nvSpPr>
        <p:spPr>
          <a:xfrm>
            <a:off x="356616" y="4630522"/>
            <a:ext cx="182880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</a:t>
            </a:r>
            <a:endParaRPr lang="en-US" sz="800" dirty="0"/>
          </a:p>
        </p:txBody>
      </p:sp>
      <p:sp>
        <p:nvSpPr>
          <p:cNvPr id="173" name="Shape 171"/>
          <p:cNvSpPr/>
          <p:nvPr/>
        </p:nvSpPr>
        <p:spPr>
          <a:xfrm>
            <a:off x="576072" y="4630522"/>
            <a:ext cx="2011680" cy="26151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74" name="Shape 172"/>
          <p:cNvSpPr/>
          <p:nvPr/>
        </p:nvSpPr>
        <p:spPr>
          <a:xfrm>
            <a:off x="2587752" y="4630522"/>
            <a:ext cx="969264" cy="26151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75" name="Text 173"/>
          <p:cNvSpPr/>
          <p:nvPr/>
        </p:nvSpPr>
        <p:spPr>
          <a:xfrm>
            <a:off x="2624328" y="4630522"/>
            <a:ext cx="896112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Reputational</a:t>
            </a:r>
            <a:endParaRPr lang="en-US" sz="750" dirty="0"/>
          </a:p>
        </p:txBody>
      </p:sp>
      <p:sp>
        <p:nvSpPr>
          <p:cNvPr id="176" name="Shape 174"/>
          <p:cNvSpPr/>
          <p:nvPr/>
        </p:nvSpPr>
        <p:spPr>
          <a:xfrm>
            <a:off x="3557016" y="4630522"/>
            <a:ext cx="658368" cy="26151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77" name="Text 175"/>
          <p:cNvSpPr/>
          <p:nvPr/>
        </p:nvSpPr>
        <p:spPr>
          <a:xfrm>
            <a:off x="3593592" y="4630522"/>
            <a:ext cx="585216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750" dirty="0"/>
          </a:p>
        </p:txBody>
      </p:sp>
      <p:sp>
        <p:nvSpPr>
          <p:cNvPr id="178" name="Shape 176"/>
          <p:cNvSpPr/>
          <p:nvPr/>
        </p:nvSpPr>
        <p:spPr>
          <a:xfrm>
            <a:off x="4215384" y="4630522"/>
            <a:ext cx="658368" cy="26151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79" name="Text 177"/>
          <p:cNvSpPr/>
          <p:nvPr/>
        </p:nvSpPr>
        <p:spPr>
          <a:xfrm>
            <a:off x="4251960" y="4630522"/>
            <a:ext cx="585216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750" dirty="0"/>
          </a:p>
        </p:txBody>
      </p:sp>
      <p:sp>
        <p:nvSpPr>
          <p:cNvPr id="180" name="Shape 178"/>
          <p:cNvSpPr/>
          <p:nvPr/>
        </p:nvSpPr>
        <p:spPr>
          <a:xfrm>
            <a:off x="4873752" y="4630522"/>
            <a:ext cx="548640" cy="261518"/>
          </a:xfrm>
          <a:prstGeom prst="rect">
            <a:avLst/>
          </a:prstGeom>
          <a:solidFill>
            <a:srgbClr val="F9A82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81" name="Text 179"/>
          <p:cNvSpPr/>
          <p:nvPr/>
        </p:nvSpPr>
        <p:spPr>
          <a:xfrm>
            <a:off x="4910328" y="4630522"/>
            <a:ext cx="475488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750" dirty="0"/>
          </a:p>
        </p:txBody>
      </p:sp>
      <p:sp>
        <p:nvSpPr>
          <p:cNvPr id="182" name="Shape 180"/>
          <p:cNvSpPr/>
          <p:nvPr/>
        </p:nvSpPr>
        <p:spPr>
          <a:xfrm>
            <a:off x="5422392" y="4630522"/>
            <a:ext cx="914400" cy="26151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83" name="Text 181"/>
          <p:cNvSpPr/>
          <p:nvPr/>
        </p:nvSpPr>
        <p:spPr>
          <a:xfrm>
            <a:off x="5458968" y="4630522"/>
            <a:ext cx="841248" cy="2615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HR</a:t>
            </a:r>
            <a:endParaRPr lang="en-US" sz="750" dirty="0"/>
          </a:p>
        </p:txBody>
      </p:sp>
      <p:sp>
        <p:nvSpPr>
          <p:cNvPr id="184" name="Shape 182"/>
          <p:cNvSpPr/>
          <p:nvPr/>
        </p:nvSpPr>
        <p:spPr>
          <a:xfrm>
            <a:off x="6336792" y="4630522"/>
            <a:ext cx="1719072" cy="26151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85" name="Shape 183"/>
          <p:cNvSpPr/>
          <p:nvPr/>
        </p:nvSpPr>
        <p:spPr>
          <a:xfrm>
            <a:off x="8055864" y="4630522"/>
            <a:ext cx="768096" cy="26151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256032"/>
            <a:ext cx="36576" cy="292608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93776" y="246888"/>
            <a:ext cx="6400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00" kern="0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GOVERNANCE STRUCTURE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8046720" y="164592"/>
            <a:ext cx="914400" cy="256032"/>
          </a:xfrm>
          <a:prstGeom prst="roundRect">
            <a:avLst>
              <a:gd name="adj" fmla="val 17857"/>
            </a:avLst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046720" y="164592"/>
            <a:ext cx="914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Layout C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365760" y="594360"/>
            <a:ext cx="8412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Governance Cadence Planner</a:t>
            </a:r>
            <a:endParaRPr lang="en-US" sz="2600" dirty="0"/>
          </a:p>
        </p:txBody>
      </p:sp>
      <p:sp>
        <p:nvSpPr>
          <p:cNvPr id="7" name="Text 5"/>
          <p:cNvSpPr/>
          <p:nvPr/>
        </p:nvSpPr>
        <p:spPr>
          <a:xfrm>
            <a:off x="365760" y="1078992"/>
            <a:ext cx="8412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Set your rhythm — who meets when, what they decide, and what they report up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0" y="4919472"/>
            <a:ext cx="9144000" cy="219456"/>
          </a:xfrm>
          <a:prstGeom prst="rect">
            <a:avLst/>
          </a:prstGeom>
          <a:solidFill>
            <a:srgbClr val="E8EEF4"/>
          </a:solidFill>
          <a:ln w="12700">
            <a:solidFill>
              <a:srgbClr val="E8EEF4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365760" y="4928616"/>
            <a:ext cx="8412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 | B  ·  Governance Structure  ·  soufianeboudarraja.com</a:t>
            </a:r>
            <a:endParaRPr lang="en-US" sz="800" dirty="0"/>
          </a:p>
        </p:txBody>
      </p:sp>
      <p:sp>
        <p:nvSpPr>
          <p:cNvPr id="10" name="Shape 8"/>
          <p:cNvSpPr/>
          <p:nvPr/>
        </p:nvSpPr>
        <p:spPr>
          <a:xfrm>
            <a:off x="1289304" y="1389888"/>
            <a:ext cx="1554480" cy="347472"/>
          </a:xfrm>
          <a:prstGeom prst="rect">
            <a:avLst/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1289304" y="1389888"/>
            <a:ext cx="155448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Forum / Meeting</a:t>
            </a:r>
            <a:endParaRPr lang="en-US" sz="850" dirty="0"/>
          </a:p>
        </p:txBody>
      </p:sp>
      <p:sp>
        <p:nvSpPr>
          <p:cNvPr id="12" name="Shape 10"/>
          <p:cNvSpPr/>
          <p:nvPr/>
        </p:nvSpPr>
        <p:spPr>
          <a:xfrm>
            <a:off x="2843784" y="1389888"/>
            <a:ext cx="457200" cy="347472"/>
          </a:xfrm>
          <a:prstGeom prst="rect">
            <a:avLst/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2843784" y="1389888"/>
            <a:ext cx="45720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Tier</a:t>
            </a:r>
            <a:endParaRPr lang="en-US" sz="850" dirty="0"/>
          </a:p>
        </p:txBody>
      </p:sp>
      <p:sp>
        <p:nvSpPr>
          <p:cNvPr id="14" name="Shape 12"/>
          <p:cNvSpPr/>
          <p:nvPr/>
        </p:nvSpPr>
        <p:spPr>
          <a:xfrm>
            <a:off x="3300984" y="1389888"/>
            <a:ext cx="1645920" cy="347472"/>
          </a:xfrm>
          <a:prstGeom prst="rect">
            <a:avLst/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3300984" y="1389888"/>
            <a:ext cx="164592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Attendees</a:t>
            </a:r>
            <a:endParaRPr lang="en-US" sz="850" dirty="0"/>
          </a:p>
        </p:txBody>
      </p:sp>
      <p:sp>
        <p:nvSpPr>
          <p:cNvPr id="16" name="Shape 14"/>
          <p:cNvSpPr/>
          <p:nvPr/>
        </p:nvSpPr>
        <p:spPr>
          <a:xfrm>
            <a:off x="4946904" y="1389888"/>
            <a:ext cx="2377440" cy="347472"/>
          </a:xfrm>
          <a:prstGeom prst="rect">
            <a:avLst/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4946904" y="1389888"/>
            <a:ext cx="237744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Agenda</a:t>
            </a:r>
            <a:endParaRPr lang="en-US" sz="850" dirty="0"/>
          </a:p>
        </p:txBody>
      </p:sp>
      <p:sp>
        <p:nvSpPr>
          <p:cNvPr id="18" name="Shape 16"/>
          <p:cNvSpPr/>
          <p:nvPr/>
        </p:nvSpPr>
        <p:spPr>
          <a:xfrm>
            <a:off x="7324344" y="1389888"/>
            <a:ext cx="1828800" cy="347472"/>
          </a:xfrm>
          <a:prstGeom prst="rect">
            <a:avLst/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7324344" y="1389888"/>
            <a:ext cx="182880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Output</a:t>
            </a:r>
            <a:endParaRPr lang="en-US" sz="850" dirty="0"/>
          </a:p>
        </p:txBody>
      </p:sp>
      <p:sp>
        <p:nvSpPr>
          <p:cNvPr id="20" name="Shape 18"/>
          <p:cNvSpPr/>
          <p:nvPr/>
        </p:nvSpPr>
        <p:spPr>
          <a:xfrm>
            <a:off x="320040" y="1773936"/>
            <a:ext cx="969264" cy="420624"/>
          </a:xfrm>
          <a:prstGeom prst="rect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 rot="16200000">
            <a:off x="320040" y="1773936"/>
            <a:ext cx="969264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DAILY</a:t>
            </a:r>
            <a:endParaRPr lang="en-US" sz="900" dirty="0"/>
          </a:p>
        </p:txBody>
      </p:sp>
      <p:sp>
        <p:nvSpPr>
          <p:cNvPr id="22" name="Shape 20"/>
          <p:cNvSpPr/>
          <p:nvPr/>
        </p:nvSpPr>
        <p:spPr>
          <a:xfrm>
            <a:off x="1289304" y="1773936"/>
            <a:ext cx="1554480" cy="420624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1362456" y="1773936"/>
            <a:ext cx="1408176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9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Ops Stand-up</a:t>
            </a:r>
            <a:endParaRPr lang="en-US" sz="900" dirty="0"/>
          </a:p>
        </p:txBody>
      </p:sp>
      <p:sp>
        <p:nvSpPr>
          <p:cNvPr id="24" name="Shape 22"/>
          <p:cNvSpPr/>
          <p:nvPr/>
        </p:nvSpPr>
        <p:spPr>
          <a:xfrm>
            <a:off x="2843784" y="1773936"/>
            <a:ext cx="457200" cy="420624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2916936" y="1773936"/>
            <a:ext cx="310896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T3</a:t>
            </a:r>
            <a:endParaRPr lang="en-US" sz="800" dirty="0"/>
          </a:p>
        </p:txBody>
      </p:sp>
      <p:sp>
        <p:nvSpPr>
          <p:cNvPr id="26" name="Shape 24"/>
          <p:cNvSpPr/>
          <p:nvPr/>
        </p:nvSpPr>
        <p:spPr>
          <a:xfrm>
            <a:off x="3300984" y="1773936"/>
            <a:ext cx="1645920" cy="420624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3374136" y="1773936"/>
            <a:ext cx="1499616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Local ops team</a:t>
            </a:r>
            <a:endParaRPr lang="en-US" sz="800" dirty="0"/>
          </a:p>
        </p:txBody>
      </p:sp>
      <p:sp>
        <p:nvSpPr>
          <p:cNvPr id="28" name="Shape 26"/>
          <p:cNvSpPr/>
          <p:nvPr/>
        </p:nvSpPr>
        <p:spPr>
          <a:xfrm>
            <a:off x="4946904" y="1773936"/>
            <a:ext cx="2377440" cy="420624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5020056" y="1773936"/>
            <a:ext cx="2231136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Blockers / output review</a:t>
            </a:r>
            <a:endParaRPr lang="en-US" sz="800" dirty="0"/>
          </a:p>
        </p:txBody>
      </p:sp>
      <p:sp>
        <p:nvSpPr>
          <p:cNvPr id="30" name="Shape 28"/>
          <p:cNvSpPr/>
          <p:nvPr/>
        </p:nvSpPr>
        <p:spPr>
          <a:xfrm>
            <a:off x="7324344" y="1773936"/>
            <a:ext cx="1828800" cy="420624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7397496" y="1773936"/>
            <a:ext cx="1682496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Action items</a:t>
            </a:r>
            <a:endParaRPr lang="en-US" sz="800" dirty="0"/>
          </a:p>
        </p:txBody>
      </p:sp>
      <p:sp>
        <p:nvSpPr>
          <p:cNvPr id="32" name="Shape 30"/>
          <p:cNvSpPr/>
          <p:nvPr/>
        </p:nvSpPr>
        <p:spPr>
          <a:xfrm>
            <a:off x="320040" y="2286000"/>
            <a:ext cx="969264" cy="896112"/>
          </a:xfrm>
          <a:prstGeom prst="rect">
            <a:avLst/>
          </a:prstGeom>
          <a:solidFill>
            <a:srgbClr val="003366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 rot="16200000">
            <a:off x="320040" y="2286000"/>
            <a:ext cx="969264" cy="8961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WEEKLY</a:t>
            </a:r>
            <a:endParaRPr lang="en-US" sz="900" dirty="0"/>
          </a:p>
        </p:txBody>
      </p:sp>
      <p:sp>
        <p:nvSpPr>
          <p:cNvPr id="34" name="Shape 32"/>
          <p:cNvSpPr/>
          <p:nvPr/>
        </p:nvSpPr>
        <p:spPr>
          <a:xfrm>
            <a:off x="1289304" y="2286000"/>
            <a:ext cx="1554480" cy="420624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1362456" y="2286000"/>
            <a:ext cx="1408176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9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Project Stand-up</a:t>
            </a:r>
            <a:endParaRPr lang="en-US" sz="900" dirty="0"/>
          </a:p>
        </p:txBody>
      </p:sp>
      <p:sp>
        <p:nvSpPr>
          <p:cNvPr id="36" name="Shape 34"/>
          <p:cNvSpPr/>
          <p:nvPr/>
        </p:nvSpPr>
        <p:spPr>
          <a:xfrm>
            <a:off x="2843784" y="2286000"/>
            <a:ext cx="457200" cy="420624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7" name="Text 35"/>
          <p:cNvSpPr/>
          <p:nvPr/>
        </p:nvSpPr>
        <p:spPr>
          <a:xfrm>
            <a:off x="2916936" y="2286000"/>
            <a:ext cx="310896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T2</a:t>
            </a:r>
            <a:endParaRPr lang="en-US" sz="800" dirty="0"/>
          </a:p>
        </p:txBody>
      </p:sp>
      <p:sp>
        <p:nvSpPr>
          <p:cNvPr id="38" name="Shape 36"/>
          <p:cNvSpPr/>
          <p:nvPr/>
        </p:nvSpPr>
        <p:spPr>
          <a:xfrm>
            <a:off x="3300984" y="2286000"/>
            <a:ext cx="1645920" cy="420624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9" name="Text 37"/>
          <p:cNvSpPr/>
          <p:nvPr/>
        </p:nvSpPr>
        <p:spPr>
          <a:xfrm>
            <a:off x="3374136" y="2286000"/>
            <a:ext cx="1499616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PMO + workstream leads</a:t>
            </a:r>
            <a:endParaRPr lang="en-US" sz="800" dirty="0"/>
          </a:p>
        </p:txBody>
      </p:sp>
      <p:sp>
        <p:nvSpPr>
          <p:cNvPr id="40" name="Shape 38"/>
          <p:cNvSpPr/>
          <p:nvPr/>
        </p:nvSpPr>
        <p:spPr>
          <a:xfrm>
            <a:off x="4946904" y="2286000"/>
            <a:ext cx="2377440" cy="420624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1" name="Text 39"/>
          <p:cNvSpPr/>
          <p:nvPr/>
        </p:nvSpPr>
        <p:spPr>
          <a:xfrm>
            <a:off x="5020056" y="2286000"/>
            <a:ext cx="2231136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Progress / risks / decisions</a:t>
            </a:r>
            <a:endParaRPr lang="en-US" sz="800" dirty="0"/>
          </a:p>
        </p:txBody>
      </p:sp>
      <p:sp>
        <p:nvSpPr>
          <p:cNvPr id="42" name="Shape 40"/>
          <p:cNvSpPr/>
          <p:nvPr/>
        </p:nvSpPr>
        <p:spPr>
          <a:xfrm>
            <a:off x="7324344" y="2286000"/>
            <a:ext cx="1828800" cy="420624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3" name="Text 41"/>
          <p:cNvSpPr/>
          <p:nvPr/>
        </p:nvSpPr>
        <p:spPr>
          <a:xfrm>
            <a:off x="7397496" y="2286000"/>
            <a:ext cx="1682496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Status update + decisions</a:t>
            </a:r>
            <a:endParaRPr lang="en-US" sz="800" dirty="0"/>
          </a:p>
        </p:txBody>
      </p:sp>
      <p:sp>
        <p:nvSpPr>
          <p:cNvPr id="44" name="Shape 42"/>
          <p:cNvSpPr/>
          <p:nvPr/>
        </p:nvSpPr>
        <p:spPr>
          <a:xfrm>
            <a:off x="1289304" y="2761488"/>
            <a:ext cx="1554480" cy="420624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5" name="Text 43"/>
          <p:cNvSpPr/>
          <p:nvPr/>
        </p:nvSpPr>
        <p:spPr>
          <a:xfrm>
            <a:off x="1362456" y="2761488"/>
            <a:ext cx="1408176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9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Risk Review</a:t>
            </a:r>
            <a:endParaRPr lang="en-US" sz="900" dirty="0"/>
          </a:p>
        </p:txBody>
      </p:sp>
      <p:sp>
        <p:nvSpPr>
          <p:cNvPr id="46" name="Shape 44"/>
          <p:cNvSpPr/>
          <p:nvPr/>
        </p:nvSpPr>
        <p:spPr>
          <a:xfrm>
            <a:off x="2843784" y="2761488"/>
            <a:ext cx="457200" cy="420624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7" name="Text 45"/>
          <p:cNvSpPr/>
          <p:nvPr/>
        </p:nvSpPr>
        <p:spPr>
          <a:xfrm>
            <a:off x="2916936" y="2761488"/>
            <a:ext cx="310896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T2</a:t>
            </a:r>
            <a:endParaRPr lang="en-US" sz="800" dirty="0"/>
          </a:p>
        </p:txBody>
      </p:sp>
      <p:sp>
        <p:nvSpPr>
          <p:cNvPr id="48" name="Shape 46"/>
          <p:cNvSpPr/>
          <p:nvPr/>
        </p:nvSpPr>
        <p:spPr>
          <a:xfrm>
            <a:off x="3300984" y="2761488"/>
            <a:ext cx="1645920" cy="420624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9" name="Text 47"/>
          <p:cNvSpPr/>
          <p:nvPr/>
        </p:nvSpPr>
        <p:spPr>
          <a:xfrm>
            <a:off x="3374136" y="2761488"/>
            <a:ext cx="1499616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PMO + Risk</a:t>
            </a:r>
            <a:endParaRPr lang="en-US" sz="800" dirty="0"/>
          </a:p>
        </p:txBody>
      </p:sp>
      <p:sp>
        <p:nvSpPr>
          <p:cNvPr id="50" name="Shape 48"/>
          <p:cNvSpPr/>
          <p:nvPr/>
        </p:nvSpPr>
        <p:spPr>
          <a:xfrm>
            <a:off x="4946904" y="2761488"/>
            <a:ext cx="2377440" cy="420624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1" name="Text 49"/>
          <p:cNvSpPr/>
          <p:nvPr/>
        </p:nvSpPr>
        <p:spPr>
          <a:xfrm>
            <a:off x="5020056" y="2761488"/>
            <a:ext cx="2231136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Top 5 risk status</a:t>
            </a:r>
            <a:endParaRPr lang="en-US" sz="800" dirty="0"/>
          </a:p>
        </p:txBody>
      </p:sp>
      <p:sp>
        <p:nvSpPr>
          <p:cNvPr id="52" name="Shape 50"/>
          <p:cNvSpPr/>
          <p:nvPr/>
        </p:nvSpPr>
        <p:spPr>
          <a:xfrm>
            <a:off x="7324344" y="2761488"/>
            <a:ext cx="1828800" cy="420624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3" name="Text 51"/>
          <p:cNvSpPr/>
          <p:nvPr/>
        </p:nvSpPr>
        <p:spPr>
          <a:xfrm>
            <a:off x="7397496" y="2761488"/>
            <a:ext cx="1682496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Mitigation actions</a:t>
            </a:r>
            <a:endParaRPr lang="en-US" sz="800" dirty="0"/>
          </a:p>
        </p:txBody>
      </p:sp>
      <p:sp>
        <p:nvSpPr>
          <p:cNvPr id="54" name="Shape 52"/>
          <p:cNvSpPr/>
          <p:nvPr/>
        </p:nvSpPr>
        <p:spPr>
          <a:xfrm>
            <a:off x="320040" y="3273552"/>
            <a:ext cx="969264" cy="420624"/>
          </a:xfrm>
          <a:prstGeom prst="rect">
            <a:avLst/>
          </a:prstGeom>
          <a:solidFill>
            <a:srgbClr val="003366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55" name="Text 53"/>
          <p:cNvSpPr/>
          <p:nvPr/>
        </p:nvSpPr>
        <p:spPr>
          <a:xfrm rot="16200000">
            <a:off x="320040" y="3273552"/>
            <a:ext cx="969264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BI-WEEKLY</a:t>
            </a:r>
            <a:endParaRPr lang="en-US" sz="900" dirty="0"/>
          </a:p>
        </p:txBody>
      </p:sp>
      <p:sp>
        <p:nvSpPr>
          <p:cNvPr id="56" name="Shape 54"/>
          <p:cNvSpPr/>
          <p:nvPr/>
        </p:nvSpPr>
        <p:spPr>
          <a:xfrm>
            <a:off x="1289304" y="3273552"/>
            <a:ext cx="1554480" cy="420624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7" name="Text 55"/>
          <p:cNvSpPr/>
          <p:nvPr/>
        </p:nvSpPr>
        <p:spPr>
          <a:xfrm>
            <a:off x="1362456" y="3273552"/>
            <a:ext cx="1408176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9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Steering Update</a:t>
            </a:r>
            <a:endParaRPr lang="en-US" sz="900" dirty="0"/>
          </a:p>
        </p:txBody>
      </p:sp>
      <p:sp>
        <p:nvSpPr>
          <p:cNvPr id="58" name="Shape 56"/>
          <p:cNvSpPr/>
          <p:nvPr/>
        </p:nvSpPr>
        <p:spPr>
          <a:xfrm>
            <a:off x="2843784" y="3273552"/>
            <a:ext cx="457200" cy="420624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9" name="Text 57"/>
          <p:cNvSpPr/>
          <p:nvPr/>
        </p:nvSpPr>
        <p:spPr>
          <a:xfrm>
            <a:off x="2916936" y="3273552"/>
            <a:ext cx="310896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T1</a:t>
            </a:r>
            <a:endParaRPr lang="en-US" sz="800" dirty="0"/>
          </a:p>
        </p:txBody>
      </p:sp>
      <p:sp>
        <p:nvSpPr>
          <p:cNvPr id="60" name="Shape 58"/>
          <p:cNvSpPr/>
          <p:nvPr/>
        </p:nvSpPr>
        <p:spPr>
          <a:xfrm>
            <a:off x="3300984" y="3273552"/>
            <a:ext cx="1645920" cy="420624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1" name="Text 59"/>
          <p:cNvSpPr/>
          <p:nvPr/>
        </p:nvSpPr>
        <p:spPr>
          <a:xfrm>
            <a:off x="3374136" y="3273552"/>
            <a:ext cx="1499616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Committee + PMO</a:t>
            </a:r>
            <a:endParaRPr lang="en-US" sz="800" dirty="0"/>
          </a:p>
        </p:txBody>
      </p:sp>
      <p:sp>
        <p:nvSpPr>
          <p:cNvPr id="62" name="Shape 60"/>
          <p:cNvSpPr/>
          <p:nvPr/>
        </p:nvSpPr>
        <p:spPr>
          <a:xfrm>
            <a:off x="4946904" y="3273552"/>
            <a:ext cx="2377440" cy="420624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3" name="Text 61"/>
          <p:cNvSpPr/>
          <p:nvPr/>
        </p:nvSpPr>
        <p:spPr>
          <a:xfrm>
            <a:off x="5020056" y="3273552"/>
            <a:ext cx="2231136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Portfolio health / escalations</a:t>
            </a:r>
            <a:endParaRPr lang="en-US" sz="800" dirty="0"/>
          </a:p>
        </p:txBody>
      </p:sp>
      <p:sp>
        <p:nvSpPr>
          <p:cNvPr id="64" name="Shape 62"/>
          <p:cNvSpPr/>
          <p:nvPr/>
        </p:nvSpPr>
        <p:spPr>
          <a:xfrm>
            <a:off x="7324344" y="3273552"/>
            <a:ext cx="1828800" cy="420624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5" name="Text 63"/>
          <p:cNvSpPr/>
          <p:nvPr/>
        </p:nvSpPr>
        <p:spPr>
          <a:xfrm>
            <a:off x="7397496" y="3273552"/>
            <a:ext cx="1682496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Decisions + guidance</a:t>
            </a:r>
            <a:endParaRPr lang="en-US" sz="800" dirty="0"/>
          </a:p>
        </p:txBody>
      </p:sp>
      <p:sp>
        <p:nvSpPr>
          <p:cNvPr id="66" name="Shape 64"/>
          <p:cNvSpPr/>
          <p:nvPr/>
        </p:nvSpPr>
        <p:spPr>
          <a:xfrm>
            <a:off x="320040" y="3785616"/>
            <a:ext cx="969264" cy="896112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67" name="Text 65"/>
          <p:cNvSpPr/>
          <p:nvPr/>
        </p:nvSpPr>
        <p:spPr>
          <a:xfrm rot="16200000">
            <a:off x="320040" y="3785616"/>
            <a:ext cx="969264" cy="8961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MONTHLY</a:t>
            </a:r>
            <a:endParaRPr lang="en-US" sz="900" dirty="0"/>
          </a:p>
        </p:txBody>
      </p:sp>
      <p:sp>
        <p:nvSpPr>
          <p:cNvPr id="68" name="Shape 66"/>
          <p:cNvSpPr/>
          <p:nvPr/>
        </p:nvSpPr>
        <p:spPr>
          <a:xfrm>
            <a:off x="1289304" y="3785616"/>
            <a:ext cx="1554480" cy="420624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9" name="Text 67"/>
          <p:cNvSpPr/>
          <p:nvPr/>
        </p:nvSpPr>
        <p:spPr>
          <a:xfrm>
            <a:off x="1362456" y="3785616"/>
            <a:ext cx="1408176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9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Steering Committee</a:t>
            </a:r>
            <a:endParaRPr lang="en-US" sz="900" dirty="0"/>
          </a:p>
        </p:txBody>
      </p:sp>
      <p:sp>
        <p:nvSpPr>
          <p:cNvPr id="70" name="Shape 68"/>
          <p:cNvSpPr/>
          <p:nvPr/>
        </p:nvSpPr>
        <p:spPr>
          <a:xfrm>
            <a:off x="2843784" y="3785616"/>
            <a:ext cx="457200" cy="420624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1" name="Text 69"/>
          <p:cNvSpPr/>
          <p:nvPr/>
        </p:nvSpPr>
        <p:spPr>
          <a:xfrm>
            <a:off x="2916936" y="3785616"/>
            <a:ext cx="310896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T1</a:t>
            </a:r>
            <a:endParaRPr lang="en-US" sz="800" dirty="0"/>
          </a:p>
        </p:txBody>
      </p:sp>
      <p:sp>
        <p:nvSpPr>
          <p:cNvPr id="72" name="Shape 70"/>
          <p:cNvSpPr/>
          <p:nvPr/>
        </p:nvSpPr>
        <p:spPr>
          <a:xfrm>
            <a:off x="3300984" y="3785616"/>
            <a:ext cx="1645920" cy="420624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3" name="Text 71"/>
          <p:cNvSpPr/>
          <p:nvPr/>
        </p:nvSpPr>
        <p:spPr>
          <a:xfrm>
            <a:off x="3374136" y="3785616"/>
            <a:ext cx="1499616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CxO + PMO lead</a:t>
            </a:r>
            <a:endParaRPr lang="en-US" sz="800" dirty="0"/>
          </a:p>
        </p:txBody>
      </p:sp>
      <p:sp>
        <p:nvSpPr>
          <p:cNvPr id="74" name="Shape 72"/>
          <p:cNvSpPr/>
          <p:nvPr/>
        </p:nvSpPr>
        <p:spPr>
          <a:xfrm>
            <a:off x="4946904" y="3785616"/>
            <a:ext cx="2377440" cy="420624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5" name="Text 73"/>
          <p:cNvSpPr/>
          <p:nvPr/>
        </p:nvSpPr>
        <p:spPr>
          <a:xfrm>
            <a:off x="5020056" y="3785616"/>
            <a:ext cx="2231136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Strategy, budget, priorities</a:t>
            </a:r>
            <a:endParaRPr lang="en-US" sz="800" dirty="0"/>
          </a:p>
        </p:txBody>
      </p:sp>
      <p:sp>
        <p:nvSpPr>
          <p:cNvPr id="76" name="Shape 74"/>
          <p:cNvSpPr/>
          <p:nvPr/>
        </p:nvSpPr>
        <p:spPr>
          <a:xfrm>
            <a:off x="7324344" y="3785616"/>
            <a:ext cx="1828800" cy="420624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7" name="Text 75"/>
          <p:cNvSpPr/>
          <p:nvPr/>
        </p:nvSpPr>
        <p:spPr>
          <a:xfrm>
            <a:off x="7397496" y="3785616"/>
            <a:ext cx="1682496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Approved changes / decisions</a:t>
            </a:r>
            <a:endParaRPr lang="en-US" sz="800" dirty="0"/>
          </a:p>
        </p:txBody>
      </p:sp>
      <p:sp>
        <p:nvSpPr>
          <p:cNvPr id="78" name="Shape 76"/>
          <p:cNvSpPr/>
          <p:nvPr/>
        </p:nvSpPr>
        <p:spPr>
          <a:xfrm>
            <a:off x="1289304" y="4261104"/>
            <a:ext cx="1554480" cy="420624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9" name="Text 77"/>
          <p:cNvSpPr/>
          <p:nvPr/>
        </p:nvSpPr>
        <p:spPr>
          <a:xfrm>
            <a:off x="1362456" y="4261104"/>
            <a:ext cx="1408176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9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Budget Review</a:t>
            </a:r>
            <a:endParaRPr lang="en-US" sz="900" dirty="0"/>
          </a:p>
        </p:txBody>
      </p:sp>
      <p:sp>
        <p:nvSpPr>
          <p:cNvPr id="80" name="Shape 78"/>
          <p:cNvSpPr/>
          <p:nvPr/>
        </p:nvSpPr>
        <p:spPr>
          <a:xfrm>
            <a:off x="2843784" y="4261104"/>
            <a:ext cx="457200" cy="420624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1" name="Text 79"/>
          <p:cNvSpPr/>
          <p:nvPr/>
        </p:nvSpPr>
        <p:spPr>
          <a:xfrm>
            <a:off x="2916936" y="4261104"/>
            <a:ext cx="310896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T1</a:t>
            </a:r>
            <a:endParaRPr lang="en-US" sz="800" dirty="0"/>
          </a:p>
        </p:txBody>
      </p:sp>
      <p:sp>
        <p:nvSpPr>
          <p:cNvPr id="82" name="Shape 80"/>
          <p:cNvSpPr/>
          <p:nvPr/>
        </p:nvSpPr>
        <p:spPr>
          <a:xfrm>
            <a:off x="3300984" y="4261104"/>
            <a:ext cx="1645920" cy="420624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3" name="Text 81"/>
          <p:cNvSpPr/>
          <p:nvPr/>
        </p:nvSpPr>
        <p:spPr>
          <a:xfrm>
            <a:off x="3374136" y="4261104"/>
            <a:ext cx="1499616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Finance + CxO</a:t>
            </a:r>
            <a:endParaRPr lang="en-US" sz="800" dirty="0"/>
          </a:p>
        </p:txBody>
      </p:sp>
      <p:sp>
        <p:nvSpPr>
          <p:cNvPr id="84" name="Shape 82"/>
          <p:cNvSpPr/>
          <p:nvPr/>
        </p:nvSpPr>
        <p:spPr>
          <a:xfrm>
            <a:off x="4946904" y="4261104"/>
            <a:ext cx="2377440" cy="420624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5" name="Text 83"/>
          <p:cNvSpPr/>
          <p:nvPr/>
        </p:nvSpPr>
        <p:spPr>
          <a:xfrm>
            <a:off x="5020056" y="4261104"/>
            <a:ext cx="2231136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Spend vs. plan + variances</a:t>
            </a:r>
            <a:endParaRPr lang="en-US" sz="800" dirty="0"/>
          </a:p>
        </p:txBody>
      </p:sp>
      <p:sp>
        <p:nvSpPr>
          <p:cNvPr id="86" name="Shape 84"/>
          <p:cNvSpPr/>
          <p:nvPr/>
        </p:nvSpPr>
        <p:spPr>
          <a:xfrm>
            <a:off x="7324344" y="4261104"/>
            <a:ext cx="1828800" cy="420624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7" name="Text 85"/>
          <p:cNvSpPr/>
          <p:nvPr/>
        </p:nvSpPr>
        <p:spPr>
          <a:xfrm>
            <a:off x="7397496" y="4261104"/>
            <a:ext cx="1682496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Budget adjustments</a:t>
            </a:r>
            <a:endParaRPr lang="en-US" sz="800" dirty="0"/>
          </a:p>
        </p:txBody>
      </p:sp>
      <p:sp>
        <p:nvSpPr>
          <p:cNvPr id="88" name="Shape 86"/>
          <p:cNvSpPr/>
          <p:nvPr/>
        </p:nvSpPr>
        <p:spPr>
          <a:xfrm>
            <a:off x="320040" y="4773168"/>
            <a:ext cx="969264" cy="420624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89" name="Text 87"/>
          <p:cNvSpPr/>
          <p:nvPr/>
        </p:nvSpPr>
        <p:spPr>
          <a:xfrm rot="16200000">
            <a:off x="320040" y="4773168"/>
            <a:ext cx="969264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QUARTERLY</a:t>
            </a:r>
            <a:endParaRPr lang="en-US" sz="900" dirty="0"/>
          </a:p>
        </p:txBody>
      </p:sp>
      <p:sp>
        <p:nvSpPr>
          <p:cNvPr id="90" name="Shape 88"/>
          <p:cNvSpPr/>
          <p:nvPr/>
        </p:nvSpPr>
        <p:spPr>
          <a:xfrm>
            <a:off x="1289304" y="4773168"/>
            <a:ext cx="1554480" cy="420624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91" name="Text 89"/>
          <p:cNvSpPr/>
          <p:nvPr/>
        </p:nvSpPr>
        <p:spPr>
          <a:xfrm>
            <a:off x="1362456" y="4773168"/>
            <a:ext cx="1408176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9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Governance Review</a:t>
            </a:r>
            <a:endParaRPr lang="en-US" sz="900" dirty="0"/>
          </a:p>
        </p:txBody>
      </p:sp>
      <p:sp>
        <p:nvSpPr>
          <p:cNvPr id="92" name="Shape 90"/>
          <p:cNvSpPr/>
          <p:nvPr/>
        </p:nvSpPr>
        <p:spPr>
          <a:xfrm>
            <a:off x="2843784" y="4773168"/>
            <a:ext cx="457200" cy="420624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93" name="Text 91"/>
          <p:cNvSpPr/>
          <p:nvPr/>
        </p:nvSpPr>
        <p:spPr>
          <a:xfrm>
            <a:off x="2916936" y="4773168"/>
            <a:ext cx="310896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T1</a:t>
            </a:r>
            <a:endParaRPr lang="en-US" sz="800" dirty="0"/>
          </a:p>
        </p:txBody>
      </p:sp>
      <p:sp>
        <p:nvSpPr>
          <p:cNvPr id="94" name="Shape 92"/>
          <p:cNvSpPr/>
          <p:nvPr/>
        </p:nvSpPr>
        <p:spPr>
          <a:xfrm>
            <a:off x="3300984" y="4773168"/>
            <a:ext cx="1645920" cy="420624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95" name="Text 93"/>
          <p:cNvSpPr/>
          <p:nvPr/>
        </p:nvSpPr>
        <p:spPr>
          <a:xfrm>
            <a:off x="3374136" y="4773168"/>
            <a:ext cx="1499616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Full committee</a:t>
            </a:r>
            <a:endParaRPr lang="en-US" sz="800" dirty="0"/>
          </a:p>
        </p:txBody>
      </p:sp>
      <p:sp>
        <p:nvSpPr>
          <p:cNvPr id="96" name="Shape 94"/>
          <p:cNvSpPr/>
          <p:nvPr/>
        </p:nvSpPr>
        <p:spPr>
          <a:xfrm>
            <a:off x="4946904" y="4773168"/>
            <a:ext cx="2377440" cy="420624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97" name="Text 95"/>
          <p:cNvSpPr/>
          <p:nvPr/>
        </p:nvSpPr>
        <p:spPr>
          <a:xfrm>
            <a:off x="5020056" y="4773168"/>
            <a:ext cx="2231136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Health check / lessons / roadmap</a:t>
            </a:r>
            <a:endParaRPr lang="en-US" sz="800" dirty="0"/>
          </a:p>
        </p:txBody>
      </p:sp>
      <p:sp>
        <p:nvSpPr>
          <p:cNvPr id="98" name="Shape 96"/>
          <p:cNvSpPr/>
          <p:nvPr/>
        </p:nvSpPr>
        <p:spPr>
          <a:xfrm>
            <a:off x="7324344" y="4773168"/>
            <a:ext cx="1828800" cy="420624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99" name="Text 97"/>
          <p:cNvSpPr/>
          <p:nvPr/>
        </p:nvSpPr>
        <p:spPr>
          <a:xfrm>
            <a:off x="7397496" y="4773168"/>
            <a:ext cx="1682496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Updated governance charter</a:t>
            </a:r>
            <a:endParaRPr lang="en-US" sz="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256032"/>
            <a:ext cx="36576" cy="292608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93776" y="246888"/>
            <a:ext cx="6400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00" kern="0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TRANSFORMATION STATUS REPORT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8046720" y="164592"/>
            <a:ext cx="914400" cy="256032"/>
          </a:xfrm>
          <a:prstGeom prst="roundRect">
            <a:avLst>
              <a:gd name="adj" fmla="val 17857"/>
            </a:avLst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046720" y="164592"/>
            <a:ext cx="914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Layout A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365760" y="594360"/>
            <a:ext cx="8412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Initiative Status Report</a:t>
            </a:r>
            <a:endParaRPr lang="en-US" sz="2600" dirty="0"/>
          </a:p>
        </p:txBody>
      </p:sp>
      <p:sp>
        <p:nvSpPr>
          <p:cNvPr id="7" name="Text 5"/>
          <p:cNvSpPr/>
          <p:nvPr/>
        </p:nvSpPr>
        <p:spPr>
          <a:xfrm>
            <a:off x="365760" y="1078992"/>
            <a:ext cx="8412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Quarterly view: status, milestones, risks, budget variance, and next actions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0" y="4919472"/>
            <a:ext cx="9144000" cy="219456"/>
          </a:xfrm>
          <a:prstGeom prst="rect">
            <a:avLst/>
          </a:prstGeom>
          <a:solidFill>
            <a:srgbClr val="E8EEF4"/>
          </a:solidFill>
          <a:ln w="12700">
            <a:solidFill>
              <a:srgbClr val="E8EEF4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365760" y="4928616"/>
            <a:ext cx="8412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 | B  ·  Status Report  ·  soufianeboudarraja.com</a:t>
            </a:r>
            <a:endParaRPr lang="en-US" sz="800" dirty="0"/>
          </a:p>
        </p:txBody>
      </p:sp>
      <p:sp>
        <p:nvSpPr>
          <p:cNvPr id="10" name="Shape 8"/>
          <p:cNvSpPr/>
          <p:nvPr/>
        </p:nvSpPr>
        <p:spPr>
          <a:xfrm>
            <a:off x="320040" y="1389888"/>
            <a:ext cx="1737360" cy="402336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320040" y="1389888"/>
            <a:ext cx="173736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Initiative</a:t>
            </a:r>
            <a:endParaRPr lang="en-US" sz="850" dirty="0"/>
          </a:p>
        </p:txBody>
      </p:sp>
      <p:sp>
        <p:nvSpPr>
          <p:cNvPr id="12" name="Shape 10"/>
          <p:cNvSpPr/>
          <p:nvPr/>
        </p:nvSpPr>
        <p:spPr>
          <a:xfrm>
            <a:off x="2057400" y="1389888"/>
            <a:ext cx="914400" cy="402336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2057400" y="1389888"/>
            <a:ext cx="91440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Owner</a:t>
            </a:r>
            <a:endParaRPr lang="en-US" sz="850" dirty="0"/>
          </a:p>
        </p:txBody>
      </p:sp>
      <p:sp>
        <p:nvSpPr>
          <p:cNvPr id="14" name="Shape 12"/>
          <p:cNvSpPr/>
          <p:nvPr/>
        </p:nvSpPr>
        <p:spPr>
          <a:xfrm>
            <a:off x="2971800" y="1389888"/>
            <a:ext cx="420624" cy="402336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2971800" y="1389888"/>
            <a:ext cx="420624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RAG</a:t>
            </a:r>
            <a:endParaRPr lang="en-US" sz="850" dirty="0"/>
          </a:p>
        </p:txBody>
      </p:sp>
      <p:sp>
        <p:nvSpPr>
          <p:cNvPr id="16" name="Shape 14"/>
          <p:cNvSpPr/>
          <p:nvPr/>
        </p:nvSpPr>
        <p:spPr>
          <a:xfrm>
            <a:off x="3392424" y="1389888"/>
            <a:ext cx="1737360" cy="402336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3392424" y="1389888"/>
            <a:ext cx="173736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Key Milestone</a:t>
            </a:r>
            <a:endParaRPr lang="en-US" sz="850" dirty="0"/>
          </a:p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This Period</a:t>
            </a:r>
            <a:endParaRPr lang="en-US" sz="850" dirty="0"/>
          </a:p>
        </p:txBody>
      </p:sp>
      <p:sp>
        <p:nvSpPr>
          <p:cNvPr id="18" name="Shape 16"/>
          <p:cNvSpPr/>
          <p:nvPr/>
        </p:nvSpPr>
        <p:spPr>
          <a:xfrm>
            <a:off x="5129784" y="1389888"/>
            <a:ext cx="1737360" cy="402336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5129784" y="1389888"/>
            <a:ext cx="173736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Top Risk /</a:t>
            </a:r>
            <a:endParaRPr lang="en-US" sz="850" dirty="0"/>
          </a:p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Mitigation</a:t>
            </a:r>
            <a:endParaRPr lang="en-US" sz="850" dirty="0"/>
          </a:p>
        </p:txBody>
      </p:sp>
      <p:sp>
        <p:nvSpPr>
          <p:cNvPr id="20" name="Shape 18"/>
          <p:cNvSpPr/>
          <p:nvPr/>
        </p:nvSpPr>
        <p:spPr>
          <a:xfrm>
            <a:off x="6867144" y="1389888"/>
            <a:ext cx="822960" cy="402336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6867144" y="1389888"/>
            <a:ext cx="82296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Budget</a:t>
            </a:r>
            <a:endParaRPr lang="en-US" sz="850" dirty="0"/>
          </a:p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Variance</a:t>
            </a:r>
            <a:endParaRPr lang="en-US" sz="850" dirty="0"/>
          </a:p>
        </p:txBody>
      </p:sp>
      <p:sp>
        <p:nvSpPr>
          <p:cNvPr id="22" name="Shape 20"/>
          <p:cNvSpPr/>
          <p:nvPr/>
        </p:nvSpPr>
        <p:spPr>
          <a:xfrm>
            <a:off x="7690104" y="1389888"/>
            <a:ext cx="1225296" cy="402336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7690104" y="1389888"/>
            <a:ext cx="1225296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Decision</a:t>
            </a:r>
            <a:endParaRPr lang="en-US" sz="850" dirty="0"/>
          </a:p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Needed</a:t>
            </a:r>
            <a:endParaRPr lang="en-US" sz="850" dirty="0"/>
          </a:p>
        </p:txBody>
      </p:sp>
      <p:sp>
        <p:nvSpPr>
          <p:cNvPr id="24" name="Shape 22"/>
          <p:cNvSpPr/>
          <p:nvPr/>
        </p:nvSpPr>
        <p:spPr>
          <a:xfrm>
            <a:off x="320040" y="1792224"/>
            <a:ext cx="1737360" cy="450799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374904" y="1792224"/>
            <a:ext cx="1627632" cy="45079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O2C Process Redesign</a:t>
            </a:r>
            <a:endParaRPr lang="en-US" sz="800" dirty="0"/>
          </a:p>
        </p:txBody>
      </p:sp>
      <p:sp>
        <p:nvSpPr>
          <p:cNvPr id="26" name="Shape 24"/>
          <p:cNvSpPr/>
          <p:nvPr/>
        </p:nvSpPr>
        <p:spPr>
          <a:xfrm>
            <a:off x="2057400" y="1792224"/>
            <a:ext cx="914400" cy="450799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2112264" y="1792224"/>
            <a:ext cx="804672" cy="45079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J. Müller</a:t>
            </a:r>
            <a:endParaRPr lang="en-US" sz="800" dirty="0"/>
          </a:p>
        </p:txBody>
      </p:sp>
      <p:sp>
        <p:nvSpPr>
          <p:cNvPr id="28" name="Shape 26"/>
          <p:cNvSpPr/>
          <p:nvPr/>
        </p:nvSpPr>
        <p:spPr>
          <a:xfrm>
            <a:off x="2971800" y="1792224"/>
            <a:ext cx="420624" cy="450799"/>
          </a:xfrm>
          <a:prstGeom prst="rect">
            <a:avLst/>
          </a:prstGeom>
          <a:solidFill>
            <a:srgbClr val="2E7D32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3026664" y="1792224"/>
            <a:ext cx="310896" cy="45079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</a:t>
            </a:r>
            <a:endParaRPr lang="en-US" sz="1100" dirty="0"/>
          </a:p>
        </p:txBody>
      </p:sp>
      <p:sp>
        <p:nvSpPr>
          <p:cNvPr id="30" name="Shape 28"/>
          <p:cNvSpPr/>
          <p:nvPr/>
        </p:nvSpPr>
        <p:spPr>
          <a:xfrm>
            <a:off x="3392424" y="1792224"/>
            <a:ext cx="1737360" cy="450799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3447288" y="1792224"/>
            <a:ext cx="1627632" cy="45079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Value-stream map signed off</a:t>
            </a:r>
            <a:endParaRPr lang="en-US" sz="800" dirty="0"/>
          </a:p>
        </p:txBody>
      </p:sp>
      <p:sp>
        <p:nvSpPr>
          <p:cNvPr id="32" name="Shape 30"/>
          <p:cNvSpPr/>
          <p:nvPr/>
        </p:nvSpPr>
        <p:spPr>
          <a:xfrm>
            <a:off x="5129784" y="1792224"/>
            <a:ext cx="1737360" cy="450799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5184648" y="1792224"/>
            <a:ext cx="1627632" cy="45079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IT dep. delay / parallel workstream</a:t>
            </a:r>
            <a:endParaRPr lang="en-US" sz="800" dirty="0"/>
          </a:p>
        </p:txBody>
      </p:sp>
      <p:sp>
        <p:nvSpPr>
          <p:cNvPr id="34" name="Shape 32"/>
          <p:cNvSpPr/>
          <p:nvPr/>
        </p:nvSpPr>
        <p:spPr>
          <a:xfrm>
            <a:off x="6867144" y="1792224"/>
            <a:ext cx="822960" cy="450799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6922008" y="1792224"/>
            <a:ext cx="713232" cy="45079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+2%</a:t>
            </a:r>
            <a:endParaRPr lang="en-US" sz="800" dirty="0"/>
          </a:p>
        </p:txBody>
      </p:sp>
      <p:sp>
        <p:nvSpPr>
          <p:cNvPr id="36" name="Shape 34"/>
          <p:cNvSpPr/>
          <p:nvPr/>
        </p:nvSpPr>
        <p:spPr>
          <a:xfrm>
            <a:off x="7690104" y="1792224"/>
            <a:ext cx="1225296" cy="450799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7" name="Text 35"/>
          <p:cNvSpPr/>
          <p:nvPr/>
        </p:nvSpPr>
        <p:spPr>
          <a:xfrm>
            <a:off x="7744968" y="1792224"/>
            <a:ext cx="1115568" cy="45079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Approve scope ext.</a:t>
            </a:r>
            <a:endParaRPr lang="en-US" sz="800" dirty="0"/>
          </a:p>
        </p:txBody>
      </p:sp>
      <p:sp>
        <p:nvSpPr>
          <p:cNvPr id="38" name="Shape 36"/>
          <p:cNvSpPr/>
          <p:nvPr/>
        </p:nvSpPr>
        <p:spPr>
          <a:xfrm>
            <a:off x="320040" y="2270455"/>
            <a:ext cx="1737360" cy="450799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9" name="Text 37"/>
          <p:cNvSpPr/>
          <p:nvPr/>
        </p:nvSpPr>
        <p:spPr>
          <a:xfrm>
            <a:off x="374904" y="2270455"/>
            <a:ext cx="1627632" cy="45079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ERP Data Migration</a:t>
            </a:r>
            <a:endParaRPr lang="en-US" sz="800" dirty="0"/>
          </a:p>
        </p:txBody>
      </p:sp>
      <p:sp>
        <p:nvSpPr>
          <p:cNvPr id="40" name="Shape 38"/>
          <p:cNvSpPr/>
          <p:nvPr/>
        </p:nvSpPr>
        <p:spPr>
          <a:xfrm>
            <a:off x="2057400" y="2270455"/>
            <a:ext cx="914400" cy="450799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1" name="Text 39"/>
          <p:cNvSpPr/>
          <p:nvPr/>
        </p:nvSpPr>
        <p:spPr>
          <a:xfrm>
            <a:off x="2112264" y="2270455"/>
            <a:ext cx="804672" cy="45079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S. Li</a:t>
            </a:r>
            <a:endParaRPr lang="en-US" sz="800" dirty="0"/>
          </a:p>
        </p:txBody>
      </p:sp>
      <p:sp>
        <p:nvSpPr>
          <p:cNvPr id="42" name="Shape 40"/>
          <p:cNvSpPr/>
          <p:nvPr/>
        </p:nvSpPr>
        <p:spPr>
          <a:xfrm>
            <a:off x="2971800" y="2270455"/>
            <a:ext cx="420624" cy="450799"/>
          </a:xfrm>
          <a:prstGeom prst="rect">
            <a:avLst/>
          </a:prstGeom>
          <a:solidFill>
            <a:srgbClr val="E6510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3" name="Text 41"/>
          <p:cNvSpPr/>
          <p:nvPr/>
        </p:nvSpPr>
        <p:spPr>
          <a:xfrm>
            <a:off x="3026664" y="2270455"/>
            <a:ext cx="310896" cy="45079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</a:t>
            </a:r>
            <a:endParaRPr lang="en-US" sz="1100" dirty="0"/>
          </a:p>
        </p:txBody>
      </p:sp>
      <p:sp>
        <p:nvSpPr>
          <p:cNvPr id="44" name="Shape 42"/>
          <p:cNvSpPr/>
          <p:nvPr/>
        </p:nvSpPr>
        <p:spPr>
          <a:xfrm>
            <a:off x="3392424" y="2270455"/>
            <a:ext cx="1737360" cy="450799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5" name="Text 43"/>
          <p:cNvSpPr/>
          <p:nvPr/>
        </p:nvSpPr>
        <p:spPr>
          <a:xfrm>
            <a:off x="3447288" y="2270455"/>
            <a:ext cx="1627632" cy="45079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 cleansing 60% complete</a:t>
            </a:r>
            <a:endParaRPr lang="en-US" sz="800" dirty="0"/>
          </a:p>
        </p:txBody>
      </p:sp>
      <p:sp>
        <p:nvSpPr>
          <p:cNvPr id="46" name="Shape 44"/>
          <p:cNvSpPr/>
          <p:nvPr/>
        </p:nvSpPr>
        <p:spPr>
          <a:xfrm>
            <a:off x="5129784" y="2270455"/>
            <a:ext cx="1737360" cy="450799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7" name="Text 45"/>
          <p:cNvSpPr/>
          <p:nvPr/>
        </p:nvSpPr>
        <p:spPr>
          <a:xfrm>
            <a:off x="5184648" y="2270455"/>
            <a:ext cx="1627632" cy="45079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Quality gaps / daily QA sprint</a:t>
            </a:r>
            <a:endParaRPr lang="en-US" sz="800" dirty="0"/>
          </a:p>
        </p:txBody>
      </p:sp>
      <p:sp>
        <p:nvSpPr>
          <p:cNvPr id="48" name="Shape 46"/>
          <p:cNvSpPr/>
          <p:nvPr/>
        </p:nvSpPr>
        <p:spPr>
          <a:xfrm>
            <a:off x="6867144" y="2270455"/>
            <a:ext cx="822960" cy="450799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9" name="Text 47"/>
          <p:cNvSpPr/>
          <p:nvPr/>
        </p:nvSpPr>
        <p:spPr>
          <a:xfrm>
            <a:off x="6922008" y="2270455"/>
            <a:ext cx="713232" cy="45079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+9%</a:t>
            </a:r>
            <a:endParaRPr lang="en-US" sz="800" dirty="0"/>
          </a:p>
        </p:txBody>
      </p:sp>
      <p:sp>
        <p:nvSpPr>
          <p:cNvPr id="50" name="Shape 48"/>
          <p:cNvSpPr/>
          <p:nvPr/>
        </p:nvSpPr>
        <p:spPr>
          <a:xfrm>
            <a:off x="7690104" y="2270455"/>
            <a:ext cx="1225296" cy="450799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1" name="Text 49"/>
          <p:cNvSpPr/>
          <p:nvPr/>
        </p:nvSpPr>
        <p:spPr>
          <a:xfrm>
            <a:off x="7744968" y="2270455"/>
            <a:ext cx="1115568" cy="45079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Release contingency</a:t>
            </a:r>
            <a:endParaRPr lang="en-US" sz="800" dirty="0"/>
          </a:p>
        </p:txBody>
      </p:sp>
      <p:sp>
        <p:nvSpPr>
          <p:cNvPr id="52" name="Shape 50"/>
          <p:cNvSpPr/>
          <p:nvPr/>
        </p:nvSpPr>
        <p:spPr>
          <a:xfrm>
            <a:off x="320040" y="2748686"/>
            <a:ext cx="1737360" cy="450799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3" name="Text 51"/>
          <p:cNvSpPr/>
          <p:nvPr/>
        </p:nvSpPr>
        <p:spPr>
          <a:xfrm>
            <a:off x="374904" y="2748686"/>
            <a:ext cx="1627632" cy="45079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Automation Wave 1</a:t>
            </a:r>
            <a:endParaRPr lang="en-US" sz="800" dirty="0"/>
          </a:p>
        </p:txBody>
      </p:sp>
      <p:sp>
        <p:nvSpPr>
          <p:cNvPr id="54" name="Shape 52"/>
          <p:cNvSpPr/>
          <p:nvPr/>
        </p:nvSpPr>
        <p:spPr>
          <a:xfrm>
            <a:off x="2057400" y="2748686"/>
            <a:ext cx="914400" cy="450799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5" name="Text 53"/>
          <p:cNvSpPr/>
          <p:nvPr/>
        </p:nvSpPr>
        <p:spPr>
          <a:xfrm>
            <a:off x="2112264" y="2748686"/>
            <a:ext cx="804672" cy="45079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A. Patel</a:t>
            </a:r>
            <a:endParaRPr lang="en-US" sz="800" dirty="0"/>
          </a:p>
        </p:txBody>
      </p:sp>
      <p:sp>
        <p:nvSpPr>
          <p:cNvPr id="56" name="Shape 54"/>
          <p:cNvSpPr/>
          <p:nvPr/>
        </p:nvSpPr>
        <p:spPr>
          <a:xfrm>
            <a:off x="2971800" y="2748686"/>
            <a:ext cx="420624" cy="450799"/>
          </a:xfrm>
          <a:prstGeom prst="rect">
            <a:avLst/>
          </a:prstGeom>
          <a:solidFill>
            <a:srgbClr val="2E7D32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7" name="Text 55"/>
          <p:cNvSpPr/>
          <p:nvPr/>
        </p:nvSpPr>
        <p:spPr>
          <a:xfrm>
            <a:off x="3026664" y="2748686"/>
            <a:ext cx="310896" cy="45079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</a:t>
            </a:r>
            <a:endParaRPr lang="en-US" sz="1100" dirty="0"/>
          </a:p>
        </p:txBody>
      </p:sp>
      <p:sp>
        <p:nvSpPr>
          <p:cNvPr id="58" name="Shape 56"/>
          <p:cNvSpPr/>
          <p:nvPr/>
        </p:nvSpPr>
        <p:spPr>
          <a:xfrm>
            <a:off x="3392424" y="2748686"/>
            <a:ext cx="1737360" cy="450799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9" name="Text 57"/>
          <p:cNvSpPr/>
          <p:nvPr/>
        </p:nvSpPr>
        <p:spPr>
          <a:xfrm>
            <a:off x="3447288" y="2748686"/>
            <a:ext cx="1627632" cy="45079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Invoice bot live in UAT</a:t>
            </a:r>
            <a:endParaRPr lang="en-US" sz="800" dirty="0"/>
          </a:p>
        </p:txBody>
      </p:sp>
      <p:sp>
        <p:nvSpPr>
          <p:cNvPr id="60" name="Shape 58"/>
          <p:cNvSpPr/>
          <p:nvPr/>
        </p:nvSpPr>
        <p:spPr>
          <a:xfrm>
            <a:off x="5129784" y="2748686"/>
            <a:ext cx="1737360" cy="450799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1" name="Text 59"/>
          <p:cNvSpPr/>
          <p:nvPr/>
        </p:nvSpPr>
        <p:spPr>
          <a:xfrm>
            <a:off x="5184648" y="2748686"/>
            <a:ext cx="1627632" cy="45079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Low adoption / change mgmt boost</a:t>
            </a:r>
            <a:endParaRPr lang="en-US" sz="800" dirty="0"/>
          </a:p>
        </p:txBody>
      </p:sp>
      <p:sp>
        <p:nvSpPr>
          <p:cNvPr id="62" name="Shape 60"/>
          <p:cNvSpPr/>
          <p:nvPr/>
        </p:nvSpPr>
        <p:spPr>
          <a:xfrm>
            <a:off x="6867144" y="2748686"/>
            <a:ext cx="822960" cy="450799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3" name="Text 61"/>
          <p:cNvSpPr/>
          <p:nvPr/>
        </p:nvSpPr>
        <p:spPr>
          <a:xfrm>
            <a:off x="6922008" y="2748686"/>
            <a:ext cx="713232" cy="45079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2E7D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-3%</a:t>
            </a:r>
            <a:endParaRPr lang="en-US" sz="800" dirty="0"/>
          </a:p>
        </p:txBody>
      </p:sp>
      <p:sp>
        <p:nvSpPr>
          <p:cNvPr id="64" name="Shape 62"/>
          <p:cNvSpPr/>
          <p:nvPr/>
        </p:nvSpPr>
        <p:spPr>
          <a:xfrm>
            <a:off x="7690104" y="2748686"/>
            <a:ext cx="1225296" cy="450799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5" name="Shape 63"/>
          <p:cNvSpPr/>
          <p:nvPr/>
        </p:nvSpPr>
        <p:spPr>
          <a:xfrm>
            <a:off x="320040" y="3226918"/>
            <a:ext cx="1737360" cy="450799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6" name="Text 64"/>
          <p:cNvSpPr/>
          <p:nvPr/>
        </p:nvSpPr>
        <p:spPr>
          <a:xfrm>
            <a:off x="374904" y="3226918"/>
            <a:ext cx="1627632" cy="45079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Compliance Uplift</a:t>
            </a:r>
            <a:endParaRPr lang="en-US" sz="800" dirty="0"/>
          </a:p>
        </p:txBody>
      </p:sp>
      <p:sp>
        <p:nvSpPr>
          <p:cNvPr id="67" name="Shape 65"/>
          <p:cNvSpPr/>
          <p:nvPr/>
        </p:nvSpPr>
        <p:spPr>
          <a:xfrm>
            <a:off x="2057400" y="3226918"/>
            <a:ext cx="914400" cy="450799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8" name="Text 66"/>
          <p:cNvSpPr/>
          <p:nvPr/>
        </p:nvSpPr>
        <p:spPr>
          <a:xfrm>
            <a:off x="2112264" y="3226918"/>
            <a:ext cx="804672" cy="45079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M. Garcia</a:t>
            </a:r>
            <a:endParaRPr lang="en-US" sz="800" dirty="0"/>
          </a:p>
        </p:txBody>
      </p:sp>
      <p:sp>
        <p:nvSpPr>
          <p:cNvPr id="69" name="Shape 67"/>
          <p:cNvSpPr/>
          <p:nvPr/>
        </p:nvSpPr>
        <p:spPr>
          <a:xfrm>
            <a:off x="2971800" y="3226918"/>
            <a:ext cx="420624" cy="450799"/>
          </a:xfrm>
          <a:prstGeom prst="rect">
            <a:avLst/>
          </a:prstGeom>
          <a:solidFill>
            <a:srgbClr val="C6282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0" name="Text 68"/>
          <p:cNvSpPr/>
          <p:nvPr/>
        </p:nvSpPr>
        <p:spPr>
          <a:xfrm>
            <a:off x="3026664" y="3226918"/>
            <a:ext cx="310896" cy="45079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</a:t>
            </a:r>
            <a:endParaRPr lang="en-US" sz="1100" dirty="0"/>
          </a:p>
        </p:txBody>
      </p:sp>
      <p:sp>
        <p:nvSpPr>
          <p:cNvPr id="71" name="Shape 69"/>
          <p:cNvSpPr/>
          <p:nvPr/>
        </p:nvSpPr>
        <p:spPr>
          <a:xfrm>
            <a:off x="3392424" y="3226918"/>
            <a:ext cx="1737360" cy="450799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2" name="Text 70"/>
          <p:cNvSpPr/>
          <p:nvPr/>
        </p:nvSpPr>
        <p:spPr>
          <a:xfrm>
            <a:off x="3447288" y="3226918"/>
            <a:ext cx="1627632" cy="45079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GDPR audit overdue</a:t>
            </a:r>
            <a:endParaRPr lang="en-US" sz="800" dirty="0"/>
          </a:p>
        </p:txBody>
      </p:sp>
      <p:sp>
        <p:nvSpPr>
          <p:cNvPr id="73" name="Shape 71"/>
          <p:cNvSpPr/>
          <p:nvPr/>
        </p:nvSpPr>
        <p:spPr>
          <a:xfrm>
            <a:off x="5129784" y="3226918"/>
            <a:ext cx="1737360" cy="450799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4" name="Text 72"/>
          <p:cNvSpPr/>
          <p:nvPr/>
        </p:nvSpPr>
        <p:spPr>
          <a:xfrm>
            <a:off x="5184648" y="3226918"/>
            <a:ext cx="1627632" cy="45079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Regulatory breach / legal mobilised</a:t>
            </a:r>
            <a:endParaRPr lang="en-US" sz="800" dirty="0"/>
          </a:p>
        </p:txBody>
      </p:sp>
      <p:sp>
        <p:nvSpPr>
          <p:cNvPr id="75" name="Shape 73"/>
          <p:cNvSpPr/>
          <p:nvPr/>
        </p:nvSpPr>
        <p:spPr>
          <a:xfrm>
            <a:off x="6867144" y="3226918"/>
            <a:ext cx="822960" cy="450799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6" name="Text 74"/>
          <p:cNvSpPr/>
          <p:nvPr/>
        </p:nvSpPr>
        <p:spPr>
          <a:xfrm>
            <a:off x="6922008" y="3226918"/>
            <a:ext cx="713232" cy="45079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+18%</a:t>
            </a:r>
            <a:endParaRPr lang="en-US" sz="800" dirty="0"/>
          </a:p>
        </p:txBody>
      </p:sp>
      <p:sp>
        <p:nvSpPr>
          <p:cNvPr id="77" name="Shape 75"/>
          <p:cNvSpPr/>
          <p:nvPr/>
        </p:nvSpPr>
        <p:spPr>
          <a:xfrm>
            <a:off x="7690104" y="3226918"/>
            <a:ext cx="1225296" cy="450799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8" name="Text 76"/>
          <p:cNvSpPr/>
          <p:nvPr/>
        </p:nvSpPr>
        <p:spPr>
          <a:xfrm>
            <a:off x="7744968" y="3226918"/>
            <a:ext cx="1115568" cy="45079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Escalate to Tier 1</a:t>
            </a:r>
            <a:endParaRPr lang="en-US" sz="800" dirty="0"/>
          </a:p>
        </p:txBody>
      </p:sp>
      <p:sp>
        <p:nvSpPr>
          <p:cNvPr id="79" name="Shape 77"/>
          <p:cNvSpPr/>
          <p:nvPr/>
        </p:nvSpPr>
        <p:spPr>
          <a:xfrm>
            <a:off x="320040" y="3705149"/>
            <a:ext cx="1737360" cy="450799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0" name="Text 78"/>
          <p:cNvSpPr/>
          <p:nvPr/>
        </p:nvSpPr>
        <p:spPr>
          <a:xfrm>
            <a:off x="374904" y="3705149"/>
            <a:ext cx="1627632" cy="45079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Workforce Upskilling</a:t>
            </a:r>
            <a:endParaRPr lang="en-US" sz="800" dirty="0"/>
          </a:p>
        </p:txBody>
      </p:sp>
      <p:sp>
        <p:nvSpPr>
          <p:cNvPr id="81" name="Shape 79"/>
          <p:cNvSpPr/>
          <p:nvPr/>
        </p:nvSpPr>
        <p:spPr>
          <a:xfrm>
            <a:off x="2057400" y="3705149"/>
            <a:ext cx="914400" cy="450799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2" name="Text 80"/>
          <p:cNvSpPr/>
          <p:nvPr/>
        </p:nvSpPr>
        <p:spPr>
          <a:xfrm>
            <a:off x="2112264" y="3705149"/>
            <a:ext cx="804672" cy="45079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T. Nguyen</a:t>
            </a:r>
            <a:endParaRPr lang="en-US" sz="800" dirty="0"/>
          </a:p>
        </p:txBody>
      </p:sp>
      <p:sp>
        <p:nvSpPr>
          <p:cNvPr id="83" name="Shape 81"/>
          <p:cNvSpPr/>
          <p:nvPr/>
        </p:nvSpPr>
        <p:spPr>
          <a:xfrm>
            <a:off x="2971800" y="3705149"/>
            <a:ext cx="420624" cy="450799"/>
          </a:xfrm>
          <a:prstGeom prst="rect">
            <a:avLst/>
          </a:prstGeom>
          <a:solidFill>
            <a:srgbClr val="2E7D32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4" name="Text 82"/>
          <p:cNvSpPr/>
          <p:nvPr/>
        </p:nvSpPr>
        <p:spPr>
          <a:xfrm>
            <a:off x="3026664" y="3705149"/>
            <a:ext cx="310896" cy="45079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</a:t>
            </a:r>
            <a:endParaRPr lang="en-US" sz="1100" dirty="0"/>
          </a:p>
        </p:txBody>
      </p:sp>
      <p:sp>
        <p:nvSpPr>
          <p:cNvPr id="85" name="Shape 83"/>
          <p:cNvSpPr/>
          <p:nvPr/>
        </p:nvSpPr>
        <p:spPr>
          <a:xfrm>
            <a:off x="3392424" y="3705149"/>
            <a:ext cx="1737360" cy="450799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6" name="Text 84"/>
          <p:cNvSpPr/>
          <p:nvPr/>
        </p:nvSpPr>
        <p:spPr>
          <a:xfrm>
            <a:off x="3447288" y="3705149"/>
            <a:ext cx="1627632" cy="45079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30 staff trained (Wave 1)</a:t>
            </a:r>
            <a:endParaRPr lang="en-US" sz="800" dirty="0"/>
          </a:p>
        </p:txBody>
      </p:sp>
      <p:sp>
        <p:nvSpPr>
          <p:cNvPr id="87" name="Shape 85"/>
          <p:cNvSpPr/>
          <p:nvPr/>
        </p:nvSpPr>
        <p:spPr>
          <a:xfrm>
            <a:off x="5129784" y="3705149"/>
            <a:ext cx="1737360" cy="450799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8" name="Text 86"/>
          <p:cNvSpPr/>
          <p:nvPr/>
        </p:nvSpPr>
        <p:spPr>
          <a:xfrm>
            <a:off x="5184648" y="3705149"/>
            <a:ext cx="1627632" cy="45079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Availability / stagger schedule</a:t>
            </a:r>
            <a:endParaRPr lang="en-US" sz="800" dirty="0"/>
          </a:p>
        </p:txBody>
      </p:sp>
      <p:sp>
        <p:nvSpPr>
          <p:cNvPr id="89" name="Shape 87"/>
          <p:cNvSpPr/>
          <p:nvPr/>
        </p:nvSpPr>
        <p:spPr>
          <a:xfrm>
            <a:off x="6867144" y="3705149"/>
            <a:ext cx="822960" cy="450799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90" name="Text 88"/>
          <p:cNvSpPr/>
          <p:nvPr/>
        </p:nvSpPr>
        <p:spPr>
          <a:xfrm>
            <a:off x="6922008" y="3705149"/>
            <a:ext cx="713232" cy="45079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2E7D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0%</a:t>
            </a:r>
            <a:endParaRPr lang="en-US" sz="800" dirty="0"/>
          </a:p>
        </p:txBody>
      </p:sp>
      <p:sp>
        <p:nvSpPr>
          <p:cNvPr id="91" name="Shape 89"/>
          <p:cNvSpPr/>
          <p:nvPr/>
        </p:nvSpPr>
        <p:spPr>
          <a:xfrm>
            <a:off x="7690104" y="3705149"/>
            <a:ext cx="1225296" cy="450799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92" name="Shape 90"/>
          <p:cNvSpPr/>
          <p:nvPr/>
        </p:nvSpPr>
        <p:spPr>
          <a:xfrm>
            <a:off x="320040" y="4183380"/>
            <a:ext cx="1737360" cy="450799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93" name="Text 91"/>
          <p:cNvSpPr/>
          <p:nvPr/>
        </p:nvSpPr>
        <p:spPr>
          <a:xfrm>
            <a:off x="374904" y="4183380"/>
            <a:ext cx="1627632" cy="45079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Customer Portal MVP</a:t>
            </a:r>
            <a:endParaRPr lang="en-US" sz="800" dirty="0"/>
          </a:p>
        </p:txBody>
      </p:sp>
      <p:sp>
        <p:nvSpPr>
          <p:cNvPr id="94" name="Shape 92"/>
          <p:cNvSpPr/>
          <p:nvPr/>
        </p:nvSpPr>
        <p:spPr>
          <a:xfrm>
            <a:off x="2057400" y="4183380"/>
            <a:ext cx="914400" cy="450799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95" name="Text 93"/>
          <p:cNvSpPr/>
          <p:nvPr/>
        </p:nvSpPr>
        <p:spPr>
          <a:xfrm>
            <a:off x="2112264" y="4183380"/>
            <a:ext cx="804672" cy="45079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L. Brown</a:t>
            </a:r>
            <a:endParaRPr lang="en-US" sz="800" dirty="0"/>
          </a:p>
        </p:txBody>
      </p:sp>
      <p:sp>
        <p:nvSpPr>
          <p:cNvPr id="96" name="Shape 94"/>
          <p:cNvSpPr/>
          <p:nvPr/>
        </p:nvSpPr>
        <p:spPr>
          <a:xfrm>
            <a:off x="2971800" y="4183380"/>
            <a:ext cx="420624" cy="450799"/>
          </a:xfrm>
          <a:prstGeom prst="rect">
            <a:avLst/>
          </a:prstGeom>
          <a:solidFill>
            <a:srgbClr val="E6510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97" name="Text 95"/>
          <p:cNvSpPr/>
          <p:nvPr/>
        </p:nvSpPr>
        <p:spPr>
          <a:xfrm>
            <a:off x="3026664" y="4183380"/>
            <a:ext cx="310896" cy="45079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</a:t>
            </a:r>
            <a:endParaRPr lang="en-US" sz="1100" dirty="0"/>
          </a:p>
        </p:txBody>
      </p:sp>
      <p:sp>
        <p:nvSpPr>
          <p:cNvPr id="98" name="Shape 96"/>
          <p:cNvSpPr/>
          <p:nvPr/>
        </p:nvSpPr>
        <p:spPr>
          <a:xfrm>
            <a:off x="3392424" y="4183380"/>
            <a:ext cx="1737360" cy="450799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99" name="Text 97"/>
          <p:cNvSpPr/>
          <p:nvPr/>
        </p:nvSpPr>
        <p:spPr>
          <a:xfrm>
            <a:off x="3447288" y="4183380"/>
            <a:ext cx="1627632" cy="45079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UX design delayed 2 weeks</a:t>
            </a:r>
            <a:endParaRPr lang="en-US" sz="800" dirty="0"/>
          </a:p>
        </p:txBody>
      </p:sp>
      <p:sp>
        <p:nvSpPr>
          <p:cNvPr id="100" name="Shape 98"/>
          <p:cNvSpPr/>
          <p:nvPr/>
        </p:nvSpPr>
        <p:spPr>
          <a:xfrm>
            <a:off x="5129784" y="4183380"/>
            <a:ext cx="1737360" cy="450799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01" name="Text 99"/>
          <p:cNvSpPr/>
          <p:nvPr/>
        </p:nvSpPr>
        <p:spPr>
          <a:xfrm>
            <a:off x="5184648" y="4183380"/>
            <a:ext cx="1627632" cy="45079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Vendor lag / interim resource</a:t>
            </a:r>
            <a:endParaRPr lang="en-US" sz="800" dirty="0"/>
          </a:p>
        </p:txBody>
      </p:sp>
      <p:sp>
        <p:nvSpPr>
          <p:cNvPr id="102" name="Shape 100"/>
          <p:cNvSpPr/>
          <p:nvPr/>
        </p:nvSpPr>
        <p:spPr>
          <a:xfrm>
            <a:off x="6867144" y="4183380"/>
            <a:ext cx="822960" cy="450799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03" name="Text 101"/>
          <p:cNvSpPr/>
          <p:nvPr/>
        </p:nvSpPr>
        <p:spPr>
          <a:xfrm>
            <a:off x="6922008" y="4183380"/>
            <a:ext cx="713232" cy="45079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+6%</a:t>
            </a:r>
            <a:endParaRPr lang="en-US" sz="800" dirty="0"/>
          </a:p>
        </p:txBody>
      </p:sp>
      <p:sp>
        <p:nvSpPr>
          <p:cNvPr id="104" name="Shape 102"/>
          <p:cNvSpPr/>
          <p:nvPr/>
        </p:nvSpPr>
        <p:spPr>
          <a:xfrm>
            <a:off x="7690104" y="4183380"/>
            <a:ext cx="1225296" cy="450799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05" name="Text 103"/>
          <p:cNvSpPr/>
          <p:nvPr/>
        </p:nvSpPr>
        <p:spPr>
          <a:xfrm>
            <a:off x="7744968" y="4183380"/>
            <a:ext cx="1115568" cy="45079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Approve resource</a:t>
            </a:r>
            <a:endParaRPr lang="en-US" sz="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256032"/>
            <a:ext cx="36576" cy="292608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93776" y="246888"/>
            <a:ext cx="6400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00" kern="0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TRANSFORMATION STATUS REPORT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8046720" y="164592"/>
            <a:ext cx="914400" cy="256032"/>
          </a:xfrm>
          <a:prstGeom prst="roundRect">
            <a:avLst>
              <a:gd name="adj" fmla="val 17857"/>
            </a:avLst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046720" y="164592"/>
            <a:ext cx="914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Layout B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365760" y="594360"/>
            <a:ext cx="8412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Initiative Dashboard — Card View</a:t>
            </a:r>
            <a:endParaRPr lang="en-US" sz="2600" dirty="0"/>
          </a:p>
        </p:txBody>
      </p:sp>
      <p:sp>
        <p:nvSpPr>
          <p:cNvPr id="7" name="Text 5"/>
          <p:cNvSpPr/>
          <p:nvPr/>
        </p:nvSpPr>
        <p:spPr>
          <a:xfrm>
            <a:off x="365760" y="1078992"/>
            <a:ext cx="8412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One card per initiative — use for exec briefings and steering reviews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0" y="4919472"/>
            <a:ext cx="9144000" cy="219456"/>
          </a:xfrm>
          <a:prstGeom prst="rect">
            <a:avLst/>
          </a:prstGeom>
          <a:solidFill>
            <a:srgbClr val="E8EEF4"/>
          </a:solidFill>
          <a:ln w="12700">
            <a:solidFill>
              <a:srgbClr val="E8EEF4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365760" y="4928616"/>
            <a:ext cx="8412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 | B  ·  Status Report  ·  soufianeboudarraja.com</a:t>
            </a:r>
            <a:endParaRPr lang="en-US" sz="800" dirty="0"/>
          </a:p>
        </p:txBody>
      </p:sp>
      <p:sp>
        <p:nvSpPr>
          <p:cNvPr id="10" name="Shape 8"/>
          <p:cNvSpPr/>
          <p:nvPr/>
        </p:nvSpPr>
        <p:spPr>
          <a:xfrm>
            <a:off x="320040" y="1389888"/>
            <a:ext cx="2670048" cy="1444752"/>
          </a:xfrm>
          <a:prstGeom prst="rect">
            <a:avLst/>
          </a:prstGeom>
          <a:solidFill>
            <a:srgbClr val="E8EEF4"/>
          </a:solidFill>
          <a:ln w="19050">
            <a:solidFill>
              <a:srgbClr val="2E7D32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11" name="Shape 9"/>
          <p:cNvSpPr/>
          <p:nvPr/>
        </p:nvSpPr>
        <p:spPr>
          <a:xfrm>
            <a:off x="320040" y="1389888"/>
            <a:ext cx="2670048" cy="73152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2404872" y="1463040"/>
            <a:ext cx="585216" cy="402336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2404872" y="1463040"/>
            <a:ext cx="585216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</a:t>
            </a:r>
            <a:endParaRPr lang="en-US" sz="700" dirty="0"/>
          </a:p>
          <a:p>
            <a:pPr algn="ctr" indent="0" marL="0">
              <a:buNone/>
            </a:pPr>
            <a:r>
              <a:rPr lang="en-US" sz="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TRACK</a:t>
            </a:r>
            <a:endParaRPr lang="en-US" sz="700" dirty="0"/>
          </a:p>
        </p:txBody>
      </p:sp>
      <p:sp>
        <p:nvSpPr>
          <p:cNvPr id="14" name="Text 12"/>
          <p:cNvSpPr/>
          <p:nvPr/>
        </p:nvSpPr>
        <p:spPr>
          <a:xfrm>
            <a:off x="411480" y="1499616"/>
            <a:ext cx="193852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O2C Process Redesign</a:t>
            </a:r>
            <a:endParaRPr lang="en-US" sz="1100" dirty="0"/>
          </a:p>
        </p:txBody>
      </p:sp>
      <p:sp>
        <p:nvSpPr>
          <p:cNvPr id="15" name="Text 13"/>
          <p:cNvSpPr/>
          <p:nvPr/>
        </p:nvSpPr>
        <p:spPr>
          <a:xfrm>
            <a:off x="411480" y="1792224"/>
            <a:ext cx="248716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Owner: J. Müller</a:t>
            </a:r>
            <a:endParaRPr lang="en-US" sz="800" dirty="0"/>
          </a:p>
        </p:txBody>
      </p:sp>
      <p:sp>
        <p:nvSpPr>
          <p:cNvPr id="16" name="Shape 14"/>
          <p:cNvSpPr/>
          <p:nvPr/>
        </p:nvSpPr>
        <p:spPr>
          <a:xfrm>
            <a:off x="411480" y="2029968"/>
            <a:ext cx="2487168" cy="128016"/>
          </a:xfrm>
          <a:prstGeom prst="rect">
            <a:avLst/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411480" y="2029968"/>
            <a:ext cx="1790761" cy="128016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411480" y="2185416"/>
            <a:ext cx="248716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72% complete</a:t>
            </a:r>
            <a:endParaRPr lang="en-US" sz="750" dirty="0"/>
          </a:p>
        </p:txBody>
      </p:sp>
      <p:sp>
        <p:nvSpPr>
          <p:cNvPr id="19" name="Shape 17"/>
          <p:cNvSpPr/>
          <p:nvPr/>
        </p:nvSpPr>
        <p:spPr>
          <a:xfrm>
            <a:off x="411480" y="2377440"/>
            <a:ext cx="2487168" cy="0"/>
          </a:xfrm>
          <a:prstGeom prst="line">
            <a:avLst/>
          </a:prstGeom>
          <a:noFill/>
          <a:ln w="6350">
            <a:solidFill>
              <a:srgbClr val="C5D4E3"/>
            </a:solidFill>
            <a:prstDash val="dash"/>
          </a:ln>
        </p:spPr>
      </p:sp>
      <p:sp>
        <p:nvSpPr>
          <p:cNvPr id="20" name="Text 18"/>
          <p:cNvSpPr/>
          <p:nvPr/>
        </p:nvSpPr>
        <p:spPr>
          <a:xfrm>
            <a:off x="411480" y="2414016"/>
            <a:ext cx="248716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Risk: IT dependency</a:t>
            </a:r>
            <a:endParaRPr lang="en-US" sz="800" dirty="0"/>
          </a:p>
        </p:txBody>
      </p:sp>
      <p:sp>
        <p:nvSpPr>
          <p:cNvPr id="21" name="Text 19"/>
          <p:cNvSpPr/>
          <p:nvPr/>
        </p:nvSpPr>
        <p:spPr>
          <a:xfrm>
            <a:off x="411480" y="2606040"/>
            <a:ext cx="248716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Next: Pilot go-live: wk 8</a:t>
            </a:r>
            <a:endParaRPr lang="en-US" sz="800" dirty="0"/>
          </a:p>
        </p:txBody>
      </p:sp>
      <p:sp>
        <p:nvSpPr>
          <p:cNvPr id="22" name="Shape 20"/>
          <p:cNvSpPr/>
          <p:nvPr/>
        </p:nvSpPr>
        <p:spPr>
          <a:xfrm>
            <a:off x="3246120" y="1389888"/>
            <a:ext cx="2670048" cy="1444752"/>
          </a:xfrm>
          <a:prstGeom prst="rect">
            <a:avLst/>
          </a:prstGeom>
          <a:solidFill>
            <a:srgbClr val="E8EEF4"/>
          </a:solidFill>
          <a:ln w="19050">
            <a:solidFill>
              <a:srgbClr val="E65100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23" name="Shape 21"/>
          <p:cNvSpPr/>
          <p:nvPr/>
        </p:nvSpPr>
        <p:spPr>
          <a:xfrm>
            <a:off x="3246120" y="1389888"/>
            <a:ext cx="2670048" cy="73152"/>
          </a:xfrm>
          <a:prstGeom prst="rect">
            <a:avLst/>
          </a:prstGeom>
          <a:solidFill>
            <a:srgbClr val="E65100"/>
          </a:solidFill>
          <a:ln w="12700">
            <a:solidFill>
              <a:srgbClr val="E65100"/>
            </a:solidFill>
            <a:prstDash val="solid"/>
          </a:ln>
        </p:spPr>
      </p:sp>
      <p:sp>
        <p:nvSpPr>
          <p:cNvPr id="24" name="Shape 22"/>
          <p:cNvSpPr/>
          <p:nvPr/>
        </p:nvSpPr>
        <p:spPr>
          <a:xfrm>
            <a:off x="5330952" y="1463040"/>
            <a:ext cx="585216" cy="402336"/>
          </a:xfrm>
          <a:prstGeom prst="rect">
            <a:avLst/>
          </a:prstGeom>
          <a:solidFill>
            <a:srgbClr val="E65100"/>
          </a:solidFill>
          <a:ln w="12700">
            <a:solidFill>
              <a:srgbClr val="E65100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5330952" y="1463040"/>
            <a:ext cx="585216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</a:t>
            </a:r>
            <a:endParaRPr lang="en-US" sz="700" dirty="0"/>
          </a:p>
          <a:p>
            <a:pPr algn="ctr" indent="0" marL="0">
              <a:buNone/>
            </a:pPr>
            <a:r>
              <a:rPr lang="en-US" sz="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RISK</a:t>
            </a:r>
            <a:endParaRPr lang="en-US" sz="700" dirty="0"/>
          </a:p>
        </p:txBody>
      </p:sp>
      <p:sp>
        <p:nvSpPr>
          <p:cNvPr id="26" name="Text 24"/>
          <p:cNvSpPr/>
          <p:nvPr/>
        </p:nvSpPr>
        <p:spPr>
          <a:xfrm>
            <a:off x="3337560" y="1499616"/>
            <a:ext cx="193852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ERP Data Migration</a:t>
            </a:r>
            <a:endParaRPr lang="en-US" sz="1100" dirty="0"/>
          </a:p>
        </p:txBody>
      </p:sp>
      <p:sp>
        <p:nvSpPr>
          <p:cNvPr id="27" name="Text 25"/>
          <p:cNvSpPr/>
          <p:nvPr/>
        </p:nvSpPr>
        <p:spPr>
          <a:xfrm>
            <a:off x="3337560" y="1792224"/>
            <a:ext cx="248716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Owner: S. Li</a:t>
            </a:r>
            <a:endParaRPr lang="en-US" sz="800" dirty="0"/>
          </a:p>
        </p:txBody>
      </p:sp>
      <p:sp>
        <p:nvSpPr>
          <p:cNvPr id="28" name="Shape 26"/>
          <p:cNvSpPr/>
          <p:nvPr/>
        </p:nvSpPr>
        <p:spPr>
          <a:xfrm>
            <a:off x="3337560" y="2029968"/>
            <a:ext cx="2487168" cy="128016"/>
          </a:xfrm>
          <a:prstGeom prst="rect">
            <a:avLst/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3337560" y="2029968"/>
            <a:ext cx="1193841" cy="128016"/>
          </a:xfrm>
          <a:prstGeom prst="rect">
            <a:avLst/>
          </a:prstGeom>
          <a:solidFill>
            <a:srgbClr val="E65100"/>
          </a:solidFill>
          <a:ln w="12700">
            <a:solidFill>
              <a:srgbClr val="E65100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3337560" y="2185416"/>
            <a:ext cx="248716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48% complete</a:t>
            </a:r>
            <a:endParaRPr lang="en-US" sz="750" dirty="0"/>
          </a:p>
        </p:txBody>
      </p:sp>
      <p:sp>
        <p:nvSpPr>
          <p:cNvPr id="31" name="Shape 29"/>
          <p:cNvSpPr/>
          <p:nvPr/>
        </p:nvSpPr>
        <p:spPr>
          <a:xfrm>
            <a:off x="3337560" y="2377440"/>
            <a:ext cx="2487168" cy="0"/>
          </a:xfrm>
          <a:prstGeom prst="line">
            <a:avLst/>
          </a:prstGeom>
          <a:noFill/>
          <a:ln w="6350">
            <a:solidFill>
              <a:srgbClr val="C5D4E3"/>
            </a:solidFill>
            <a:prstDash val="dash"/>
          </a:ln>
        </p:spPr>
      </p:sp>
      <p:sp>
        <p:nvSpPr>
          <p:cNvPr id="32" name="Text 30"/>
          <p:cNvSpPr/>
          <p:nvPr/>
        </p:nvSpPr>
        <p:spPr>
          <a:xfrm>
            <a:off x="3337560" y="2414016"/>
            <a:ext cx="248716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Risk: Data quality</a:t>
            </a:r>
            <a:endParaRPr lang="en-US" sz="800" dirty="0"/>
          </a:p>
        </p:txBody>
      </p:sp>
      <p:sp>
        <p:nvSpPr>
          <p:cNvPr id="33" name="Text 31"/>
          <p:cNvSpPr/>
          <p:nvPr/>
        </p:nvSpPr>
        <p:spPr>
          <a:xfrm>
            <a:off x="3337560" y="2606040"/>
            <a:ext cx="248716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Next: QA sprint complete: wk 6</a:t>
            </a:r>
            <a:endParaRPr lang="en-US" sz="800" dirty="0"/>
          </a:p>
        </p:txBody>
      </p:sp>
      <p:sp>
        <p:nvSpPr>
          <p:cNvPr id="34" name="Shape 32"/>
          <p:cNvSpPr/>
          <p:nvPr/>
        </p:nvSpPr>
        <p:spPr>
          <a:xfrm>
            <a:off x="6172200" y="1389888"/>
            <a:ext cx="2670048" cy="1444752"/>
          </a:xfrm>
          <a:prstGeom prst="rect">
            <a:avLst/>
          </a:prstGeom>
          <a:solidFill>
            <a:srgbClr val="E8EEF4"/>
          </a:solidFill>
          <a:ln w="19050">
            <a:solidFill>
              <a:srgbClr val="2E7D32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35" name="Shape 33"/>
          <p:cNvSpPr/>
          <p:nvPr/>
        </p:nvSpPr>
        <p:spPr>
          <a:xfrm>
            <a:off x="6172200" y="1389888"/>
            <a:ext cx="2670048" cy="73152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</p:sp>
      <p:sp>
        <p:nvSpPr>
          <p:cNvPr id="36" name="Shape 34"/>
          <p:cNvSpPr/>
          <p:nvPr/>
        </p:nvSpPr>
        <p:spPr>
          <a:xfrm>
            <a:off x="8257032" y="1463040"/>
            <a:ext cx="585216" cy="402336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</p:sp>
      <p:sp>
        <p:nvSpPr>
          <p:cNvPr id="37" name="Text 35"/>
          <p:cNvSpPr/>
          <p:nvPr/>
        </p:nvSpPr>
        <p:spPr>
          <a:xfrm>
            <a:off x="8257032" y="1463040"/>
            <a:ext cx="585216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</a:t>
            </a:r>
            <a:endParaRPr lang="en-US" sz="700" dirty="0"/>
          </a:p>
          <a:p>
            <a:pPr algn="ctr" indent="0" marL="0">
              <a:buNone/>
            </a:pPr>
            <a:r>
              <a:rPr lang="en-US" sz="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TRACK</a:t>
            </a:r>
            <a:endParaRPr lang="en-US" sz="700" dirty="0"/>
          </a:p>
        </p:txBody>
      </p:sp>
      <p:sp>
        <p:nvSpPr>
          <p:cNvPr id="38" name="Text 36"/>
          <p:cNvSpPr/>
          <p:nvPr/>
        </p:nvSpPr>
        <p:spPr>
          <a:xfrm>
            <a:off x="6263640" y="1499616"/>
            <a:ext cx="193852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Automation Wave 1</a:t>
            </a:r>
            <a:endParaRPr lang="en-US" sz="1100" dirty="0"/>
          </a:p>
        </p:txBody>
      </p:sp>
      <p:sp>
        <p:nvSpPr>
          <p:cNvPr id="39" name="Text 37"/>
          <p:cNvSpPr/>
          <p:nvPr/>
        </p:nvSpPr>
        <p:spPr>
          <a:xfrm>
            <a:off x="6263640" y="1792224"/>
            <a:ext cx="248716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Owner: A. Patel</a:t>
            </a:r>
            <a:endParaRPr lang="en-US" sz="800" dirty="0"/>
          </a:p>
        </p:txBody>
      </p:sp>
      <p:sp>
        <p:nvSpPr>
          <p:cNvPr id="40" name="Shape 38"/>
          <p:cNvSpPr/>
          <p:nvPr/>
        </p:nvSpPr>
        <p:spPr>
          <a:xfrm>
            <a:off x="6263640" y="2029968"/>
            <a:ext cx="2487168" cy="128016"/>
          </a:xfrm>
          <a:prstGeom prst="rect">
            <a:avLst/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1" name="Shape 39"/>
          <p:cNvSpPr/>
          <p:nvPr/>
        </p:nvSpPr>
        <p:spPr>
          <a:xfrm>
            <a:off x="6263640" y="2029968"/>
            <a:ext cx="2114093" cy="128016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</p:sp>
      <p:sp>
        <p:nvSpPr>
          <p:cNvPr id="42" name="Text 40"/>
          <p:cNvSpPr/>
          <p:nvPr/>
        </p:nvSpPr>
        <p:spPr>
          <a:xfrm>
            <a:off x="6263640" y="2185416"/>
            <a:ext cx="248716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85% complete</a:t>
            </a:r>
            <a:endParaRPr lang="en-US" sz="750" dirty="0"/>
          </a:p>
        </p:txBody>
      </p:sp>
      <p:sp>
        <p:nvSpPr>
          <p:cNvPr id="43" name="Shape 41"/>
          <p:cNvSpPr/>
          <p:nvPr/>
        </p:nvSpPr>
        <p:spPr>
          <a:xfrm>
            <a:off x="6263640" y="2377440"/>
            <a:ext cx="2487168" cy="0"/>
          </a:xfrm>
          <a:prstGeom prst="line">
            <a:avLst/>
          </a:prstGeom>
          <a:noFill/>
          <a:ln w="6350">
            <a:solidFill>
              <a:srgbClr val="C5D4E3"/>
            </a:solidFill>
            <a:prstDash val="dash"/>
          </a:ln>
        </p:spPr>
      </p:sp>
      <p:sp>
        <p:nvSpPr>
          <p:cNvPr id="44" name="Text 42"/>
          <p:cNvSpPr/>
          <p:nvPr/>
        </p:nvSpPr>
        <p:spPr>
          <a:xfrm>
            <a:off x="6263640" y="2414016"/>
            <a:ext cx="248716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Risk: Adoption</a:t>
            </a:r>
            <a:endParaRPr lang="en-US" sz="800" dirty="0"/>
          </a:p>
        </p:txBody>
      </p:sp>
      <p:sp>
        <p:nvSpPr>
          <p:cNvPr id="45" name="Text 43"/>
          <p:cNvSpPr/>
          <p:nvPr/>
        </p:nvSpPr>
        <p:spPr>
          <a:xfrm>
            <a:off x="6263640" y="2606040"/>
            <a:ext cx="248716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Next: UAT sign-off: wk 5</a:t>
            </a:r>
            <a:endParaRPr lang="en-US" sz="800" dirty="0"/>
          </a:p>
        </p:txBody>
      </p:sp>
      <p:sp>
        <p:nvSpPr>
          <p:cNvPr id="46" name="Shape 44"/>
          <p:cNvSpPr/>
          <p:nvPr/>
        </p:nvSpPr>
        <p:spPr>
          <a:xfrm>
            <a:off x="320040" y="3017520"/>
            <a:ext cx="2670048" cy="1444752"/>
          </a:xfrm>
          <a:prstGeom prst="rect">
            <a:avLst/>
          </a:prstGeom>
          <a:solidFill>
            <a:srgbClr val="E8EEF4"/>
          </a:solidFill>
          <a:ln w="19050">
            <a:solidFill>
              <a:srgbClr val="C62828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47" name="Shape 45"/>
          <p:cNvSpPr/>
          <p:nvPr/>
        </p:nvSpPr>
        <p:spPr>
          <a:xfrm>
            <a:off x="320040" y="3017520"/>
            <a:ext cx="2670048" cy="73152"/>
          </a:xfrm>
          <a:prstGeom prst="rect">
            <a:avLst/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2404872" y="3090672"/>
            <a:ext cx="585216" cy="402336"/>
          </a:xfrm>
          <a:prstGeom prst="rect">
            <a:avLst/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</p:sp>
      <p:sp>
        <p:nvSpPr>
          <p:cNvPr id="49" name="Text 47"/>
          <p:cNvSpPr/>
          <p:nvPr/>
        </p:nvSpPr>
        <p:spPr>
          <a:xfrm>
            <a:off x="2404872" y="3090672"/>
            <a:ext cx="585216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OFF</a:t>
            </a:r>
            <a:endParaRPr lang="en-US" sz="700" dirty="0"/>
          </a:p>
          <a:p>
            <a:pPr algn="ctr" indent="0" marL="0">
              <a:buNone/>
            </a:pPr>
            <a:r>
              <a:rPr lang="en-US" sz="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TRACK</a:t>
            </a:r>
            <a:endParaRPr lang="en-US" sz="700" dirty="0"/>
          </a:p>
        </p:txBody>
      </p:sp>
      <p:sp>
        <p:nvSpPr>
          <p:cNvPr id="50" name="Text 48"/>
          <p:cNvSpPr/>
          <p:nvPr/>
        </p:nvSpPr>
        <p:spPr>
          <a:xfrm>
            <a:off x="411480" y="3127248"/>
            <a:ext cx="193852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Compliance Uplift</a:t>
            </a:r>
            <a:endParaRPr lang="en-US" sz="1100" dirty="0"/>
          </a:p>
        </p:txBody>
      </p:sp>
      <p:sp>
        <p:nvSpPr>
          <p:cNvPr id="51" name="Text 49"/>
          <p:cNvSpPr/>
          <p:nvPr/>
        </p:nvSpPr>
        <p:spPr>
          <a:xfrm>
            <a:off x="411480" y="3419856"/>
            <a:ext cx="248716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Owner: M. Garcia</a:t>
            </a:r>
            <a:endParaRPr lang="en-US" sz="800" dirty="0"/>
          </a:p>
        </p:txBody>
      </p:sp>
      <p:sp>
        <p:nvSpPr>
          <p:cNvPr id="52" name="Shape 50"/>
          <p:cNvSpPr/>
          <p:nvPr/>
        </p:nvSpPr>
        <p:spPr>
          <a:xfrm>
            <a:off x="411480" y="3657600"/>
            <a:ext cx="2487168" cy="128016"/>
          </a:xfrm>
          <a:prstGeom prst="rect">
            <a:avLst/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3" name="Shape 51"/>
          <p:cNvSpPr/>
          <p:nvPr/>
        </p:nvSpPr>
        <p:spPr>
          <a:xfrm>
            <a:off x="411480" y="3657600"/>
            <a:ext cx="547177" cy="128016"/>
          </a:xfrm>
          <a:prstGeom prst="rect">
            <a:avLst/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</p:sp>
      <p:sp>
        <p:nvSpPr>
          <p:cNvPr id="54" name="Text 52"/>
          <p:cNvSpPr/>
          <p:nvPr/>
        </p:nvSpPr>
        <p:spPr>
          <a:xfrm>
            <a:off x="411480" y="3813048"/>
            <a:ext cx="248716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22% complete</a:t>
            </a:r>
            <a:endParaRPr lang="en-US" sz="750" dirty="0"/>
          </a:p>
        </p:txBody>
      </p:sp>
      <p:sp>
        <p:nvSpPr>
          <p:cNvPr id="55" name="Shape 53"/>
          <p:cNvSpPr/>
          <p:nvPr/>
        </p:nvSpPr>
        <p:spPr>
          <a:xfrm>
            <a:off x="411480" y="4005072"/>
            <a:ext cx="2487168" cy="0"/>
          </a:xfrm>
          <a:prstGeom prst="line">
            <a:avLst/>
          </a:prstGeom>
          <a:noFill/>
          <a:ln w="6350">
            <a:solidFill>
              <a:srgbClr val="C5D4E3"/>
            </a:solidFill>
            <a:prstDash val="dash"/>
          </a:ln>
        </p:spPr>
      </p:sp>
      <p:sp>
        <p:nvSpPr>
          <p:cNvPr id="56" name="Text 54"/>
          <p:cNvSpPr/>
          <p:nvPr/>
        </p:nvSpPr>
        <p:spPr>
          <a:xfrm>
            <a:off x="411480" y="4041648"/>
            <a:ext cx="248716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Risk: GDPR audit</a:t>
            </a:r>
            <a:endParaRPr lang="en-US" sz="800" dirty="0"/>
          </a:p>
        </p:txBody>
      </p:sp>
      <p:sp>
        <p:nvSpPr>
          <p:cNvPr id="57" name="Text 55"/>
          <p:cNvSpPr/>
          <p:nvPr/>
        </p:nvSpPr>
        <p:spPr>
          <a:xfrm>
            <a:off x="411480" y="4233672"/>
            <a:ext cx="248716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Next: Legal review: urgent</a:t>
            </a:r>
            <a:endParaRPr lang="en-US" sz="800" dirty="0"/>
          </a:p>
        </p:txBody>
      </p:sp>
      <p:sp>
        <p:nvSpPr>
          <p:cNvPr id="58" name="Shape 56"/>
          <p:cNvSpPr/>
          <p:nvPr/>
        </p:nvSpPr>
        <p:spPr>
          <a:xfrm>
            <a:off x="3246120" y="3017520"/>
            <a:ext cx="2670048" cy="1444752"/>
          </a:xfrm>
          <a:prstGeom prst="rect">
            <a:avLst/>
          </a:prstGeom>
          <a:solidFill>
            <a:srgbClr val="E8EEF4"/>
          </a:solidFill>
          <a:ln w="19050">
            <a:solidFill>
              <a:srgbClr val="2E7D32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59" name="Shape 57"/>
          <p:cNvSpPr/>
          <p:nvPr/>
        </p:nvSpPr>
        <p:spPr>
          <a:xfrm>
            <a:off x="3246120" y="3017520"/>
            <a:ext cx="2670048" cy="73152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</p:sp>
      <p:sp>
        <p:nvSpPr>
          <p:cNvPr id="60" name="Shape 58"/>
          <p:cNvSpPr/>
          <p:nvPr/>
        </p:nvSpPr>
        <p:spPr>
          <a:xfrm>
            <a:off x="5330952" y="3090672"/>
            <a:ext cx="585216" cy="402336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</p:sp>
      <p:sp>
        <p:nvSpPr>
          <p:cNvPr id="61" name="Text 59"/>
          <p:cNvSpPr/>
          <p:nvPr/>
        </p:nvSpPr>
        <p:spPr>
          <a:xfrm>
            <a:off x="5330952" y="3090672"/>
            <a:ext cx="585216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</a:t>
            </a:r>
            <a:endParaRPr lang="en-US" sz="700" dirty="0"/>
          </a:p>
          <a:p>
            <a:pPr algn="ctr" indent="0" marL="0">
              <a:buNone/>
            </a:pPr>
            <a:r>
              <a:rPr lang="en-US" sz="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TRACK</a:t>
            </a:r>
            <a:endParaRPr lang="en-US" sz="700" dirty="0"/>
          </a:p>
        </p:txBody>
      </p:sp>
      <p:sp>
        <p:nvSpPr>
          <p:cNvPr id="62" name="Text 60"/>
          <p:cNvSpPr/>
          <p:nvPr/>
        </p:nvSpPr>
        <p:spPr>
          <a:xfrm>
            <a:off x="3337560" y="3127248"/>
            <a:ext cx="193852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Workforce Upskilling</a:t>
            </a:r>
            <a:endParaRPr lang="en-US" sz="1100" dirty="0"/>
          </a:p>
        </p:txBody>
      </p:sp>
      <p:sp>
        <p:nvSpPr>
          <p:cNvPr id="63" name="Text 61"/>
          <p:cNvSpPr/>
          <p:nvPr/>
        </p:nvSpPr>
        <p:spPr>
          <a:xfrm>
            <a:off x="3337560" y="3419856"/>
            <a:ext cx="248716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Owner: T. Nguyen</a:t>
            </a:r>
            <a:endParaRPr lang="en-US" sz="800" dirty="0"/>
          </a:p>
        </p:txBody>
      </p:sp>
      <p:sp>
        <p:nvSpPr>
          <p:cNvPr id="64" name="Shape 62"/>
          <p:cNvSpPr/>
          <p:nvPr/>
        </p:nvSpPr>
        <p:spPr>
          <a:xfrm>
            <a:off x="3337560" y="3657600"/>
            <a:ext cx="2487168" cy="128016"/>
          </a:xfrm>
          <a:prstGeom prst="rect">
            <a:avLst/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5" name="Shape 63"/>
          <p:cNvSpPr/>
          <p:nvPr/>
        </p:nvSpPr>
        <p:spPr>
          <a:xfrm>
            <a:off x="3337560" y="3657600"/>
            <a:ext cx="1492301" cy="128016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</p:sp>
      <p:sp>
        <p:nvSpPr>
          <p:cNvPr id="66" name="Text 64"/>
          <p:cNvSpPr/>
          <p:nvPr/>
        </p:nvSpPr>
        <p:spPr>
          <a:xfrm>
            <a:off x="3337560" y="3813048"/>
            <a:ext cx="248716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60% complete</a:t>
            </a:r>
            <a:endParaRPr lang="en-US" sz="750" dirty="0"/>
          </a:p>
        </p:txBody>
      </p:sp>
      <p:sp>
        <p:nvSpPr>
          <p:cNvPr id="67" name="Shape 65"/>
          <p:cNvSpPr/>
          <p:nvPr/>
        </p:nvSpPr>
        <p:spPr>
          <a:xfrm>
            <a:off x="3337560" y="4005072"/>
            <a:ext cx="2487168" cy="0"/>
          </a:xfrm>
          <a:prstGeom prst="line">
            <a:avLst/>
          </a:prstGeom>
          <a:noFill/>
          <a:ln w="6350">
            <a:solidFill>
              <a:srgbClr val="C5D4E3"/>
            </a:solidFill>
            <a:prstDash val="dash"/>
          </a:ln>
        </p:spPr>
      </p:sp>
      <p:sp>
        <p:nvSpPr>
          <p:cNvPr id="68" name="Text 66"/>
          <p:cNvSpPr/>
          <p:nvPr/>
        </p:nvSpPr>
        <p:spPr>
          <a:xfrm>
            <a:off x="3337560" y="4041648"/>
            <a:ext cx="248716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Risk: Availability</a:t>
            </a:r>
            <a:endParaRPr lang="en-US" sz="800" dirty="0"/>
          </a:p>
        </p:txBody>
      </p:sp>
      <p:sp>
        <p:nvSpPr>
          <p:cNvPr id="69" name="Text 67"/>
          <p:cNvSpPr/>
          <p:nvPr/>
        </p:nvSpPr>
        <p:spPr>
          <a:xfrm>
            <a:off x="3337560" y="4233672"/>
            <a:ext cx="248716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Next: Wave 2 kick-off: wk 9</a:t>
            </a:r>
            <a:endParaRPr lang="en-US" sz="800" dirty="0"/>
          </a:p>
        </p:txBody>
      </p:sp>
      <p:sp>
        <p:nvSpPr>
          <p:cNvPr id="70" name="Shape 68"/>
          <p:cNvSpPr/>
          <p:nvPr/>
        </p:nvSpPr>
        <p:spPr>
          <a:xfrm>
            <a:off x="6172200" y="3017520"/>
            <a:ext cx="2670048" cy="1444752"/>
          </a:xfrm>
          <a:prstGeom prst="rect">
            <a:avLst/>
          </a:prstGeom>
          <a:solidFill>
            <a:srgbClr val="E8EEF4"/>
          </a:solidFill>
          <a:ln w="19050">
            <a:solidFill>
              <a:srgbClr val="E65100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71" name="Shape 69"/>
          <p:cNvSpPr/>
          <p:nvPr/>
        </p:nvSpPr>
        <p:spPr>
          <a:xfrm>
            <a:off x="6172200" y="3017520"/>
            <a:ext cx="2670048" cy="73152"/>
          </a:xfrm>
          <a:prstGeom prst="rect">
            <a:avLst/>
          </a:prstGeom>
          <a:solidFill>
            <a:srgbClr val="E65100"/>
          </a:solidFill>
          <a:ln w="12700">
            <a:solidFill>
              <a:srgbClr val="E65100"/>
            </a:solidFill>
            <a:prstDash val="solid"/>
          </a:ln>
        </p:spPr>
      </p:sp>
      <p:sp>
        <p:nvSpPr>
          <p:cNvPr id="72" name="Shape 70"/>
          <p:cNvSpPr/>
          <p:nvPr/>
        </p:nvSpPr>
        <p:spPr>
          <a:xfrm>
            <a:off x="8257032" y="3090672"/>
            <a:ext cx="585216" cy="402336"/>
          </a:xfrm>
          <a:prstGeom prst="rect">
            <a:avLst/>
          </a:prstGeom>
          <a:solidFill>
            <a:srgbClr val="E65100"/>
          </a:solidFill>
          <a:ln w="12700">
            <a:solidFill>
              <a:srgbClr val="E65100"/>
            </a:solidFill>
            <a:prstDash val="solid"/>
          </a:ln>
        </p:spPr>
      </p:sp>
      <p:sp>
        <p:nvSpPr>
          <p:cNvPr id="73" name="Text 71"/>
          <p:cNvSpPr/>
          <p:nvPr/>
        </p:nvSpPr>
        <p:spPr>
          <a:xfrm>
            <a:off x="8257032" y="3090672"/>
            <a:ext cx="585216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</a:t>
            </a:r>
            <a:endParaRPr lang="en-US" sz="700" dirty="0"/>
          </a:p>
          <a:p>
            <a:pPr algn="ctr" indent="0" marL="0">
              <a:buNone/>
            </a:pPr>
            <a:r>
              <a:rPr lang="en-US" sz="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RISK</a:t>
            </a:r>
            <a:endParaRPr lang="en-US" sz="700" dirty="0"/>
          </a:p>
        </p:txBody>
      </p:sp>
      <p:sp>
        <p:nvSpPr>
          <p:cNvPr id="74" name="Text 72"/>
          <p:cNvSpPr/>
          <p:nvPr/>
        </p:nvSpPr>
        <p:spPr>
          <a:xfrm>
            <a:off x="6263640" y="3127248"/>
            <a:ext cx="193852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Customer Portal MVP</a:t>
            </a:r>
            <a:endParaRPr lang="en-US" sz="1100" dirty="0"/>
          </a:p>
        </p:txBody>
      </p:sp>
      <p:sp>
        <p:nvSpPr>
          <p:cNvPr id="75" name="Text 73"/>
          <p:cNvSpPr/>
          <p:nvPr/>
        </p:nvSpPr>
        <p:spPr>
          <a:xfrm>
            <a:off x="6263640" y="3419856"/>
            <a:ext cx="248716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Owner: L. Brown</a:t>
            </a:r>
            <a:endParaRPr lang="en-US" sz="800" dirty="0"/>
          </a:p>
        </p:txBody>
      </p:sp>
      <p:sp>
        <p:nvSpPr>
          <p:cNvPr id="76" name="Shape 74"/>
          <p:cNvSpPr/>
          <p:nvPr/>
        </p:nvSpPr>
        <p:spPr>
          <a:xfrm>
            <a:off x="6263640" y="3657600"/>
            <a:ext cx="2487168" cy="128016"/>
          </a:xfrm>
          <a:prstGeom prst="rect">
            <a:avLst/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7" name="Shape 75"/>
          <p:cNvSpPr/>
          <p:nvPr/>
        </p:nvSpPr>
        <p:spPr>
          <a:xfrm>
            <a:off x="6263640" y="3657600"/>
            <a:ext cx="945124" cy="128016"/>
          </a:xfrm>
          <a:prstGeom prst="rect">
            <a:avLst/>
          </a:prstGeom>
          <a:solidFill>
            <a:srgbClr val="E65100"/>
          </a:solidFill>
          <a:ln w="12700">
            <a:solidFill>
              <a:srgbClr val="E65100"/>
            </a:solidFill>
            <a:prstDash val="solid"/>
          </a:ln>
        </p:spPr>
      </p:sp>
      <p:sp>
        <p:nvSpPr>
          <p:cNvPr id="78" name="Text 76"/>
          <p:cNvSpPr/>
          <p:nvPr/>
        </p:nvSpPr>
        <p:spPr>
          <a:xfrm>
            <a:off x="6263640" y="3813048"/>
            <a:ext cx="248716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38% complete</a:t>
            </a:r>
            <a:endParaRPr lang="en-US" sz="750" dirty="0"/>
          </a:p>
        </p:txBody>
      </p:sp>
      <p:sp>
        <p:nvSpPr>
          <p:cNvPr id="79" name="Shape 77"/>
          <p:cNvSpPr/>
          <p:nvPr/>
        </p:nvSpPr>
        <p:spPr>
          <a:xfrm>
            <a:off x="6263640" y="4005072"/>
            <a:ext cx="2487168" cy="0"/>
          </a:xfrm>
          <a:prstGeom prst="line">
            <a:avLst/>
          </a:prstGeom>
          <a:noFill/>
          <a:ln w="6350">
            <a:solidFill>
              <a:srgbClr val="C5D4E3"/>
            </a:solidFill>
            <a:prstDash val="dash"/>
          </a:ln>
        </p:spPr>
      </p:sp>
      <p:sp>
        <p:nvSpPr>
          <p:cNvPr id="80" name="Text 78"/>
          <p:cNvSpPr/>
          <p:nvPr/>
        </p:nvSpPr>
        <p:spPr>
          <a:xfrm>
            <a:off x="6263640" y="4041648"/>
            <a:ext cx="248716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Risk: Vendor lag</a:t>
            </a:r>
            <a:endParaRPr lang="en-US" sz="800" dirty="0"/>
          </a:p>
        </p:txBody>
      </p:sp>
      <p:sp>
        <p:nvSpPr>
          <p:cNvPr id="81" name="Text 79"/>
          <p:cNvSpPr/>
          <p:nvPr/>
        </p:nvSpPr>
        <p:spPr>
          <a:xfrm>
            <a:off x="6263640" y="4233672"/>
            <a:ext cx="248716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Next: UX revision: wk 7</a:t>
            </a:r>
            <a:endParaRPr lang="en-US" sz="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256032"/>
            <a:ext cx="36576" cy="292608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93776" y="246888"/>
            <a:ext cx="6400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00" kern="0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TRANSFORMATION STATUS REPORT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8046720" y="164592"/>
            <a:ext cx="914400" cy="256032"/>
          </a:xfrm>
          <a:prstGeom prst="roundRect">
            <a:avLst>
              <a:gd name="adj" fmla="val 17857"/>
            </a:avLst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046720" y="164592"/>
            <a:ext cx="914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Layout C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365760" y="594360"/>
            <a:ext cx="8412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30-Day Action Plan</a:t>
            </a:r>
            <a:endParaRPr lang="en-US" sz="2600" dirty="0"/>
          </a:p>
        </p:txBody>
      </p:sp>
      <p:sp>
        <p:nvSpPr>
          <p:cNvPr id="7" name="Text 5"/>
          <p:cNvSpPr/>
          <p:nvPr/>
        </p:nvSpPr>
        <p:spPr>
          <a:xfrm>
            <a:off x="365760" y="1078992"/>
            <a:ext cx="8412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Decisions needed from leadership, blockers, and the next 30-day sprint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0" y="4919472"/>
            <a:ext cx="9144000" cy="219456"/>
          </a:xfrm>
          <a:prstGeom prst="rect">
            <a:avLst/>
          </a:prstGeom>
          <a:solidFill>
            <a:srgbClr val="E8EEF4"/>
          </a:solidFill>
          <a:ln w="12700">
            <a:solidFill>
              <a:srgbClr val="E8EEF4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365760" y="4928616"/>
            <a:ext cx="8412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 | B  ·  Status Report  ·  soufianeboudarraja.com</a:t>
            </a:r>
            <a:endParaRPr lang="en-US" sz="800" dirty="0"/>
          </a:p>
        </p:txBody>
      </p:sp>
      <p:sp>
        <p:nvSpPr>
          <p:cNvPr id="10" name="Shape 8"/>
          <p:cNvSpPr/>
          <p:nvPr/>
        </p:nvSpPr>
        <p:spPr>
          <a:xfrm>
            <a:off x="320040" y="1389888"/>
            <a:ext cx="2706624" cy="3364992"/>
          </a:xfrm>
          <a:prstGeom prst="rect">
            <a:avLst/>
          </a:prstGeom>
          <a:solidFill>
            <a:srgbClr val="E8EEF4"/>
          </a:solidFill>
          <a:ln w="19050">
            <a:solidFill>
              <a:srgbClr val="FF6600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11" name="Shape 9"/>
          <p:cNvSpPr/>
          <p:nvPr/>
        </p:nvSpPr>
        <p:spPr>
          <a:xfrm>
            <a:off x="320040" y="1389888"/>
            <a:ext cx="2706624" cy="420624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411480" y="1389888"/>
            <a:ext cx="2523744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Decisions Needed</a:t>
            </a:r>
            <a:endParaRPr lang="en-US" sz="1200" dirty="0"/>
          </a:p>
        </p:txBody>
      </p:sp>
      <p:sp>
        <p:nvSpPr>
          <p:cNvPr id="13" name="Shape 11"/>
          <p:cNvSpPr/>
          <p:nvPr/>
        </p:nvSpPr>
        <p:spPr>
          <a:xfrm>
            <a:off x="411480" y="1865376"/>
            <a:ext cx="2523744" cy="512064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411480" y="1865376"/>
            <a:ext cx="54864" cy="512064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521208" y="1901952"/>
            <a:ext cx="2359152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Release contingency budget for ERP migration (Owner: CFO — by Fri)</a:t>
            </a:r>
            <a:endParaRPr lang="en-US" sz="800" dirty="0"/>
          </a:p>
        </p:txBody>
      </p:sp>
      <p:sp>
        <p:nvSpPr>
          <p:cNvPr id="16" name="Shape 14"/>
          <p:cNvSpPr/>
          <p:nvPr/>
        </p:nvSpPr>
        <p:spPr>
          <a:xfrm>
            <a:off x="411480" y="2432304"/>
            <a:ext cx="2523744" cy="512064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411480" y="2432304"/>
            <a:ext cx="54864" cy="512064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521208" y="2468880"/>
            <a:ext cx="2359152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Approve resource for Customer Portal MVP (Owner: CxO — by EOW)</a:t>
            </a:r>
            <a:endParaRPr lang="en-US" sz="800" dirty="0"/>
          </a:p>
        </p:txBody>
      </p:sp>
      <p:sp>
        <p:nvSpPr>
          <p:cNvPr id="19" name="Shape 17"/>
          <p:cNvSpPr/>
          <p:nvPr/>
        </p:nvSpPr>
        <p:spPr>
          <a:xfrm>
            <a:off x="411480" y="2999232"/>
            <a:ext cx="2523744" cy="512064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0" name="Shape 18"/>
          <p:cNvSpPr/>
          <p:nvPr/>
        </p:nvSpPr>
        <p:spPr>
          <a:xfrm>
            <a:off x="411480" y="2999232"/>
            <a:ext cx="54864" cy="512064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521208" y="3035808"/>
            <a:ext cx="2359152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Escalate Compliance Uplift to Tier 1 — GDPR audit at risk</a:t>
            </a:r>
            <a:endParaRPr lang="en-US" sz="800" dirty="0"/>
          </a:p>
        </p:txBody>
      </p:sp>
      <p:sp>
        <p:nvSpPr>
          <p:cNvPr id="22" name="Shape 20"/>
          <p:cNvSpPr/>
          <p:nvPr/>
        </p:nvSpPr>
        <p:spPr>
          <a:xfrm>
            <a:off x="411480" y="3566160"/>
            <a:ext cx="2523744" cy="512064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3" name="Shape 21"/>
          <p:cNvSpPr/>
          <p:nvPr/>
        </p:nvSpPr>
        <p:spPr>
          <a:xfrm>
            <a:off x="411480" y="3566160"/>
            <a:ext cx="54864" cy="512064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521208" y="3602736"/>
            <a:ext cx="2359152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Confirm Wave 2 training schedule with HR (Owner: T. Nguyen — wk 9)</a:t>
            </a:r>
            <a:endParaRPr lang="en-US" sz="800" dirty="0"/>
          </a:p>
        </p:txBody>
      </p:sp>
      <p:sp>
        <p:nvSpPr>
          <p:cNvPr id="25" name="Shape 23"/>
          <p:cNvSpPr/>
          <p:nvPr/>
        </p:nvSpPr>
        <p:spPr>
          <a:xfrm>
            <a:off x="411480" y="4133088"/>
            <a:ext cx="2523744" cy="512064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6" name="Shape 24"/>
          <p:cNvSpPr/>
          <p:nvPr/>
        </p:nvSpPr>
        <p:spPr>
          <a:xfrm>
            <a:off x="411480" y="4133088"/>
            <a:ext cx="54864" cy="512064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521208" y="4169664"/>
            <a:ext cx="2359152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Sign off O2C pilot scope extension (Owner: Steering Comm. — wk 8)</a:t>
            </a:r>
            <a:endParaRPr lang="en-US" sz="800" dirty="0"/>
          </a:p>
        </p:txBody>
      </p:sp>
      <p:sp>
        <p:nvSpPr>
          <p:cNvPr id="28" name="Shape 26"/>
          <p:cNvSpPr/>
          <p:nvPr/>
        </p:nvSpPr>
        <p:spPr>
          <a:xfrm>
            <a:off x="3291840" y="1389888"/>
            <a:ext cx="2706624" cy="3364992"/>
          </a:xfrm>
          <a:prstGeom prst="rect">
            <a:avLst/>
          </a:prstGeom>
          <a:solidFill>
            <a:srgbClr val="E8EEF4"/>
          </a:solidFill>
          <a:ln w="19050">
            <a:solidFill>
              <a:srgbClr val="C62828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29" name="Shape 27"/>
          <p:cNvSpPr/>
          <p:nvPr/>
        </p:nvSpPr>
        <p:spPr>
          <a:xfrm>
            <a:off x="3291840" y="1389888"/>
            <a:ext cx="2706624" cy="420624"/>
          </a:xfrm>
          <a:prstGeom prst="rect">
            <a:avLst/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3383280" y="1389888"/>
            <a:ext cx="2523744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Active Blockers</a:t>
            </a:r>
            <a:endParaRPr lang="en-US" sz="1200" dirty="0"/>
          </a:p>
        </p:txBody>
      </p:sp>
      <p:sp>
        <p:nvSpPr>
          <p:cNvPr id="31" name="Shape 29"/>
          <p:cNvSpPr/>
          <p:nvPr/>
        </p:nvSpPr>
        <p:spPr>
          <a:xfrm>
            <a:off x="3383280" y="1865376"/>
            <a:ext cx="2523744" cy="512064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2" name="Shape 30"/>
          <p:cNvSpPr/>
          <p:nvPr/>
        </p:nvSpPr>
        <p:spPr>
          <a:xfrm>
            <a:off x="3383280" y="1865376"/>
            <a:ext cx="54864" cy="512064"/>
          </a:xfrm>
          <a:prstGeom prst="rect">
            <a:avLst/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3493008" y="1901952"/>
            <a:ext cx="2359152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ERP: data quality issues slowing migration — QA sprint needed</a:t>
            </a:r>
            <a:endParaRPr lang="en-US" sz="800" dirty="0"/>
          </a:p>
        </p:txBody>
      </p:sp>
      <p:sp>
        <p:nvSpPr>
          <p:cNvPr id="34" name="Shape 32"/>
          <p:cNvSpPr/>
          <p:nvPr/>
        </p:nvSpPr>
        <p:spPr>
          <a:xfrm>
            <a:off x="3383280" y="2432304"/>
            <a:ext cx="2523744" cy="512064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5" name="Shape 33"/>
          <p:cNvSpPr/>
          <p:nvPr/>
        </p:nvSpPr>
        <p:spPr>
          <a:xfrm>
            <a:off x="3383280" y="2432304"/>
            <a:ext cx="54864" cy="512064"/>
          </a:xfrm>
          <a:prstGeom prst="rect">
            <a:avLst/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</p:sp>
      <p:sp>
        <p:nvSpPr>
          <p:cNvPr id="36" name="Text 34"/>
          <p:cNvSpPr/>
          <p:nvPr/>
        </p:nvSpPr>
        <p:spPr>
          <a:xfrm>
            <a:off x="3493008" y="2468880"/>
            <a:ext cx="2359152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Compliance: GDPR audit not started — legal escalation raised</a:t>
            </a:r>
            <a:endParaRPr lang="en-US" sz="800" dirty="0"/>
          </a:p>
        </p:txBody>
      </p:sp>
      <p:sp>
        <p:nvSpPr>
          <p:cNvPr id="37" name="Shape 35"/>
          <p:cNvSpPr/>
          <p:nvPr/>
        </p:nvSpPr>
        <p:spPr>
          <a:xfrm>
            <a:off x="3383280" y="2999232"/>
            <a:ext cx="2523744" cy="512064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3383280" y="2999232"/>
            <a:ext cx="54864" cy="512064"/>
          </a:xfrm>
          <a:prstGeom prst="rect">
            <a:avLst/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</p:sp>
      <p:sp>
        <p:nvSpPr>
          <p:cNvPr id="39" name="Text 37"/>
          <p:cNvSpPr/>
          <p:nvPr/>
        </p:nvSpPr>
        <p:spPr>
          <a:xfrm>
            <a:off x="3493008" y="3035808"/>
            <a:ext cx="2359152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Portal: vendor 2 weeks behind — interim resource requested</a:t>
            </a:r>
            <a:endParaRPr lang="en-US" sz="800" dirty="0"/>
          </a:p>
        </p:txBody>
      </p:sp>
      <p:sp>
        <p:nvSpPr>
          <p:cNvPr id="40" name="Shape 38"/>
          <p:cNvSpPr/>
          <p:nvPr/>
        </p:nvSpPr>
        <p:spPr>
          <a:xfrm>
            <a:off x="3383280" y="3566160"/>
            <a:ext cx="2523744" cy="512064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1" name="Shape 39"/>
          <p:cNvSpPr/>
          <p:nvPr/>
        </p:nvSpPr>
        <p:spPr>
          <a:xfrm>
            <a:off x="3383280" y="3566160"/>
            <a:ext cx="54864" cy="512064"/>
          </a:xfrm>
          <a:prstGeom prst="rect">
            <a:avLst/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</p:sp>
      <p:sp>
        <p:nvSpPr>
          <p:cNvPr id="42" name="Text 40"/>
          <p:cNvSpPr/>
          <p:nvPr/>
        </p:nvSpPr>
        <p:spPr>
          <a:xfrm>
            <a:off x="3493008" y="3602736"/>
            <a:ext cx="2359152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Automation: change resistance signals in Ops floor — CM intervention</a:t>
            </a:r>
            <a:endParaRPr lang="en-US" sz="800" dirty="0"/>
          </a:p>
        </p:txBody>
      </p:sp>
      <p:sp>
        <p:nvSpPr>
          <p:cNvPr id="43" name="Shape 41"/>
          <p:cNvSpPr/>
          <p:nvPr/>
        </p:nvSpPr>
        <p:spPr>
          <a:xfrm>
            <a:off x="3383280" y="4133088"/>
            <a:ext cx="2523744" cy="512064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4" name="Shape 42"/>
          <p:cNvSpPr/>
          <p:nvPr/>
        </p:nvSpPr>
        <p:spPr>
          <a:xfrm>
            <a:off x="3383280" y="4133088"/>
            <a:ext cx="54864" cy="512064"/>
          </a:xfrm>
          <a:prstGeom prst="rect">
            <a:avLst/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</p:sp>
      <p:sp>
        <p:nvSpPr>
          <p:cNvPr id="45" name="Text 43"/>
          <p:cNvSpPr/>
          <p:nvPr/>
        </p:nvSpPr>
        <p:spPr>
          <a:xfrm>
            <a:off x="3493008" y="4169664"/>
            <a:ext cx="2359152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Upskilling: room availability conflict for Wave 2 — reschedule needed</a:t>
            </a:r>
            <a:endParaRPr lang="en-US" sz="800" dirty="0"/>
          </a:p>
        </p:txBody>
      </p:sp>
      <p:sp>
        <p:nvSpPr>
          <p:cNvPr id="46" name="Shape 44"/>
          <p:cNvSpPr/>
          <p:nvPr/>
        </p:nvSpPr>
        <p:spPr>
          <a:xfrm>
            <a:off x="6263640" y="1389888"/>
            <a:ext cx="2706624" cy="3364992"/>
          </a:xfrm>
          <a:prstGeom prst="rect">
            <a:avLst/>
          </a:prstGeom>
          <a:solidFill>
            <a:srgbClr val="E8EEF4"/>
          </a:solidFill>
          <a:ln w="19050">
            <a:solidFill>
              <a:srgbClr val="003366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47" name="Shape 45"/>
          <p:cNvSpPr/>
          <p:nvPr/>
        </p:nvSpPr>
        <p:spPr>
          <a:xfrm>
            <a:off x="6263640" y="1389888"/>
            <a:ext cx="2706624" cy="420624"/>
          </a:xfrm>
          <a:prstGeom prst="rect">
            <a:avLst/>
          </a:prstGeom>
          <a:solidFill>
            <a:srgbClr val="003366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48" name="Text 46"/>
          <p:cNvSpPr/>
          <p:nvPr/>
        </p:nvSpPr>
        <p:spPr>
          <a:xfrm>
            <a:off x="6355080" y="1389888"/>
            <a:ext cx="2523744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Next 30-Day Focus</a:t>
            </a:r>
            <a:endParaRPr lang="en-US" sz="1200" dirty="0"/>
          </a:p>
        </p:txBody>
      </p:sp>
      <p:sp>
        <p:nvSpPr>
          <p:cNvPr id="49" name="Shape 47"/>
          <p:cNvSpPr/>
          <p:nvPr/>
        </p:nvSpPr>
        <p:spPr>
          <a:xfrm>
            <a:off x="6355080" y="1865376"/>
            <a:ext cx="2523744" cy="512064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0" name="Shape 48"/>
          <p:cNvSpPr/>
          <p:nvPr/>
        </p:nvSpPr>
        <p:spPr>
          <a:xfrm>
            <a:off x="6355080" y="1865376"/>
            <a:ext cx="54864" cy="512064"/>
          </a:xfrm>
          <a:prstGeom prst="rect">
            <a:avLst/>
          </a:prstGeom>
          <a:solidFill>
            <a:srgbClr val="003366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51" name="Text 49"/>
          <p:cNvSpPr/>
          <p:nvPr/>
        </p:nvSpPr>
        <p:spPr>
          <a:xfrm>
            <a:off x="6464808" y="1901952"/>
            <a:ext cx="2359152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O2C: go-live pilot in region 1 — week 8 target</a:t>
            </a:r>
            <a:endParaRPr lang="en-US" sz="800" dirty="0"/>
          </a:p>
        </p:txBody>
      </p:sp>
      <p:sp>
        <p:nvSpPr>
          <p:cNvPr id="52" name="Shape 50"/>
          <p:cNvSpPr/>
          <p:nvPr/>
        </p:nvSpPr>
        <p:spPr>
          <a:xfrm>
            <a:off x="6355080" y="2432304"/>
            <a:ext cx="2523744" cy="512064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3" name="Shape 51"/>
          <p:cNvSpPr/>
          <p:nvPr/>
        </p:nvSpPr>
        <p:spPr>
          <a:xfrm>
            <a:off x="6355080" y="2432304"/>
            <a:ext cx="54864" cy="512064"/>
          </a:xfrm>
          <a:prstGeom prst="rect">
            <a:avLst/>
          </a:prstGeom>
          <a:solidFill>
            <a:srgbClr val="003366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54" name="Text 52"/>
          <p:cNvSpPr/>
          <p:nvPr/>
        </p:nvSpPr>
        <p:spPr>
          <a:xfrm>
            <a:off x="6464808" y="2468880"/>
            <a:ext cx="2359152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ERP: complete data cleansing; QA sign-off by week 6</a:t>
            </a:r>
            <a:endParaRPr lang="en-US" sz="800" dirty="0"/>
          </a:p>
        </p:txBody>
      </p:sp>
      <p:sp>
        <p:nvSpPr>
          <p:cNvPr id="55" name="Shape 53"/>
          <p:cNvSpPr/>
          <p:nvPr/>
        </p:nvSpPr>
        <p:spPr>
          <a:xfrm>
            <a:off x="6355080" y="2999232"/>
            <a:ext cx="2523744" cy="512064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6" name="Shape 54"/>
          <p:cNvSpPr/>
          <p:nvPr/>
        </p:nvSpPr>
        <p:spPr>
          <a:xfrm>
            <a:off x="6355080" y="2999232"/>
            <a:ext cx="54864" cy="512064"/>
          </a:xfrm>
          <a:prstGeom prst="rect">
            <a:avLst/>
          </a:prstGeom>
          <a:solidFill>
            <a:srgbClr val="003366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57" name="Text 55"/>
          <p:cNvSpPr/>
          <p:nvPr/>
        </p:nvSpPr>
        <p:spPr>
          <a:xfrm>
            <a:off x="6464808" y="3035808"/>
            <a:ext cx="2359152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Automation: UAT sign-off and user training pack</a:t>
            </a:r>
            <a:endParaRPr lang="en-US" sz="800" dirty="0"/>
          </a:p>
        </p:txBody>
      </p:sp>
      <p:sp>
        <p:nvSpPr>
          <p:cNvPr id="58" name="Shape 56"/>
          <p:cNvSpPr/>
          <p:nvPr/>
        </p:nvSpPr>
        <p:spPr>
          <a:xfrm>
            <a:off x="6355080" y="3566160"/>
            <a:ext cx="2523744" cy="512064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9" name="Shape 57"/>
          <p:cNvSpPr/>
          <p:nvPr/>
        </p:nvSpPr>
        <p:spPr>
          <a:xfrm>
            <a:off x="6355080" y="3566160"/>
            <a:ext cx="54864" cy="512064"/>
          </a:xfrm>
          <a:prstGeom prst="rect">
            <a:avLst/>
          </a:prstGeom>
          <a:solidFill>
            <a:srgbClr val="003366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60" name="Text 58"/>
          <p:cNvSpPr/>
          <p:nvPr/>
        </p:nvSpPr>
        <p:spPr>
          <a:xfrm>
            <a:off x="6464808" y="3602736"/>
            <a:ext cx="2359152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Compliance: mobilise legal; complete GDPR audit — priority red</a:t>
            </a:r>
            <a:endParaRPr lang="en-US" sz="800" dirty="0"/>
          </a:p>
        </p:txBody>
      </p:sp>
      <p:sp>
        <p:nvSpPr>
          <p:cNvPr id="61" name="Shape 59"/>
          <p:cNvSpPr/>
          <p:nvPr/>
        </p:nvSpPr>
        <p:spPr>
          <a:xfrm>
            <a:off x="6355080" y="4133088"/>
            <a:ext cx="2523744" cy="512064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2" name="Shape 60"/>
          <p:cNvSpPr/>
          <p:nvPr/>
        </p:nvSpPr>
        <p:spPr>
          <a:xfrm>
            <a:off x="6355080" y="4133088"/>
            <a:ext cx="54864" cy="512064"/>
          </a:xfrm>
          <a:prstGeom prst="rect">
            <a:avLst/>
          </a:prstGeom>
          <a:solidFill>
            <a:srgbClr val="003366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63" name="Text 61"/>
          <p:cNvSpPr/>
          <p:nvPr/>
        </p:nvSpPr>
        <p:spPr>
          <a:xfrm>
            <a:off x="6464808" y="4169664"/>
            <a:ext cx="2359152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Portal: finalise UX revisions; re-baseline vendor timeline</a:t>
            </a:r>
            <a:endParaRPr lang="en-US" sz="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256032"/>
            <a:ext cx="36576" cy="292608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93776" y="246888"/>
            <a:ext cx="6400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00" kern="0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STANDARD OPERATING PROCEDURE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8046720" y="164592"/>
            <a:ext cx="914400" cy="256032"/>
          </a:xfrm>
          <a:prstGeom prst="roundRect">
            <a:avLst>
              <a:gd name="adj" fmla="val 17857"/>
            </a:avLst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046720" y="164592"/>
            <a:ext cx="914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Layout A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365760" y="594360"/>
            <a:ext cx="8412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SOP — Process One-Pager</a:t>
            </a:r>
            <a:endParaRPr lang="en-US" sz="2600" dirty="0"/>
          </a:p>
        </p:txBody>
      </p:sp>
      <p:sp>
        <p:nvSpPr>
          <p:cNvPr id="7" name="Text 5"/>
          <p:cNvSpPr/>
          <p:nvPr/>
        </p:nvSpPr>
        <p:spPr>
          <a:xfrm>
            <a:off x="365760" y="1078992"/>
            <a:ext cx="8412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Step-by-step instructions, exception handling, and version control in one view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0" y="4919472"/>
            <a:ext cx="9144000" cy="219456"/>
          </a:xfrm>
          <a:prstGeom prst="rect">
            <a:avLst/>
          </a:prstGeom>
          <a:solidFill>
            <a:srgbClr val="E8EEF4"/>
          </a:solidFill>
          <a:ln w="12700">
            <a:solidFill>
              <a:srgbClr val="E8EEF4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365760" y="4928616"/>
            <a:ext cx="8412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 | B  ·  SOP Template  ·  soufianeboudarraja.com</a:t>
            </a:r>
            <a:endParaRPr lang="en-US" sz="800" dirty="0"/>
          </a:p>
        </p:txBody>
      </p:sp>
      <p:sp>
        <p:nvSpPr>
          <p:cNvPr id="10" name="Shape 8"/>
          <p:cNvSpPr/>
          <p:nvPr/>
        </p:nvSpPr>
        <p:spPr>
          <a:xfrm>
            <a:off x="320040" y="1389888"/>
            <a:ext cx="8503920" cy="329184"/>
          </a:xfrm>
          <a:prstGeom prst="rect">
            <a:avLst/>
          </a:prstGeom>
          <a:solidFill>
            <a:srgbClr val="D6E4F0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411480" y="1408176"/>
            <a:ext cx="82296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Process Name:</a:t>
            </a:r>
            <a:endParaRPr lang="en-US" sz="750" dirty="0"/>
          </a:p>
        </p:txBody>
      </p:sp>
      <p:sp>
        <p:nvSpPr>
          <p:cNvPr id="12" name="Text 10"/>
          <p:cNvSpPr/>
          <p:nvPr/>
        </p:nvSpPr>
        <p:spPr>
          <a:xfrm>
            <a:off x="411480" y="1554480"/>
            <a:ext cx="141732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Invoice Processing — Accounts Payable</a:t>
            </a:r>
            <a:endParaRPr lang="en-US" sz="750" dirty="0"/>
          </a:p>
        </p:txBody>
      </p:sp>
      <p:sp>
        <p:nvSpPr>
          <p:cNvPr id="13" name="Text 11"/>
          <p:cNvSpPr/>
          <p:nvPr/>
        </p:nvSpPr>
        <p:spPr>
          <a:xfrm>
            <a:off x="2093976" y="1408176"/>
            <a:ext cx="82296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Owner:</a:t>
            </a:r>
            <a:endParaRPr lang="en-US" sz="750" dirty="0"/>
          </a:p>
        </p:txBody>
      </p:sp>
      <p:sp>
        <p:nvSpPr>
          <p:cNvPr id="14" name="Text 12"/>
          <p:cNvSpPr/>
          <p:nvPr/>
        </p:nvSpPr>
        <p:spPr>
          <a:xfrm>
            <a:off x="2093976" y="1554480"/>
            <a:ext cx="141732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Finance Ops Lead</a:t>
            </a:r>
            <a:endParaRPr lang="en-US" sz="750" dirty="0"/>
          </a:p>
        </p:txBody>
      </p:sp>
      <p:sp>
        <p:nvSpPr>
          <p:cNvPr id="15" name="Text 13"/>
          <p:cNvSpPr/>
          <p:nvPr/>
        </p:nvSpPr>
        <p:spPr>
          <a:xfrm>
            <a:off x="3776472" y="1408176"/>
            <a:ext cx="82296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Trigger:</a:t>
            </a:r>
            <a:endParaRPr lang="en-US" sz="750" dirty="0"/>
          </a:p>
        </p:txBody>
      </p:sp>
      <p:sp>
        <p:nvSpPr>
          <p:cNvPr id="16" name="Text 14"/>
          <p:cNvSpPr/>
          <p:nvPr/>
        </p:nvSpPr>
        <p:spPr>
          <a:xfrm>
            <a:off x="3776472" y="1554480"/>
            <a:ext cx="141732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Invoice received from vendor</a:t>
            </a:r>
            <a:endParaRPr lang="en-US" sz="750" dirty="0"/>
          </a:p>
        </p:txBody>
      </p:sp>
      <p:sp>
        <p:nvSpPr>
          <p:cNvPr id="17" name="Text 15"/>
          <p:cNvSpPr/>
          <p:nvPr/>
        </p:nvSpPr>
        <p:spPr>
          <a:xfrm>
            <a:off x="5458968" y="1408176"/>
            <a:ext cx="82296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Version:</a:t>
            </a:r>
            <a:endParaRPr lang="en-US" sz="750" dirty="0"/>
          </a:p>
        </p:txBody>
      </p:sp>
      <p:sp>
        <p:nvSpPr>
          <p:cNvPr id="18" name="Text 16"/>
          <p:cNvSpPr/>
          <p:nvPr/>
        </p:nvSpPr>
        <p:spPr>
          <a:xfrm>
            <a:off x="5458968" y="1554480"/>
            <a:ext cx="141732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v1.2</a:t>
            </a:r>
            <a:endParaRPr lang="en-US" sz="750" dirty="0"/>
          </a:p>
        </p:txBody>
      </p:sp>
      <p:sp>
        <p:nvSpPr>
          <p:cNvPr id="19" name="Text 17"/>
          <p:cNvSpPr/>
          <p:nvPr/>
        </p:nvSpPr>
        <p:spPr>
          <a:xfrm>
            <a:off x="7141464" y="1408176"/>
            <a:ext cx="82296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Review Date:</a:t>
            </a:r>
            <a:endParaRPr lang="en-US" sz="750" dirty="0"/>
          </a:p>
        </p:txBody>
      </p:sp>
      <p:sp>
        <p:nvSpPr>
          <p:cNvPr id="20" name="Text 18"/>
          <p:cNvSpPr/>
          <p:nvPr/>
        </p:nvSpPr>
        <p:spPr>
          <a:xfrm>
            <a:off x="7141464" y="1554480"/>
            <a:ext cx="141732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__/__/____</a:t>
            </a:r>
            <a:endParaRPr lang="en-US" sz="750" dirty="0"/>
          </a:p>
        </p:txBody>
      </p:sp>
      <p:sp>
        <p:nvSpPr>
          <p:cNvPr id="21" name="Shape 19"/>
          <p:cNvSpPr/>
          <p:nvPr/>
        </p:nvSpPr>
        <p:spPr>
          <a:xfrm>
            <a:off x="320040" y="1792224"/>
            <a:ext cx="4114800" cy="662940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2" name="Shape 20"/>
          <p:cNvSpPr/>
          <p:nvPr/>
        </p:nvSpPr>
        <p:spPr>
          <a:xfrm>
            <a:off x="320040" y="1792224"/>
            <a:ext cx="310896" cy="662940"/>
          </a:xfrm>
          <a:prstGeom prst="rect">
            <a:avLst/>
          </a:prstGeom>
          <a:solidFill>
            <a:srgbClr val="003366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320040" y="1792224"/>
            <a:ext cx="310896" cy="6629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100" dirty="0"/>
          </a:p>
        </p:txBody>
      </p:sp>
      <p:sp>
        <p:nvSpPr>
          <p:cNvPr id="24" name="Text 22"/>
          <p:cNvSpPr/>
          <p:nvPr/>
        </p:nvSpPr>
        <p:spPr>
          <a:xfrm>
            <a:off x="685800" y="1883664"/>
            <a:ext cx="3657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Receive Invoice</a:t>
            </a:r>
            <a:endParaRPr lang="en-US" sz="1100" dirty="0"/>
          </a:p>
        </p:txBody>
      </p:sp>
      <p:sp>
        <p:nvSpPr>
          <p:cNvPr id="25" name="Text 23"/>
          <p:cNvSpPr/>
          <p:nvPr/>
        </p:nvSpPr>
        <p:spPr>
          <a:xfrm>
            <a:off x="685800" y="2139696"/>
            <a:ext cx="3657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Log receipt in AP system — date-stamp and assign reference number</a:t>
            </a:r>
            <a:endParaRPr lang="en-US" sz="900" dirty="0"/>
          </a:p>
        </p:txBody>
      </p:sp>
      <p:sp>
        <p:nvSpPr>
          <p:cNvPr id="26" name="Shape 24"/>
          <p:cNvSpPr/>
          <p:nvPr/>
        </p:nvSpPr>
        <p:spPr>
          <a:xfrm>
            <a:off x="4709160" y="1792224"/>
            <a:ext cx="4114800" cy="662940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4709160" y="1792224"/>
            <a:ext cx="310896" cy="662940"/>
          </a:xfrm>
          <a:prstGeom prst="rect">
            <a:avLst/>
          </a:prstGeom>
          <a:solidFill>
            <a:srgbClr val="003366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4709160" y="1792224"/>
            <a:ext cx="310896" cy="6629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100" dirty="0"/>
          </a:p>
        </p:txBody>
      </p:sp>
      <p:sp>
        <p:nvSpPr>
          <p:cNvPr id="29" name="Text 27"/>
          <p:cNvSpPr/>
          <p:nvPr/>
        </p:nvSpPr>
        <p:spPr>
          <a:xfrm>
            <a:off x="5074920" y="1883664"/>
            <a:ext cx="3657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Validate PO Match</a:t>
            </a:r>
            <a:endParaRPr lang="en-US" sz="1100" dirty="0"/>
          </a:p>
        </p:txBody>
      </p:sp>
      <p:sp>
        <p:nvSpPr>
          <p:cNvPr id="30" name="Text 28"/>
          <p:cNvSpPr/>
          <p:nvPr/>
        </p:nvSpPr>
        <p:spPr>
          <a:xfrm>
            <a:off x="5074920" y="2139696"/>
            <a:ext cx="3657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3-way match: PO number, goods receipt, and invoice amount</a:t>
            </a:r>
            <a:endParaRPr lang="en-US" sz="900" dirty="0"/>
          </a:p>
        </p:txBody>
      </p:sp>
      <p:sp>
        <p:nvSpPr>
          <p:cNvPr id="31" name="Shape 29"/>
          <p:cNvSpPr/>
          <p:nvPr/>
        </p:nvSpPr>
        <p:spPr>
          <a:xfrm>
            <a:off x="320040" y="2491740"/>
            <a:ext cx="4114800" cy="662940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2" name="Shape 30"/>
          <p:cNvSpPr/>
          <p:nvPr/>
        </p:nvSpPr>
        <p:spPr>
          <a:xfrm>
            <a:off x="320040" y="2491740"/>
            <a:ext cx="310896" cy="662940"/>
          </a:xfrm>
          <a:prstGeom prst="rect">
            <a:avLst/>
          </a:prstGeom>
          <a:solidFill>
            <a:srgbClr val="003366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320040" y="2491740"/>
            <a:ext cx="310896" cy="6629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100" dirty="0"/>
          </a:p>
        </p:txBody>
      </p:sp>
      <p:sp>
        <p:nvSpPr>
          <p:cNvPr id="34" name="Text 32"/>
          <p:cNvSpPr/>
          <p:nvPr/>
        </p:nvSpPr>
        <p:spPr>
          <a:xfrm>
            <a:off x="685800" y="2583180"/>
            <a:ext cx="3657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Approval Routing</a:t>
            </a:r>
            <a:endParaRPr lang="en-US" sz="1100" dirty="0"/>
          </a:p>
        </p:txBody>
      </p:sp>
      <p:sp>
        <p:nvSpPr>
          <p:cNvPr id="35" name="Text 33"/>
          <p:cNvSpPr/>
          <p:nvPr/>
        </p:nvSpPr>
        <p:spPr>
          <a:xfrm>
            <a:off x="685800" y="2839212"/>
            <a:ext cx="3657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Route to budget owner for sign-off if amount &gt; €5,000</a:t>
            </a:r>
            <a:endParaRPr lang="en-US" sz="900" dirty="0"/>
          </a:p>
        </p:txBody>
      </p:sp>
      <p:sp>
        <p:nvSpPr>
          <p:cNvPr id="36" name="Shape 34"/>
          <p:cNvSpPr/>
          <p:nvPr/>
        </p:nvSpPr>
        <p:spPr>
          <a:xfrm>
            <a:off x="4709160" y="2491740"/>
            <a:ext cx="4114800" cy="662940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4709160" y="2491740"/>
            <a:ext cx="310896" cy="662940"/>
          </a:xfrm>
          <a:prstGeom prst="rect">
            <a:avLst/>
          </a:prstGeom>
          <a:solidFill>
            <a:srgbClr val="003366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38" name="Text 36"/>
          <p:cNvSpPr/>
          <p:nvPr/>
        </p:nvSpPr>
        <p:spPr>
          <a:xfrm>
            <a:off x="4709160" y="2491740"/>
            <a:ext cx="310896" cy="6629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1100" dirty="0"/>
          </a:p>
        </p:txBody>
      </p:sp>
      <p:sp>
        <p:nvSpPr>
          <p:cNvPr id="39" name="Text 37"/>
          <p:cNvSpPr/>
          <p:nvPr/>
        </p:nvSpPr>
        <p:spPr>
          <a:xfrm>
            <a:off x="5074920" y="2583180"/>
            <a:ext cx="3657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Coding &amp; Entry</a:t>
            </a:r>
            <a:endParaRPr lang="en-US" sz="1100" dirty="0"/>
          </a:p>
        </p:txBody>
      </p:sp>
      <p:sp>
        <p:nvSpPr>
          <p:cNvPr id="40" name="Text 38"/>
          <p:cNvSpPr/>
          <p:nvPr/>
        </p:nvSpPr>
        <p:spPr>
          <a:xfrm>
            <a:off x="5074920" y="2839212"/>
            <a:ext cx="3657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Assign cost centre, GL code, and payment terms in ERP</a:t>
            </a:r>
            <a:endParaRPr lang="en-US" sz="900" dirty="0"/>
          </a:p>
        </p:txBody>
      </p:sp>
      <p:sp>
        <p:nvSpPr>
          <p:cNvPr id="41" name="Shape 39"/>
          <p:cNvSpPr/>
          <p:nvPr/>
        </p:nvSpPr>
        <p:spPr>
          <a:xfrm>
            <a:off x="320040" y="3191256"/>
            <a:ext cx="4114800" cy="662940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2" name="Shape 40"/>
          <p:cNvSpPr/>
          <p:nvPr/>
        </p:nvSpPr>
        <p:spPr>
          <a:xfrm>
            <a:off x="320040" y="3191256"/>
            <a:ext cx="310896" cy="662940"/>
          </a:xfrm>
          <a:prstGeom prst="rect">
            <a:avLst/>
          </a:prstGeom>
          <a:solidFill>
            <a:srgbClr val="003366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43" name="Text 41"/>
          <p:cNvSpPr/>
          <p:nvPr/>
        </p:nvSpPr>
        <p:spPr>
          <a:xfrm>
            <a:off x="320040" y="3191256"/>
            <a:ext cx="310896" cy="6629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1100" dirty="0"/>
          </a:p>
        </p:txBody>
      </p:sp>
      <p:sp>
        <p:nvSpPr>
          <p:cNvPr id="44" name="Text 42"/>
          <p:cNvSpPr/>
          <p:nvPr/>
        </p:nvSpPr>
        <p:spPr>
          <a:xfrm>
            <a:off x="685800" y="3282696"/>
            <a:ext cx="3657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Payment Run</a:t>
            </a:r>
            <a:endParaRPr lang="en-US" sz="1100" dirty="0"/>
          </a:p>
        </p:txBody>
      </p:sp>
      <p:sp>
        <p:nvSpPr>
          <p:cNvPr id="45" name="Text 43"/>
          <p:cNvSpPr/>
          <p:nvPr/>
        </p:nvSpPr>
        <p:spPr>
          <a:xfrm>
            <a:off x="685800" y="3538728"/>
            <a:ext cx="3657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Batch process on agreed schedule (Tues/Thurs) — export to bank</a:t>
            </a:r>
            <a:endParaRPr lang="en-US" sz="900" dirty="0"/>
          </a:p>
        </p:txBody>
      </p:sp>
      <p:sp>
        <p:nvSpPr>
          <p:cNvPr id="46" name="Shape 44"/>
          <p:cNvSpPr/>
          <p:nvPr/>
        </p:nvSpPr>
        <p:spPr>
          <a:xfrm>
            <a:off x="4709160" y="3191256"/>
            <a:ext cx="4114800" cy="662940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4709160" y="3191256"/>
            <a:ext cx="310896" cy="662940"/>
          </a:xfrm>
          <a:prstGeom prst="rect">
            <a:avLst/>
          </a:prstGeom>
          <a:solidFill>
            <a:srgbClr val="003366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48" name="Text 46"/>
          <p:cNvSpPr/>
          <p:nvPr/>
        </p:nvSpPr>
        <p:spPr>
          <a:xfrm>
            <a:off x="4709160" y="3191256"/>
            <a:ext cx="310896" cy="6629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1100" dirty="0"/>
          </a:p>
        </p:txBody>
      </p:sp>
      <p:sp>
        <p:nvSpPr>
          <p:cNvPr id="49" name="Text 47"/>
          <p:cNvSpPr/>
          <p:nvPr/>
        </p:nvSpPr>
        <p:spPr>
          <a:xfrm>
            <a:off x="5074920" y="3282696"/>
            <a:ext cx="3657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Exception Handling</a:t>
            </a:r>
            <a:endParaRPr lang="en-US" sz="1100" dirty="0"/>
          </a:p>
        </p:txBody>
      </p:sp>
      <p:sp>
        <p:nvSpPr>
          <p:cNvPr id="50" name="Text 48"/>
          <p:cNvSpPr/>
          <p:nvPr/>
        </p:nvSpPr>
        <p:spPr>
          <a:xfrm>
            <a:off x="5074920" y="3538728"/>
            <a:ext cx="3657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Flag mismatches — hold payment, notify vendor, document reason</a:t>
            </a:r>
            <a:endParaRPr lang="en-US" sz="900" dirty="0"/>
          </a:p>
        </p:txBody>
      </p:sp>
      <p:sp>
        <p:nvSpPr>
          <p:cNvPr id="51" name="Shape 49"/>
          <p:cNvSpPr/>
          <p:nvPr/>
        </p:nvSpPr>
        <p:spPr>
          <a:xfrm>
            <a:off x="320040" y="3890772"/>
            <a:ext cx="4114800" cy="662940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2" name="Shape 50"/>
          <p:cNvSpPr/>
          <p:nvPr/>
        </p:nvSpPr>
        <p:spPr>
          <a:xfrm>
            <a:off x="320040" y="3890772"/>
            <a:ext cx="310896" cy="662940"/>
          </a:xfrm>
          <a:prstGeom prst="rect">
            <a:avLst/>
          </a:prstGeom>
          <a:solidFill>
            <a:srgbClr val="003366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53" name="Text 51"/>
          <p:cNvSpPr/>
          <p:nvPr/>
        </p:nvSpPr>
        <p:spPr>
          <a:xfrm>
            <a:off x="320040" y="3890772"/>
            <a:ext cx="310896" cy="6629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</a:t>
            </a:r>
            <a:endParaRPr lang="en-US" sz="1100" dirty="0"/>
          </a:p>
        </p:txBody>
      </p:sp>
      <p:sp>
        <p:nvSpPr>
          <p:cNvPr id="54" name="Text 52"/>
          <p:cNvSpPr/>
          <p:nvPr/>
        </p:nvSpPr>
        <p:spPr>
          <a:xfrm>
            <a:off x="685800" y="3982212"/>
            <a:ext cx="3657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Reconciliation</a:t>
            </a:r>
            <a:endParaRPr lang="en-US" sz="1100" dirty="0"/>
          </a:p>
        </p:txBody>
      </p:sp>
      <p:sp>
        <p:nvSpPr>
          <p:cNvPr id="55" name="Text 53"/>
          <p:cNvSpPr/>
          <p:nvPr/>
        </p:nvSpPr>
        <p:spPr>
          <a:xfrm>
            <a:off x="685800" y="4238244"/>
            <a:ext cx="3657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Monthly: reconcile AP ledger to bank statement — clear all holds</a:t>
            </a:r>
            <a:endParaRPr lang="en-US" sz="900" dirty="0"/>
          </a:p>
        </p:txBody>
      </p:sp>
      <p:sp>
        <p:nvSpPr>
          <p:cNvPr id="56" name="Shape 54"/>
          <p:cNvSpPr/>
          <p:nvPr/>
        </p:nvSpPr>
        <p:spPr>
          <a:xfrm>
            <a:off x="4709160" y="3890772"/>
            <a:ext cx="4114800" cy="662940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7" name="Shape 55"/>
          <p:cNvSpPr/>
          <p:nvPr/>
        </p:nvSpPr>
        <p:spPr>
          <a:xfrm>
            <a:off x="4709160" y="3890772"/>
            <a:ext cx="310896" cy="662940"/>
          </a:xfrm>
          <a:prstGeom prst="rect">
            <a:avLst/>
          </a:prstGeom>
          <a:solidFill>
            <a:srgbClr val="003366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58" name="Text 56"/>
          <p:cNvSpPr/>
          <p:nvPr/>
        </p:nvSpPr>
        <p:spPr>
          <a:xfrm>
            <a:off x="4709160" y="3890772"/>
            <a:ext cx="310896" cy="6629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</a:t>
            </a:r>
            <a:endParaRPr lang="en-US" sz="1100" dirty="0"/>
          </a:p>
        </p:txBody>
      </p:sp>
      <p:sp>
        <p:nvSpPr>
          <p:cNvPr id="59" name="Text 57"/>
          <p:cNvSpPr/>
          <p:nvPr/>
        </p:nvSpPr>
        <p:spPr>
          <a:xfrm>
            <a:off x="5074920" y="3982212"/>
            <a:ext cx="3657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Archive &amp; Audit Trail</a:t>
            </a:r>
            <a:endParaRPr lang="en-US" sz="1100" dirty="0"/>
          </a:p>
        </p:txBody>
      </p:sp>
      <p:sp>
        <p:nvSpPr>
          <p:cNvPr id="60" name="Text 58"/>
          <p:cNvSpPr/>
          <p:nvPr/>
        </p:nvSpPr>
        <p:spPr>
          <a:xfrm>
            <a:off x="5074920" y="4238244"/>
            <a:ext cx="3657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Store original invoice + approval trail for 7 years (GDPR/tax)</a:t>
            </a:r>
            <a:endParaRPr lang="en-US" sz="900" dirty="0"/>
          </a:p>
        </p:txBody>
      </p:sp>
      <p:sp>
        <p:nvSpPr>
          <p:cNvPr id="61" name="Shape 59"/>
          <p:cNvSpPr/>
          <p:nvPr/>
        </p:nvSpPr>
        <p:spPr>
          <a:xfrm>
            <a:off x="320040" y="4645152"/>
            <a:ext cx="8503920" cy="219456"/>
          </a:xfrm>
          <a:prstGeom prst="rect">
            <a:avLst/>
          </a:prstGeom>
          <a:solidFill>
            <a:srgbClr val="D6E4F0"/>
          </a:solidFill>
          <a:ln w="10160">
            <a:solidFill>
              <a:srgbClr val="003366"/>
            </a:solidFill>
            <a:prstDash val="solid"/>
          </a:ln>
        </p:spPr>
      </p:sp>
      <p:sp>
        <p:nvSpPr>
          <p:cNvPr id="62" name="Text 60"/>
          <p:cNvSpPr/>
          <p:nvPr/>
        </p:nvSpPr>
        <p:spPr>
          <a:xfrm>
            <a:off x="457200" y="4654296"/>
            <a:ext cx="8229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Tools: ERP (SAP / D365)  ·  AP portal  ·  Bank payment module  |  Exception: If no PO exists → raise purchase req. before approval</a:t>
            </a:r>
            <a:endParaRPr lang="en-US" sz="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256032"/>
            <a:ext cx="36576" cy="292608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93776" y="246888"/>
            <a:ext cx="6400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00" kern="0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STANDARD OPERATING PROCEDURE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8046720" y="164592"/>
            <a:ext cx="914400" cy="256032"/>
          </a:xfrm>
          <a:prstGeom prst="roundRect">
            <a:avLst>
              <a:gd name="adj" fmla="val 17857"/>
            </a:avLst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046720" y="164592"/>
            <a:ext cx="914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Layout B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365760" y="594360"/>
            <a:ext cx="8412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SOP — Swimlane View</a:t>
            </a:r>
            <a:endParaRPr lang="en-US" sz="2600" dirty="0"/>
          </a:p>
        </p:txBody>
      </p:sp>
      <p:sp>
        <p:nvSpPr>
          <p:cNvPr id="7" name="Text 5"/>
          <p:cNvSpPr/>
          <p:nvPr/>
        </p:nvSpPr>
        <p:spPr>
          <a:xfrm>
            <a:off x="365760" y="1078992"/>
            <a:ext cx="8412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Who performs each step — cross-functional handoffs at a glance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0" y="4919472"/>
            <a:ext cx="9144000" cy="219456"/>
          </a:xfrm>
          <a:prstGeom prst="rect">
            <a:avLst/>
          </a:prstGeom>
          <a:solidFill>
            <a:srgbClr val="E8EEF4"/>
          </a:solidFill>
          <a:ln w="12700">
            <a:solidFill>
              <a:srgbClr val="E8EEF4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365760" y="4928616"/>
            <a:ext cx="8412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 | B  ·  SOP Template  ·  soufianeboudarraja.com</a:t>
            </a:r>
            <a:endParaRPr lang="en-US" sz="800" dirty="0"/>
          </a:p>
        </p:txBody>
      </p:sp>
      <p:sp>
        <p:nvSpPr>
          <p:cNvPr id="10" name="Shape 8"/>
          <p:cNvSpPr/>
          <p:nvPr/>
        </p:nvSpPr>
        <p:spPr>
          <a:xfrm>
            <a:off x="320040" y="1389888"/>
            <a:ext cx="1554480" cy="329184"/>
          </a:xfrm>
          <a:prstGeom prst="rect">
            <a:avLst/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320040" y="1389888"/>
            <a:ext cx="155448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Role</a:t>
            </a:r>
            <a:endParaRPr lang="en-US" sz="900" dirty="0"/>
          </a:p>
        </p:txBody>
      </p:sp>
      <p:sp>
        <p:nvSpPr>
          <p:cNvPr id="12" name="Shape 10"/>
          <p:cNvSpPr/>
          <p:nvPr/>
        </p:nvSpPr>
        <p:spPr>
          <a:xfrm>
            <a:off x="1874520" y="1389888"/>
            <a:ext cx="902970" cy="329184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1874520" y="1389888"/>
            <a:ext cx="90297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900" dirty="0"/>
          </a:p>
        </p:txBody>
      </p:sp>
      <p:sp>
        <p:nvSpPr>
          <p:cNvPr id="14" name="Shape 12"/>
          <p:cNvSpPr/>
          <p:nvPr/>
        </p:nvSpPr>
        <p:spPr>
          <a:xfrm>
            <a:off x="2777490" y="1389888"/>
            <a:ext cx="902970" cy="329184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2777490" y="1389888"/>
            <a:ext cx="90297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900" dirty="0"/>
          </a:p>
        </p:txBody>
      </p:sp>
      <p:sp>
        <p:nvSpPr>
          <p:cNvPr id="16" name="Shape 14"/>
          <p:cNvSpPr/>
          <p:nvPr/>
        </p:nvSpPr>
        <p:spPr>
          <a:xfrm>
            <a:off x="3680460" y="1389888"/>
            <a:ext cx="902970" cy="329184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3680460" y="1389888"/>
            <a:ext cx="90297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900" dirty="0"/>
          </a:p>
        </p:txBody>
      </p:sp>
      <p:sp>
        <p:nvSpPr>
          <p:cNvPr id="18" name="Shape 16"/>
          <p:cNvSpPr/>
          <p:nvPr/>
        </p:nvSpPr>
        <p:spPr>
          <a:xfrm>
            <a:off x="4583430" y="1389888"/>
            <a:ext cx="902970" cy="329184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4583430" y="1389888"/>
            <a:ext cx="90297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900" dirty="0"/>
          </a:p>
        </p:txBody>
      </p:sp>
      <p:sp>
        <p:nvSpPr>
          <p:cNvPr id="20" name="Shape 18"/>
          <p:cNvSpPr/>
          <p:nvPr/>
        </p:nvSpPr>
        <p:spPr>
          <a:xfrm>
            <a:off x="5486400" y="1389888"/>
            <a:ext cx="902970" cy="329184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5486400" y="1389888"/>
            <a:ext cx="90297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900" dirty="0"/>
          </a:p>
        </p:txBody>
      </p:sp>
      <p:sp>
        <p:nvSpPr>
          <p:cNvPr id="22" name="Shape 20"/>
          <p:cNvSpPr/>
          <p:nvPr/>
        </p:nvSpPr>
        <p:spPr>
          <a:xfrm>
            <a:off x="6389370" y="1389888"/>
            <a:ext cx="902970" cy="329184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6389370" y="1389888"/>
            <a:ext cx="90297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900" dirty="0"/>
          </a:p>
        </p:txBody>
      </p:sp>
      <p:sp>
        <p:nvSpPr>
          <p:cNvPr id="24" name="Shape 22"/>
          <p:cNvSpPr/>
          <p:nvPr/>
        </p:nvSpPr>
        <p:spPr>
          <a:xfrm>
            <a:off x="7292340" y="1389888"/>
            <a:ext cx="902970" cy="329184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7292340" y="1389888"/>
            <a:ext cx="90297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</a:t>
            </a:r>
            <a:endParaRPr lang="en-US" sz="900" dirty="0"/>
          </a:p>
        </p:txBody>
      </p:sp>
      <p:sp>
        <p:nvSpPr>
          <p:cNvPr id="26" name="Shape 24"/>
          <p:cNvSpPr/>
          <p:nvPr/>
        </p:nvSpPr>
        <p:spPr>
          <a:xfrm>
            <a:off x="8195310" y="1389888"/>
            <a:ext cx="902970" cy="329184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8195310" y="1389888"/>
            <a:ext cx="90297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</a:t>
            </a:r>
            <a:endParaRPr lang="en-US" sz="900" dirty="0"/>
          </a:p>
        </p:txBody>
      </p:sp>
      <p:sp>
        <p:nvSpPr>
          <p:cNvPr id="28" name="Shape 26"/>
          <p:cNvSpPr/>
          <p:nvPr/>
        </p:nvSpPr>
        <p:spPr>
          <a:xfrm>
            <a:off x="320040" y="1755648"/>
            <a:ext cx="1554480" cy="874395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320040" y="1755648"/>
            <a:ext cx="1554480" cy="87439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 Clerk</a:t>
            </a:r>
            <a:endParaRPr lang="en-US" sz="900" dirty="0"/>
          </a:p>
        </p:txBody>
      </p:sp>
      <p:sp>
        <p:nvSpPr>
          <p:cNvPr id="30" name="Shape 28"/>
          <p:cNvSpPr/>
          <p:nvPr/>
        </p:nvSpPr>
        <p:spPr>
          <a:xfrm>
            <a:off x="1874520" y="1755648"/>
            <a:ext cx="902970" cy="874395"/>
          </a:xfrm>
          <a:prstGeom prst="rect">
            <a:avLst/>
          </a:prstGeom>
          <a:solidFill>
            <a:srgbClr val="003366">
              <a:alpha val="90000"/>
            </a:srgbClr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1" name="Shape 29"/>
          <p:cNvSpPr/>
          <p:nvPr/>
        </p:nvSpPr>
        <p:spPr>
          <a:xfrm>
            <a:off x="2143125" y="2009965"/>
            <a:ext cx="365760" cy="36576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2" name="Text 30"/>
          <p:cNvSpPr/>
          <p:nvPr/>
        </p:nvSpPr>
        <p:spPr>
          <a:xfrm>
            <a:off x="2143125" y="2009965"/>
            <a:ext cx="3657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</a:t>
            </a:r>
            <a:endParaRPr lang="en-US" sz="1100" dirty="0"/>
          </a:p>
        </p:txBody>
      </p:sp>
      <p:sp>
        <p:nvSpPr>
          <p:cNvPr id="33" name="Text 31"/>
          <p:cNvSpPr/>
          <p:nvPr/>
        </p:nvSpPr>
        <p:spPr>
          <a:xfrm>
            <a:off x="1911096" y="2355723"/>
            <a:ext cx="829818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5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Receive Invoice</a:t>
            </a:r>
            <a:endParaRPr lang="en-US" sz="650" dirty="0"/>
          </a:p>
        </p:txBody>
      </p:sp>
      <p:sp>
        <p:nvSpPr>
          <p:cNvPr id="34" name="Shape 32"/>
          <p:cNvSpPr/>
          <p:nvPr/>
        </p:nvSpPr>
        <p:spPr>
          <a:xfrm>
            <a:off x="2777490" y="1755648"/>
            <a:ext cx="902970" cy="874395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5" name="Shape 33"/>
          <p:cNvSpPr/>
          <p:nvPr/>
        </p:nvSpPr>
        <p:spPr>
          <a:xfrm>
            <a:off x="3680460" y="1755648"/>
            <a:ext cx="902970" cy="874395"/>
          </a:xfrm>
          <a:prstGeom prst="rect">
            <a:avLst/>
          </a:prstGeom>
          <a:solidFill>
            <a:srgbClr val="003366">
              <a:alpha val="90000"/>
            </a:srgbClr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6" name="Shape 34"/>
          <p:cNvSpPr/>
          <p:nvPr/>
        </p:nvSpPr>
        <p:spPr>
          <a:xfrm>
            <a:off x="3949065" y="2009965"/>
            <a:ext cx="365760" cy="36576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7" name="Text 35"/>
          <p:cNvSpPr/>
          <p:nvPr/>
        </p:nvSpPr>
        <p:spPr>
          <a:xfrm>
            <a:off x="3949065" y="2009965"/>
            <a:ext cx="3657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</a:t>
            </a:r>
            <a:endParaRPr lang="en-US" sz="1100" dirty="0"/>
          </a:p>
        </p:txBody>
      </p:sp>
      <p:sp>
        <p:nvSpPr>
          <p:cNvPr id="38" name="Text 36"/>
          <p:cNvSpPr/>
          <p:nvPr/>
        </p:nvSpPr>
        <p:spPr>
          <a:xfrm>
            <a:off x="3717036" y="2355723"/>
            <a:ext cx="829818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5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Route for Approval</a:t>
            </a:r>
            <a:endParaRPr lang="en-US" sz="650" dirty="0"/>
          </a:p>
        </p:txBody>
      </p:sp>
      <p:sp>
        <p:nvSpPr>
          <p:cNvPr id="39" name="Shape 37"/>
          <p:cNvSpPr/>
          <p:nvPr/>
        </p:nvSpPr>
        <p:spPr>
          <a:xfrm>
            <a:off x="4583430" y="1755648"/>
            <a:ext cx="902970" cy="874395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0" name="Shape 38"/>
          <p:cNvSpPr/>
          <p:nvPr/>
        </p:nvSpPr>
        <p:spPr>
          <a:xfrm>
            <a:off x="5486400" y="1755648"/>
            <a:ext cx="902970" cy="874395"/>
          </a:xfrm>
          <a:prstGeom prst="rect">
            <a:avLst/>
          </a:prstGeom>
          <a:solidFill>
            <a:srgbClr val="003366">
              <a:alpha val="90000"/>
            </a:srgbClr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1" name="Shape 39"/>
          <p:cNvSpPr/>
          <p:nvPr/>
        </p:nvSpPr>
        <p:spPr>
          <a:xfrm>
            <a:off x="5755005" y="2009965"/>
            <a:ext cx="365760" cy="36576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42" name="Text 40"/>
          <p:cNvSpPr/>
          <p:nvPr/>
        </p:nvSpPr>
        <p:spPr>
          <a:xfrm>
            <a:off x="5755005" y="2009965"/>
            <a:ext cx="3657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</a:t>
            </a:r>
            <a:endParaRPr lang="en-US" sz="1100" dirty="0"/>
          </a:p>
        </p:txBody>
      </p:sp>
      <p:sp>
        <p:nvSpPr>
          <p:cNvPr id="43" name="Text 41"/>
          <p:cNvSpPr/>
          <p:nvPr/>
        </p:nvSpPr>
        <p:spPr>
          <a:xfrm>
            <a:off x="5522976" y="2355723"/>
            <a:ext cx="829818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5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Code &amp; Post to ERP</a:t>
            </a:r>
            <a:endParaRPr lang="en-US" sz="650" dirty="0"/>
          </a:p>
        </p:txBody>
      </p:sp>
      <p:sp>
        <p:nvSpPr>
          <p:cNvPr id="44" name="Shape 42"/>
          <p:cNvSpPr/>
          <p:nvPr/>
        </p:nvSpPr>
        <p:spPr>
          <a:xfrm>
            <a:off x="6389370" y="1755648"/>
            <a:ext cx="902970" cy="874395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5" name="Shape 43"/>
          <p:cNvSpPr/>
          <p:nvPr/>
        </p:nvSpPr>
        <p:spPr>
          <a:xfrm>
            <a:off x="7292340" y="1755648"/>
            <a:ext cx="902970" cy="874395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6" name="Shape 44"/>
          <p:cNvSpPr/>
          <p:nvPr/>
        </p:nvSpPr>
        <p:spPr>
          <a:xfrm>
            <a:off x="8195310" y="1755648"/>
            <a:ext cx="902970" cy="874395"/>
          </a:xfrm>
          <a:prstGeom prst="rect">
            <a:avLst/>
          </a:prstGeom>
          <a:solidFill>
            <a:srgbClr val="003366">
              <a:alpha val="90000"/>
            </a:srgbClr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8463915" y="2009965"/>
            <a:ext cx="365760" cy="36576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48" name="Text 46"/>
          <p:cNvSpPr/>
          <p:nvPr/>
        </p:nvSpPr>
        <p:spPr>
          <a:xfrm>
            <a:off x="8463915" y="2009965"/>
            <a:ext cx="3657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</a:t>
            </a:r>
            <a:endParaRPr lang="en-US" sz="1100" dirty="0"/>
          </a:p>
        </p:txBody>
      </p:sp>
      <p:sp>
        <p:nvSpPr>
          <p:cNvPr id="49" name="Text 47"/>
          <p:cNvSpPr/>
          <p:nvPr/>
        </p:nvSpPr>
        <p:spPr>
          <a:xfrm>
            <a:off x="8231886" y="2355723"/>
            <a:ext cx="829818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5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Archive &amp; Audit</a:t>
            </a:r>
            <a:endParaRPr lang="en-US" sz="650" dirty="0"/>
          </a:p>
        </p:txBody>
      </p:sp>
      <p:sp>
        <p:nvSpPr>
          <p:cNvPr id="50" name="Shape 48"/>
          <p:cNvSpPr/>
          <p:nvPr/>
        </p:nvSpPr>
        <p:spPr>
          <a:xfrm>
            <a:off x="320040" y="2630043"/>
            <a:ext cx="1554480" cy="874395"/>
          </a:xfrm>
          <a:prstGeom prst="rect">
            <a:avLst/>
          </a:prstGeom>
          <a:solidFill>
            <a:srgbClr val="FF6600">
              <a:alpha val="80000"/>
            </a:srgbClr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1" name="Text 49"/>
          <p:cNvSpPr/>
          <p:nvPr/>
        </p:nvSpPr>
        <p:spPr>
          <a:xfrm>
            <a:off x="320040" y="2630043"/>
            <a:ext cx="1554480" cy="87439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Budget Owner</a:t>
            </a:r>
            <a:endParaRPr lang="en-US" sz="900" dirty="0"/>
          </a:p>
        </p:txBody>
      </p:sp>
      <p:sp>
        <p:nvSpPr>
          <p:cNvPr id="52" name="Shape 50"/>
          <p:cNvSpPr/>
          <p:nvPr/>
        </p:nvSpPr>
        <p:spPr>
          <a:xfrm>
            <a:off x="1874520" y="2630043"/>
            <a:ext cx="902970" cy="874395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3" name="Shape 51"/>
          <p:cNvSpPr/>
          <p:nvPr/>
        </p:nvSpPr>
        <p:spPr>
          <a:xfrm>
            <a:off x="2777490" y="2630043"/>
            <a:ext cx="902970" cy="874395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4" name="Shape 52"/>
          <p:cNvSpPr/>
          <p:nvPr/>
        </p:nvSpPr>
        <p:spPr>
          <a:xfrm>
            <a:off x="3680460" y="2630043"/>
            <a:ext cx="902970" cy="874395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5" name="Shape 53"/>
          <p:cNvSpPr/>
          <p:nvPr/>
        </p:nvSpPr>
        <p:spPr>
          <a:xfrm>
            <a:off x="4583430" y="2630043"/>
            <a:ext cx="902970" cy="874395"/>
          </a:xfrm>
          <a:prstGeom prst="rect">
            <a:avLst/>
          </a:prstGeom>
          <a:solidFill>
            <a:srgbClr val="FF6600">
              <a:alpha val="90000"/>
            </a:srgbClr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6" name="Shape 54"/>
          <p:cNvSpPr/>
          <p:nvPr/>
        </p:nvSpPr>
        <p:spPr>
          <a:xfrm>
            <a:off x="4852035" y="2884360"/>
            <a:ext cx="365760" cy="36576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57" name="Text 55"/>
          <p:cNvSpPr/>
          <p:nvPr/>
        </p:nvSpPr>
        <p:spPr>
          <a:xfrm>
            <a:off x="4852035" y="2884360"/>
            <a:ext cx="3657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</a:t>
            </a:r>
            <a:endParaRPr lang="en-US" sz="1100" dirty="0"/>
          </a:p>
        </p:txBody>
      </p:sp>
      <p:sp>
        <p:nvSpPr>
          <p:cNvPr id="58" name="Text 56"/>
          <p:cNvSpPr/>
          <p:nvPr/>
        </p:nvSpPr>
        <p:spPr>
          <a:xfrm>
            <a:off x="4620006" y="3230118"/>
            <a:ext cx="829818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5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Budget Owner Approves</a:t>
            </a:r>
            <a:endParaRPr lang="en-US" sz="650" dirty="0"/>
          </a:p>
        </p:txBody>
      </p:sp>
      <p:sp>
        <p:nvSpPr>
          <p:cNvPr id="59" name="Shape 57"/>
          <p:cNvSpPr/>
          <p:nvPr/>
        </p:nvSpPr>
        <p:spPr>
          <a:xfrm>
            <a:off x="5486400" y="2630043"/>
            <a:ext cx="902970" cy="874395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0" name="Shape 58"/>
          <p:cNvSpPr/>
          <p:nvPr/>
        </p:nvSpPr>
        <p:spPr>
          <a:xfrm>
            <a:off x="6389370" y="2630043"/>
            <a:ext cx="902970" cy="874395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1" name="Shape 59"/>
          <p:cNvSpPr/>
          <p:nvPr/>
        </p:nvSpPr>
        <p:spPr>
          <a:xfrm>
            <a:off x="7292340" y="2630043"/>
            <a:ext cx="902970" cy="874395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2" name="Shape 60"/>
          <p:cNvSpPr/>
          <p:nvPr/>
        </p:nvSpPr>
        <p:spPr>
          <a:xfrm>
            <a:off x="8195310" y="2630043"/>
            <a:ext cx="902970" cy="874395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3" name="Shape 61"/>
          <p:cNvSpPr/>
          <p:nvPr/>
        </p:nvSpPr>
        <p:spPr>
          <a:xfrm>
            <a:off x="320040" y="3504438"/>
            <a:ext cx="1554480" cy="874395"/>
          </a:xfrm>
          <a:prstGeom prst="rect">
            <a:avLst/>
          </a:prstGeom>
          <a:solidFill>
            <a:srgbClr val="336699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4" name="Text 62"/>
          <p:cNvSpPr/>
          <p:nvPr/>
        </p:nvSpPr>
        <p:spPr>
          <a:xfrm>
            <a:off x="320040" y="3504438"/>
            <a:ext cx="1554480" cy="87439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Finance Mgr</a:t>
            </a:r>
            <a:endParaRPr lang="en-US" sz="900" dirty="0"/>
          </a:p>
        </p:txBody>
      </p:sp>
      <p:sp>
        <p:nvSpPr>
          <p:cNvPr id="65" name="Shape 63"/>
          <p:cNvSpPr/>
          <p:nvPr/>
        </p:nvSpPr>
        <p:spPr>
          <a:xfrm>
            <a:off x="1874520" y="3504438"/>
            <a:ext cx="902970" cy="874395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6" name="Shape 64"/>
          <p:cNvSpPr/>
          <p:nvPr/>
        </p:nvSpPr>
        <p:spPr>
          <a:xfrm>
            <a:off x="2777490" y="3504438"/>
            <a:ext cx="902970" cy="874395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7" name="Shape 65"/>
          <p:cNvSpPr/>
          <p:nvPr/>
        </p:nvSpPr>
        <p:spPr>
          <a:xfrm>
            <a:off x="3680460" y="3504438"/>
            <a:ext cx="902970" cy="874395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8" name="Shape 66"/>
          <p:cNvSpPr/>
          <p:nvPr/>
        </p:nvSpPr>
        <p:spPr>
          <a:xfrm>
            <a:off x="4583430" y="3504438"/>
            <a:ext cx="902970" cy="874395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9" name="Shape 67"/>
          <p:cNvSpPr/>
          <p:nvPr/>
        </p:nvSpPr>
        <p:spPr>
          <a:xfrm>
            <a:off x="5486400" y="3504438"/>
            <a:ext cx="902970" cy="874395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0" name="Shape 68"/>
          <p:cNvSpPr/>
          <p:nvPr/>
        </p:nvSpPr>
        <p:spPr>
          <a:xfrm>
            <a:off x="6389370" y="3504438"/>
            <a:ext cx="902970" cy="874395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1" name="Shape 69"/>
          <p:cNvSpPr/>
          <p:nvPr/>
        </p:nvSpPr>
        <p:spPr>
          <a:xfrm>
            <a:off x="7292340" y="3504438"/>
            <a:ext cx="902970" cy="874395"/>
          </a:xfrm>
          <a:prstGeom prst="rect">
            <a:avLst/>
          </a:prstGeom>
          <a:solidFill>
            <a:srgbClr val="336699">
              <a:alpha val="90000"/>
            </a:srgbClr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2" name="Shape 70"/>
          <p:cNvSpPr/>
          <p:nvPr/>
        </p:nvSpPr>
        <p:spPr>
          <a:xfrm>
            <a:off x="7560945" y="3758756"/>
            <a:ext cx="365760" cy="36576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73" name="Text 71"/>
          <p:cNvSpPr/>
          <p:nvPr/>
        </p:nvSpPr>
        <p:spPr>
          <a:xfrm>
            <a:off x="7560945" y="3758756"/>
            <a:ext cx="3657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</a:t>
            </a:r>
            <a:endParaRPr lang="en-US" sz="1100" dirty="0"/>
          </a:p>
        </p:txBody>
      </p:sp>
      <p:sp>
        <p:nvSpPr>
          <p:cNvPr id="74" name="Text 72"/>
          <p:cNvSpPr/>
          <p:nvPr/>
        </p:nvSpPr>
        <p:spPr>
          <a:xfrm>
            <a:off x="7328916" y="4104513"/>
            <a:ext cx="829818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5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Bank Reconciliation</a:t>
            </a:r>
            <a:endParaRPr lang="en-US" sz="650" dirty="0"/>
          </a:p>
        </p:txBody>
      </p:sp>
      <p:sp>
        <p:nvSpPr>
          <p:cNvPr id="75" name="Shape 73"/>
          <p:cNvSpPr/>
          <p:nvPr/>
        </p:nvSpPr>
        <p:spPr>
          <a:xfrm>
            <a:off x="8195310" y="3504438"/>
            <a:ext cx="902970" cy="874395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6" name="Shape 74"/>
          <p:cNvSpPr/>
          <p:nvPr/>
        </p:nvSpPr>
        <p:spPr>
          <a:xfrm>
            <a:off x="320040" y="4378833"/>
            <a:ext cx="1554480" cy="874395"/>
          </a:xfrm>
          <a:prstGeom prst="rect">
            <a:avLst/>
          </a:prstGeom>
          <a:solidFill>
            <a:srgbClr val="5577AA">
              <a:alpha val="80000"/>
            </a:srgbClr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7" name="Text 75"/>
          <p:cNvSpPr/>
          <p:nvPr/>
        </p:nvSpPr>
        <p:spPr>
          <a:xfrm>
            <a:off x="320040" y="4378833"/>
            <a:ext cx="1554480" cy="87439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IT / ERP System</a:t>
            </a:r>
            <a:endParaRPr lang="en-US" sz="900" dirty="0"/>
          </a:p>
        </p:txBody>
      </p:sp>
      <p:sp>
        <p:nvSpPr>
          <p:cNvPr id="78" name="Shape 76"/>
          <p:cNvSpPr/>
          <p:nvPr/>
        </p:nvSpPr>
        <p:spPr>
          <a:xfrm>
            <a:off x="1874520" y="4378833"/>
            <a:ext cx="902970" cy="874395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9" name="Shape 77"/>
          <p:cNvSpPr/>
          <p:nvPr/>
        </p:nvSpPr>
        <p:spPr>
          <a:xfrm>
            <a:off x="2777490" y="4378833"/>
            <a:ext cx="902970" cy="874395"/>
          </a:xfrm>
          <a:prstGeom prst="rect">
            <a:avLst/>
          </a:prstGeom>
          <a:solidFill>
            <a:srgbClr val="5577AA">
              <a:alpha val="90000"/>
            </a:srgbClr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0" name="Shape 78"/>
          <p:cNvSpPr/>
          <p:nvPr/>
        </p:nvSpPr>
        <p:spPr>
          <a:xfrm>
            <a:off x="3046095" y="4633151"/>
            <a:ext cx="365760" cy="36576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81" name="Text 79"/>
          <p:cNvSpPr/>
          <p:nvPr/>
        </p:nvSpPr>
        <p:spPr>
          <a:xfrm>
            <a:off x="3046095" y="4633151"/>
            <a:ext cx="3657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</a:t>
            </a:r>
            <a:endParaRPr lang="en-US" sz="1100" dirty="0"/>
          </a:p>
        </p:txBody>
      </p:sp>
      <p:sp>
        <p:nvSpPr>
          <p:cNvPr id="82" name="Text 80"/>
          <p:cNvSpPr/>
          <p:nvPr/>
        </p:nvSpPr>
        <p:spPr>
          <a:xfrm>
            <a:off x="2814066" y="4978908"/>
            <a:ext cx="829818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5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 Match Check</a:t>
            </a:r>
            <a:endParaRPr lang="en-US" sz="650" dirty="0"/>
          </a:p>
        </p:txBody>
      </p:sp>
      <p:sp>
        <p:nvSpPr>
          <p:cNvPr id="83" name="Shape 81"/>
          <p:cNvSpPr/>
          <p:nvPr/>
        </p:nvSpPr>
        <p:spPr>
          <a:xfrm>
            <a:off x="3680460" y="4378833"/>
            <a:ext cx="902970" cy="874395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4" name="Shape 82"/>
          <p:cNvSpPr/>
          <p:nvPr/>
        </p:nvSpPr>
        <p:spPr>
          <a:xfrm>
            <a:off x="4583430" y="4378833"/>
            <a:ext cx="902970" cy="874395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5" name="Shape 83"/>
          <p:cNvSpPr/>
          <p:nvPr/>
        </p:nvSpPr>
        <p:spPr>
          <a:xfrm>
            <a:off x="5486400" y="4378833"/>
            <a:ext cx="902970" cy="874395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6" name="Shape 84"/>
          <p:cNvSpPr/>
          <p:nvPr/>
        </p:nvSpPr>
        <p:spPr>
          <a:xfrm>
            <a:off x="6389370" y="4378833"/>
            <a:ext cx="902970" cy="874395"/>
          </a:xfrm>
          <a:prstGeom prst="rect">
            <a:avLst/>
          </a:prstGeom>
          <a:solidFill>
            <a:srgbClr val="5577AA">
              <a:alpha val="90000"/>
            </a:srgbClr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7" name="Shape 85"/>
          <p:cNvSpPr/>
          <p:nvPr/>
        </p:nvSpPr>
        <p:spPr>
          <a:xfrm>
            <a:off x="6657975" y="4633151"/>
            <a:ext cx="365760" cy="36576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88" name="Text 86"/>
          <p:cNvSpPr/>
          <p:nvPr/>
        </p:nvSpPr>
        <p:spPr>
          <a:xfrm>
            <a:off x="6657975" y="4633151"/>
            <a:ext cx="3657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</a:t>
            </a:r>
            <a:endParaRPr lang="en-US" sz="1100" dirty="0"/>
          </a:p>
        </p:txBody>
      </p:sp>
      <p:sp>
        <p:nvSpPr>
          <p:cNvPr id="89" name="Text 87"/>
          <p:cNvSpPr/>
          <p:nvPr/>
        </p:nvSpPr>
        <p:spPr>
          <a:xfrm>
            <a:off x="6425946" y="4978908"/>
            <a:ext cx="829818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5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ERP Payment Run</a:t>
            </a:r>
            <a:endParaRPr lang="en-US" sz="650" dirty="0"/>
          </a:p>
        </p:txBody>
      </p:sp>
      <p:sp>
        <p:nvSpPr>
          <p:cNvPr id="90" name="Shape 88"/>
          <p:cNvSpPr/>
          <p:nvPr/>
        </p:nvSpPr>
        <p:spPr>
          <a:xfrm>
            <a:off x="7292340" y="4378833"/>
            <a:ext cx="902970" cy="874395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91" name="Shape 89"/>
          <p:cNvSpPr/>
          <p:nvPr/>
        </p:nvSpPr>
        <p:spPr>
          <a:xfrm>
            <a:off x="8195310" y="4378833"/>
            <a:ext cx="902970" cy="874395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256032"/>
            <a:ext cx="36576" cy="292608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93776" y="246888"/>
            <a:ext cx="6400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00" kern="0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STANDARD OPERATING PROCEDURE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8046720" y="164592"/>
            <a:ext cx="914400" cy="256032"/>
          </a:xfrm>
          <a:prstGeom prst="roundRect">
            <a:avLst>
              <a:gd name="adj" fmla="val 17857"/>
            </a:avLst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046720" y="164592"/>
            <a:ext cx="914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Layout C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365760" y="594360"/>
            <a:ext cx="8412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SOP — Blank Template</a:t>
            </a:r>
            <a:endParaRPr lang="en-US" sz="2600" dirty="0"/>
          </a:p>
        </p:txBody>
      </p:sp>
      <p:sp>
        <p:nvSpPr>
          <p:cNvPr id="7" name="Text 5"/>
          <p:cNvSpPr/>
          <p:nvPr/>
        </p:nvSpPr>
        <p:spPr>
          <a:xfrm>
            <a:off x="365760" y="1078992"/>
            <a:ext cx="8412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Fill in your process: trigger, steps, exceptions, tools, and version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0" y="4919472"/>
            <a:ext cx="9144000" cy="219456"/>
          </a:xfrm>
          <a:prstGeom prst="rect">
            <a:avLst/>
          </a:prstGeom>
          <a:solidFill>
            <a:srgbClr val="E8EEF4"/>
          </a:solidFill>
          <a:ln w="12700">
            <a:solidFill>
              <a:srgbClr val="E8EEF4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365760" y="4928616"/>
            <a:ext cx="8412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 | B  ·  SOP Template  ·  soufianeboudarraja.com</a:t>
            </a:r>
            <a:endParaRPr lang="en-US" sz="800" dirty="0"/>
          </a:p>
        </p:txBody>
      </p:sp>
      <p:sp>
        <p:nvSpPr>
          <p:cNvPr id="10" name="Shape 8"/>
          <p:cNvSpPr/>
          <p:nvPr/>
        </p:nvSpPr>
        <p:spPr>
          <a:xfrm>
            <a:off x="320040" y="1389888"/>
            <a:ext cx="8503920" cy="329184"/>
          </a:xfrm>
          <a:prstGeom prst="rect">
            <a:avLst/>
          </a:prstGeom>
          <a:solidFill>
            <a:srgbClr val="D6E4F0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411480" y="1399032"/>
            <a:ext cx="9144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Process Name:</a:t>
            </a:r>
            <a:endParaRPr lang="en-US" sz="750" dirty="0"/>
          </a:p>
        </p:txBody>
      </p:sp>
      <p:sp>
        <p:nvSpPr>
          <p:cNvPr id="12" name="Shape 10"/>
          <p:cNvSpPr/>
          <p:nvPr/>
        </p:nvSpPr>
        <p:spPr>
          <a:xfrm>
            <a:off x="411480" y="1664208"/>
            <a:ext cx="1499616" cy="0"/>
          </a:xfrm>
          <a:prstGeom prst="line">
            <a:avLst/>
          </a:prstGeom>
          <a:noFill/>
          <a:ln w="6350">
            <a:solidFill>
              <a:srgbClr val="C5D4E3"/>
            </a:solidFill>
            <a:prstDash val="dash"/>
          </a:ln>
        </p:spPr>
      </p:sp>
      <p:sp>
        <p:nvSpPr>
          <p:cNvPr id="13" name="Text 11"/>
          <p:cNvSpPr/>
          <p:nvPr/>
        </p:nvSpPr>
        <p:spPr>
          <a:xfrm>
            <a:off x="2093976" y="1399032"/>
            <a:ext cx="9144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Owner:</a:t>
            </a:r>
            <a:endParaRPr lang="en-US" sz="750" dirty="0"/>
          </a:p>
        </p:txBody>
      </p:sp>
      <p:sp>
        <p:nvSpPr>
          <p:cNvPr id="14" name="Shape 12"/>
          <p:cNvSpPr/>
          <p:nvPr/>
        </p:nvSpPr>
        <p:spPr>
          <a:xfrm>
            <a:off x="2093976" y="1664208"/>
            <a:ext cx="1499616" cy="0"/>
          </a:xfrm>
          <a:prstGeom prst="line">
            <a:avLst/>
          </a:prstGeom>
          <a:noFill/>
          <a:ln w="6350">
            <a:solidFill>
              <a:srgbClr val="C5D4E3"/>
            </a:solidFill>
            <a:prstDash val="dash"/>
          </a:ln>
        </p:spPr>
      </p:sp>
      <p:sp>
        <p:nvSpPr>
          <p:cNvPr id="15" name="Text 13"/>
          <p:cNvSpPr/>
          <p:nvPr/>
        </p:nvSpPr>
        <p:spPr>
          <a:xfrm>
            <a:off x="3776472" y="1399032"/>
            <a:ext cx="9144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Trigger / Input:</a:t>
            </a:r>
            <a:endParaRPr lang="en-US" sz="750" dirty="0"/>
          </a:p>
        </p:txBody>
      </p:sp>
      <p:sp>
        <p:nvSpPr>
          <p:cNvPr id="16" name="Shape 14"/>
          <p:cNvSpPr/>
          <p:nvPr/>
        </p:nvSpPr>
        <p:spPr>
          <a:xfrm>
            <a:off x="3776472" y="1664208"/>
            <a:ext cx="1499616" cy="0"/>
          </a:xfrm>
          <a:prstGeom prst="line">
            <a:avLst/>
          </a:prstGeom>
          <a:noFill/>
          <a:ln w="6350">
            <a:solidFill>
              <a:srgbClr val="C5D4E3"/>
            </a:solidFill>
            <a:prstDash val="dash"/>
          </a:ln>
        </p:spPr>
      </p:sp>
      <p:sp>
        <p:nvSpPr>
          <p:cNvPr id="17" name="Text 15"/>
          <p:cNvSpPr/>
          <p:nvPr/>
        </p:nvSpPr>
        <p:spPr>
          <a:xfrm>
            <a:off x="5458968" y="1399032"/>
            <a:ext cx="9144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Version:</a:t>
            </a:r>
            <a:endParaRPr lang="en-US" sz="750" dirty="0"/>
          </a:p>
        </p:txBody>
      </p:sp>
      <p:sp>
        <p:nvSpPr>
          <p:cNvPr id="18" name="Shape 16"/>
          <p:cNvSpPr/>
          <p:nvPr/>
        </p:nvSpPr>
        <p:spPr>
          <a:xfrm>
            <a:off x="5458968" y="1664208"/>
            <a:ext cx="1499616" cy="0"/>
          </a:xfrm>
          <a:prstGeom prst="line">
            <a:avLst/>
          </a:prstGeom>
          <a:noFill/>
          <a:ln w="6350">
            <a:solidFill>
              <a:srgbClr val="C5D4E3"/>
            </a:solidFill>
            <a:prstDash val="dash"/>
          </a:ln>
        </p:spPr>
      </p:sp>
      <p:sp>
        <p:nvSpPr>
          <p:cNvPr id="19" name="Text 17"/>
          <p:cNvSpPr/>
          <p:nvPr/>
        </p:nvSpPr>
        <p:spPr>
          <a:xfrm>
            <a:off x="7141464" y="1399032"/>
            <a:ext cx="9144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Review Date:</a:t>
            </a:r>
            <a:endParaRPr lang="en-US" sz="750" dirty="0"/>
          </a:p>
        </p:txBody>
      </p:sp>
      <p:sp>
        <p:nvSpPr>
          <p:cNvPr id="20" name="Shape 18"/>
          <p:cNvSpPr/>
          <p:nvPr/>
        </p:nvSpPr>
        <p:spPr>
          <a:xfrm>
            <a:off x="7141464" y="1664208"/>
            <a:ext cx="1499616" cy="0"/>
          </a:xfrm>
          <a:prstGeom prst="line">
            <a:avLst/>
          </a:prstGeom>
          <a:noFill/>
          <a:ln w="6350">
            <a:solidFill>
              <a:srgbClr val="C5D4E3"/>
            </a:solidFill>
            <a:prstDash val="dash"/>
          </a:ln>
        </p:spPr>
      </p:sp>
      <p:sp>
        <p:nvSpPr>
          <p:cNvPr id="21" name="Shape 19"/>
          <p:cNvSpPr/>
          <p:nvPr/>
        </p:nvSpPr>
        <p:spPr>
          <a:xfrm>
            <a:off x="320040" y="1792224"/>
            <a:ext cx="4114800" cy="662940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2" name="Shape 20"/>
          <p:cNvSpPr/>
          <p:nvPr/>
        </p:nvSpPr>
        <p:spPr>
          <a:xfrm>
            <a:off x="320040" y="1792224"/>
            <a:ext cx="310896" cy="662940"/>
          </a:xfrm>
          <a:prstGeom prst="rect">
            <a:avLst/>
          </a:prstGeom>
          <a:solidFill>
            <a:srgbClr val="003366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320040" y="1792224"/>
            <a:ext cx="310896" cy="6629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100" dirty="0"/>
          </a:p>
        </p:txBody>
      </p:sp>
      <p:sp>
        <p:nvSpPr>
          <p:cNvPr id="24" name="Text 22"/>
          <p:cNvSpPr/>
          <p:nvPr/>
        </p:nvSpPr>
        <p:spPr>
          <a:xfrm>
            <a:off x="685800" y="1883664"/>
            <a:ext cx="3657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Step title</a:t>
            </a:r>
            <a:endParaRPr lang="en-US" sz="1100" dirty="0"/>
          </a:p>
        </p:txBody>
      </p:sp>
      <p:sp>
        <p:nvSpPr>
          <p:cNvPr id="25" name="Shape 23"/>
          <p:cNvSpPr/>
          <p:nvPr/>
        </p:nvSpPr>
        <p:spPr>
          <a:xfrm>
            <a:off x="685800" y="2267712"/>
            <a:ext cx="3657600" cy="0"/>
          </a:xfrm>
          <a:prstGeom prst="line">
            <a:avLst/>
          </a:prstGeom>
          <a:noFill/>
          <a:ln w="6350">
            <a:solidFill>
              <a:srgbClr val="C5D4E3"/>
            </a:solidFill>
            <a:prstDash val="dash"/>
          </a:ln>
        </p:spPr>
      </p:sp>
      <p:sp>
        <p:nvSpPr>
          <p:cNvPr id="26" name="Shape 24"/>
          <p:cNvSpPr/>
          <p:nvPr/>
        </p:nvSpPr>
        <p:spPr>
          <a:xfrm>
            <a:off x="4709160" y="1792224"/>
            <a:ext cx="4114800" cy="662940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4709160" y="1792224"/>
            <a:ext cx="310896" cy="662940"/>
          </a:xfrm>
          <a:prstGeom prst="rect">
            <a:avLst/>
          </a:prstGeom>
          <a:solidFill>
            <a:srgbClr val="003366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4709160" y="1792224"/>
            <a:ext cx="310896" cy="6629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100" dirty="0"/>
          </a:p>
        </p:txBody>
      </p:sp>
      <p:sp>
        <p:nvSpPr>
          <p:cNvPr id="29" name="Text 27"/>
          <p:cNvSpPr/>
          <p:nvPr/>
        </p:nvSpPr>
        <p:spPr>
          <a:xfrm>
            <a:off x="5074920" y="1883664"/>
            <a:ext cx="3657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Step title</a:t>
            </a:r>
            <a:endParaRPr lang="en-US" sz="1100" dirty="0"/>
          </a:p>
        </p:txBody>
      </p:sp>
      <p:sp>
        <p:nvSpPr>
          <p:cNvPr id="30" name="Shape 28"/>
          <p:cNvSpPr/>
          <p:nvPr/>
        </p:nvSpPr>
        <p:spPr>
          <a:xfrm>
            <a:off x="5074920" y="2267712"/>
            <a:ext cx="3657600" cy="0"/>
          </a:xfrm>
          <a:prstGeom prst="line">
            <a:avLst/>
          </a:prstGeom>
          <a:noFill/>
          <a:ln w="6350">
            <a:solidFill>
              <a:srgbClr val="C5D4E3"/>
            </a:solidFill>
            <a:prstDash val="dash"/>
          </a:ln>
        </p:spPr>
      </p:sp>
      <p:sp>
        <p:nvSpPr>
          <p:cNvPr id="31" name="Shape 29"/>
          <p:cNvSpPr/>
          <p:nvPr/>
        </p:nvSpPr>
        <p:spPr>
          <a:xfrm>
            <a:off x="320040" y="2491740"/>
            <a:ext cx="4114800" cy="662940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2" name="Shape 30"/>
          <p:cNvSpPr/>
          <p:nvPr/>
        </p:nvSpPr>
        <p:spPr>
          <a:xfrm>
            <a:off x="320040" y="2491740"/>
            <a:ext cx="310896" cy="662940"/>
          </a:xfrm>
          <a:prstGeom prst="rect">
            <a:avLst/>
          </a:prstGeom>
          <a:solidFill>
            <a:srgbClr val="003366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320040" y="2491740"/>
            <a:ext cx="310896" cy="6629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100" dirty="0"/>
          </a:p>
        </p:txBody>
      </p:sp>
      <p:sp>
        <p:nvSpPr>
          <p:cNvPr id="34" name="Text 32"/>
          <p:cNvSpPr/>
          <p:nvPr/>
        </p:nvSpPr>
        <p:spPr>
          <a:xfrm>
            <a:off x="685800" y="2583180"/>
            <a:ext cx="3657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Step title</a:t>
            </a:r>
            <a:endParaRPr lang="en-US" sz="1100" dirty="0"/>
          </a:p>
        </p:txBody>
      </p:sp>
      <p:sp>
        <p:nvSpPr>
          <p:cNvPr id="35" name="Shape 33"/>
          <p:cNvSpPr/>
          <p:nvPr/>
        </p:nvSpPr>
        <p:spPr>
          <a:xfrm>
            <a:off x="685800" y="2967228"/>
            <a:ext cx="3657600" cy="0"/>
          </a:xfrm>
          <a:prstGeom prst="line">
            <a:avLst/>
          </a:prstGeom>
          <a:noFill/>
          <a:ln w="6350">
            <a:solidFill>
              <a:srgbClr val="C5D4E3"/>
            </a:solidFill>
            <a:prstDash val="dash"/>
          </a:ln>
        </p:spPr>
      </p:sp>
      <p:sp>
        <p:nvSpPr>
          <p:cNvPr id="36" name="Shape 34"/>
          <p:cNvSpPr/>
          <p:nvPr/>
        </p:nvSpPr>
        <p:spPr>
          <a:xfrm>
            <a:off x="4709160" y="2491740"/>
            <a:ext cx="4114800" cy="662940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4709160" y="2491740"/>
            <a:ext cx="310896" cy="662940"/>
          </a:xfrm>
          <a:prstGeom prst="rect">
            <a:avLst/>
          </a:prstGeom>
          <a:solidFill>
            <a:srgbClr val="003366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38" name="Text 36"/>
          <p:cNvSpPr/>
          <p:nvPr/>
        </p:nvSpPr>
        <p:spPr>
          <a:xfrm>
            <a:off x="4709160" y="2491740"/>
            <a:ext cx="310896" cy="6629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1100" dirty="0"/>
          </a:p>
        </p:txBody>
      </p:sp>
      <p:sp>
        <p:nvSpPr>
          <p:cNvPr id="39" name="Text 37"/>
          <p:cNvSpPr/>
          <p:nvPr/>
        </p:nvSpPr>
        <p:spPr>
          <a:xfrm>
            <a:off x="5074920" y="2583180"/>
            <a:ext cx="3657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Step title</a:t>
            </a:r>
            <a:endParaRPr lang="en-US" sz="1100" dirty="0"/>
          </a:p>
        </p:txBody>
      </p:sp>
      <p:sp>
        <p:nvSpPr>
          <p:cNvPr id="40" name="Shape 38"/>
          <p:cNvSpPr/>
          <p:nvPr/>
        </p:nvSpPr>
        <p:spPr>
          <a:xfrm>
            <a:off x="5074920" y="2967228"/>
            <a:ext cx="3657600" cy="0"/>
          </a:xfrm>
          <a:prstGeom prst="line">
            <a:avLst/>
          </a:prstGeom>
          <a:noFill/>
          <a:ln w="6350">
            <a:solidFill>
              <a:srgbClr val="C5D4E3"/>
            </a:solidFill>
            <a:prstDash val="dash"/>
          </a:ln>
        </p:spPr>
      </p:sp>
      <p:sp>
        <p:nvSpPr>
          <p:cNvPr id="41" name="Shape 39"/>
          <p:cNvSpPr/>
          <p:nvPr/>
        </p:nvSpPr>
        <p:spPr>
          <a:xfrm>
            <a:off x="320040" y="3191256"/>
            <a:ext cx="4114800" cy="662940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2" name="Shape 40"/>
          <p:cNvSpPr/>
          <p:nvPr/>
        </p:nvSpPr>
        <p:spPr>
          <a:xfrm>
            <a:off x="320040" y="3191256"/>
            <a:ext cx="310896" cy="662940"/>
          </a:xfrm>
          <a:prstGeom prst="rect">
            <a:avLst/>
          </a:prstGeom>
          <a:solidFill>
            <a:srgbClr val="003366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43" name="Text 41"/>
          <p:cNvSpPr/>
          <p:nvPr/>
        </p:nvSpPr>
        <p:spPr>
          <a:xfrm>
            <a:off x="320040" y="3191256"/>
            <a:ext cx="310896" cy="6629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1100" dirty="0"/>
          </a:p>
        </p:txBody>
      </p:sp>
      <p:sp>
        <p:nvSpPr>
          <p:cNvPr id="44" name="Text 42"/>
          <p:cNvSpPr/>
          <p:nvPr/>
        </p:nvSpPr>
        <p:spPr>
          <a:xfrm>
            <a:off x="685800" y="3282696"/>
            <a:ext cx="3657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Step title</a:t>
            </a:r>
            <a:endParaRPr lang="en-US" sz="1100" dirty="0"/>
          </a:p>
        </p:txBody>
      </p:sp>
      <p:sp>
        <p:nvSpPr>
          <p:cNvPr id="45" name="Shape 43"/>
          <p:cNvSpPr/>
          <p:nvPr/>
        </p:nvSpPr>
        <p:spPr>
          <a:xfrm>
            <a:off x="685800" y="3666744"/>
            <a:ext cx="3657600" cy="0"/>
          </a:xfrm>
          <a:prstGeom prst="line">
            <a:avLst/>
          </a:prstGeom>
          <a:noFill/>
          <a:ln w="6350">
            <a:solidFill>
              <a:srgbClr val="C5D4E3"/>
            </a:solidFill>
            <a:prstDash val="dash"/>
          </a:ln>
        </p:spPr>
      </p:sp>
      <p:sp>
        <p:nvSpPr>
          <p:cNvPr id="46" name="Shape 44"/>
          <p:cNvSpPr/>
          <p:nvPr/>
        </p:nvSpPr>
        <p:spPr>
          <a:xfrm>
            <a:off x="4709160" y="3191256"/>
            <a:ext cx="4114800" cy="662940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4709160" y="3191256"/>
            <a:ext cx="310896" cy="662940"/>
          </a:xfrm>
          <a:prstGeom prst="rect">
            <a:avLst/>
          </a:prstGeom>
          <a:solidFill>
            <a:srgbClr val="003366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48" name="Text 46"/>
          <p:cNvSpPr/>
          <p:nvPr/>
        </p:nvSpPr>
        <p:spPr>
          <a:xfrm>
            <a:off x="4709160" y="3191256"/>
            <a:ext cx="310896" cy="6629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1100" dirty="0"/>
          </a:p>
        </p:txBody>
      </p:sp>
      <p:sp>
        <p:nvSpPr>
          <p:cNvPr id="49" name="Text 47"/>
          <p:cNvSpPr/>
          <p:nvPr/>
        </p:nvSpPr>
        <p:spPr>
          <a:xfrm>
            <a:off x="5074920" y="3282696"/>
            <a:ext cx="3657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Step title</a:t>
            </a:r>
            <a:endParaRPr lang="en-US" sz="1100" dirty="0"/>
          </a:p>
        </p:txBody>
      </p:sp>
      <p:sp>
        <p:nvSpPr>
          <p:cNvPr id="50" name="Shape 48"/>
          <p:cNvSpPr/>
          <p:nvPr/>
        </p:nvSpPr>
        <p:spPr>
          <a:xfrm>
            <a:off x="5074920" y="3666744"/>
            <a:ext cx="3657600" cy="0"/>
          </a:xfrm>
          <a:prstGeom prst="line">
            <a:avLst/>
          </a:prstGeom>
          <a:noFill/>
          <a:ln w="6350">
            <a:solidFill>
              <a:srgbClr val="C5D4E3"/>
            </a:solidFill>
            <a:prstDash val="dash"/>
          </a:ln>
        </p:spPr>
      </p:sp>
      <p:sp>
        <p:nvSpPr>
          <p:cNvPr id="51" name="Shape 49"/>
          <p:cNvSpPr/>
          <p:nvPr/>
        </p:nvSpPr>
        <p:spPr>
          <a:xfrm>
            <a:off x="320040" y="3890772"/>
            <a:ext cx="4114800" cy="662940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2" name="Shape 50"/>
          <p:cNvSpPr/>
          <p:nvPr/>
        </p:nvSpPr>
        <p:spPr>
          <a:xfrm>
            <a:off x="320040" y="3890772"/>
            <a:ext cx="310896" cy="662940"/>
          </a:xfrm>
          <a:prstGeom prst="rect">
            <a:avLst/>
          </a:prstGeom>
          <a:solidFill>
            <a:srgbClr val="003366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53" name="Text 51"/>
          <p:cNvSpPr/>
          <p:nvPr/>
        </p:nvSpPr>
        <p:spPr>
          <a:xfrm>
            <a:off x="320040" y="3890772"/>
            <a:ext cx="310896" cy="6629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</a:t>
            </a:r>
            <a:endParaRPr lang="en-US" sz="1100" dirty="0"/>
          </a:p>
        </p:txBody>
      </p:sp>
      <p:sp>
        <p:nvSpPr>
          <p:cNvPr id="54" name="Text 52"/>
          <p:cNvSpPr/>
          <p:nvPr/>
        </p:nvSpPr>
        <p:spPr>
          <a:xfrm>
            <a:off x="685800" y="3982212"/>
            <a:ext cx="3657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Step title</a:t>
            </a:r>
            <a:endParaRPr lang="en-US" sz="1100" dirty="0"/>
          </a:p>
        </p:txBody>
      </p:sp>
      <p:sp>
        <p:nvSpPr>
          <p:cNvPr id="55" name="Shape 53"/>
          <p:cNvSpPr/>
          <p:nvPr/>
        </p:nvSpPr>
        <p:spPr>
          <a:xfrm>
            <a:off x="685800" y="4366260"/>
            <a:ext cx="3657600" cy="0"/>
          </a:xfrm>
          <a:prstGeom prst="line">
            <a:avLst/>
          </a:prstGeom>
          <a:noFill/>
          <a:ln w="6350">
            <a:solidFill>
              <a:srgbClr val="C5D4E3"/>
            </a:solidFill>
            <a:prstDash val="dash"/>
          </a:ln>
        </p:spPr>
      </p:sp>
      <p:sp>
        <p:nvSpPr>
          <p:cNvPr id="56" name="Shape 54"/>
          <p:cNvSpPr/>
          <p:nvPr/>
        </p:nvSpPr>
        <p:spPr>
          <a:xfrm>
            <a:off x="4709160" y="3890772"/>
            <a:ext cx="4114800" cy="662940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7" name="Shape 55"/>
          <p:cNvSpPr/>
          <p:nvPr/>
        </p:nvSpPr>
        <p:spPr>
          <a:xfrm>
            <a:off x="4709160" y="3890772"/>
            <a:ext cx="310896" cy="662940"/>
          </a:xfrm>
          <a:prstGeom prst="rect">
            <a:avLst/>
          </a:prstGeom>
          <a:solidFill>
            <a:srgbClr val="003366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58" name="Text 56"/>
          <p:cNvSpPr/>
          <p:nvPr/>
        </p:nvSpPr>
        <p:spPr>
          <a:xfrm>
            <a:off x="4709160" y="3890772"/>
            <a:ext cx="310896" cy="6629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</a:t>
            </a:r>
            <a:endParaRPr lang="en-US" sz="1100" dirty="0"/>
          </a:p>
        </p:txBody>
      </p:sp>
      <p:sp>
        <p:nvSpPr>
          <p:cNvPr id="59" name="Text 57"/>
          <p:cNvSpPr/>
          <p:nvPr/>
        </p:nvSpPr>
        <p:spPr>
          <a:xfrm>
            <a:off x="5074920" y="3982212"/>
            <a:ext cx="3657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Step title</a:t>
            </a:r>
            <a:endParaRPr lang="en-US" sz="1100" dirty="0"/>
          </a:p>
        </p:txBody>
      </p:sp>
      <p:sp>
        <p:nvSpPr>
          <p:cNvPr id="60" name="Shape 58"/>
          <p:cNvSpPr/>
          <p:nvPr/>
        </p:nvSpPr>
        <p:spPr>
          <a:xfrm>
            <a:off x="5074920" y="4366260"/>
            <a:ext cx="3657600" cy="0"/>
          </a:xfrm>
          <a:prstGeom prst="line">
            <a:avLst/>
          </a:prstGeom>
          <a:noFill/>
          <a:ln w="6350">
            <a:solidFill>
              <a:srgbClr val="C5D4E3"/>
            </a:solidFill>
            <a:prstDash val="dash"/>
          </a:ln>
        </p:spPr>
      </p:sp>
      <p:sp>
        <p:nvSpPr>
          <p:cNvPr id="61" name="Shape 59"/>
          <p:cNvSpPr/>
          <p:nvPr/>
        </p:nvSpPr>
        <p:spPr>
          <a:xfrm>
            <a:off x="320040" y="4645152"/>
            <a:ext cx="8503920" cy="219456"/>
          </a:xfrm>
          <a:prstGeom prst="rect">
            <a:avLst/>
          </a:prstGeom>
          <a:solidFill>
            <a:srgbClr val="D6E4F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62" name="Text 60"/>
          <p:cNvSpPr/>
          <p:nvPr/>
        </p:nvSpPr>
        <p:spPr>
          <a:xfrm>
            <a:off x="457200" y="4654296"/>
            <a:ext cx="8229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Tools / Systems used:                                   |  Exception handling:                                        |  Approval required from: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1A3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256032"/>
            <a:ext cx="36576" cy="292608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93776" y="246888"/>
            <a:ext cx="6400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00" kern="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RISK ASSESSMENT TEMPLATE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8046720" y="164592"/>
            <a:ext cx="914400" cy="256032"/>
          </a:xfrm>
          <a:prstGeom prst="roundRect">
            <a:avLst>
              <a:gd name="adj" fmla="val 17857"/>
            </a:avLst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046720" y="164592"/>
            <a:ext cx="914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Layout B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365760" y="594360"/>
            <a:ext cx="8412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Risk Heat Map</a:t>
            </a:r>
            <a:endParaRPr lang="en-US" sz="2600" dirty="0"/>
          </a:p>
        </p:txBody>
      </p:sp>
      <p:sp>
        <p:nvSpPr>
          <p:cNvPr id="7" name="Text 5"/>
          <p:cNvSpPr/>
          <p:nvPr/>
        </p:nvSpPr>
        <p:spPr>
          <a:xfrm>
            <a:off x="365760" y="1078992"/>
            <a:ext cx="8412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Plot each risk by likelihood and impact — prioritise the top-right quadrant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0" y="4919472"/>
            <a:ext cx="9144000" cy="219456"/>
          </a:xfrm>
          <a:prstGeom prst="rect">
            <a:avLst/>
          </a:prstGeom>
          <a:solidFill>
            <a:srgbClr val="003366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365760" y="4928616"/>
            <a:ext cx="8412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 | B  ·  Risk Assessment  ·  soufianeboudarraja.com</a:t>
            </a:r>
            <a:endParaRPr lang="en-US" sz="800" dirty="0"/>
          </a:p>
        </p:txBody>
      </p:sp>
      <p:sp>
        <p:nvSpPr>
          <p:cNvPr id="10" name="Text 8"/>
          <p:cNvSpPr/>
          <p:nvPr/>
        </p:nvSpPr>
        <p:spPr>
          <a:xfrm rot="16200000">
            <a:off x="137160" y="1792224"/>
            <a:ext cx="822960" cy="3291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IMPACT →</a:t>
            </a:r>
            <a:endParaRPr lang="en-US" sz="900" dirty="0"/>
          </a:p>
        </p:txBody>
      </p:sp>
      <p:sp>
        <p:nvSpPr>
          <p:cNvPr id="11" name="Text 9"/>
          <p:cNvSpPr/>
          <p:nvPr/>
        </p:nvSpPr>
        <p:spPr>
          <a:xfrm>
            <a:off x="1097280" y="4736592"/>
            <a:ext cx="576072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LIKELIHOOD →</a:t>
            </a:r>
            <a:endParaRPr lang="en-US" sz="900" dirty="0"/>
          </a:p>
        </p:txBody>
      </p:sp>
      <p:sp>
        <p:nvSpPr>
          <p:cNvPr id="12" name="Text 10"/>
          <p:cNvSpPr/>
          <p:nvPr/>
        </p:nvSpPr>
        <p:spPr>
          <a:xfrm>
            <a:off x="1097280" y="4645152"/>
            <a:ext cx="115214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850" dirty="0"/>
          </a:p>
        </p:txBody>
      </p:sp>
      <p:sp>
        <p:nvSpPr>
          <p:cNvPr id="13" name="Text 11"/>
          <p:cNvSpPr/>
          <p:nvPr/>
        </p:nvSpPr>
        <p:spPr>
          <a:xfrm>
            <a:off x="822960" y="1335024"/>
            <a:ext cx="256032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850" dirty="0"/>
          </a:p>
        </p:txBody>
      </p:sp>
      <p:sp>
        <p:nvSpPr>
          <p:cNvPr id="14" name="Text 12"/>
          <p:cNvSpPr/>
          <p:nvPr/>
        </p:nvSpPr>
        <p:spPr>
          <a:xfrm>
            <a:off x="2249424" y="4645152"/>
            <a:ext cx="115214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850" dirty="0"/>
          </a:p>
        </p:txBody>
      </p:sp>
      <p:sp>
        <p:nvSpPr>
          <p:cNvPr id="15" name="Text 13"/>
          <p:cNvSpPr/>
          <p:nvPr/>
        </p:nvSpPr>
        <p:spPr>
          <a:xfrm>
            <a:off x="822960" y="1993392"/>
            <a:ext cx="256032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850" dirty="0"/>
          </a:p>
        </p:txBody>
      </p:sp>
      <p:sp>
        <p:nvSpPr>
          <p:cNvPr id="16" name="Text 14"/>
          <p:cNvSpPr/>
          <p:nvPr/>
        </p:nvSpPr>
        <p:spPr>
          <a:xfrm>
            <a:off x="3401568" y="4645152"/>
            <a:ext cx="115214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850" dirty="0"/>
          </a:p>
        </p:txBody>
      </p:sp>
      <p:sp>
        <p:nvSpPr>
          <p:cNvPr id="17" name="Text 15"/>
          <p:cNvSpPr/>
          <p:nvPr/>
        </p:nvSpPr>
        <p:spPr>
          <a:xfrm>
            <a:off x="822960" y="2651760"/>
            <a:ext cx="256032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850" dirty="0"/>
          </a:p>
        </p:txBody>
      </p:sp>
      <p:sp>
        <p:nvSpPr>
          <p:cNvPr id="18" name="Text 16"/>
          <p:cNvSpPr/>
          <p:nvPr/>
        </p:nvSpPr>
        <p:spPr>
          <a:xfrm>
            <a:off x="4553712" y="4645152"/>
            <a:ext cx="115214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850" dirty="0"/>
          </a:p>
        </p:txBody>
      </p:sp>
      <p:sp>
        <p:nvSpPr>
          <p:cNvPr id="19" name="Text 17"/>
          <p:cNvSpPr/>
          <p:nvPr/>
        </p:nvSpPr>
        <p:spPr>
          <a:xfrm>
            <a:off x="822960" y="3310128"/>
            <a:ext cx="256032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850" dirty="0"/>
          </a:p>
        </p:txBody>
      </p:sp>
      <p:sp>
        <p:nvSpPr>
          <p:cNvPr id="20" name="Text 18"/>
          <p:cNvSpPr/>
          <p:nvPr/>
        </p:nvSpPr>
        <p:spPr>
          <a:xfrm>
            <a:off x="5705856" y="4645152"/>
            <a:ext cx="115214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850" dirty="0"/>
          </a:p>
        </p:txBody>
      </p:sp>
      <p:sp>
        <p:nvSpPr>
          <p:cNvPr id="21" name="Text 19"/>
          <p:cNvSpPr/>
          <p:nvPr/>
        </p:nvSpPr>
        <p:spPr>
          <a:xfrm>
            <a:off x="822960" y="3968496"/>
            <a:ext cx="256032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850" dirty="0"/>
          </a:p>
        </p:txBody>
      </p:sp>
      <p:sp>
        <p:nvSpPr>
          <p:cNvPr id="22" name="Shape 20"/>
          <p:cNvSpPr/>
          <p:nvPr/>
        </p:nvSpPr>
        <p:spPr>
          <a:xfrm>
            <a:off x="1097280" y="1335024"/>
            <a:ext cx="1152144" cy="658368"/>
          </a:xfrm>
          <a:prstGeom prst="rect">
            <a:avLst/>
          </a:prstGeom>
          <a:solidFill>
            <a:srgbClr val="F9A825">
              <a:alpha val="80000"/>
            </a:srgbClr>
          </a:solidFill>
          <a:ln w="25400">
            <a:solidFill>
              <a:srgbClr val="001A33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1097280" y="1335024"/>
            <a:ext cx="1152144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1000" dirty="0"/>
          </a:p>
        </p:txBody>
      </p:sp>
      <p:sp>
        <p:nvSpPr>
          <p:cNvPr id="24" name="Shape 22"/>
          <p:cNvSpPr/>
          <p:nvPr/>
        </p:nvSpPr>
        <p:spPr>
          <a:xfrm>
            <a:off x="2249424" y="1335024"/>
            <a:ext cx="1152144" cy="658368"/>
          </a:xfrm>
          <a:prstGeom prst="rect">
            <a:avLst/>
          </a:prstGeom>
          <a:solidFill>
            <a:srgbClr val="E65100">
              <a:alpha val="80000"/>
            </a:srgbClr>
          </a:solidFill>
          <a:ln w="25400">
            <a:solidFill>
              <a:srgbClr val="001A33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2249424" y="1335024"/>
            <a:ext cx="1152144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</a:t>
            </a:r>
            <a:endParaRPr lang="en-US" sz="1000" dirty="0"/>
          </a:p>
        </p:txBody>
      </p:sp>
      <p:sp>
        <p:nvSpPr>
          <p:cNvPr id="26" name="Shape 24"/>
          <p:cNvSpPr/>
          <p:nvPr/>
        </p:nvSpPr>
        <p:spPr>
          <a:xfrm>
            <a:off x="3401568" y="1335024"/>
            <a:ext cx="1152144" cy="658368"/>
          </a:xfrm>
          <a:prstGeom prst="rect">
            <a:avLst/>
          </a:prstGeom>
          <a:solidFill>
            <a:srgbClr val="C62828">
              <a:alpha val="80000"/>
            </a:srgbClr>
          </a:solidFill>
          <a:ln w="25400">
            <a:solidFill>
              <a:srgbClr val="001A33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3401568" y="1335024"/>
            <a:ext cx="1152144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15</a:t>
            </a:r>
            <a:endParaRPr lang="en-US" sz="1000" dirty="0"/>
          </a:p>
        </p:txBody>
      </p:sp>
      <p:sp>
        <p:nvSpPr>
          <p:cNvPr id="28" name="Shape 26"/>
          <p:cNvSpPr/>
          <p:nvPr/>
        </p:nvSpPr>
        <p:spPr>
          <a:xfrm>
            <a:off x="4553712" y="1335024"/>
            <a:ext cx="1152144" cy="658368"/>
          </a:xfrm>
          <a:prstGeom prst="rect">
            <a:avLst/>
          </a:prstGeom>
          <a:solidFill>
            <a:srgbClr val="C62828">
              <a:alpha val="80000"/>
            </a:srgbClr>
          </a:solidFill>
          <a:ln w="25400">
            <a:solidFill>
              <a:srgbClr val="001A33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4553712" y="1335024"/>
            <a:ext cx="1152144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</a:t>
            </a:r>
            <a:endParaRPr lang="en-US" sz="1000" dirty="0"/>
          </a:p>
        </p:txBody>
      </p:sp>
      <p:sp>
        <p:nvSpPr>
          <p:cNvPr id="30" name="Shape 28"/>
          <p:cNvSpPr/>
          <p:nvPr/>
        </p:nvSpPr>
        <p:spPr>
          <a:xfrm>
            <a:off x="5705856" y="1335024"/>
            <a:ext cx="1152144" cy="658368"/>
          </a:xfrm>
          <a:prstGeom prst="rect">
            <a:avLst/>
          </a:prstGeom>
          <a:solidFill>
            <a:srgbClr val="C62828">
              <a:alpha val="80000"/>
            </a:srgbClr>
          </a:solidFill>
          <a:ln w="25400">
            <a:solidFill>
              <a:srgbClr val="001A33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5705856" y="1335024"/>
            <a:ext cx="1152144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25</a:t>
            </a:r>
            <a:endParaRPr lang="en-US" sz="1000" dirty="0"/>
          </a:p>
        </p:txBody>
      </p:sp>
      <p:sp>
        <p:nvSpPr>
          <p:cNvPr id="32" name="Shape 30"/>
          <p:cNvSpPr/>
          <p:nvPr/>
        </p:nvSpPr>
        <p:spPr>
          <a:xfrm>
            <a:off x="1097280" y="1993392"/>
            <a:ext cx="1152144" cy="658368"/>
          </a:xfrm>
          <a:prstGeom prst="rect">
            <a:avLst/>
          </a:prstGeom>
          <a:solidFill>
            <a:srgbClr val="F9A825">
              <a:alpha val="80000"/>
            </a:srgbClr>
          </a:solidFill>
          <a:ln w="25400">
            <a:solidFill>
              <a:srgbClr val="001A33"/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1097280" y="1993392"/>
            <a:ext cx="1152144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1000" dirty="0"/>
          </a:p>
        </p:txBody>
      </p:sp>
      <p:sp>
        <p:nvSpPr>
          <p:cNvPr id="34" name="Shape 32"/>
          <p:cNvSpPr/>
          <p:nvPr/>
        </p:nvSpPr>
        <p:spPr>
          <a:xfrm>
            <a:off x="2249424" y="1993392"/>
            <a:ext cx="1152144" cy="658368"/>
          </a:xfrm>
          <a:prstGeom prst="rect">
            <a:avLst/>
          </a:prstGeom>
          <a:solidFill>
            <a:srgbClr val="E65100">
              <a:alpha val="80000"/>
            </a:srgbClr>
          </a:solidFill>
          <a:ln w="25400">
            <a:solidFill>
              <a:srgbClr val="001A33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2249424" y="1993392"/>
            <a:ext cx="1152144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</a:t>
            </a:r>
            <a:endParaRPr lang="en-US" sz="1000" dirty="0"/>
          </a:p>
        </p:txBody>
      </p:sp>
      <p:sp>
        <p:nvSpPr>
          <p:cNvPr id="36" name="Shape 34"/>
          <p:cNvSpPr/>
          <p:nvPr/>
        </p:nvSpPr>
        <p:spPr>
          <a:xfrm>
            <a:off x="3401568" y="1993392"/>
            <a:ext cx="1152144" cy="658368"/>
          </a:xfrm>
          <a:prstGeom prst="rect">
            <a:avLst/>
          </a:prstGeom>
          <a:solidFill>
            <a:srgbClr val="E65100">
              <a:alpha val="80000"/>
            </a:srgbClr>
          </a:solidFill>
          <a:ln w="25400">
            <a:solidFill>
              <a:srgbClr val="001A33"/>
            </a:solidFill>
            <a:prstDash val="solid"/>
          </a:ln>
        </p:spPr>
      </p:sp>
      <p:sp>
        <p:nvSpPr>
          <p:cNvPr id="37" name="Text 35"/>
          <p:cNvSpPr/>
          <p:nvPr/>
        </p:nvSpPr>
        <p:spPr>
          <a:xfrm>
            <a:off x="3401568" y="1993392"/>
            <a:ext cx="1152144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</a:t>
            </a:r>
            <a:endParaRPr lang="en-US" sz="1000" dirty="0"/>
          </a:p>
        </p:txBody>
      </p:sp>
      <p:sp>
        <p:nvSpPr>
          <p:cNvPr id="38" name="Shape 36"/>
          <p:cNvSpPr/>
          <p:nvPr/>
        </p:nvSpPr>
        <p:spPr>
          <a:xfrm>
            <a:off x="4553712" y="1993392"/>
            <a:ext cx="1152144" cy="658368"/>
          </a:xfrm>
          <a:prstGeom prst="rect">
            <a:avLst/>
          </a:prstGeom>
          <a:solidFill>
            <a:srgbClr val="C62828">
              <a:alpha val="80000"/>
            </a:srgbClr>
          </a:solidFill>
          <a:ln w="25400">
            <a:solidFill>
              <a:srgbClr val="001A33"/>
            </a:solidFill>
            <a:prstDash val="solid"/>
          </a:ln>
        </p:spPr>
      </p:sp>
      <p:sp>
        <p:nvSpPr>
          <p:cNvPr id="39" name="Text 37"/>
          <p:cNvSpPr/>
          <p:nvPr/>
        </p:nvSpPr>
        <p:spPr>
          <a:xfrm>
            <a:off x="4553712" y="1993392"/>
            <a:ext cx="1152144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16</a:t>
            </a:r>
            <a:endParaRPr lang="en-US" sz="1000" dirty="0"/>
          </a:p>
        </p:txBody>
      </p:sp>
      <p:sp>
        <p:nvSpPr>
          <p:cNvPr id="40" name="Shape 38"/>
          <p:cNvSpPr/>
          <p:nvPr/>
        </p:nvSpPr>
        <p:spPr>
          <a:xfrm>
            <a:off x="5705856" y="1993392"/>
            <a:ext cx="1152144" cy="658368"/>
          </a:xfrm>
          <a:prstGeom prst="rect">
            <a:avLst/>
          </a:prstGeom>
          <a:solidFill>
            <a:srgbClr val="C62828">
              <a:alpha val="80000"/>
            </a:srgbClr>
          </a:solidFill>
          <a:ln w="25400">
            <a:solidFill>
              <a:srgbClr val="001A33"/>
            </a:solidFill>
            <a:prstDash val="solid"/>
          </a:ln>
        </p:spPr>
      </p:sp>
      <p:sp>
        <p:nvSpPr>
          <p:cNvPr id="41" name="Text 39"/>
          <p:cNvSpPr/>
          <p:nvPr/>
        </p:nvSpPr>
        <p:spPr>
          <a:xfrm>
            <a:off x="5705856" y="1993392"/>
            <a:ext cx="1152144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</a:t>
            </a:r>
            <a:endParaRPr lang="en-US" sz="1000" dirty="0"/>
          </a:p>
        </p:txBody>
      </p:sp>
      <p:sp>
        <p:nvSpPr>
          <p:cNvPr id="42" name="Shape 40"/>
          <p:cNvSpPr/>
          <p:nvPr/>
        </p:nvSpPr>
        <p:spPr>
          <a:xfrm>
            <a:off x="1097280" y="2651760"/>
            <a:ext cx="1152144" cy="658368"/>
          </a:xfrm>
          <a:prstGeom prst="rect">
            <a:avLst/>
          </a:prstGeom>
          <a:solidFill>
            <a:srgbClr val="1A6B3A">
              <a:alpha val="80000"/>
            </a:srgbClr>
          </a:solidFill>
          <a:ln w="25400">
            <a:solidFill>
              <a:srgbClr val="001A33"/>
            </a:solidFill>
            <a:prstDash val="solid"/>
          </a:ln>
        </p:spPr>
      </p:sp>
      <p:sp>
        <p:nvSpPr>
          <p:cNvPr id="43" name="Text 41"/>
          <p:cNvSpPr/>
          <p:nvPr/>
        </p:nvSpPr>
        <p:spPr>
          <a:xfrm>
            <a:off x="1097280" y="2651760"/>
            <a:ext cx="1152144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000" dirty="0"/>
          </a:p>
        </p:txBody>
      </p:sp>
      <p:sp>
        <p:nvSpPr>
          <p:cNvPr id="44" name="Shape 42"/>
          <p:cNvSpPr/>
          <p:nvPr/>
        </p:nvSpPr>
        <p:spPr>
          <a:xfrm>
            <a:off x="2249424" y="2651760"/>
            <a:ext cx="1152144" cy="658368"/>
          </a:xfrm>
          <a:prstGeom prst="rect">
            <a:avLst/>
          </a:prstGeom>
          <a:solidFill>
            <a:srgbClr val="F9A825">
              <a:alpha val="80000"/>
            </a:srgbClr>
          </a:solidFill>
          <a:ln w="25400">
            <a:solidFill>
              <a:srgbClr val="001A33"/>
            </a:solidFill>
            <a:prstDash val="solid"/>
          </a:ln>
        </p:spPr>
      </p:sp>
      <p:sp>
        <p:nvSpPr>
          <p:cNvPr id="45" name="Text 43"/>
          <p:cNvSpPr/>
          <p:nvPr/>
        </p:nvSpPr>
        <p:spPr>
          <a:xfrm>
            <a:off x="2249424" y="2651760"/>
            <a:ext cx="1152144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1000" dirty="0"/>
          </a:p>
        </p:txBody>
      </p:sp>
      <p:sp>
        <p:nvSpPr>
          <p:cNvPr id="46" name="Shape 44"/>
          <p:cNvSpPr/>
          <p:nvPr/>
        </p:nvSpPr>
        <p:spPr>
          <a:xfrm>
            <a:off x="3401568" y="2651760"/>
            <a:ext cx="1152144" cy="658368"/>
          </a:xfrm>
          <a:prstGeom prst="rect">
            <a:avLst/>
          </a:prstGeom>
          <a:solidFill>
            <a:srgbClr val="E65100">
              <a:alpha val="80000"/>
            </a:srgbClr>
          </a:solidFill>
          <a:ln w="25400">
            <a:solidFill>
              <a:srgbClr val="001A33"/>
            </a:solidFill>
            <a:prstDash val="solid"/>
          </a:ln>
        </p:spPr>
      </p:sp>
      <p:sp>
        <p:nvSpPr>
          <p:cNvPr id="47" name="Text 45"/>
          <p:cNvSpPr/>
          <p:nvPr/>
        </p:nvSpPr>
        <p:spPr>
          <a:xfrm>
            <a:off x="3401568" y="2651760"/>
            <a:ext cx="1152144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</a:t>
            </a:r>
            <a:endParaRPr lang="en-US" sz="1000" dirty="0"/>
          </a:p>
        </p:txBody>
      </p:sp>
      <p:sp>
        <p:nvSpPr>
          <p:cNvPr id="48" name="Shape 46"/>
          <p:cNvSpPr/>
          <p:nvPr/>
        </p:nvSpPr>
        <p:spPr>
          <a:xfrm>
            <a:off x="4553712" y="2651760"/>
            <a:ext cx="1152144" cy="658368"/>
          </a:xfrm>
          <a:prstGeom prst="rect">
            <a:avLst/>
          </a:prstGeom>
          <a:solidFill>
            <a:srgbClr val="E65100">
              <a:alpha val="80000"/>
            </a:srgbClr>
          </a:solidFill>
          <a:ln w="25400">
            <a:solidFill>
              <a:srgbClr val="001A33"/>
            </a:solidFill>
            <a:prstDash val="solid"/>
          </a:ln>
        </p:spPr>
      </p:sp>
      <p:sp>
        <p:nvSpPr>
          <p:cNvPr id="49" name="Text 47"/>
          <p:cNvSpPr/>
          <p:nvPr/>
        </p:nvSpPr>
        <p:spPr>
          <a:xfrm>
            <a:off x="4553712" y="2651760"/>
            <a:ext cx="1152144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</a:t>
            </a:r>
            <a:endParaRPr lang="en-US" sz="1000" dirty="0"/>
          </a:p>
        </p:txBody>
      </p:sp>
      <p:sp>
        <p:nvSpPr>
          <p:cNvPr id="50" name="Shape 48"/>
          <p:cNvSpPr/>
          <p:nvPr/>
        </p:nvSpPr>
        <p:spPr>
          <a:xfrm>
            <a:off x="5705856" y="2651760"/>
            <a:ext cx="1152144" cy="658368"/>
          </a:xfrm>
          <a:prstGeom prst="rect">
            <a:avLst/>
          </a:prstGeom>
          <a:solidFill>
            <a:srgbClr val="C62828">
              <a:alpha val="80000"/>
            </a:srgbClr>
          </a:solidFill>
          <a:ln w="25400">
            <a:solidFill>
              <a:srgbClr val="001A33"/>
            </a:solidFill>
            <a:prstDash val="solid"/>
          </a:ln>
        </p:spPr>
      </p:sp>
      <p:sp>
        <p:nvSpPr>
          <p:cNvPr id="51" name="Text 49"/>
          <p:cNvSpPr/>
          <p:nvPr/>
        </p:nvSpPr>
        <p:spPr>
          <a:xfrm>
            <a:off x="5705856" y="2651760"/>
            <a:ext cx="1152144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15</a:t>
            </a:r>
            <a:endParaRPr lang="en-US" sz="1000" dirty="0"/>
          </a:p>
        </p:txBody>
      </p:sp>
      <p:sp>
        <p:nvSpPr>
          <p:cNvPr id="52" name="Shape 50"/>
          <p:cNvSpPr/>
          <p:nvPr/>
        </p:nvSpPr>
        <p:spPr>
          <a:xfrm>
            <a:off x="1097280" y="3310128"/>
            <a:ext cx="1152144" cy="658368"/>
          </a:xfrm>
          <a:prstGeom prst="rect">
            <a:avLst/>
          </a:prstGeom>
          <a:solidFill>
            <a:srgbClr val="1A6B3A">
              <a:alpha val="80000"/>
            </a:srgbClr>
          </a:solidFill>
          <a:ln w="25400">
            <a:solidFill>
              <a:srgbClr val="001A33"/>
            </a:solidFill>
            <a:prstDash val="solid"/>
          </a:ln>
        </p:spPr>
      </p:sp>
      <p:sp>
        <p:nvSpPr>
          <p:cNvPr id="53" name="Text 51"/>
          <p:cNvSpPr/>
          <p:nvPr/>
        </p:nvSpPr>
        <p:spPr>
          <a:xfrm>
            <a:off x="1097280" y="3310128"/>
            <a:ext cx="1152144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000" dirty="0"/>
          </a:p>
        </p:txBody>
      </p:sp>
      <p:sp>
        <p:nvSpPr>
          <p:cNvPr id="54" name="Shape 52"/>
          <p:cNvSpPr/>
          <p:nvPr/>
        </p:nvSpPr>
        <p:spPr>
          <a:xfrm>
            <a:off x="2249424" y="3310128"/>
            <a:ext cx="1152144" cy="658368"/>
          </a:xfrm>
          <a:prstGeom prst="rect">
            <a:avLst/>
          </a:prstGeom>
          <a:solidFill>
            <a:srgbClr val="F9A825">
              <a:alpha val="80000"/>
            </a:srgbClr>
          </a:solidFill>
          <a:ln w="25400">
            <a:solidFill>
              <a:srgbClr val="001A33"/>
            </a:solidFill>
            <a:prstDash val="solid"/>
          </a:ln>
        </p:spPr>
      </p:sp>
      <p:sp>
        <p:nvSpPr>
          <p:cNvPr id="55" name="Text 53"/>
          <p:cNvSpPr/>
          <p:nvPr/>
        </p:nvSpPr>
        <p:spPr>
          <a:xfrm>
            <a:off x="2249424" y="3310128"/>
            <a:ext cx="1152144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1000" dirty="0"/>
          </a:p>
        </p:txBody>
      </p:sp>
      <p:sp>
        <p:nvSpPr>
          <p:cNvPr id="56" name="Shape 54"/>
          <p:cNvSpPr/>
          <p:nvPr/>
        </p:nvSpPr>
        <p:spPr>
          <a:xfrm>
            <a:off x="3401568" y="3310128"/>
            <a:ext cx="1152144" cy="658368"/>
          </a:xfrm>
          <a:prstGeom prst="rect">
            <a:avLst/>
          </a:prstGeom>
          <a:solidFill>
            <a:srgbClr val="F9A825">
              <a:alpha val="80000"/>
            </a:srgbClr>
          </a:solidFill>
          <a:ln w="25400">
            <a:solidFill>
              <a:srgbClr val="001A33"/>
            </a:solidFill>
            <a:prstDash val="solid"/>
          </a:ln>
        </p:spPr>
      </p:sp>
      <p:sp>
        <p:nvSpPr>
          <p:cNvPr id="57" name="Text 55"/>
          <p:cNvSpPr/>
          <p:nvPr/>
        </p:nvSpPr>
        <p:spPr>
          <a:xfrm>
            <a:off x="3401568" y="3310128"/>
            <a:ext cx="1152144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1000" dirty="0"/>
          </a:p>
        </p:txBody>
      </p:sp>
      <p:sp>
        <p:nvSpPr>
          <p:cNvPr id="58" name="Shape 56"/>
          <p:cNvSpPr/>
          <p:nvPr/>
        </p:nvSpPr>
        <p:spPr>
          <a:xfrm>
            <a:off x="4553712" y="3310128"/>
            <a:ext cx="1152144" cy="658368"/>
          </a:xfrm>
          <a:prstGeom prst="rect">
            <a:avLst/>
          </a:prstGeom>
          <a:solidFill>
            <a:srgbClr val="E65100">
              <a:alpha val="80000"/>
            </a:srgbClr>
          </a:solidFill>
          <a:ln w="25400">
            <a:solidFill>
              <a:srgbClr val="001A33"/>
            </a:solidFill>
            <a:prstDash val="solid"/>
          </a:ln>
        </p:spPr>
      </p:sp>
      <p:sp>
        <p:nvSpPr>
          <p:cNvPr id="59" name="Text 57"/>
          <p:cNvSpPr/>
          <p:nvPr/>
        </p:nvSpPr>
        <p:spPr>
          <a:xfrm>
            <a:off x="4553712" y="3310128"/>
            <a:ext cx="1152144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</a:t>
            </a:r>
            <a:endParaRPr lang="en-US" sz="1000" dirty="0"/>
          </a:p>
        </p:txBody>
      </p:sp>
      <p:sp>
        <p:nvSpPr>
          <p:cNvPr id="60" name="Shape 58"/>
          <p:cNvSpPr/>
          <p:nvPr/>
        </p:nvSpPr>
        <p:spPr>
          <a:xfrm>
            <a:off x="5705856" y="3310128"/>
            <a:ext cx="1152144" cy="658368"/>
          </a:xfrm>
          <a:prstGeom prst="rect">
            <a:avLst/>
          </a:prstGeom>
          <a:solidFill>
            <a:srgbClr val="E65100">
              <a:alpha val="80000"/>
            </a:srgbClr>
          </a:solidFill>
          <a:ln w="25400">
            <a:solidFill>
              <a:srgbClr val="001A33"/>
            </a:solidFill>
            <a:prstDash val="solid"/>
          </a:ln>
        </p:spPr>
      </p:sp>
      <p:sp>
        <p:nvSpPr>
          <p:cNvPr id="61" name="Text 59"/>
          <p:cNvSpPr/>
          <p:nvPr/>
        </p:nvSpPr>
        <p:spPr>
          <a:xfrm>
            <a:off x="5705856" y="3310128"/>
            <a:ext cx="1152144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</a:t>
            </a:r>
            <a:endParaRPr lang="en-US" sz="1000" dirty="0"/>
          </a:p>
        </p:txBody>
      </p:sp>
      <p:sp>
        <p:nvSpPr>
          <p:cNvPr id="62" name="Shape 60"/>
          <p:cNvSpPr/>
          <p:nvPr/>
        </p:nvSpPr>
        <p:spPr>
          <a:xfrm>
            <a:off x="1097280" y="3968496"/>
            <a:ext cx="1152144" cy="658368"/>
          </a:xfrm>
          <a:prstGeom prst="rect">
            <a:avLst/>
          </a:prstGeom>
          <a:solidFill>
            <a:srgbClr val="1A6B3A">
              <a:alpha val="80000"/>
            </a:srgbClr>
          </a:solidFill>
          <a:ln w="25400">
            <a:solidFill>
              <a:srgbClr val="001A33"/>
            </a:solidFill>
            <a:prstDash val="solid"/>
          </a:ln>
        </p:spPr>
      </p:sp>
      <p:sp>
        <p:nvSpPr>
          <p:cNvPr id="63" name="Text 61"/>
          <p:cNvSpPr/>
          <p:nvPr/>
        </p:nvSpPr>
        <p:spPr>
          <a:xfrm>
            <a:off x="1097280" y="3968496"/>
            <a:ext cx="1152144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000" dirty="0"/>
          </a:p>
        </p:txBody>
      </p:sp>
      <p:sp>
        <p:nvSpPr>
          <p:cNvPr id="64" name="Shape 62"/>
          <p:cNvSpPr/>
          <p:nvPr/>
        </p:nvSpPr>
        <p:spPr>
          <a:xfrm>
            <a:off x="2249424" y="3968496"/>
            <a:ext cx="1152144" cy="658368"/>
          </a:xfrm>
          <a:prstGeom prst="rect">
            <a:avLst/>
          </a:prstGeom>
          <a:solidFill>
            <a:srgbClr val="1A6B3A">
              <a:alpha val="80000"/>
            </a:srgbClr>
          </a:solidFill>
          <a:ln w="25400">
            <a:solidFill>
              <a:srgbClr val="001A33"/>
            </a:solidFill>
            <a:prstDash val="solid"/>
          </a:ln>
        </p:spPr>
      </p:sp>
      <p:sp>
        <p:nvSpPr>
          <p:cNvPr id="65" name="Text 63"/>
          <p:cNvSpPr/>
          <p:nvPr/>
        </p:nvSpPr>
        <p:spPr>
          <a:xfrm>
            <a:off x="2249424" y="3968496"/>
            <a:ext cx="1152144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000" dirty="0"/>
          </a:p>
        </p:txBody>
      </p:sp>
      <p:sp>
        <p:nvSpPr>
          <p:cNvPr id="66" name="Shape 64"/>
          <p:cNvSpPr/>
          <p:nvPr/>
        </p:nvSpPr>
        <p:spPr>
          <a:xfrm>
            <a:off x="3401568" y="3968496"/>
            <a:ext cx="1152144" cy="658368"/>
          </a:xfrm>
          <a:prstGeom prst="rect">
            <a:avLst/>
          </a:prstGeom>
          <a:solidFill>
            <a:srgbClr val="1A6B3A">
              <a:alpha val="80000"/>
            </a:srgbClr>
          </a:solidFill>
          <a:ln w="25400">
            <a:solidFill>
              <a:srgbClr val="001A33"/>
            </a:solidFill>
            <a:prstDash val="solid"/>
          </a:ln>
        </p:spPr>
      </p:sp>
      <p:sp>
        <p:nvSpPr>
          <p:cNvPr id="67" name="Text 65"/>
          <p:cNvSpPr/>
          <p:nvPr/>
        </p:nvSpPr>
        <p:spPr>
          <a:xfrm>
            <a:off x="3401568" y="3968496"/>
            <a:ext cx="1152144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000" dirty="0"/>
          </a:p>
        </p:txBody>
      </p:sp>
      <p:sp>
        <p:nvSpPr>
          <p:cNvPr id="68" name="Shape 66"/>
          <p:cNvSpPr/>
          <p:nvPr/>
        </p:nvSpPr>
        <p:spPr>
          <a:xfrm>
            <a:off x="4553712" y="3968496"/>
            <a:ext cx="1152144" cy="658368"/>
          </a:xfrm>
          <a:prstGeom prst="rect">
            <a:avLst/>
          </a:prstGeom>
          <a:solidFill>
            <a:srgbClr val="F9A825">
              <a:alpha val="80000"/>
            </a:srgbClr>
          </a:solidFill>
          <a:ln w="25400">
            <a:solidFill>
              <a:srgbClr val="001A33"/>
            </a:solidFill>
            <a:prstDash val="solid"/>
          </a:ln>
        </p:spPr>
      </p:sp>
      <p:sp>
        <p:nvSpPr>
          <p:cNvPr id="69" name="Text 67"/>
          <p:cNvSpPr/>
          <p:nvPr/>
        </p:nvSpPr>
        <p:spPr>
          <a:xfrm>
            <a:off x="4553712" y="3968496"/>
            <a:ext cx="1152144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1000" dirty="0"/>
          </a:p>
        </p:txBody>
      </p:sp>
      <p:sp>
        <p:nvSpPr>
          <p:cNvPr id="70" name="Shape 68"/>
          <p:cNvSpPr/>
          <p:nvPr/>
        </p:nvSpPr>
        <p:spPr>
          <a:xfrm>
            <a:off x="5705856" y="3968496"/>
            <a:ext cx="1152144" cy="658368"/>
          </a:xfrm>
          <a:prstGeom prst="rect">
            <a:avLst/>
          </a:prstGeom>
          <a:solidFill>
            <a:srgbClr val="F9A825">
              <a:alpha val="80000"/>
            </a:srgbClr>
          </a:solidFill>
          <a:ln w="25400">
            <a:solidFill>
              <a:srgbClr val="001A33"/>
            </a:solidFill>
            <a:prstDash val="solid"/>
          </a:ln>
        </p:spPr>
      </p:sp>
      <p:sp>
        <p:nvSpPr>
          <p:cNvPr id="71" name="Text 69"/>
          <p:cNvSpPr/>
          <p:nvPr/>
        </p:nvSpPr>
        <p:spPr>
          <a:xfrm>
            <a:off x="5705856" y="3968496"/>
            <a:ext cx="1152144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1000" dirty="0"/>
          </a:p>
        </p:txBody>
      </p:sp>
      <p:sp>
        <p:nvSpPr>
          <p:cNvPr id="72" name="Shape 70"/>
          <p:cNvSpPr/>
          <p:nvPr/>
        </p:nvSpPr>
        <p:spPr>
          <a:xfrm>
            <a:off x="4983480" y="1517904"/>
            <a:ext cx="292608" cy="292608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1A33"/>
            </a:solidFill>
            <a:prstDash val="solid"/>
          </a:ln>
        </p:spPr>
      </p:sp>
      <p:sp>
        <p:nvSpPr>
          <p:cNvPr id="73" name="Text 71"/>
          <p:cNvSpPr/>
          <p:nvPr/>
        </p:nvSpPr>
        <p:spPr>
          <a:xfrm>
            <a:off x="4983480" y="1517904"/>
            <a:ext cx="292608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900" dirty="0"/>
          </a:p>
        </p:txBody>
      </p:sp>
      <p:sp>
        <p:nvSpPr>
          <p:cNvPr id="74" name="Shape 72"/>
          <p:cNvSpPr/>
          <p:nvPr/>
        </p:nvSpPr>
        <p:spPr>
          <a:xfrm>
            <a:off x="3831336" y="2176272"/>
            <a:ext cx="292608" cy="292608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1A33"/>
            </a:solidFill>
            <a:prstDash val="solid"/>
          </a:ln>
        </p:spPr>
      </p:sp>
      <p:sp>
        <p:nvSpPr>
          <p:cNvPr id="75" name="Text 73"/>
          <p:cNvSpPr/>
          <p:nvPr/>
        </p:nvSpPr>
        <p:spPr>
          <a:xfrm>
            <a:off x="3831336" y="2176272"/>
            <a:ext cx="292608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900" dirty="0"/>
          </a:p>
        </p:txBody>
      </p:sp>
      <p:sp>
        <p:nvSpPr>
          <p:cNvPr id="76" name="Shape 74"/>
          <p:cNvSpPr/>
          <p:nvPr/>
        </p:nvSpPr>
        <p:spPr>
          <a:xfrm>
            <a:off x="6135624" y="2834640"/>
            <a:ext cx="292608" cy="292608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1A33"/>
            </a:solidFill>
            <a:prstDash val="solid"/>
          </a:ln>
        </p:spPr>
      </p:sp>
      <p:sp>
        <p:nvSpPr>
          <p:cNvPr id="77" name="Text 75"/>
          <p:cNvSpPr/>
          <p:nvPr/>
        </p:nvSpPr>
        <p:spPr>
          <a:xfrm>
            <a:off x="6135624" y="2834640"/>
            <a:ext cx="292608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900" dirty="0"/>
          </a:p>
        </p:txBody>
      </p:sp>
      <p:sp>
        <p:nvSpPr>
          <p:cNvPr id="78" name="Shape 76"/>
          <p:cNvSpPr/>
          <p:nvPr/>
        </p:nvSpPr>
        <p:spPr>
          <a:xfrm>
            <a:off x="2679192" y="2176272"/>
            <a:ext cx="292608" cy="292608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1A33"/>
            </a:solidFill>
            <a:prstDash val="solid"/>
          </a:ln>
        </p:spPr>
      </p:sp>
      <p:sp>
        <p:nvSpPr>
          <p:cNvPr id="79" name="Text 77"/>
          <p:cNvSpPr/>
          <p:nvPr/>
        </p:nvSpPr>
        <p:spPr>
          <a:xfrm>
            <a:off x="2679192" y="2176272"/>
            <a:ext cx="292608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900" dirty="0"/>
          </a:p>
        </p:txBody>
      </p:sp>
      <p:sp>
        <p:nvSpPr>
          <p:cNvPr id="80" name="Shape 78"/>
          <p:cNvSpPr/>
          <p:nvPr/>
        </p:nvSpPr>
        <p:spPr>
          <a:xfrm>
            <a:off x="3831336" y="3493008"/>
            <a:ext cx="292608" cy="292608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1A33"/>
            </a:solidFill>
            <a:prstDash val="solid"/>
          </a:ln>
        </p:spPr>
      </p:sp>
      <p:sp>
        <p:nvSpPr>
          <p:cNvPr id="81" name="Text 79"/>
          <p:cNvSpPr/>
          <p:nvPr/>
        </p:nvSpPr>
        <p:spPr>
          <a:xfrm>
            <a:off x="3831336" y="3493008"/>
            <a:ext cx="292608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900" dirty="0"/>
          </a:p>
        </p:txBody>
      </p:sp>
      <p:sp>
        <p:nvSpPr>
          <p:cNvPr id="82" name="Shape 80"/>
          <p:cNvSpPr/>
          <p:nvPr/>
        </p:nvSpPr>
        <p:spPr>
          <a:xfrm>
            <a:off x="1527048" y="2834640"/>
            <a:ext cx="292608" cy="292608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1A33"/>
            </a:solidFill>
            <a:prstDash val="solid"/>
          </a:ln>
        </p:spPr>
      </p:sp>
      <p:sp>
        <p:nvSpPr>
          <p:cNvPr id="83" name="Text 81"/>
          <p:cNvSpPr/>
          <p:nvPr/>
        </p:nvSpPr>
        <p:spPr>
          <a:xfrm>
            <a:off x="1527048" y="2834640"/>
            <a:ext cx="292608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900" dirty="0"/>
          </a:p>
        </p:txBody>
      </p:sp>
      <p:sp>
        <p:nvSpPr>
          <p:cNvPr id="84" name="Shape 82"/>
          <p:cNvSpPr/>
          <p:nvPr/>
        </p:nvSpPr>
        <p:spPr>
          <a:xfrm>
            <a:off x="7114032" y="1335024"/>
            <a:ext cx="2706624" cy="292608"/>
          </a:xfrm>
          <a:prstGeom prst="rect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85" name="Text 83"/>
          <p:cNvSpPr/>
          <p:nvPr/>
        </p:nvSpPr>
        <p:spPr>
          <a:xfrm>
            <a:off x="7114032" y="1335024"/>
            <a:ext cx="2706624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Risk Reference</a:t>
            </a:r>
            <a:endParaRPr lang="en-US" sz="900" dirty="0"/>
          </a:p>
        </p:txBody>
      </p:sp>
      <p:sp>
        <p:nvSpPr>
          <p:cNvPr id="86" name="Shape 84"/>
          <p:cNvSpPr/>
          <p:nvPr/>
        </p:nvSpPr>
        <p:spPr>
          <a:xfrm>
            <a:off x="7114032" y="1664208"/>
            <a:ext cx="2706624" cy="38404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7" name="Shape 85"/>
          <p:cNvSpPr/>
          <p:nvPr/>
        </p:nvSpPr>
        <p:spPr>
          <a:xfrm>
            <a:off x="7168896" y="1737360"/>
            <a:ext cx="237744" cy="237744"/>
          </a:xfrm>
          <a:prstGeom prst="ellipse">
            <a:avLst/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</p:sp>
      <p:sp>
        <p:nvSpPr>
          <p:cNvPr id="88" name="Text 86"/>
          <p:cNvSpPr/>
          <p:nvPr/>
        </p:nvSpPr>
        <p:spPr>
          <a:xfrm>
            <a:off x="7168896" y="1737360"/>
            <a:ext cx="23774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800" dirty="0"/>
          </a:p>
        </p:txBody>
      </p:sp>
      <p:sp>
        <p:nvSpPr>
          <p:cNvPr id="89" name="Text 87"/>
          <p:cNvSpPr/>
          <p:nvPr/>
        </p:nvSpPr>
        <p:spPr>
          <a:xfrm>
            <a:off x="7461504" y="1664208"/>
            <a:ext cx="228600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i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 Privacy Breach</a:t>
            </a:r>
            <a:endParaRPr lang="en-US" sz="900" dirty="0"/>
          </a:p>
        </p:txBody>
      </p:sp>
      <p:sp>
        <p:nvSpPr>
          <p:cNvPr id="90" name="Shape 88"/>
          <p:cNvSpPr/>
          <p:nvPr/>
        </p:nvSpPr>
        <p:spPr>
          <a:xfrm>
            <a:off x="7114032" y="2084832"/>
            <a:ext cx="2706624" cy="38404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91" name="Shape 89"/>
          <p:cNvSpPr/>
          <p:nvPr/>
        </p:nvSpPr>
        <p:spPr>
          <a:xfrm>
            <a:off x="7168896" y="2157984"/>
            <a:ext cx="237744" cy="237744"/>
          </a:xfrm>
          <a:prstGeom prst="ellipse">
            <a:avLst/>
          </a:prstGeom>
          <a:solidFill>
            <a:srgbClr val="E65100"/>
          </a:solidFill>
          <a:ln w="12700">
            <a:solidFill>
              <a:srgbClr val="E65100"/>
            </a:solidFill>
            <a:prstDash val="solid"/>
          </a:ln>
        </p:spPr>
      </p:sp>
      <p:sp>
        <p:nvSpPr>
          <p:cNvPr id="92" name="Text 90"/>
          <p:cNvSpPr/>
          <p:nvPr/>
        </p:nvSpPr>
        <p:spPr>
          <a:xfrm>
            <a:off x="7168896" y="2157984"/>
            <a:ext cx="23774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800" dirty="0"/>
          </a:p>
        </p:txBody>
      </p:sp>
      <p:sp>
        <p:nvSpPr>
          <p:cNvPr id="93" name="Text 91"/>
          <p:cNvSpPr/>
          <p:nvPr/>
        </p:nvSpPr>
        <p:spPr>
          <a:xfrm>
            <a:off x="7461504" y="2084832"/>
            <a:ext cx="228600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i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Budget Overrun</a:t>
            </a:r>
            <a:endParaRPr lang="en-US" sz="900" dirty="0"/>
          </a:p>
        </p:txBody>
      </p:sp>
      <p:sp>
        <p:nvSpPr>
          <p:cNvPr id="94" name="Shape 92"/>
          <p:cNvSpPr/>
          <p:nvPr/>
        </p:nvSpPr>
        <p:spPr>
          <a:xfrm>
            <a:off x="7114032" y="2505456"/>
            <a:ext cx="2706624" cy="38404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95" name="Shape 93"/>
          <p:cNvSpPr/>
          <p:nvPr/>
        </p:nvSpPr>
        <p:spPr>
          <a:xfrm>
            <a:off x="7168896" y="2578608"/>
            <a:ext cx="237744" cy="237744"/>
          </a:xfrm>
          <a:prstGeom prst="ellipse">
            <a:avLst/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</p:sp>
      <p:sp>
        <p:nvSpPr>
          <p:cNvPr id="96" name="Text 94"/>
          <p:cNvSpPr/>
          <p:nvPr/>
        </p:nvSpPr>
        <p:spPr>
          <a:xfrm>
            <a:off x="7168896" y="2578608"/>
            <a:ext cx="23774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800" dirty="0"/>
          </a:p>
        </p:txBody>
      </p:sp>
      <p:sp>
        <p:nvSpPr>
          <p:cNvPr id="97" name="Text 95"/>
          <p:cNvSpPr/>
          <p:nvPr/>
        </p:nvSpPr>
        <p:spPr>
          <a:xfrm>
            <a:off x="7461504" y="2505456"/>
            <a:ext cx="228600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i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Change Resistance</a:t>
            </a:r>
            <a:endParaRPr lang="en-US" sz="900" dirty="0"/>
          </a:p>
        </p:txBody>
      </p:sp>
      <p:sp>
        <p:nvSpPr>
          <p:cNvPr id="98" name="Shape 96"/>
          <p:cNvSpPr/>
          <p:nvPr/>
        </p:nvSpPr>
        <p:spPr>
          <a:xfrm>
            <a:off x="7114032" y="2926080"/>
            <a:ext cx="2706624" cy="38404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99" name="Shape 97"/>
          <p:cNvSpPr/>
          <p:nvPr/>
        </p:nvSpPr>
        <p:spPr>
          <a:xfrm>
            <a:off x="7168896" y="2999232"/>
            <a:ext cx="237744" cy="237744"/>
          </a:xfrm>
          <a:prstGeom prst="ellipse">
            <a:avLst/>
          </a:prstGeom>
          <a:solidFill>
            <a:srgbClr val="E65100"/>
          </a:solidFill>
          <a:ln w="12700">
            <a:solidFill>
              <a:srgbClr val="E65100"/>
            </a:solidFill>
            <a:prstDash val="solid"/>
          </a:ln>
        </p:spPr>
      </p:sp>
      <p:sp>
        <p:nvSpPr>
          <p:cNvPr id="100" name="Text 98"/>
          <p:cNvSpPr/>
          <p:nvPr/>
        </p:nvSpPr>
        <p:spPr>
          <a:xfrm>
            <a:off x="7168896" y="2999232"/>
            <a:ext cx="23774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800" dirty="0"/>
          </a:p>
        </p:txBody>
      </p:sp>
      <p:sp>
        <p:nvSpPr>
          <p:cNvPr id="101" name="Text 99"/>
          <p:cNvSpPr/>
          <p:nvPr/>
        </p:nvSpPr>
        <p:spPr>
          <a:xfrm>
            <a:off x="7461504" y="2926080"/>
            <a:ext cx="228600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i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Regulatory Fail</a:t>
            </a:r>
            <a:endParaRPr lang="en-US" sz="900" dirty="0"/>
          </a:p>
        </p:txBody>
      </p:sp>
      <p:sp>
        <p:nvSpPr>
          <p:cNvPr id="102" name="Shape 100"/>
          <p:cNvSpPr/>
          <p:nvPr/>
        </p:nvSpPr>
        <p:spPr>
          <a:xfrm>
            <a:off x="7114032" y="3346704"/>
            <a:ext cx="2706624" cy="38404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03" name="Shape 101"/>
          <p:cNvSpPr/>
          <p:nvPr/>
        </p:nvSpPr>
        <p:spPr>
          <a:xfrm>
            <a:off x="7168896" y="3419856"/>
            <a:ext cx="237744" cy="237744"/>
          </a:xfrm>
          <a:prstGeom prst="ellipse">
            <a:avLst/>
          </a:prstGeom>
          <a:solidFill>
            <a:srgbClr val="F9A825"/>
          </a:solidFill>
          <a:ln w="12700">
            <a:solidFill>
              <a:srgbClr val="F9A825"/>
            </a:solidFill>
            <a:prstDash val="solid"/>
          </a:ln>
        </p:spPr>
      </p:sp>
      <p:sp>
        <p:nvSpPr>
          <p:cNvPr id="104" name="Text 102"/>
          <p:cNvSpPr/>
          <p:nvPr/>
        </p:nvSpPr>
        <p:spPr>
          <a:xfrm>
            <a:off x="7168896" y="3419856"/>
            <a:ext cx="23774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800" dirty="0"/>
          </a:p>
        </p:txBody>
      </p:sp>
      <p:sp>
        <p:nvSpPr>
          <p:cNvPr id="105" name="Text 103"/>
          <p:cNvSpPr/>
          <p:nvPr/>
        </p:nvSpPr>
        <p:spPr>
          <a:xfrm>
            <a:off x="7461504" y="3346704"/>
            <a:ext cx="228600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i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Scope Creep</a:t>
            </a:r>
            <a:endParaRPr lang="en-US" sz="900" dirty="0"/>
          </a:p>
        </p:txBody>
      </p:sp>
      <p:sp>
        <p:nvSpPr>
          <p:cNvPr id="106" name="Shape 104"/>
          <p:cNvSpPr/>
          <p:nvPr/>
        </p:nvSpPr>
        <p:spPr>
          <a:xfrm>
            <a:off x="7114032" y="3767328"/>
            <a:ext cx="2706624" cy="38404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07" name="Shape 105"/>
          <p:cNvSpPr/>
          <p:nvPr/>
        </p:nvSpPr>
        <p:spPr>
          <a:xfrm>
            <a:off x="7168896" y="3840480"/>
            <a:ext cx="237744" cy="237744"/>
          </a:xfrm>
          <a:prstGeom prst="ellipse">
            <a:avLst/>
          </a:prstGeom>
          <a:solidFill>
            <a:srgbClr val="1A6B3A"/>
          </a:solidFill>
          <a:ln w="12700">
            <a:solidFill>
              <a:srgbClr val="1A6B3A"/>
            </a:solidFill>
            <a:prstDash val="solid"/>
          </a:ln>
        </p:spPr>
      </p:sp>
      <p:sp>
        <p:nvSpPr>
          <p:cNvPr id="108" name="Text 106"/>
          <p:cNvSpPr/>
          <p:nvPr/>
        </p:nvSpPr>
        <p:spPr>
          <a:xfrm>
            <a:off x="7168896" y="3840480"/>
            <a:ext cx="23774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800" dirty="0"/>
          </a:p>
        </p:txBody>
      </p:sp>
      <p:sp>
        <p:nvSpPr>
          <p:cNvPr id="109" name="Text 107"/>
          <p:cNvSpPr/>
          <p:nvPr/>
        </p:nvSpPr>
        <p:spPr>
          <a:xfrm>
            <a:off x="7461504" y="3767328"/>
            <a:ext cx="228600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i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Vendor Delay</a:t>
            </a:r>
            <a:endParaRPr lang="en-US" sz="900" dirty="0"/>
          </a:p>
        </p:txBody>
      </p:sp>
      <p:sp>
        <p:nvSpPr>
          <p:cNvPr id="110" name="Text 108"/>
          <p:cNvSpPr/>
          <p:nvPr/>
        </p:nvSpPr>
        <p:spPr>
          <a:xfrm>
            <a:off x="4608576" y="1389888"/>
            <a:ext cx="1828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spc="200" kern="0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CRITICAL</a:t>
            </a:r>
            <a:endParaRPr lang="en-US" sz="900" dirty="0"/>
          </a:p>
        </p:txBody>
      </p:sp>
      <p:sp>
        <p:nvSpPr>
          <p:cNvPr id="111" name="Text 109"/>
          <p:cNvSpPr/>
          <p:nvPr/>
        </p:nvSpPr>
        <p:spPr>
          <a:xfrm>
            <a:off x="1152144" y="3364992"/>
            <a:ext cx="1828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spc="200" kern="0" dirty="0">
                <a:solidFill>
                  <a:srgbClr val="1A6B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LOW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1A3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256032"/>
            <a:ext cx="36576" cy="292608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93776" y="246888"/>
            <a:ext cx="6400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00" kern="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RISK ASSESSMENT TEMPLATE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8046720" y="164592"/>
            <a:ext cx="914400" cy="256032"/>
          </a:xfrm>
          <a:prstGeom prst="roundRect">
            <a:avLst>
              <a:gd name="adj" fmla="val 17857"/>
            </a:avLst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046720" y="164592"/>
            <a:ext cx="914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Layout C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365760" y="594360"/>
            <a:ext cx="8412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Risk Summary — Card View</a:t>
            </a:r>
            <a:endParaRPr lang="en-US" sz="2600" dirty="0"/>
          </a:p>
        </p:txBody>
      </p:sp>
      <p:sp>
        <p:nvSpPr>
          <p:cNvPr id="7" name="Text 5"/>
          <p:cNvSpPr/>
          <p:nvPr/>
        </p:nvSpPr>
        <p:spPr>
          <a:xfrm>
            <a:off x="365760" y="1078992"/>
            <a:ext cx="8412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One card per priority risk — use for leadership briefings and steering reviews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0" y="4919472"/>
            <a:ext cx="9144000" cy="219456"/>
          </a:xfrm>
          <a:prstGeom prst="rect">
            <a:avLst/>
          </a:prstGeom>
          <a:solidFill>
            <a:srgbClr val="003366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365760" y="4928616"/>
            <a:ext cx="8412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 | B  ·  Risk Assessment  ·  soufianeboudarraja.com</a:t>
            </a:r>
            <a:endParaRPr lang="en-US" sz="800" dirty="0"/>
          </a:p>
        </p:txBody>
      </p:sp>
      <p:sp>
        <p:nvSpPr>
          <p:cNvPr id="10" name="Shape 8"/>
          <p:cNvSpPr/>
          <p:nvPr/>
        </p:nvSpPr>
        <p:spPr>
          <a:xfrm>
            <a:off x="320040" y="1389888"/>
            <a:ext cx="2743200" cy="1426464"/>
          </a:xfrm>
          <a:prstGeom prst="rect">
            <a:avLst/>
          </a:prstGeom>
          <a:solidFill>
            <a:srgbClr val="002D55"/>
          </a:solidFill>
          <a:ln w="19050">
            <a:solidFill>
              <a:srgbClr val="C62828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11" name="Shape 9"/>
          <p:cNvSpPr/>
          <p:nvPr/>
        </p:nvSpPr>
        <p:spPr>
          <a:xfrm>
            <a:off x="2423160" y="1389888"/>
            <a:ext cx="640080" cy="402336"/>
          </a:xfrm>
          <a:prstGeom prst="rect">
            <a:avLst/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2423160" y="1389888"/>
            <a:ext cx="64008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411480" y="1444752"/>
            <a:ext cx="34747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R1</a:t>
            </a:r>
            <a:endParaRPr lang="en-US" sz="900" dirty="0"/>
          </a:p>
        </p:txBody>
      </p:sp>
      <p:sp>
        <p:nvSpPr>
          <p:cNvPr id="14" name="Text 12"/>
          <p:cNvSpPr/>
          <p:nvPr/>
        </p:nvSpPr>
        <p:spPr>
          <a:xfrm>
            <a:off x="740664" y="1444752"/>
            <a:ext cx="16459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 Privacy Breach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411480" y="1773936"/>
            <a:ext cx="822960" cy="182880"/>
          </a:xfrm>
          <a:prstGeom prst="roundRect">
            <a:avLst>
              <a:gd name="adj" fmla="val 20000"/>
            </a:avLst>
          </a:prstGeom>
          <a:solidFill>
            <a:srgbClr val="003366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411480" y="1773936"/>
            <a:ext cx="82296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Compliance</a:t>
            </a:r>
            <a:endParaRPr lang="en-US" sz="750" dirty="0"/>
          </a:p>
        </p:txBody>
      </p:sp>
      <p:sp>
        <p:nvSpPr>
          <p:cNvPr id="17" name="Text 15"/>
          <p:cNvSpPr/>
          <p:nvPr/>
        </p:nvSpPr>
        <p:spPr>
          <a:xfrm>
            <a:off x="411480" y="2011680"/>
            <a:ext cx="457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Owner:</a:t>
            </a:r>
            <a:endParaRPr lang="en-US" sz="800" dirty="0"/>
          </a:p>
        </p:txBody>
      </p:sp>
      <p:sp>
        <p:nvSpPr>
          <p:cNvPr id="18" name="Text 16"/>
          <p:cNvSpPr/>
          <p:nvPr/>
        </p:nvSpPr>
        <p:spPr>
          <a:xfrm>
            <a:off x="850392" y="2011680"/>
            <a:ext cx="208483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Legal</a:t>
            </a:r>
            <a:endParaRPr lang="en-US" sz="850" dirty="0"/>
          </a:p>
        </p:txBody>
      </p:sp>
      <p:sp>
        <p:nvSpPr>
          <p:cNvPr id="19" name="Shape 17"/>
          <p:cNvSpPr/>
          <p:nvPr/>
        </p:nvSpPr>
        <p:spPr>
          <a:xfrm>
            <a:off x="411480" y="2240280"/>
            <a:ext cx="2560320" cy="0"/>
          </a:xfrm>
          <a:prstGeom prst="line">
            <a:avLst/>
          </a:prstGeom>
          <a:noFill/>
          <a:ln w="6350">
            <a:solidFill>
              <a:srgbClr val="004D80"/>
            </a:solidFill>
            <a:prstDash val="dash"/>
          </a:ln>
        </p:spPr>
      </p:sp>
      <p:sp>
        <p:nvSpPr>
          <p:cNvPr id="20" name="Text 18"/>
          <p:cNvSpPr/>
          <p:nvPr/>
        </p:nvSpPr>
        <p:spPr>
          <a:xfrm>
            <a:off x="411480" y="2276856"/>
            <a:ext cx="71323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Mitigation:</a:t>
            </a:r>
            <a:endParaRPr lang="en-US" sz="800" dirty="0"/>
          </a:p>
        </p:txBody>
      </p:sp>
      <p:sp>
        <p:nvSpPr>
          <p:cNvPr id="21" name="Text 19"/>
          <p:cNvSpPr/>
          <p:nvPr/>
        </p:nvSpPr>
        <p:spPr>
          <a:xfrm>
            <a:off x="411480" y="2468880"/>
            <a:ext cx="25603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2FA, data retention policy, GDPR audit Q3</a:t>
            </a:r>
            <a:endParaRPr lang="en-US" sz="750" dirty="0"/>
          </a:p>
        </p:txBody>
      </p:sp>
      <p:sp>
        <p:nvSpPr>
          <p:cNvPr id="22" name="Shape 20"/>
          <p:cNvSpPr/>
          <p:nvPr/>
        </p:nvSpPr>
        <p:spPr>
          <a:xfrm>
            <a:off x="3337560" y="1389888"/>
            <a:ext cx="2743200" cy="1426464"/>
          </a:xfrm>
          <a:prstGeom prst="rect">
            <a:avLst/>
          </a:prstGeom>
          <a:solidFill>
            <a:srgbClr val="002D55"/>
          </a:solidFill>
          <a:ln w="19050">
            <a:solidFill>
              <a:srgbClr val="E65100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23" name="Shape 21"/>
          <p:cNvSpPr/>
          <p:nvPr/>
        </p:nvSpPr>
        <p:spPr>
          <a:xfrm>
            <a:off x="5440680" y="1389888"/>
            <a:ext cx="640080" cy="402336"/>
          </a:xfrm>
          <a:prstGeom prst="rect">
            <a:avLst/>
          </a:prstGeom>
          <a:solidFill>
            <a:srgbClr val="E65100"/>
          </a:solidFill>
          <a:ln w="12700">
            <a:solidFill>
              <a:srgbClr val="E65100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5440680" y="1389888"/>
            <a:ext cx="64008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3429000" y="1444752"/>
            <a:ext cx="34747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E651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R2</a:t>
            </a:r>
            <a:endParaRPr lang="en-US" sz="900" dirty="0"/>
          </a:p>
        </p:txBody>
      </p:sp>
      <p:sp>
        <p:nvSpPr>
          <p:cNvPr id="26" name="Text 24"/>
          <p:cNvSpPr/>
          <p:nvPr/>
        </p:nvSpPr>
        <p:spPr>
          <a:xfrm>
            <a:off x="3758184" y="1444752"/>
            <a:ext cx="16459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Budget Overrun</a:t>
            </a:r>
            <a:endParaRPr lang="en-US" sz="1100" dirty="0"/>
          </a:p>
        </p:txBody>
      </p:sp>
      <p:sp>
        <p:nvSpPr>
          <p:cNvPr id="27" name="Shape 25"/>
          <p:cNvSpPr/>
          <p:nvPr/>
        </p:nvSpPr>
        <p:spPr>
          <a:xfrm>
            <a:off x="3429000" y="1773936"/>
            <a:ext cx="822960" cy="182880"/>
          </a:xfrm>
          <a:prstGeom prst="roundRect">
            <a:avLst>
              <a:gd name="adj" fmla="val 20000"/>
            </a:avLst>
          </a:prstGeom>
          <a:solidFill>
            <a:srgbClr val="003366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3429000" y="1773936"/>
            <a:ext cx="82296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Financial</a:t>
            </a:r>
            <a:endParaRPr lang="en-US" sz="750" dirty="0"/>
          </a:p>
        </p:txBody>
      </p:sp>
      <p:sp>
        <p:nvSpPr>
          <p:cNvPr id="29" name="Text 27"/>
          <p:cNvSpPr/>
          <p:nvPr/>
        </p:nvSpPr>
        <p:spPr>
          <a:xfrm>
            <a:off x="3429000" y="2011680"/>
            <a:ext cx="457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E651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Owner:</a:t>
            </a:r>
            <a:endParaRPr lang="en-US" sz="800" dirty="0"/>
          </a:p>
        </p:txBody>
      </p:sp>
      <p:sp>
        <p:nvSpPr>
          <p:cNvPr id="30" name="Text 28"/>
          <p:cNvSpPr/>
          <p:nvPr/>
        </p:nvSpPr>
        <p:spPr>
          <a:xfrm>
            <a:off x="3867912" y="2011680"/>
            <a:ext cx="208483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CFO</a:t>
            </a:r>
            <a:endParaRPr lang="en-US" sz="850" dirty="0"/>
          </a:p>
        </p:txBody>
      </p:sp>
      <p:sp>
        <p:nvSpPr>
          <p:cNvPr id="31" name="Shape 29"/>
          <p:cNvSpPr/>
          <p:nvPr/>
        </p:nvSpPr>
        <p:spPr>
          <a:xfrm>
            <a:off x="3429000" y="2240280"/>
            <a:ext cx="2560320" cy="0"/>
          </a:xfrm>
          <a:prstGeom prst="line">
            <a:avLst/>
          </a:prstGeom>
          <a:noFill/>
          <a:ln w="6350">
            <a:solidFill>
              <a:srgbClr val="004D80"/>
            </a:solidFill>
            <a:prstDash val="dash"/>
          </a:ln>
        </p:spPr>
      </p:sp>
      <p:sp>
        <p:nvSpPr>
          <p:cNvPr id="32" name="Text 30"/>
          <p:cNvSpPr/>
          <p:nvPr/>
        </p:nvSpPr>
        <p:spPr>
          <a:xfrm>
            <a:off x="3429000" y="2276856"/>
            <a:ext cx="71323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Mitigation:</a:t>
            </a:r>
            <a:endParaRPr lang="en-US" sz="800" dirty="0"/>
          </a:p>
        </p:txBody>
      </p:sp>
      <p:sp>
        <p:nvSpPr>
          <p:cNvPr id="33" name="Text 31"/>
          <p:cNvSpPr/>
          <p:nvPr/>
        </p:nvSpPr>
        <p:spPr>
          <a:xfrm>
            <a:off x="3429000" y="2468880"/>
            <a:ext cx="25603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Monthly budget gate review + variance alert</a:t>
            </a:r>
            <a:endParaRPr lang="en-US" sz="750" dirty="0"/>
          </a:p>
        </p:txBody>
      </p:sp>
      <p:sp>
        <p:nvSpPr>
          <p:cNvPr id="34" name="Shape 32"/>
          <p:cNvSpPr/>
          <p:nvPr/>
        </p:nvSpPr>
        <p:spPr>
          <a:xfrm>
            <a:off x="6355080" y="1389888"/>
            <a:ext cx="2743200" cy="1426464"/>
          </a:xfrm>
          <a:prstGeom prst="rect">
            <a:avLst/>
          </a:prstGeom>
          <a:solidFill>
            <a:srgbClr val="002D55"/>
          </a:solidFill>
          <a:ln w="19050">
            <a:solidFill>
              <a:srgbClr val="C62828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35" name="Shape 33"/>
          <p:cNvSpPr/>
          <p:nvPr/>
        </p:nvSpPr>
        <p:spPr>
          <a:xfrm>
            <a:off x="8458200" y="1389888"/>
            <a:ext cx="640080" cy="402336"/>
          </a:xfrm>
          <a:prstGeom prst="rect">
            <a:avLst/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</p:sp>
      <p:sp>
        <p:nvSpPr>
          <p:cNvPr id="36" name="Text 34"/>
          <p:cNvSpPr/>
          <p:nvPr/>
        </p:nvSpPr>
        <p:spPr>
          <a:xfrm>
            <a:off x="8458200" y="1389888"/>
            <a:ext cx="64008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15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6446520" y="1444752"/>
            <a:ext cx="34747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R3</a:t>
            </a:r>
            <a:endParaRPr lang="en-US" sz="900" dirty="0"/>
          </a:p>
        </p:txBody>
      </p:sp>
      <p:sp>
        <p:nvSpPr>
          <p:cNvPr id="38" name="Text 36"/>
          <p:cNvSpPr/>
          <p:nvPr/>
        </p:nvSpPr>
        <p:spPr>
          <a:xfrm>
            <a:off x="6775704" y="1444752"/>
            <a:ext cx="16459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Change Resistance</a:t>
            </a:r>
            <a:endParaRPr lang="en-US" sz="1100" dirty="0"/>
          </a:p>
        </p:txBody>
      </p:sp>
      <p:sp>
        <p:nvSpPr>
          <p:cNvPr id="39" name="Shape 37"/>
          <p:cNvSpPr/>
          <p:nvPr/>
        </p:nvSpPr>
        <p:spPr>
          <a:xfrm>
            <a:off x="6446520" y="1773936"/>
            <a:ext cx="822960" cy="182880"/>
          </a:xfrm>
          <a:prstGeom prst="roundRect">
            <a:avLst>
              <a:gd name="adj" fmla="val 20000"/>
            </a:avLst>
          </a:prstGeom>
          <a:solidFill>
            <a:srgbClr val="003366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6446520" y="1773936"/>
            <a:ext cx="82296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Operational</a:t>
            </a:r>
            <a:endParaRPr lang="en-US" sz="750" dirty="0"/>
          </a:p>
        </p:txBody>
      </p:sp>
      <p:sp>
        <p:nvSpPr>
          <p:cNvPr id="41" name="Text 39"/>
          <p:cNvSpPr/>
          <p:nvPr/>
        </p:nvSpPr>
        <p:spPr>
          <a:xfrm>
            <a:off x="6446520" y="2011680"/>
            <a:ext cx="457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Owner:</a:t>
            </a:r>
            <a:endParaRPr lang="en-US" sz="800" dirty="0"/>
          </a:p>
        </p:txBody>
      </p:sp>
      <p:sp>
        <p:nvSpPr>
          <p:cNvPr id="42" name="Text 40"/>
          <p:cNvSpPr/>
          <p:nvPr/>
        </p:nvSpPr>
        <p:spPr>
          <a:xfrm>
            <a:off x="6885432" y="2011680"/>
            <a:ext cx="208483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HR / CM</a:t>
            </a:r>
            <a:endParaRPr lang="en-US" sz="850" dirty="0"/>
          </a:p>
        </p:txBody>
      </p:sp>
      <p:sp>
        <p:nvSpPr>
          <p:cNvPr id="43" name="Shape 41"/>
          <p:cNvSpPr/>
          <p:nvPr/>
        </p:nvSpPr>
        <p:spPr>
          <a:xfrm>
            <a:off x="6446520" y="2240280"/>
            <a:ext cx="2560320" cy="0"/>
          </a:xfrm>
          <a:prstGeom prst="line">
            <a:avLst/>
          </a:prstGeom>
          <a:noFill/>
          <a:ln w="6350">
            <a:solidFill>
              <a:srgbClr val="004D80"/>
            </a:solidFill>
            <a:prstDash val="dash"/>
          </a:ln>
        </p:spPr>
      </p:sp>
      <p:sp>
        <p:nvSpPr>
          <p:cNvPr id="44" name="Text 42"/>
          <p:cNvSpPr/>
          <p:nvPr/>
        </p:nvSpPr>
        <p:spPr>
          <a:xfrm>
            <a:off x="6446520" y="2276856"/>
            <a:ext cx="71323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Mitigation:</a:t>
            </a:r>
            <a:endParaRPr lang="en-US" sz="800" dirty="0"/>
          </a:p>
        </p:txBody>
      </p:sp>
      <p:sp>
        <p:nvSpPr>
          <p:cNvPr id="45" name="Text 43"/>
          <p:cNvSpPr/>
          <p:nvPr/>
        </p:nvSpPr>
        <p:spPr>
          <a:xfrm>
            <a:off x="6446520" y="2468880"/>
            <a:ext cx="25603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Training programme + Q&amp;A channels + sponsor comms</a:t>
            </a:r>
            <a:endParaRPr lang="en-US" sz="750" dirty="0"/>
          </a:p>
        </p:txBody>
      </p:sp>
      <p:sp>
        <p:nvSpPr>
          <p:cNvPr id="46" name="Shape 44"/>
          <p:cNvSpPr/>
          <p:nvPr/>
        </p:nvSpPr>
        <p:spPr>
          <a:xfrm>
            <a:off x="320040" y="3017520"/>
            <a:ext cx="2743200" cy="1426464"/>
          </a:xfrm>
          <a:prstGeom prst="rect">
            <a:avLst/>
          </a:prstGeom>
          <a:solidFill>
            <a:srgbClr val="002D55"/>
          </a:solidFill>
          <a:ln w="19050">
            <a:solidFill>
              <a:srgbClr val="E65100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47" name="Shape 45"/>
          <p:cNvSpPr/>
          <p:nvPr/>
        </p:nvSpPr>
        <p:spPr>
          <a:xfrm>
            <a:off x="2423160" y="3017520"/>
            <a:ext cx="640080" cy="402336"/>
          </a:xfrm>
          <a:prstGeom prst="rect">
            <a:avLst/>
          </a:prstGeom>
          <a:solidFill>
            <a:srgbClr val="E65100"/>
          </a:solidFill>
          <a:ln w="12700">
            <a:solidFill>
              <a:srgbClr val="E65100"/>
            </a:solidFill>
            <a:prstDash val="solid"/>
          </a:ln>
        </p:spPr>
      </p:sp>
      <p:sp>
        <p:nvSpPr>
          <p:cNvPr id="48" name="Text 46"/>
          <p:cNvSpPr/>
          <p:nvPr/>
        </p:nvSpPr>
        <p:spPr>
          <a:xfrm>
            <a:off x="2423160" y="3017520"/>
            <a:ext cx="64008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</a:t>
            </a:r>
            <a:endParaRPr lang="en-US" sz="1600" dirty="0"/>
          </a:p>
        </p:txBody>
      </p:sp>
      <p:sp>
        <p:nvSpPr>
          <p:cNvPr id="49" name="Text 47"/>
          <p:cNvSpPr/>
          <p:nvPr/>
        </p:nvSpPr>
        <p:spPr>
          <a:xfrm>
            <a:off x="411480" y="3072384"/>
            <a:ext cx="34747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E651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R4</a:t>
            </a:r>
            <a:endParaRPr lang="en-US" sz="900" dirty="0"/>
          </a:p>
        </p:txBody>
      </p:sp>
      <p:sp>
        <p:nvSpPr>
          <p:cNvPr id="50" name="Text 48"/>
          <p:cNvSpPr/>
          <p:nvPr/>
        </p:nvSpPr>
        <p:spPr>
          <a:xfrm>
            <a:off x="740664" y="3072384"/>
            <a:ext cx="16459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Regulatory Non-Compliance</a:t>
            </a:r>
            <a:endParaRPr lang="en-US" sz="1100" dirty="0"/>
          </a:p>
        </p:txBody>
      </p:sp>
      <p:sp>
        <p:nvSpPr>
          <p:cNvPr id="51" name="Shape 49"/>
          <p:cNvSpPr/>
          <p:nvPr/>
        </p:nvSpPr>
        <p:spPr>
          <a:xfrm>
            <a:off x="411480" y="3401568"/>
            <a:ext cx="822960" cy="182880"/>
          </a:xfrm>
          <a:prstGeom prst="roundRect">
            <a:avLst>
              <a:gd name="adj" fmla="val 20000"/>
            </a:avLst>
          </a:prstGeom>
          <a:solidFill>
            <a:srgbClr val="003366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2" name="Text 50"/>
          <p:cNvSpPr/>
          <p:nvPr/>
        </p:nvSpPr>
        <p:spPr>
          <a:xfrm>
            <a:off x="411480" y="3401568"/>
            <a:ext cx="82296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Compliance</a:t>
            </a:r>
            <a:endParaRPr lang="en-US" sz="750" dirty="0"/>
          </a:p>
        </p:txBody>
      </p:sp>
      <p:sp>
        <p:nvSpPr>
          <p:cNvPr id="53" name="Text 51"/>
          <p:cNvSpPr/>
          <p:nvPr/>
        </p:nvSpPr>
        <p:spPr>
          <a:xfrm>
            <a:off x="411480" y="3639312"/>
            <a:ext cx="457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E651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Owner:</a:t>
            </a:r>
            <a:endParaRPr lang="en-US" sz="800" dirty="0"/>
          </a:p>
        </p:txBody>
      </p:sp>
      <p:sp>
        <p:nvSpPr>
          <p:cNvPr id="54" name="Text 52"/>
          <p:cNvSpPr/>
          <p:nvPr/>
        </p:nvSpPr>
        <p:spPr>
          <a:xfrm>
            <a:off x="850392" y="3639312"/>
            <a:ext cx="208483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Legal</a:t>
            </a:r>
            <a:endParaRPr lang="en-US" sz="850" dirty="0"/>
          </a:p>
        </p:txBody>
      </p:sp>
      <p:sp>
        <p:nvSpPr>
          <p:cNvPr id="55" name="Shape 53"/>
          <p:cNvSpPr/>
          <p:nvPr/>
        </p:nvSpPr>
        <p:spPr>
          <a:xfrm>
            <a:off x="411480" y="3867912"/>
            <a:ext cx="2560320" cy="0"/>
          </a:xfrm>
          <a:prstGeom prst="line">
            <a:avLst/>
          </a:prstGeom>
          <a:noFill/>
          <a:ln w="6350">
            <a:solidFill>
              <a:srgbClr val="004D80"/>
            </a:solidFill>
            <a:prstDash val="dash"/>
          </a:ln>
        </p:spPr>
      </p:sp>
      <p:sp>
        <p:nvSpPr>
          <p:cNvPr id="56" name="Text 54"/>
          <p:cNvSpPr/>
          <p:nvPr/>
        </p:nvSpPr>
        <p:spPr>
          <a:xfrm>
            <a:off x="411480" y="3904488"/>
            <a:ext cx="71323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Mitigation:</a:t>
            </a:r>
            <a:endParaRPr lang="en-US" sz="800" dirty="0"/>
          </a:p>
        </p:txBody>
      </p:sp>
      <p:sp>
        <p:nvSpPr>
          <p:cNvPr id="57" name="Text 55"/>
          <p:cNvSpPr/>
          <p:nvPr/>
        </p:nvSpPr>
        <p:spPr>
          <a:xfrm>
            <a:off x="411480" y="4096512"/>
            <a:ext cx="25603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Compliance checklist at design gate</a:t>
            </a:r>
            <a:endParaRPr lang="en-US" sz="750" dirty="0"/>
          </a:p>
        </p:txBody>
      </p:sp>
      <p:sp>
        <p:nvSpPr>
          <p:cNvPr id="58" name="Shape 56"/>
          <p:cNvSpPr/>
          <p:nvPr/>
        </p:nvSpPr>
        <p:spPr>
          <a:xfrm>
            <a:off x="3337560" y="3017520"/>
            <a:ext cx="2743200" cy="1426464"/>
          </a:xfrm>
          <a:prstGeom prst="rect">
            <a:avLst/>
          </a:prstGeom>
          <a:solidFill>
            <a:srgbClr val="002D55"/>
          </a:solidFill>
          <a:ln w="19050">
            <a:solidFill>
              <a:srgbClr val="F9A825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59" name="Shape 57"/>
          <p:cNvSpPr/>
          <p:nvPr/>
        </p:nvSpPr>
        <p:spPr>
          <a:xfrm>
            <a:off x="5440680" y="3017520"/>
            <a:ext cx="640080" cy="402336"/>
          </a:xfrm>
          <a:prstGeom prst="rect">
            <a:avLst/>
          </a:prstGeom>
          <a:solidFill>
            <a:srgbClr val="F9A825"/>
          </a:solidFill>
          <a:ln w="12700">
            <a:solidFill>
              <a:srgbClr val="F9A825"/>
            </a:solidFill>
            <a:prstDash val="solid"/>
          </a:ln>
        </p:spPr>
      </p:sp>
      <p:sp>
        <p:nvSpPr>
          <p:cNvPr id="60" name="Text 58"/>
          <p:cNvSpPr/>
          <p:nvPr/>
        </p:nvSpPr>
        <p:spPr>
          <a:xfrm>
            <a:off x="5440680" y="3017520"/>
            <a:ext cx="64008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1600" dirty="0"/>
          </a:p>
        </p:txBody>
      </p:sp>
      <p:sp>
        <p:nvSpPr>
          <p:cNvPr id="61" name="Text 59"/>
          <p:cNvSpPr/>
          <p:nvPr/>
        </p:nvSpPr>
        <p:spPr>
          <a:xfrm>
            <a:off x="3429000" y="3072384"/>
            <a:ext cx="34747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F9A8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R5</a:t>
            </a:r>
            <a:endParaRPr lang="en-US" sz="900" dirty="0"/>
          </a:p>
        </p:txBody>
      </p:sp>
      <p:sp>
        <p:nvSpPr>
          <p:cNvPr id="62" name="Text 60"/>
          <p:cNvSpPr/>
          <p:nvPr/>
        </p:nvSpPr>
        <p:spPr>
          <a:xfrm>
            <a:off x="3758184" y="3072384"/>
            <a:ext cx="16459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Scope Creep</a:t>
            </a:r>
            <a:endParaRPr lang="en-US" sz="1100" dirty="0"/>
          </a:p>
        </p:txBody>
      </p:sp>
      <p:sp>
        <p:nvSpPr>
          <p:cNvPr id="63" name="Shape 61"/>
          <p:cNvSpPr/>
          <p:nvPr/>
        </p:nvSpPr>
        <p:spPr>
          <a:xfrm>
            <a:off x="3429000" y="3401568"/>
            <a:ext cx="822960" cy="182880"/>
          </a:xfrm>
          <a:prstGeom prst="roundRect">
            <a:avLst>
              <a:gd name="adj" fmla="val 20000"/>
            </a:avLst>
          </a:prstGeom>
          <a:solidFill>
            <a:srgbClr val="003366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4" name="Text 62"/>
          <p:cNvSpPr/>
          <p:nvPr/>
        </p:nvSpPr>
        <p:spPr>
          <a:xfrm>
            <a:off x="3429000" y="3401568"/>
            <a:ext cx="82296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Operational</a:t>
            </a:r>
            <a:endParaRPr lang="en-US" sz="750" dirty="0"/>
          </a:p>
        </p:txBody>
      </p:sp>
      <p:sp>
        <p:nvSpPr>
          <p:cNvPr id="65" name="Text 63"/>
          <p:cNvSpPr/>
          <p:nvPr/>
        </p:nvSpPr>
        <p:spPr>
          <a:xfrm>
            <a:off x="3429000" y="3639312"/>
            <a:ext cx="457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F9A8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Owner:</a:t>
            </a:r>
            <a:endParaRPr lang="en-US" sz="800" dirty="0"/>
          </a:p>
        </p:txBody>
      </p:sp>
      <p:sp>
        <p:nvSpPr>
          <p:cNvPr id="66" name="Text 64"/>
          <p:cNvSpPr/>
          <p:nvPr/>
        </p:nvSpPr>
        <p:spPr>
          <a:xfrm>
            <a:off x="3867912" y="3639312"/>
            <a:ext cx="208483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PMO</a:t>
            </a:r>
            <a:endParaRPr lang="en-US" sz="850" dirty="0"/>
          </a:p>
        </p:txBody>
      </p:sp>
      <p:sp>
        <p:nvSpPr>
          <p:cNvPr id="67" name="Shape 65"/>
          <p:cNvSpPr/>
          <p:nvPr/>
        </p:nvSpPr>
        <p:spPr>
          <a:xfrm>
            <a:off x="3429000" y="3867912"/>
            <a:ext cx="2560320" cy="0"/>
          </a:xfrm>
          <a:prstGeom prst="line">
            <a:avLst/>
          </a:prstGeom>
          <a:noFill/>
          <a:ln w="6350">
            <a:solidFill>
              <a:srgbClr val="004D80"/>
            </a:solidFill>
            <a:prstDash val="dash"/>
          </a:ln>
        </p:spPr>
      </p:sp>
      <p:sp>
        <p:nvSpPr>
          <p:cNvPr id="68" name="Text 66"/>
          <p:cNvSpPr/>
          <p:nvPr/>
        </p:nvSpPr>
        <p:spPr>
          <a:xfrm>
            <a:off x="3429000" y="3904488"/>
            <a:ext cx="71323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Mitigation:</a:t>
            </a:r>
            <a:endParaRPr lang="en-US" sz="800" dirty="0"/>
          </a:p>
        </p:txBody>
      </p:sp>
      <p:sp>
        <p:nvSpPr>
          <p:cNvPr id="69" name="Text 67"/>
          <p:cNvSpPr/>
          <p:nvPr/>
        </p:nvSpPr>
        <p:spPr>
          <a:xfrm>
            <a:off x="3429000" y="4096512"/>
            <a:ext cx="25603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Change control board + weekly scope check</a:t>
            </a:r>
            <a:endParaRPr lang="en-US" sz="750" dirty="0"/>
          </a:p>
        </p:txBody>
      </p:sp>
      <p:sp>
        <p:nvSpPr>
          <p:cNvPr id="70" name="Shape 68"/>
          <p:cNvSpPr/>
          <p:nvPr/>
        </p:nvSpPr>
        <p:spPr>
          <a:xfrm>
            <a:off x="6355080" y="3017520"/>
            <a:ext cx="2743200" cy="1426464"/>
          </a:xfrm>
          <a:prstGeom prst="rect">
            <a:avLst/>
          </a:prstGeom>
          <a:solidFill>
            <a:srgbClr val="002D55"/>
          </a:solidFill>
          <a:ln w="19050">
            <a:solidFill>
              <a:srgbClr val="1A6B3A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71" name="Shape 69"/>
          <p:cNvSpPr/>
          <p:nvPr/>
        </p:nvSpPr>
        <p:spPr>
          <a:xfrm>
            <a:off x="8458200" y="3017520"/>
            <a:ext cx="640080" cy="402336"/>
          </a:xfrm>
          <a:prstGeom prst="rect">
            <a:avLst/>
          </a:prstGeom>
          <a:solidFill>
            <a:srgbClr val="1A6B3A"/>
          </a:solidFill>
          <a:ln w="12700">
            <a:solidFill>
              <a:srgbClr val="1A6B3A"/>
            </a:solidFill>
            <a:prstDash val="solid"/>
          </a:ln>
        </p:spPr>
      </p:sp>
      <p:sp>
        <p:nvSpPr>
          <p:cNvPr id="72" name="Text 70"/>
          <p:cNvSpPr/>
          <p:nvPr/>
        </p:nvSpPr>
        <p:spPr>
          <a:xfrm>
            <a:off x="8458200" y="3017520"/>
            <a:ext cx="64008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600" dirty="0"/>
          </a:p>
        </p:txBody>
      </p:sp>
      <p:sp>
        <p:nvSpPr>
          <p:cNvPr id="73" name="Text 71"/>
          <p:cNvSpPr/>
          <p:nvPr/>
        </p:nvSpPr>
        <p:spPr>
          <a:xfrm>
            <a:off x="6446520" y="3072384"/>
            <a:ext cx="34747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1A6B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R6</a:t>
            </a:r>
            <a:endParaRPr lang="en-US" sz="900" dirty="0"/>
          </a:p>
        </p:txBody>
      </p:sp>
      <p:sp>
        <p:nvSpPr>
          <p:cNvPr id="74" name="Text 72"/>
          <p:cNvSpPr/>
          <p:nvPr/>
        </p:nvSpPr>
        <p:spPr>
          <a:xfrm>
            <a:off x="6775704" y="3072384"/>
            <a:ext cx="16459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Vendor / System Delay</a:t>
            </a:r>
            <a:endParaRPr lang="en-US" sz="1100" dirty="0"/>
          </a:p>
        </p:txBody>
      </p:sp>
      <p:sp>
        <p:nvSpPr>
          <p:cNvPr id="75" name="Shape 73"/>
          <p:cNvSpPr/>
          <p:nvPr/>
        </p:nvSpPr>
        <p:spPr>
          <a:xfrm>
            <a:off x="6446520" y="3401568"/>
            <a:ext cx="822960" cy="182880"/>
          </a:xfrm>
          <a:prstGeom prst="roundRect">
            <a:avLst>
              <a:gd name="adj" fmla="val 20000"/>
            </a:avLst>
          </a:prstGeom>
          <a:solidFill>
            <a:srgbClr val="003366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6" name="Text 74"/>
          <p:cNvSpPr/>
          <p:nvPr/>
        </p:nvSpPr>
        <p:spPr>
          <a:xfrm>
            <a:off x="6446520" y="3401568"/>
            <a:ext cx="82296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Technology</a:t>
            </a:r>
            <a:endParaRPr lang="en-US" sz="750" dirty="0"/>
          </a:p>
        </p:txBody>
      </p:sp>
      <p:sp>
        <p:nvSpPr>
          <p:cNvPr id="77" name="Text 75"/>
          <p:cNvSpPr/>
          <p:nvPr/>
        </p:nvSpPr>
        <p:spPr>
          <a:xfrm>
            <a:off x="6446520" y="3639312"/>
            <a:ext cx="457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1A6B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Owner:</a:t>
            </a:r>
            <a:endParaRPr lang="en-US" sz="800" dirty="0"/>
          </a:p>
        </p:txBody>
      </p:sp>
      <p:sp>
        <p:nvSpPr>
          <p:cNvPr id="78" name="Text 76"/>
          <p:cNvSpPr/>
          <p:nvPr/>
        </p:nvSpPr>
        <p:spPr>
          <a:xfrm>
            <a:off x="6885432" y="3639312"/>
            <a:ext cx="208483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IT Lead</a:t>
            </a:r>
            <a:endParaRPr lang="en-US" sz="850" dirty="0"/>
          </a:p>
        </p:txBody>
      </p:sp>
      <p:sp>
        <p:nvSpPr>
          <p:cNvPr id="79" name="Shape 77"/>
          <p:cNvSpPr/>
          <p:nvPr/>
        </p:nvSpPr>
        <p:spPr>
          <a:xfrm>
            <a:off x="6446520" y="3867912"/>
            <a:ext cx="2560320" cy="0"/>
          </a:xfrm>
          <a:prstGeom prst="line">
            <a:avLst/>
          </a:prstGeom>
          <a:noFill/>
          <a:ln w="6350">
            <a:solidFill>
              <a:srgbClr val="004D80"/>
            </a:solidFill>
            <a:prstDash val="dash"/>
          </a:ln>
        </p:spPr>
      </p:sp>
      <p:sp>
        <p:nvSpPr>
          <p:cNvPr id="80" name="Text 78"/>
          <p:cNvSpPr/>
          <p:nvPr/>
        </p:nvSpPr>
        <p:spPr>
          <a:xfrm>
            <a:off x="6446520" y="3904488"/>
            <a:ext cx="71323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Mitigation:</a:t>
            </a:r>
            <a:endParaRPr lang="en-US" sz="800" dirty="0"/>
          </a:p>
        </p:txBody>
      </p:sp>
      <p:sp>
        <p:nvSpPr>
          <p:cNvPr id="81" name="Text 79"/>
          <p:cNvSpPr/>
          <p:nvPr/>
        </p:nvSpPr>
        <p:spPr>
          <a:xfrm>
            <a:off x="6446520" y="4096512"/>
            <a:ext cx="25603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SLA clauses + parallel workstream contingency</a:t>
            </a:r>
            <a:endParaRPr lang="en-US" sz="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1A3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256032"/>
            <a:ext cx="36576" cy="292608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93776" y="246888"/>
            <a:ext cx="6400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00" kern="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GOVERNANCE STRUCTURE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8046720" y="164592"/>
            <a:ext cx="914400" cy="256032"/>
          </a:xfrm>
          <a:prstGeom prst="roundRect">
            <a:avLst>
              <a:gd name="adj" fmla="val 17857"/>
            </a:avLst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046720" y="164592"/>
            <a:ext cx="914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Layout A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365760" y="594360"/>
            <a:ext cx="8412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Governance Structure — Three-Tier Model</a:t>
            </a:r>
            <a:endParaRPr lang="en-US" sz="2600" dirty="0"/>
          </a:p>
        </p:txBody>
      </p:sp>
      <p:sp>
        <p:nvSpPr>
          <p:cNvPr id="7" name="Text 5"/>
          <p:cNvSpPr/>
          <p:nvPr/>
        </p:nvSpPr>
        <p:spPr>
          <a:xfrm>
            <a:off x="365760" y="1078992"/>
            <a:ext cx="8412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Who decides, who executes, and who adapts — at each level of the organisation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0" y="4919472"/>
            <a:ext cx="9144000" cy="219456"/>
          </a:xfrm>
          <a:prstGeom prst="rect">
            <a:avLst/>
          </a:prstGeom>
          <a:solidFill>
            <a:srgbClr val="003366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365760" y="4928616"/>
            <a:ext cx="8412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 | B  ·  Governance Structure  ·  soufianeboudarraja.com</a:t>
            </a:r>
            <a:endParaRPr lang="en-US" sz="800" dirty="0"/>
          </a:p>
        </p:txBody>
      </p:sp>
      <p:sp>
        <p:nvSpPr>
          <p:cNvPr id="10" name="Shape 8"/>
          <p:cNvSpPr/>
          <p:nvPr/>
        </p:nvSpPr>
        <p:spPr>
          <a:xfrm>
            <a:off x="320040" y="1389888"/>
            <a:ext cx="8503920" cy="896112"/>
          </a:xfrm>
          <a:prstGeom prst="rect">
            <a:avLst/>
          </a:prstGeom>
          <a:solidFill>
            <a:srgbClr val="003366"/>
          </a:solidFill>
          <a:ln w="19050">
            <a:solidFill>
              <a:srgbClr val="FF6600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320040" y="1389888"/>
            <a:ext cx="73152" cy="896112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448056" y="1481328"/>
            <a:ext cx="566928" cy="256032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448056" y="1481328"/>
            <a:ext cx="566928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TIER 1</a:t>
            </a:r>
            <a:endParaRPr lang="en-US" sz="750" dirty="0"/>
          </a:p>
        </p:txBody>
      </p:sp>
      <p:sp>
        <p:nvSpPr>
          <p:cNvPr id="14" name="Text 12"/>
          <p:cNvSpPr/>
          <p:nvPr/>
        </p:nvSpPr>
        <p:spPr>
          <a:xfrm>
            <a:off x="1088136" y="1463040"/>
            <a:ext cx="2194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Steering Committee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1088136" y="1755648"/>
            <a:ext cx="22860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Sets strategy, approves major budgets and scope, resolves cross-functional escalations</a:t>
            </a:r>
            <a:endParaRPr lang="en-US" sz="800" dirty="0"/>
          </a:p>
        </p:txBody>
      </p:sp>
      <p:sp>
        <p:nvSpPr>
          <p:cNvPr id="16" name="Shape 14"/>
          <p:cNvSpPr/>
          <p:nvPr/>
        </p:nvSpPr>
        <p:spPr>
          <a:xfrm>
            <a:off x="3465576" y="1444752"/>
            <a:ext cx="2468880" cy="786384"/>
          </a:xfrm>
          <a:prstGeom prst="rect">
            <a:avLst/>
          </a:prstGeom>
          <a:solidFill>
            <a:srgbClr val="002D55">
              <a:alpha val="50000"/>
            </a:srgbClr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3557016" y="1481328"/>
            <a:ext cx="22860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Can decide:</a:t>
            </a:r>
            <a:endParaRPr lang="en-US" sz="750" dirty="0"/>
          </a:p>
        </p:txBody>
      </p:sp>
      <p:sp>
        <p:nvSpPr>
          <p:cNvPr id="18" name="Text 16"/>
          <p:cNvSpPr/>
          <p:nvPr/>
        </p:nvSpPr>
        <p:spPr>
          <a:xfrm>
            <a:off x="3557016" y="1664208"/>
            <a:ext cx="22860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Approve / reject initiatives over €50K  ·  Change strategic direction  ·  Resolve governance disputes</a:t>
            </a:r>
            <a:endParaRPr lang="en-US" sz="750" dirty="0"/>
          </a:p>
        </p:txBody>
      </p:sp>
      <p:sp>
        <p:nvSpPr>
          <p:cNvPr id="19" name="Shape 17"/>
          <p:cNvSpPr/>
          <p:nvPr/>
        </p:nvSpPr>
        <p:spPr>
          <a:xfrm>
            <a:off x="6007608" y="1444752"/>
            <a:ext cx="2743200" cy="786384"/>
          </a:xfrm>
          <a:prstGeom prst="rect">
            <a:avLst/>
          </a:prstGeom>
          <a:solidFill>
            <a:srgbClr val="003366">
              <a:alpha val="50000"/>
            </a:srgbClr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6099048" y="1481328"/>
            <a:ext cx="25603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Members:</a:t>
            </a:r>
            <a:endParaRPr lang="en-US" sz="750" dirty="0"/>
          </a:p>
        </p:txBody>
      </p:sp>
      <p:sp>
        <p:nvSpPr>
          <p:cNvPr id="21" name="Text 19"/>
          <p:cNvSpPr/>
          <p:nvPr/>
        </p:nvSpPr>
        <p:spPr>
          <a:xfrm>
            <a:off x="6099048" y="1664208"/>
            <a:ext cx="25603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CxO sponsors  ·  Finance lead  ·  Ops  ·  IT  ·  Risk / Legal</a:t>
            </a:r>
            <a:endParaRPr lang="en-US" sz="750" dirty="0"/>
          </a:p>
        </p:txBody>
      </p:sp>
      <p:sp>
        <p:nvSpPr>
          <p:cNvPr id="22" name="Text 20"/>
          <p:cNvSpPr/>
          <p:nvPr/>
        </p:nvSpPr>
        <p:spPr>
          <a:xfrm>
            <a:off x="6099048" y="2011680"/>
            <a:ext cx="25603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Cadence: Monthly + ad hoc escalations</a:t>
            </a:r>
            <a:endParaRPr lang="en-US" sz="750" dirty="0"/>
          </a:p>
        </p:txBody>
      </p:sp>
      <p:sp>
        <p:nvSpPr>
          <p:cNvPr id="23" name="Shape 21"/>
          <p:cNvSpPr/>
          <p:nvPr/>
        </p:nvSpPr>
        <p:spPr>
          <a:xfrm>
            <a:off x="777240" y="2304288"/>
            <a:ext cx="0" cy="73152"/>
          </a:xfrm>
          <a:prstGeom prst="line">
            <a:avLst/>
          </a:prstGeom>
          <a:noFill/>
          <a:ln w="19050">
            <a:solidFill>
              <a:srgbClr val="004D80"/>
            </a:solidFill>
            <a:prstDash val="dash"/>
          </a:ln>
        </p:spPr>
      </p:sp>
      <p:sp>
        <p:nvSpPr>
          <p:cNvPr id="24" name="Text 22"/>
          <p:cNvSpPr/>
          <p:nvPr/>
        </p:nvSpPr>
        <p:spPr>
          <a:xfrm>
            <a:off x="832104" y="2322576"/>
            <a:ext cx="1371600" cy="91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↓ escalates to</a:t>
            </a:r>
            <a:endParaRPr lang="en-US" sz="700" dirty="0"/>
          </a:p>
        </p:txBody>
      </p:sp>
      <p:sp>
        <p:nvSpPr>
          <p:cNvPr id="25" name="Shape 23"/>
          <p:cNvSpPr/>
          <p:nvPr/>
        </p:nvSpPr>
        <p:spPr>
          <a:xfrm>
            <a:off x="320040" y="2395728"/>
            <a:ext cx="8503920" cy="896112"/>
          </a:xfrm>
          <a:prstGeom prst="rect">
            <a:avLst/>
          </a:prstGeom>
          <a:solidFill>
            <a:srgbClr val="002D55"/>
          </a:solidFill>
          <a:ln w="19050">
            <a:solidFill>
              <a:srgbClr val="336699"/>
            </a:solidFill>
            <a:prstDash val="solid"/>
          </a:ln>
        </p:spPr>
      </p:sp>
      <p:sp>
        <p:nvSpPr>
          <p:cNvPr id="26" name="Shape 24"/>
          <p:cNvSpPr/>
          <p:nvPr/>
        </p:nvSpPr>
        <p:spPr>
          <a:xfrm>
            <a:off x="320040" y="2395728"/>
            <a:ext cx="73152" cy="896112"/>
          </a:xfrm>
          <a:prstGeom prst="rect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448056" y="2487168"/>
            <a:ext cx="566928" cy="256032"/>
          </a:xfrm>
          <a:prstGeom prst="rect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448056" y="2487168"/>
            <a:ext cx="566928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TIER 2</a:t>
            </a:r>
            <a:endParaRPr lang="en-US" sz="750" dirty="0"/>
          </a:p>
        </p:txBody>
      </p:sp>
      <p:sp>
        <p:nvSpPr>
          <p:cNvPr id="29" name="Text 27"/>
          <p:cNvSpPr/>
          <p:nvPr/>
        </p:nvSpPr>
        <p:spPr>
          <a:xfrm>
            <a:off x="1088136" y="2468880"/>
            <a:ext cx="2194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Project &amp; Programme Teams</a:t>
            </a:r>
            <a:endParaRPr lang="en-US" sz="1300" dirty="0"/>
          </a:p>
        </p:txBody>
      </p:sp>
      <p:sp>
        <p:nvSpPr>
          <p:cNvPr id="30" name="Text 28"/>
          <p:cNvSpPr/>
          <p:nvPr/>
        </p:nvSpPr>
        <p:spPr>
          <a:xfrm>
            <a:off x="1088136" y="2761488"/>
            <a:ext cx="22860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Plans, executes, and tracks delivery. Manages day-to-day decisions within approved scope</a:t>
            </a:r>
            <a:endParaRPr lang="en-US" sz="800" dirty="0"/>
          </a:p>
        </p:txBody>
      </p:sp>
      <p:sp>
        <p:nvSpPr>
          <p:cNvPr id="31" name="Shape 29"/>
          <p:cNvSpPr/>
          <p:nvPr/>
        </p:nvSpPr>
        <p:spPr>
          <a:xfrm>
            <a:off x="3465576" y="2450592"/>
            <a:ext cx="2468880" cy="786384"/>
          </a:xfrm>
          <a:prstGeom prst="rect">
            <a:avLst/>
          </a:prstGeom>
          <a:solidFill>
            <a:srgbClr val="002D55">
              <a:alpha val="50000"/>
            </a:srgbClr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2" name="Text 30"/>
          <p:cNvSpPr/>
          <p:nvPr/>
        </p:nvSpPr>
        <p:spPr>
          <a:xfrm>
            <a:off x="3557016" y="2487168"/>
            <a:ext cx="22860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Can decide:</a:t>
            </a:r>
            <a:endParaRPr lang="en-US" sz="750" dirty="0"/>
          </a:p>
        </p:txBody>
      </p:sp>
      <p:sp>
        <p:nvSpPr>
          <p:cNvPr id="33" name="Text 31"/>
          <p:cNvSpPr/>
          <p:nvPr/>
        </p:nvSpPr>
        <p:spPr>
          <a:xfrm>
            <a:off x="3557016" y="2670048"/>
            <a:ext cx="22860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Approve implementation details  ·  Manage timelines and dependencies  ·  Escalate risks to Tier 1</a:t>
            </a:r>
            <a:endParaRPr lang="en-US" sz="750" dirty="0"/>
          </a:p>
        </p:txBody>
      </p:sp>
      <p:sp>
        <p:nvSpPr>
          <p:cNvPr id="34" name="Shape 32"/>
          <p:cNvSpPr/>
          <p:nvPr/>
        </p:nvSpPr>
        <p:spPr>
          <a:xfrm>
            <a:off x="6007608" y="2450592"/>
            <a:ext cx="2743200" cy="786384"/>
          </a:xfrm>
          <a:prstGeom prst="rect">
            <a:avLst/>
          </a:prstGeom>
          <a:solidFill>
            <a:srgbClr val="003366">
              <a:alpha val="50000"/>
            </a:srgbClr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6099048" y="2487168"/>
            <a:ext cx="25603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Members:</a:t>
            </a:r>
            <a:endParaRPr lang="en-US" sz="750" dirty="0"/>
          </a:p>
        </p:txBody>
      </p:sp>
      <p:sp>
        <p:nvSpPr>
          <p:cNvPr id="36" name="Text 34"/>
          <p:cNvSpPr/>
          <p:nvPr/>
        </p:nvSpPr>
        <p:spPr>
          <a:xfrm>
            <a:off x="6099048" y="2670048"/>
            <a:ext cx="25603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PMO lead  ·  Process owners  ·  SMEs  ·  Data analysts  ·  Change managers</a:t>
            </a:r>
            <a:endParaRPr lang="en-US" sz="750" dirty="0"/>
          </a:p>
        </p:txBody>
      </p:sp>
      <p:sp>
        <p:nvSpPr>
          <p:cNvPr id="37" name="Text 35"/>
          <p:cNvSpPr/>
          <p:nvPr/>
        </p:nvSpPr>
        <p:spPr>
          <a:xfrm>
            <a:off x="6099048" y="3017520"/>
            <a:ext cx="25603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Cadence: Weekly stand-up + bi-weekly steering update</a:t>
            </a:r>
            <a:endParaRPr lang="en-US" sz="750" dirty="0"/>
          </a:p>
        </p:txBody>
      </p:sp>
      <p:sp>
        <p:nvSpPr>
          <p:cNvPr id="38" name="Shape 36"/>
          <p:cNvSpPr/>
          <p:nvPr/>
        </p:nvSpPr>
        <p:spPr>
          <a:xfrm>
            <a:off x="777240" y="3310128"/>
            <a:ext cx="0" cy="73152"/>
          </a:xfrm>
          <a:prstGeom prst="line">
            <a:avLst/>
          </a:prstGeom>
          <a:noFill/>
          <a:ln w="19050">
            <a:solidFill>
              <a:srgbClr val="004D80"/>
            </a:solidFill>
            <a:prstDash val="dash"/>
          </a:ln>
        </p:spPr>
      </p:sp>
      <p:sp>
        <p:nvSpPr>
          <p:cNvPr id="39" name="Text 37"/>
          <p:cNvSpPr/>
          <p:nvPr/>
        </p:nvSpPr>
        <p:spPr>
          <a:xfrm>
            <a:off x="832104" y="3328416"/>
            <a:ext cx="1371600" cy="91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↓ escalates to</a:t>
            </a:r>
            <a:endParaRPr lang="en-US" sz="700" dirty="0"/>
          </a:p>
        </p:txBody>
      </p:sp>
      <p:sp>
        <p:nvSpPr>
          <p:cNvPr id="40" name="Shape 38"/>
          <p:cNvSpPr/>
          <p:nvPr/>
        </p:nvSpPr>
        <p:spPr>
          <a:xfrm>
            <a:off x="320040" y="3401568"/>
            <a:ext cx="8503920" cy="896112"/>
          </a:xfrm>
          <a:prstGeom prst="rect">
            <a:avLst/>
          </a:prstGeom>
          <a:solidFill>
            <a:srgbClr val="001A33"/>
          </a:solidFill>
          <a:ln w="19050">
            <a:solidFill>
              <a:srgbClr val="6699CC"/>
            </a:solidFill>
            <a:prstDash val="solid"/>
          </a:ln>
        </p:spPr>
      </p:sp>
      <p:sp>
        <p:nvSpPr>
          <p:cNvPr id="41" name="Shape 39"/>
          <p:cNvSpPr/>
          <p:nvPr/>
        </p:nvSpPr>
        <p:spPr>
          <a:xfrm>
            <a:off x="320040" y="3401568"/>
            <a:ext cx="73152" cy="896112"/>
          </a:xfrm>
          <a:prstGeom prst="rect">
            <a:avLst/>
          </a:prstGeom>
          <a:solidFill>
            <a:srgbClr val="6699CC"/>
          </a:solidFill>
          <a:ln w="12700">
            <a:solidFill>
              <a:srgbClr val="6699CC"/>
            </a:solidFill>
            <a:prstDash val="solid"/>
          </a:ln>
        </p:spPr>
      </p:sp>
      <p:sp>
        <p:nvSpPr>
          <p:cNvPr id="42" name="Shape 40"/>
          <p:cNvSpPr/>
          <p:nvPr/>
        </p:nvSpPr>
        <p:spPr>
          <a:xfrm>
            <a:off x="448056" y="3493008"/>
            <a:ext cx="566928" cy="256032"/>
          </a:xfrm>
          <a:prstGeom prst="rect">
            <a:avLst/>
          </a:prstGeom>
          <a:solidFill>
            <a:srgbClr val="6699CC"/>
          </a:solidFill>
          <a:ln w="12700">
            <a:solidFill>
              <a:srgbClr val="6699CC"/>
            </a:solidFill>
            <a:prstDash val="solid"/>
          </a:ln>
        </p:spPr>
      </p:sp>
      <p:sp>
        <p:nvSpPr>
          <p:cNvPr id="43" name="Text 41"/>
          <p:cNvSpPr/>
          <p:nvPr/>
        </p:nvSpPr>
        <p:spPr>
          <a:xfrm>
            <a:off x="448056" y="3493008"/>
            <a:ext cx="566928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TIER 3</a:t>
            </a:r>
            <a:endParaRPr lang="en-US" sz="750" dirty="0"/>
          </a:p>
        </p:txBody>
      </p:sp>
      <p:sp>
        <p:nvSpPr>
          <p:cNvPr id="44" name="Text 42"/>
          <p:cNvSpPr/>
          <p:nvPr/>
        </p:nvSpPr>
        <p:spPr>
          <a:xfrm>
            <a:off x="1088136" y="3474720"/>
            <a:ext cx="2194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Local / Operational Teams</a:t>
            </a:r>
            <a:endParaRPr lang="en-US" sz="1300" dirty="0"/>
          </a:p>
        </p:txBody>
      </p:sp>
      <p:sp>
        <p:nvSpPr>
          <p:cNvPr id="45" name="Text 43"/>
          <p:cNvSpPr/>
          <p:nvPr/>
        </p:nvSpPr>
        <p:spPr>
          <a:xfrm>
            <a:off x="1088136" y="3767328"/>
            <a:ext cx="22860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Implements changes in the field. Adapts within defined limits. Raises local risks and blockers</a:t>
            </a:r>
            <a:endParaRPr lang="en-US" sz="800" dirty="0"/>
          </a:p>
        </p:txBody>
      </p:sp>
      <p:sp>
        <p:nvSpPr>
          <p:cNvPr id="46" name="Shape 44"/>
          <p:cNvSpPr/>
          <p:nvPr/>
        </p:nvSpPr>
        <p:spPr>
          <a:xfrm>
            <a:off x="3465576" y="3456432"/>
            <a:ext cx="2468880" cy="786384"/>
          </a:xfrm>
          <a:prstGeom prst="rect">
            <a:avLst/>
          </a:prstGeom>
          <a:solidFill>
            <a:srgbClr val="002D55">
              <a:alpha val="50000"/>
            </a:srgbClr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7" name="Text 45"/>
          <p:cNvSpPr/>
          <p:nvPr/>
        </p:nvSpPr>
        <p:spPr>
          <a:xfrm>
            <a:off x="3557016" y="3493008"/>
            <a:ext cx="22860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Can decide:</a:t>
            </a:r>
            <a:endParaRPr lang="en-US" sz="750" dirty="0"/>
          </a:p>
        </p:txBody>
      </p:sp>
      <p:sp>
        <p:nvSpPr>
          <p:cNvPr id="48" name="Text 46"/>
          <p:cNvSpPr/>
          <p:nvPr/>
        </p:nvSpPr>
        <p:spPr>
          <a:xfrm>
            <a:off x="3557016" y="3675888"/>
            <a:ext cx="22860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Adapt processes within approved scope  ·  Raise issues to Tier 2  ·  Validate change effectiveness</a:t>
            </a:r>
            <a:endParaRPr lang="en-US" sz="750" dirty="0"/>
          </a:p>
        </p:txBody>
      </p:sp>
      <p:sp>
        <p:nvSpPr>
          <p:cNvPr id="49" name="Shape 47"/>
          <p:cNvSpPr/>
          <p:nvPr/>
        </p:nvSpPr>
        <p:spPr>
          <a:xfrm>
            <a:off x="6007608" y="3456432"/>
            <a:ext cx="2743200" cy="786384"/>
          </a:xfrm>
          <a:prstGeom prst="rect">
            <a:avLst/>
          </a:prstGeom>
          <a:solidFill>
            <a:srgbClr val="003366">
              <a:alpha val="50000"/>
            </a:srgbClr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6099048" y="3493008"/>
            <a:ext cx="25603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Members:</a:t>
            </a:r>
            <a:endParaRPr lang="en-US" sz="750" dirty="0"/>
          </a:p>
        </p:txBody>
      </p:sp>
      <p:sp>
        <p:nvSpPr>
          <p:cNvPr id="51" name="Text 49"/>
          <p:cNvSpPr/>
          <p:nvPr/>
        </p:nvSpPr>
        <p:spPr>
          <a:xfrm>
            <a:off x="6099048" y="3675888"/>
            <a:ext cx="25603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Front-line managers  ·  Ops staff  ·  Local IT  ·  Quality reps</a:t>
            </a:r>
            <a:endParaRPr lang="en-US" sz="750" dirty="0"/>
          </a:p>
        </p:txBody>
      </p:sp>
      <p:sp>
        <p:nvSpPr>
          <p:cNvPr id="52" name="Text 50"/>
          <p:cNvSpPr/>
          <p:nvPr/>
        </p:nvSpPr>
        <p:spPr>
          <a:xfrm>
            <a:off x="6099048" y="4023360"/>
            <a:ext cx="25603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Cadence: Daily ops + weekly sync with Tier 2</a:t>
            </a:r>
            <a:endParaRPr lang="en-US" sz="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1A3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256032"/>
            <a:ext cx="36576" cy="292608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93776" y="246888"/>
            <a:ext cx="6400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00" kern="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GOVERNANCE STRUCTURE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8046720" y="164592"/>
            <a:ext cx="914400" cy="256032"/>
          </a:xfrm>
          <a:prstGeom prst="roundRect">
            <a:avLst>
              <a:gd name="adj" fmla="val 17857"/>
            </a:avLst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046720" y="164592"/>
            <a:ext cx="914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Layout B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365760" y="594360"/>
            <a:ext cx="8412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Decision Rights Matrix</a:t>
            </a:r>
            <a:endParaRPr lang="en-US" sz="2600" dirty="0"/>
          </a:p>
        </p:txBody>
      </p:sp>
      <p:sp>
        <p:nvSpPr>
          <p:cNvPr id="7" name="Text 5"/>
          <p:cNvSpPr/>
          <p:nvPr/>
        </p:nvSpPr>
        <p:spPr>
          <a:xfrm>
            <a:off x="365760" y="1078992"/>
            <a:ext cx="8412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Which decisions each tier owns, approves, or is consulted on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0" y="4919472"/>
            <a:ext cx="9144000" cy="219456"/>
          </a:xfrm>
          <a:prstGeom prst="rect">
            <a:avLst/>
          </a:prstGeom>
          <a:solidFill>
            <a:srgbClr val="003366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365760" y="4928616"/>
            <a:ext cx="8412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 | B  ·  Governance Structure  ·  soufianeboudarraja.com</a:t>
            </a:r>
            <a:endParaRPr lang="en-US" sz="800" dirty="0"/>
          </a:p>
        </p:txBody>
      </p:sp>
      <p:sp>
        <p:nvSpPr>
          <p:cNvPr id="10" name="Shape 8"/>
          <p:cNvSpPr/>
          <p:nvPr/>
        </p:nvSpPr>
        <p:spPr>
          <a:xfrm>
            <a:off x="365760" y="1170432"/>
            <a:ext cx="201168" cy="201168"/>
          </a:xfrm>
          <a:prstGeom prst="rect">
            <a:avLst/>
          </a:prstGeom>
          <a:solidFill>
            <a:srgbClr val="FF6600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365760" y="1170432"/>
            <a:ext cx="201168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</a:t>
            </a:r>
            <a:endParaRPr lang="en-US" sz="800" dirty="0"/>
          </a:p>
        </p:txBody>
      </p:sp>
      <p:sp>
        <p:nvSpPr>
          <p:cNvPr id="12" name="Text 10"/>
          <p:cNvSpPr/>
          <p:nvPr/>
        </p:nvSpPr>
        <p:spPr>
          <a:xfrm>
            <a:off x="621792" y="1170432"/>
            <a:ext cx="17373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Decide</a:t>
            </a:r>
            <a:endParaRPr lang="en-US" sz="850" dirty="0"/>
          </a:p>
        </p:txBody>
      </p:sp>
      <p:sp>
        <p:nvSpPr>
          <p:cNvPr id="13" name="Shape 11"/>
          <p:cNvSpPr/>
          <p:nvPr/>
        </p:nvSpPr>
        <p:spPr>
          <a:xfrm>
            <a:off x="2468880" y="1170432"/>
            <a:ext cx="201168" cy="201168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2468880" y="1170432"/>
            <a:ext cx="201168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</a:t>
            </a:r>
            <a:endParaRPr lang="en-US" sz="800" dirty="0"/>
          </a:p>
        </p:txBody>
      </p:sp>
      <p:sp>
        <p:nvSpPr>
          <p:cNvPr id="15" name="Text 13"/>
          <p:cNvSpPr/>
          <p:nvPr/>
        </p:nvSpPr>
        <p:spPr>
          <a:xfrm>
            <a:off x="2724912" y="1170432"/>
            <a:ext cx="17373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Approve</a:t>
            </a:r>
            <a:endParaRPr lang="en-US" sz="850" dirty="0"/>
          </a:p>
        </p:txBody>
      </p:sp>
      <p:sp>
        <p:nvSpPr>
          <p:cNvPr id="16" name="Shape 14"/>
          <p:cNvSpPr/>
          <p:nvPr/>
        </p:nvSpPr>
        <p:spPr>
          <a:xfrm>
            <a:off x="4572000" y="1170432"/>
            <a:ext cx="201168" cy="201168"/>
          </a:xfrm>
          <a:prstGeom prst="rect">
            <a:avLst/>
          </a:prstGeom>
          <a:solidFill>
            <a:srgbClr val="6699CC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4572000" y="1170432"/>
            <a:ext cx="201168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endParaRPr lang="en-US" sz="800" dirty="0"/>
          </a:p>
        </p:txBody>
      </p:sp>
      <p:sp>
        <p:nvSpPr>
          <p:cNvPr id="18" name="Text 16"/>
          <p:cNvSpPr/>
          <p:nvPr/>
        </p:nvSpPr>
        <p:spPr>
          <a:xfrm>
            <a:off x="4828032" y="1170432"/>
            <a:ext cx="17373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Consult</a:t>
            </a:r>
            <a:endParaRPr lang="en-US" sz="850" dirty="0"/>
          </a:p>
        </p:txBody>
      </p:sp>
      <p:sp>
        <p:nvSpPr>
          <p:cNvPr id="19" name="Shape 17"/>
          <p:cNvSpPr/>
          <p:nvPr/>
        </p:nvSpPr>
        <p:spPr>
          <a:xfrm>
            <a:off x="6675120" y="1170432"/>
            <a:ext cx="201168" cy="201168"/>
          </a:xfrm>
          <a:prstGeom prst="rect">
            <a:avLst/>
          </a:prstGeom>
          <a:solidFill>
            <a:srgbClr val="003366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6675120" y="1170432"/>
            <a:ext cx="201168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</a:t>
            </a:r>
            <a:endParaRPr lang="en-US" sz="800" dirty="0"/>
          </a:p>
        </p:txBody>
      </p:sp>
      <p:sp>
        <p:nvSpPr>
          <p:cNvPr id="21" name="Text 19"/>
          <p:cNvSpPr/>
          <p:nvPr/>
        </p:nvSpPr>
        <p:spPr>
          <a:xfrm>
            <a:off x="6931152" y="1170432"/>
            <a:ext cx="17373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Inform</a:t>
            </a:r>
            <a:endParaRPr lang="en-US" sz="850" dirty="0"/>
          </a:p>
        </p:txBody>
      </p:sp>
      <p:sp>
        <p:nvSpPr>
          <p:cNvPr id="22" name="Shape 20"/>
          <p:cNvSpPr/>
          <p:nvPr/>
        </p:nvSpPr>
        <p:spPr>
          <a:xfrm>
            <a:off x="320040" y="1389888"/>
            <a:ext cx="3840480" cy="402336"/>
          </a:xfrm>
          <a:prstGeom prst="rect">
            <a:avLst/>
          </a:prstGeom>
          <a:solidFill>
            <a:srgbClr val="003366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320040" y="1389888"/>
            <a:ext cx="384048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Decision</a:t>
            </a:r>
            <a:endParaRPr lang="en-US" sz="900" dirty="0"/>
          </a:p>
        </p:txBody>
      </p:sp>
      <p:sp>
        <p:nvSpPr>
          <p:cNvPr id="24" name="Shape 22"/>
          <p:cNvSpPr/>
          <p:nvPr/>
        </p:nvSpPr>
        <p:spPr>
          <a:xfrm>
            <a:off x="4160520" y="1389888"/>
            <a:ext cx="1645920" cy="402336"/>
          </a:xfrm>
          <a:prstGeom prst="rect">
            <a:avLst/>
          </a:prstGeom>
          <a:solidFill>
            <a:srgbClr val="FF6600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4160520" y="1389888"/>
            <a:ext cx="164592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Steering</a:t>
            </a:r>
            <a:endParaRPr lang="en-US" sz="900" dirty="0"/>
          </a:p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Committee</a:t>
            </a:r>
            <a:endParaRPr lang="en-US" sz="900" dirty="0"/>
          </a:p>
        </p:txBody>
      </p:sp>
      <p:sp>
        <p:nvSpPr>
          <p:cNvPr id="26" name="Shape 24"/>
          <p:cNvSpPr/>
          <p:nvPr/>
        </p:nvSpPr>
        <p:spPr>
          <a:xfrm>
            <a:off x="5806440" y="1389888"/>
            <a:ext cx="1645920" cy="402336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5806440" y="1389888"/>
            <a:ext cx="164592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Project</a:t>
            </a:r>
            <a:endParaRPr lang="en-US" sz="900" dirty="0"/>
          </a:p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Team</a:t>
            </a:r>
            <a:endParaRPr lang="en-US" sz="900" dirty="0"/>
          </a:p>
        </p:txBody>
      </p:sp>
      <p:sp>
        <p:nvSpPr>
          <p:cNvPr id="28" name="Shape 26"/>
          <p:cNvSpPr/>
          <p:nvPr/>
        </p:nvSpPr>
        <p:spPr>
          <a:xfrm>
            <a:off x="7452360" y="1389888"/>
            <a:ext cx="1645920" cy="402336"/>
          </a:xfrm>
          <a:prstGeom prst="rect">
            <a:avLst/>
          </a:prstGeom>
          <a:solidFill>
            <a:srgbClr val="6699CC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7452360" y="1389888"/>
            <a:ext cx="164592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Local /</a:t>
            </a:r>
            <a:endParaRPr lang="en-US" sz="900" dirty="0"/>
          </a:p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Ops Team</a:t>
            </a:r>
            <a:endParaRPr lang="en-US" sz="900" dirty="0"/>
          </a:p>
        </p:txBody>
      </p:sp>
      <p:sp>
        <p:nvSpPr>
          <p:cNvPr id="30" name="Shape 28"/>
          <p:cNvSpPr/>
          <p:nvPr/>
        </p:nvSpPr>
        <p:spPr>
          <a:xfrm>
            <a:off x="320040" y="1792224"/>
            <a:ext cx="3840480" cy="248717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411480" y="1792224"/>
            <a:ext cx="3657600" cy="24871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Initiative launch / kill</a:t>
            </a:r>
            <a:endParaRPr lang="en-US" sz="900" dirty="0"/>
          </a:p>
        </p:txBody>
      </p:sp>
      <p:sp>
        <p:nvSpPr>
          <p:cNvPr id="32" name="Shape 30"/>
          <p:cNvSpPr/>
          <p:nvPr/>
        </p:nvSpPr>
        <p:spPr>
          <a:xfrm>
            <a:off x="4160520" y="1792224"/>
            <a:ext cx="1645920" cy="248717"/>
          </a:xfrm>
          <a:prstGeom prst="rect">
            <a:avLst/>
          </a:prstGeom>
          <a:solidFill>
            <a:srgbClr val="FF6600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4160520" y="1792224"/>
            <a:ext cx="1645920" cy="24871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</a:t>
            </a:r>
            <a:endParaRPr lang="en-US" sz="1000" dirty="0"/>
          </a:p>
        </p:txBody>
      </p:sp>
      <p:sp>
        <p:nvSpPr>
          <p:cNvPr id="34" name="Shape 32"/>
          <p:cNvSpPr/>
          <p:nvPr/>
        </p:nvSpPr>
        <p:spPr>
          <a:xfrm>
            <a:off x="5806440" y="1792224"/>
            <a:ext cx="1645920" cy="248717"/>
          </a:xfrm>
          <a:prstGeom prst="rect">
            <a:avLst/>
          </a:prstGeom>
          <a:solidFill>
            <a:srgbClr val="6699CC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5806440" y="1792224"/>
            <a:ext cx="1645920" cy="24871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endParaRPr lang="en-US" sz="1000" dirty="0"/>
          </a:p>
        </p:txBody>
      </p:sp>
      <p:sp>
        <p:nvSpPr>
          <p:cNvPr id="36" name="Shape 34"/>
          <p:cNvSpPr/>
          <p:nvPr/>
        </p:nvSpPr>
        <p:spPr>
          <a:xfrm>
            <a:off x="7452360" y="1792224"/>
            <a:ext cx="1645920" cy="248717"/>
          </a:xfrm>
          <a:prstGeom prst="rect">
            <a:avLst/>
          </a:prstGeom>
          <a:solidFill>
            <a:srgbClr val="003366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7" name="Text 35"/>
          <p:cNvSpPr/>
          <p:nvPr/>
        </p:nvSpPr>
        <p:spPr>
          <a:xfrm>
            <a:off x="7452360" y="1792224"/>
            <a:ext cx="1645920" cy="24871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</a:t>
            </a:r>
            <a:endParaRPr lang="en-US" sz="1000" dirty="0"/>
          </a:p>
        </p:txBody>
      </p:sp>
      <p:sp>
        <p:nvSpPr>
          <p:cNvPr id="38" name="Shape 36"/>
          <p:cNvSpPr/>
          <p:nvPr/>
        </p:nvSpPr>
        <p:spPr>
          <a:xfrm>
            <a:off x="320040" y="2068373"/>
            <a:ext cx="3840480" cy="248717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9" name="Text 37"/>
          <p:cNvSpPr/>
          <p:nvPr/>
        </p:nvSpPr>
        <p:spPr>
          <a:xfrm>
            <a:off x="411480" y="2068373"/>
            <a:ext cx="3657600" cy="24871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Budget approval (&gt; €50K)</a:t>
            </a:r>
            <a:endParaRPr lang="en-US" sz="900" dirty="0"/>
          </a:p>
        </p:txBody>
      </p:sp>
      <p:sp>
        <p:nvSpPr>
          <p:cNvPr id="40" name="Shape 38"/>
          <p:cNvSpPr/>
          <p:nvPr/>
        </p:nvSpPr>
        <p:spPr>
          <a:xfrm>
            <a:off x="4160520" y="2068373"/>
            <a:ext cx="1645920" cy="248717"/>
          </a:xfrm>
          <a:prstGeom prst="rect">
            <a:avLst/>
          </a:prstGeom>
          <a:solidFill>
            <a:srgbClr val="FF6600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1" name="Text 39"/>
          <p:cNvSpPr/>
          <p:nvPr/>
        </p:nvSpPr>
        <p:spPr>
          <a:xfrm>
            <a:off x="4160520" y="2068373"/>
            <a:ext cx="1645920" cy="24871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</a:t>
            </a:r>
            <a:endParaRPr lang="en-US" sz="1000" dirty="0"/>
          </a:p>
        </p:txBody>
      </p:sp>
      <p:sp>
        <p:nvSpPr>
          <p:cNvPr id="42" name="Shape 40"/>
          <p:cNvSpPr/>
          <p:nvPr/>
        </p:nvSpPr>
        <p:spPr>
          <a:xfrm>
            <a:off x="5806440" y="2068373"/>
            <a:ext cx="1645920" cy="248717"/>
          </a:xfrm>
          <a:prstGeom prst="rect">
            <a:avLst/>
          </a:prstGeom>
          <a:solidFill>
            <a:srgbClr val="6699CC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3" name="Text 41"/>
          <p:cNvSpPr/>
          <p:nvPr/>
        </p:nvSpPr>
        <p:spPr>
          <a:xfrm>
            <a:off x="5806440" y="2068373"/>
            <a:ext cx="1645920" cy="24871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endParaRPr lang="en-US" sz="1000" dirty="0"/>
          </a:p>
        </p:txBody>
      </p:sp>
      <p:sp>
        <p:nvSpPr>
          <p:cNvPr id="44" name="Shape 42"/>
          <p:cNvSpPr/>
          <p:nvPr/>
        </p:nvSpPr>
        <p:spPr>
          <a:xfrm>
            <a:off x="7452360" y="2068373"/>
            <a:ext cx="1645920" cy="248717"/>
          </a:xfrm>
          <a:prstGeom prst="rect">
            <a:avLst/>
          </a:prstGeom>
          <a:solidFill>
            <a:srgbClr val="003366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5" name="Text 43"/>
          <p:cNvSpPr/>
          <p:nvPr/>
        </p:nvSpPr>
        <p:spPr>
          <a:xfrm>
            <a:off x="7452360" y="2068373"/>
            <a:ext cx="1645920" cy="24871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</a:t>
            </a:r>
            <a:endParaRPr lang="en-US" sz="1000" dirty="0"/>
          </a:p>
        </p:txBody>
      </p:sp>
      <p:sp>
        <p:nvSpPr>
          <p:cNvPr id="46" name="Shape 44"/>
          <p:cNvSpPr/>
          <p:nvPr/>
        </p:nvSpPr>
        <p:spPr>
          <a:xfrm>
            <a:off x="320040" y="2344522"/>
            <a:ext cx="3840480" cy="248717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7" name="Text 45"/>
          <p:cNvSpPr/>
          <p:nvPr/>
        </p:nvSpPr>
        <p:spPr>
          <a:xfrm>
            <a:off x="411480" y="2344522"/>
            <a:ext cx="3657600" cy="24871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Budget approval (&lt; €50K)</a:t>
            </a:r>
            <a:endParaRPr lang="en-US" sz="900" dirty="0"/>
          </a:p>
        </p:txBody>
      </p:sp>
      <p:sp>
        <p:nvSpPr>
          <p:cNvPr id="48" name="Shape 46"/>
          <p:cNvSpPr/>
          <p:nvPr/>
        </p:nvSpPr>
        <p:spPr>
          <a:xfrm>
            <a:off x="4160520" y="2344522"/>
            <a:ext cx="1645920" cy="248717"/>
          </a:xfrm>
          <a:prstGeom prst="rect">
            <a:avLst/>
          </a:prstGeom>
          <a:solidFill>
            <a:srgbClr val="6699CC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9" name="Text 47"/>
          <p:cNvSpPr/>
          <p:nvPr/>
        </p:nvSpPr>
        <p:spPr>
          <a:xfrm>
            <a:off x="4160520" y="2344522"/>
            <a:ext cx="1645920" cy="24871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endParaRPr lang="en-US" sz="1000" dirty="0"/>
          </a:p>
        </p:txBody>
      </p:sp>
      <p:sp>
        <p:nvSpPr>
          <p:cNvPr id="50" name="Shape 48"/>
          <p:cNvSpPr/>
          <p:nvPr/>
        </p:nvSpPr>
        <p:spPr>
          <a:xfrm>
            <a:off x="5806440" y="2344522"/>
            <a:ext cx="1645920" cy="248717"/>
          </a:xfrm>
          <a:prstGeom prst="rect">
            <a:avLst/>
          </a:prstGeom>
          <a:solidFill>
            <a:srgbClr val="FF6600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1" name="Text 49"/>
          <p:cNvSpPr/>
          <p:nvPr/>
        </p:nvSpPr>
        <p:spPr>
          <a:xfrm>
            <a:off x="5806440" y="2344522"/>
            <a:ext cx="1645920" cy="24871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</a:t>
            </a:r>
            <a:endParaRPr lang="en-US" sz="1000" dirty="0"/>
          </a:p>
        </p:txBody>
      </p:sp>
      <p:sp>
        <p:nvSpPr>
          <p:cNvPr id="52" name="Shape 50"/>
          <p:cNvSpPr/>
          <p:nvPr/>
        </p:nvSpPr>
        <p:spPr>
          <a:xfrm>
            <a:off x="7452360" y="2344522"/>
            <a:ext cx="1645920" cy="248717"/>
          </a:xfrm>
          <a:prstGeom prst="rect">
            <a:avLst/>
          </a:prstGeom>
          <a:solidFill>
            <a:srgbClr val="003366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3" name="Text 51"/>
          <p:cNvSpPr/>
          <p:nvPr/>
        </p:nvSpPr>
        <p:spPr>
          <a:xfrm>
            <a:off x="7452360" y="2344522"/>
            <a:ext cx="1645920" cy="24871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</a:t>
            </a:r>
            <a:endParaRPr lang="en-US" sz="1000" dirty="0"/>
          </a:p>
        </p:txBody>
      </p:sp>
      <p:sp>
        <p:nvSpPr>
          <p:cNvPr id="54" name="Shape 52"/>
          <p:cNvSpPr/>
          <p:nvPr/>
        </p:nvSpPr>
        <p:spPr>
          <a:xfrm>
            <a:off x="320040" y="2620670"/>
            <a:ext cx="3840480" cy="248717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5" name="Text 53"/>
          <p:cNvSpPr/>
          <p:nvPr/>
        </p:nvSpPr>
        <p:spPr>
          <a:xfrm>
            <a:off x="411480" y="2620670"/>
            <a:ext cx="3657600" cy="24871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Scope change (major)</a:t>
            </a:r>
            <a:endParaRPr lang="en-US" sz="900" dirty="0"/>
          </a:p>
        </p:txBody>
      </p:sp>
      <p:sp>
        <p:nvSpPr>
          <p:cNvPr id="56" name="Shape 54"/>
          <p:cNvSpPr/>
          <p:nvPr/>
        </p:nvSpPr>
        <p:spPr>
          <a:xfrm>
            <a:off x="4160520" y="2620670"/>
            <a:ext cx="1645920" cy="248717"/>
          </a:xfrm>
          <a:prstGeom prst="rect">
            <a:avLst/>
          </a:prstGeom>
          <a:solidFill>
            <a:srgbClr val="FF6600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7" name="Text 55"/>
          <p:cNvSpPr/>
          <p:nvPr/>
        </p:nvSpPr>
        <p:spPr>
          <a:xfrm>
            <a:off x="4160520" y="2620670"/>
            <a:ext cx="1645920" cy="24871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</a:t>
            </a:r>
            <a:endParaRPr lang="en-US" sz="1000" dirty="0"/>
          </a:p>
        </p:txBody>
      </p:sp>
      <p:sp>
        <p:nvSpPr>
          <p:cNvPr id="58" name="Shape 56"/>
          <p:cNvSpPr/>
          <p:nvPr/>
        </p:nvSpPr>
        <p:spPr>
          <a:xfrm>
            <a:off x="5806440" y="2620670"/>
            <a:ext cx="1645920" cy="248717"/>
          </a:xfrm>
          <a:prstGeom prst="rect">
            <a:avLst/>
          </a:prstGeom>
          <a:solidFill>
            <a:srgbClr val="6699CC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9" name="Text 57"/>
          <p:cNvSpPr/>
          <p:nvPr/>
        </p:nvSpPr>
        <p:spPr>
          <a:xfrm>
            <a:off x="5806440" y="2620670"/>
            <a:ext cx="1645920" cy="24871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endParaRPr lang="en-US" sz="1000" dirty="0"/>
          </a:p>
        </p:txBody>
      </p:sp>
      <p:sp>
        <p:nvSpPr>
          <p:cNvPr id="60" name="Shape 58"/>
          <p:cNvSpPr/>
          <p:nvPr/>
        </p:nvSpPr>
        <p:spPr>
          <a:xfrm>
            <a:off x="7452360" y="2620670"/>
            <a:ext cx="1645920" cy="248717"/>
          </a:xfrm>
          <a:prstGeom prst="rect">
            <a:avLst/>
          </a:prstGeom>
          <a:solidFill>
            <a:srgbClr val="003366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1" name="Text 59"/>
          <p:cNvSpPr/>
          <p:nvPr/>
        </p:nvSpPr>
        <p:spPr>
          <a:xfrm>
            <a:off x="7452360" y="2620670"/>
            <a:ext cx="1645920" cy="24871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</a:t>
            </a:r>
            <a:endParaRPr lang="en-US" sz="1000" dirty="0"/>
          </a:p>
        </p:txBody>
      </p:sp>
      <p:sp>
        <p:nvSpPr>
          <p:cNvPr id="62" name="Shape 60"/>
          <p:cNvSpPr/>
          <p:nvPr/>
        </p:nvSpPr>
        <p:spPr>
          <a:xfrm>
            <a:off x="320040" y="2896819"/>
            <a:ext cx="3840480" cy="248717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3" name="Text 61"/>
          <p:cNvSpPr/>
          <p:nvPr/>
        </p:nvSpPr>
        <p:spPr>
          <a:xfrm>
            <a:off x="411480" y="2896819"/>
            <a:ext cx="3657600" cy="24871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Scope change (minor)</a:t>
            </a:r>
            <a:endParaRPr lang="en-US" sz="900" dirty="0"/>
          </a:p>
        </p:txBody>
      </p:sp>
      <p:sp>
        <p:nvSpPr>
          <p:cNvPr id="64" name="Shape 62"/>
          <p:cNvSpPr/>
          <p:nvPr/>
        </p:nvSpPr>
        <p:spPr>
          <a:xfrm>
            <a:off x="4160520" y="2896819"/>
            <a:ext cx="1645920" cy="248717"/>
          </a:xfrm>
          <a:prstGeom prst="rect">
            <a:avLst/>
          </a:prstGeom>
          <a:solidFill>
            <a:srgbClr val="003366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5" name="Text 63"/>
          <p:cNvSpPr/>
          <p:nvPr/>
        </p:nvSpPr>
        <p:spPr>
          <a:xfrm>
            <a:off x="4160520" y="2896819"/>
            <a:ext cx="1645920" cy="24871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</a:t>
            </a:r>
            <a:endParaRPr lang="en-US" sz="1000" dirty="0"/>
          </a:p>
        </p:txBody>
      </p:sp>
      <p:sp>
        <p:nvSpPr>
          <p:cNvPr id="66" name="Shape 64"/>
          <p:cNvSpPr/>
          <p:nvPr/>
        </p:nvSpPr>
        <p:spPr>
          <a:xfrm>
            <a:off x="5806440" y="2896819"/>
            <a:ext cx="1645920" cy="248717"/>
          </a:xfrm>
          <a:prstGeom prst="rect">
            <a:avLst/>
          </a:prstGeom>
          <a:solidFill>
            <a:srgbClr val="FF6600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7" name="Text 65"/>
          <p:cNvSpPr/>
          <p:nvPr/>
        </p:nvSpPr>
        <p:spPr>
          <a:xfrm>
            <a:off x="5806440" y="2896819"/>
            <a:ext cx="1645920" cy="24871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</a:t>
            </a:r>
            <a:endParaRPr lang="en-US" sz="1000" dirty="0"/>
          </a:p>
        </p:txBody>
      </p:sp>
      <p:sp>
        <p:nvSpPr>
          <p:cNvPr id="68" name="Shape 66"/>
          <p:cNvSpPr/>
          <p:nvPr/>
        </p:nvSpPr>
        <p:spPr>
          <a:xfrm>
            <a:off x="7452360" y="2896819"/>
            <a:ext cx="1645920" cy="248717"/>
          </a:xfrm>
          <a:prstGeom prst="rect">
            <a:avLst/>
          </a:prstGeom>
          <a:solidFill>
            <a:srgbClr val="6699CC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9" name="Text 67"/>
          <p:cNvSpPr/>
          <p:nvPr/>
        </p:nvSpPr>
        <p:spPr>
          <a:xfrm>
            <a:off x="7452360" y="2896819"/>
            <a:ext cx="1645920" cy="24871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endParaRPr lang="en-US" sz="1000" dirty="0"/>
          </a:p>
        </p:txBody>
      </p:sp>
      <p:sp>
        <p:nvSpPr>
          <p:cNvPr id="70" name="Shape 68"/>
          <p:cNvSpPr/>
          <p:nvPr/>
        </p:nvSpPr>
        <p:spPr>
          <a:xfrm>
            <a:off x="320040" y="3172968"/>
            <a:ext cx="3840480" cy="248717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1" name="Text 69"/>
          <p:cNvSpPr/>
          <p:nvPr/>
        </p:nvSpPr>
        <p:spPr>
          <a:xfrm>
            <a:off x="411480" y="3172968"/>
            <a:ext cx="3657600" cy="24871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Risk escalation response</a:t>
            </a:r>
            <a:endParaRPr lang="en-US" sz="900" dirty="0"/>
          </a:p>
        </p:txBody>
      </p:sp>
      <p:sp>
        <p:nvSpPr>
          <p:cNvPr id="72" name="Shape 70"/>
          <p:cNvSpPr/>
          <p:nvPr/>
        </p:nvSpPr>
        <p:spPr>
          <a:xfrm>
            <a:off x="4160520" y="3172968"/>
            <a:ext cx="1645920" cy="248717"/>
          </a:xfrm>
          <a:prstGeom prst="rect">
            <a:avLst/>
          </a:prstGeom>
          <a:solidFill>
            <a:srgbClr val="FF6600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3" name="Text 71"/>
          <p:cNvSpPr/>
          <p:nvPr/>
        </p:nvSpPr>
        <p:spPr>
          <a:xfrm>
            <a:off x="4160520" y="3172968"/>
            <a:ext cx="1645920" cy="24871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</a:t>
            </a:r>
            <a:endParaRPr lang="en-US" sz="1000" dirty="0"/>
          </a:p>
        </p:txBody>
      </p:sp>
      <p:sp>
        <p:nvSpPr>
          <p:cNvPr id="74" name="Shape 72"/>
          <p:cNvSpPr/>
          <p:nvPr/>
        </p:nvSpPr>
        <p:spPr>
          <a:xfrm>
            <a:off x="5806440" y="3172968"/>
            <a:ext cx="1645920" cy="248717"/>
          </a:xfrm>
          <a:prstGeom prst="rect">
            <a:avLst/>
          </a:prstGeom>
          <a:solidFill>
            <a:srgbClr val="6699CC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5" name="Text 73"/>
          <p:cNvSpPr/>
          <p:nvPr/>
        </p:nvSpPr>
        <p:spPr>
          <a:xfrm>
            <a:off x="5806440" y="3172968"/>
            <a:ext cx="1645920" cy="24871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endParaRPr lang="en-US" sz="1000" dirty="0"/>
          </a:p>
        </p:txBody>
      </p:sp>
      <p:sp>
        <p:nvSpPr>
          <p:cNvPr id="76" name="Shape 74"/>
          <p:cNvSpPr/>
          <p:nvPr/>
        </p:nvSpPr>
        <p:spPr>
          <a:xfrm>
            <a:off x="7452360" y="3172968"/>
            <a:ext cx="1645920" cy="248717"/>
          </a:xfrm>
          <a:prstGeom prst="rect">
            <a:avLst/>
          </a:prstGeom>
          <a:solidFill>
            <a:srgbClr val="003366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7" name="Text 75"/>
          <p:cNvSpPr/>
          <p:nvPr/>
        </p:nvSpPr>
        <p:spPr>
          <a:xfrm>
            <a:off x="7452360" y="3172968"/>
            <a:ext cx="1645920" cy="24871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</a:t>
            </a:r>
            <a:endParaRPr lang="en-US" sz="1000" dirty="0"/>
          </a:p>
        </p:txBody>
      </p:sp>
      <p:sp>
        <p:nvSpPr>
          <p:cNvPr id="78" name="Shape 76"/>
          <p:cNvSpPr/>
          <p:nvPr/>
        </p:nvSpPr>
        <p:spPr>
          <a:xfrm>
            <a:off x="320040" y="3449117"/>
            <a:ext cx="3840480" cy="248717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9" name="Text 77"/>
          <p:cNvSpPr/>
          <p:nvPr/>
        </p:nvSpPr>
        <p:spPr>
          <a:xfrm>
            <a:off x="411480" y="3449117"/>
            <a:ext cx="3657600" cy="24871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Process design choices</a:t>
            </a:r>
            <a:endParaRPr lang="en-US" sz="900" dirty="0"/>
          </a:p>
        </p:txBody>
      </p:sp>
      <p:sp>
        <p:nvSpPr>
          <p:cNvPr id="80" name="Shape 78"/>
          <p:cNvSpPr/>
          <p:nvPr/>
        </p:nvSpPr>
        <p:spPr>
          <a:xfrm>
            <a:off x="4160520" y="3449117"/>
            <a:ext cx="1645920" cy="248717"/>
          </a:xfrm>
          <a:prstGeom prst="rect">
            <a:avLst/>
          </a:prstGeom>
          <a:solidFill>
            <a:srgbClr val="6699CC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1" name="Text 79"/>
          <p:cNvSpPr/>
          <p:nvPr/>
        </p:nvSpPr>
        <p:spPr>
          <a:xfrm>
            <a:off x="4160520" y="3449117"/>
            <a:ext cx="1645920" cy="24871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endParaRPr lang="en-US" sz="1000" dirty="0"/>
          </a:p>
        </p:txBody>
      </p:sp>
      <p:sp>
        <p:nvSpPr>
          <p:cNvPr id="82" name="Shape 80"/>
          <p:cNvSpPr/>
          <p:nvPr/>
        </p:nvSpPr>
        <p:spPr>
          <a:xfrm>
            <a:off x="5806440" y="3449117"/>
            <a:ext cx="1645920" cy="248717"/>
          </a:xfrm>
          <a:prstGeom prst="rect">
            <a:avLst/>
          </a:prstGeom>
          <a:solidFill>
            <a:srgbClr val="FF6600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3" name="Text 81"/>
          <p:cNvSpPr/>
          <p:nvPr/>
        </p:nvSpPr>
        <p:spPr>
          <a:xfrm>
            <a:off x="5806440" y="3449117"/>
            <a:ext cx="1645920" cy="24871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</a:t>
            </a:r>
            <a:endParaRPr lang="en-US" sz="1000" dirty="0"/>
          </a:p>
        </p:txBody>
      </p:sp>
      <p:sp>
        <p:nvSpPr>
          <p:cNvPr id="84" name="Shape 82"/>
          <p:cNvSpPr/>
          <p:nvPr/>
        </p:nvSpPr>
        <p:spPr>
          <a:xfrm>
            <a:off x="7452360" y="3449117"/>
            <a:ext cx="1645920" cy="248717"/>
          </a:xfrm>
          <a:prstGeom prst="rect">
            <a:avLst/>
          </a:prstGeom>
          <a:solidFill>
            <a:srgbClr val="003366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5" name="Text 83"/>
          <p:cNvSpPr/>
          <p:nvPr/>
        </p:nvSpPr>
        <p:spPr>
          <a:xfrm>
            <a:off x="7452360" y="3449117"/>
            <a:ext cx="1645920" cy="24871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</a:t>
            </a:r>
            <a:endParaRPr lang="en-US" sz="1000" dirty="0"/>
          </a:p>
        </p:txBody>
      </p:sp>
      <p:sp>
        <p:nvSpPr>
          <p:cNvPr id="86" name="Shape 84"/>
          <p:cNvSpPr/>
          <p:nvPr/>
        </p:nvSpPr>
        <p:spPr>
          <a:xfrm>
            <a:off x="320040" y="3725266"/>
            <a:ext cx="3840480" cy="248717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7" name="Text 85"/>
          <p:cNvSpPr/>
          <p:nvPr/>
        </p:nvSpPr>
        <p:spPr>
          <a:xfrm>
            <a:off x="411480" y="3725266"/>
            <a:ext cx="3657600" cy="24871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Tool / vendor selection</a:t>
            </a:r>
            <a:endParaRPr lang="en-US" sz="900" dirty="0"/>
          </a:p>
        </p:txBody>
      </p:sp>
      <p:sp>
        <p:nvSpPr>
          <p:cNvPr id="88" name="Shape 86"/>
          <p:cNvSpPr/>
          <p:nvPr/>
        </p:nvSpPr>
        <p:spPr>
          <a:xfrm>
            <a:off x="4160520" y="3725266"/>
            <a:ext cx="1645920" cy="248717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9" name="Text 87"/>
          <p:cNvSpPr/>
          <p:nvPr/>
        </p:nvSpPr>
        <p:spPr>
          <a:xfrm>
            <a:off x="4160520" y="3725266"/>
            <a:ext cx="1645920" cy="24871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</a:t>
            </a:r>
            <a:endParaRPr lang="en-US" sz="1000" dirty="0"/>
          </a:p>
        </p:txBody>
      </p:sp>
      <p:sp>
        <p:nvSpPr>
          <p:cNvPr id="90" name="Shape 88"/>
          <p:cNvSpPr/>
          <p:nvPr/>
        </p:nvSpPr>
        <p:spPr>
          <a:xfrm>
            <a:off x="5806440" y="3725266"/>
            <a:ext cx="1645920" cy="248717"/>
          </a:xfrm>
          <a:prstGeom prst="rect">
            <a:avLst/>
          </a:prstGeom>
          <a:solidFill>
            <a:srgbClr val="FF6600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91" name="Text 89"/>
          <p:cNvSpPr/>
          <p:nvPr/>
        </p:nvSpPr>
        <p:spPr>
          <a:xfrm>
            <a:off x="5806440" y="3725266"/>
            <a:ext cx="1645920" cy="24871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</a:t>
            </a:r>
            <a:endParaRPr lang="en-US" sz="1000" dirty="0"/>
          </a:p>
        </p:txBody>
      </p:sp>
      <p:sp>
        <p:nvSpPr>
          <p:cNvPr id="92" name="Shape 90"/>
          <p:cNvSpPr/>
          <p:nvPr/>
        </p:nvSpPr>
        <p:spPr>
          <a:xfrm>
            <a:off x="7452360" y="3725266"/>
            <a:ext cx="1645920" cy="248717"/>
          </a:xfrm>
          <a:prstGeom prst="rect">
            <a:avLst/>
          </a:prstGeom>
          <a:solidFill>
            <a:srgbClr val="6699CC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93" name="Text 91"/>
          <p:cNvSpPr/>
          <p:nvPr/>
        </p:nvSpPr>
        <p:spPr>
          <a:xfrm>
            <a:off x="7452360" y="3725266"/>
            <a:ext cx="1645920" cy="24871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endParaRPr lang="en-US" sz="1000" dirty="0"/>
          </a:p>
        </p:txBody>
      </p:sp>
      <p:sp>
        <p:nvSpPr>
          <p:cNvPr id="94" name="Shape 92"/>
          <p:cNvSpPr/>
          <p:nvPr/>
        </p:nvSpPr>
        <p:spPr>
          <a:xfrm>
            <a:off x="320040" y="4001414"/>
            <a:ext cx="3840480" cy="248717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95" name="Text 93"/>
          <p:cNvSpPr/>
          <p:nvPr/>
        </p:nvSpPr>
        <p:spPr>
          <a:xfrm>
            <a:off x="411480" y="4001414"/>
            <a:ext cx="3657600" cy="24871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SOP sign-off</a:t>
            </a:r>
            <a:endParaRPr lang="en-US" sz="900" dirty="0"/>
          </a:p>
        </p:txBody>
      </p:sp>
      <p:sp>
        <p:nvSpPr>
          <p:cNvPr id="96" name="Shape 94"/>
          <p:cNvSpPr/>
          <p:nvPr/>
        </p:nvSpPr>
        <p:spPr>
          <a:xfrm>
            <a:off x="4160520" y="4001414"/>
            <a:ext cx="1645920" cy="248717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97" name="Text 95"/>
          <p:cNvSpPr/>
          <p:nvPr/>
        </p:nvSpPr>
        <p:spPr>
          <a:xfrm>
            <a:off x="4160520" y="4001414"/>
            <a:ext cx="1645920" cy="24871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</a:t>
            </a:r>
            <a:endParaRPr lang="en-US" sz="1000" dirty="0"/>
          </a:p>
        </p:txBody>
      </p:sp>
      <p:sp>
        <p:nvSpPr>
          <p:cNvPr id="98" name="Shape 96"/>
          <p:cNvSpPr/>
          <p:nvPr/>
        </p:nvSpPr>
        <p:spPr>
          <a:xfrm>
            <a:off x="5806440" y="4001414"/>
            <a:ext cx="1645920" cy="248717"/>
          </a:xfrm>
          <a:prstGeom prst="rect">
            <a:avLst/>
          </a:prstGeom>
          <a:solidFill>
            <a:srgbClr val="FF6600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99" name="Text 97"/>
          <p:cNvSpPr/>
          <p:nvPr/>
        </p:nvSpPr>
        <p:spPr>
          <a:xfrm>
            <a:off x="5806440" y="4001414"/>
            <a:ext cx="1645920" cy="24871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</a:t>
            </a:r>
            <a:endParaRPr lang="en-US" sz="1000" dirty="0"/>
          </a:p>
        </p:txBody>
      </p:sp>
      <p:sp>
        <p:nvSpPr>
          <p:cNvPr id="100" name="Shape 98"/>
          <p:cNvSpPr/>
          <p:nvPr/>
        </p:nvSpPr>
        <p:spPr>
          <a:xfrm>
            <a:off x="7452360" y="4001414"/>
            <a:ext cx="1645920" cy="248717"/>
          </a:xfrm>
          <a:prstGeom prst="rect">
            <a:avLst/>
          </a:prstGeom>
          <a:solidFill>
            <a:srgbClr val="6699CC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01" name="Text 99"/>
          <p:cNvSpPr/>
          <p:nvPr/>
        </p:nvSpPr>
        <p:spPr>
          <a:xfrm>
            <a:off x="7452360" y="4001414"/>
            <a:ext cx="1645920" cy="24871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endParaRPr lang="en-US" sz="1000" dirty="0"/>
          </a:p>
        </p:txBody>
      </p:sp>
      <p:sp>
        <p:nvSpPr>
          <p:cNvPr id="102" name="Shape 100"/>
          <p:cNvSpPr/>
          <p:nvPr/>
        </p:nvSpPr>
        <p:spPr>
          <a:xfrm>
            <a:off x="320040" y="4277563"/>
            <a:ext cx="3840480" cy="248717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03" name="Text 101"/>
          <p:cNvSpPr/>
          <p:nvPr/>
        </p:nvSpPr>
        <p:spPr>
          <a:xfrm>
            <a:off x="411480" y="4277563"/>
            <a:ext cx="3657600" cy="24871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Staff communications</a:t>
            </a:r>
            <a:endParaRPr lang="en-US" sz="900" dirty="0"/>
          </a:p>
        </p:txBody>
      </p:sp>
      <p:sp>
        <p:nvSpPr>
          <p:cNvPr id="104" name="Shape 102"/>
          <p:cNvSpPr/>
          <p:nvPr/>
        </p:nvSpPr>
        <p:spPr>
          <a:xfrm>
            <a:off x="4160520" y="4277563"/>
            <a:ext cx="1645920" cy="248717"/>
          </a:xfrm>
          <a:prstGeom prst="rect">
            <a:avLst/>
          </a:prstGeom>
          <a:solidFill>
            <a:srgbClr val="6699CC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05" name="Text 103"/>
          <p:cNvSpPr/>
          <p:nvPr/>
        </p:nvSpPr>
        <p:spPr>
          <a:xfrm>
            <a:off x="4160520" y="4277563"/>
            <a:ext cx="1645920" cy="24871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endParaRPr lang="en-US" sz="1000" dirty="0"/>
          </a:p>
        </p:txBody>
      </p:sp>
      <p:sp>
        <p:nvSpPr>
          <p:cNvPr id="106" name="Shape 104"/>
          <p:cNvSpPr/>
          <p:nvPr/>
        </p:nvSpPr>
        <p:spPr>
          <a:xfrm>
            <a:off x="5806440" y="4277563"/>
            <a:ext cx="1645920" cy="248717"/>
          </a:xfrm>
          <a:prstGeom prst="rect">
            <a:avLst/>
          </a:prstGeom>
          <a:solidFill>
            <a:srgbClr val="FF6600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07" name="Text 105"/>
          <p:cNvSpPr/>
          <p:nvPr/>
        </p:nvSpPr>
        <p:spPr>
          <a:xfrm>
            <a:off x="5806440" y="4277563"/>
            <a:ext cx="1645920" cy="24871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</a:t>
            </a:r>
            <a:endParaRPr lang="en-US" sz="1000" dirty="0"/>
          </a:p>
        </p:txBody>
      </p:sp>
      <p:sp>
        <p:nvSpPr>
          <p:cNvPr id="108" name="Shape 106"/>
          <p:cNvSpPr/>
          <p:nvPr/>
        </p:nvSpPr>
        <p:spPr>
          <a:xfrm>
            <a:off x="7452360" y="4277563"/>
            <a:ext cx="1645920" cy="248717"/>
          </a:xfrm>
          <a:prstGeom prst="rect">
            <a:avLst/>
          </a:prstGeom>
          <a:solidFill>
            <a:srgbClr val="003366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09" name="Text 107"/>
          <p:cNvSpPr/>
          <p:nvPr/>
        </p:nvSpPr>
        <p:spPr>
          <a:xfrm>
            <a:off x="7452360" y="4277563"/>
            <a:ext cx="1645920" cy="24871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</a:t>
            </a:r>
            <a:endParaRPr lang="en-US" sz="1000" dirty="0"/>
          </a:p>
        </p:txBody>
      </p:sp>
      <p:sp>
        <p:nvSpPr>
          <p:cNvPr id="110" name="Shape 108"/>
          <p:cNvSpPr/>
          <p:nvPr/>
        </p:nvSpPr>
        <p:spPr>
          <a:xfrm>
            <a:off x="320040" y="4553712"/>
            <a:ext cx="3840480" cy="248717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11" name="Text 109"/>
          <p:cNvSpPr/>
          <p:nvPr/>
        </p:nvSpPr>
        <p:spPr>
          <a:xfrm>
            <a:off x="411480" y="4553712"/>
            <a:ext cx="3657600" cy="24871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Local process adaptation</a:t>
            </a:r>
            <a:endParaRPr lang="en-US" sz="900" dirty="0"/>
          </a:p>
        </p:txBody>
      </p:sp>
      <p:sp>
        <p:nvSpPr>
          <p:cNvPr id="112" name="Shape 110"/>
          <p:cNvSpPr/>
          <p:nvPr/>
        </p:nvSpPr>
        <p:spPr>
          <a:xfrm>
            <a:off x="4160520" y="4553712"/>
            <a:ext cx="1645920" cy="248717"/>
          </a:xfrm>
          <a:prstGeom prst="rect">
            <a:avLst/>
          </a:prstGeom>
          <a:solidFill>
            <a:srgbClr val="003366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13" name="Text 111"/>
          <p:cNvSpPr/>
          <p:nvPr/>
        </p:nvSpPr>
        <p:spPr>
          <a:xfrm>
            <a:off x="4160520" y="4553712"/>
            <a:ext cx="1645920" cy="24871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</a:t>
            </a:r>
            <a:endParaRPr lang="en-US" sz="1000" dirty="0"/>
          </a:p>
        </p:txBody>
      </p:sp>
      <p:sp>
        <p:nvSpPr>
          <p:cNvPr id="114" name="Shape 112"/>
          <p:cNvSpPr/>
          <p:nvPr/>
        </p:nvSpPr>
        <p:spPr>
          <a:xfrm>
            <a:off x="5806440" y="4553712"/>
            <a:ext cx="1645920" cy="248717"/>
          </a:xfrm>
          <a:prstGeom prst="rect">
            <a:avLst/>
          </a:prstGeom>
          <a:solidFill>
            <a:srgbClr val="6699CC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15" name="Text 113"/>
          <p:cNvSpPr/>
          <p:nvPr/>
        </p:nvSpPr>
        <p:spPr>
          <a:xfrm>
            <a:off x="5806440" y="4553712"/>
            <a:ext cx="1645920" cy="24871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endParaRPr lang="en-US" sz="1000" dirty="0"/>
          </a:p>
        </p:txBody>
      </p:sp>
      <p:sp>
        <p:nvSpPr>
          <p:cNvPr id="116" name="Shape 114"/>
          <p:cNvSpPr/>
          <p:nvPr/>
        </p:nvSpPr>
        <p:spPr>
          <a:xfrm>
            <a:off x="7452360" y="4553712"/>
            <a:ext cx="1645920" cy="248717"/>
          </a:xfrm>
          <a:prstGeom prst="rect">
            <a:avLst/>
          </a:prstGeom>
          <a:solidFill>
            <a:srgbClr val="FF6600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17" name="Text 115"/>
          <p:cNvSpPr/>
          <p:nvPr/>
        </p:nvSpPr>
        <p:spPr>
          <a:xfrm>
            <a:off x="7452360" y="4553712"/>
            <a:ext cx="1645920" cy="24871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1A3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256032"/>
            <a:ext cx="36576" cy="292608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93776" y="246888"/>
            <a:ext cx="6400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00" kern="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GOVERNANCE STRUCTURE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8046720" y="164592"/>
            <a:ext cx="914400" cy="256032"/>
          </a:xfrm>
          <a:prstGeom prst="roundRect">
            <a:avLst>
              <a:gd name="adj" fmla="val 17857"/>
            </a:avLst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046720" y="164592"/>
            <a:ext cx="914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Layout C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365760" y="594360"/>
            <a:ext cx="8412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Governance Cadence Planner</a:t>
            </a:r>
            <a:endParaRPr lang="en-US" sz="2600" dirty="0"/>
          </a:p>
        </p:txBody>
      </p:sp>
      <p:sp>
        <p:nvSpPr>
          <p:cNvPr id="7" name="Text 5"/>
          <p:cNvSpPr/>
          <p:nvPr/>
        </p:nvSpPr>
        <p:spPr>
          <a:xfrm>
            <a:off x="365760" y="1078992"/>
            <a:ext cx="8412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Set your rhythm — who meets when, what they decide, and what they report up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0" y="4919472"/>
            <a:ext cx="9144000" cy="219456"/>
          </a:xfrm>
          <a:prstGeom prst="rect">
            <a:avLst/>
          </a:prstGeom>
          <a:solidFill>
            <a:srgbClr val="003366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365760" y="4928616"/>
            <a:ext cx="8412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 | B  ·  Governance Structure  ·  soufianeboudarraja.com</a:t>
            </a:r>
            <a:endParaRPr lang="en-US" sz="800" dirty="0"/>
          </a:p>
        </p:txBody>
      </p:sp>
      <p:sp>
        <p:nvSpPr>
          <p:cNvPr id="10" name="Shape 8"/>
          <p:cNvSpPr/>
          <p:nvPr/>
        </p:nvSpPr>
        <p:spPr>
          <a:xfrm>
            <a:off x="1289304" y="1389888"/>
            <a:ext cx="1554480" cy="347472"/>
          </a:xfrm>
          <a:prstGeom prst="rect">
            <a:avLst/>
          </a:prstGeom>
          <a:solidFill>
            <a:srgbClr val="003366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1289304" y="1389888"/>
            <a:ext cx="155448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Forum / Meeting</a:t>
            </a:r>
            <a:endParaRPr lang="en-US" sz="850" dirty="0"/>
          </a:p>
        </p:txBody>
      </p:sp>
      <p:sp>
        <p:nvSpPr>
          <p:cNvPr id="12" name="Shape 10"/>
          <p:cNvSpPr/>
          <p:nvPr/>
        </p:nvSpPr>
        <p:spPr>
          <a:xfrm>
            <a:off x="2843784" y="1389888"/>
            <a:ext cx="457200" cy="347472"/>
          </a:xfrm>
          <a:prstGeom prst="rect">
            <a:avLst/>
          </a:prstGeom>
          <a:solidFill>
            <a:srgbClr val="003366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2843784" y="1389888"/>
            <a:ext cx="45720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Tier</a:t>
            </a:r>
            <a:endParaRPr lang="en-US" sz="850" dirty="0"/>
          </a:p>
        </p:txBody>
      </p:sp>
      <p:sp>
        <p:nvSpPr>
          <p:cNvPr id="14" name="Shape 12"/>
          <p:cNvSpPr/>
          <p:nvPr/>
        </p:nvSpPr>
        <p:spPr>
          <a:xfrm>
            <a:off x="3300984" y="1389888"/>
            <a:ext cx="1645920" cy="347472"/>
          </a:xfrm>
          <a:prstGeom prst="rect">
            <a:avLst/>
          </a:prstGeom>
          <a:solidFill>
            <a:srgbClr val="003366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3300984" y="1389888"/>
            <a:ext cx="164592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Attendees</a:t>
            </a:r>
            <a:endParaRPr lang="en-US" sz="850" dirty="0"/>
          </a:p>
        </p:txBody>
      </p:sp>
      <p:sp>
        <p:nvSpPr>
          <p:cNvPr id="16" name="Shape 14"/>
          <p:cNvSpPr/>
          <p:nvPr/>
        </p:nvSpPr>
        <p:spPr>
          <a:xfrm>
            <a:off x="4946904" y="1389888"/>
            <a:ext cx="2377440" cy="347472"/>
          </a:xfrm>
          <a:prstGeom prst="rect">
            <a:avLst/>
          </a:prstGeom>
          <a:solidFill>
            <a:srgbClr val="003366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4946904" y="1389888"/>
            <a:ext cx="237744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Agenda</a:t>
            </a:r>
            <a:endParaRPr lang="en-US" sz="850" dirty="0"/>
          </a:p>
        </p:txBody>
      </p:sp>
      <p:sp>
        <p:nvSpPr>
          <p:cNvPr id="18" name="Shape 16"/>
          <p:cNvSpPr/>
          <p:nvPr/>
        </p:nvSpPr>
        <p:spPr>
          <a:xfrm>
            <a:off x="7324344" y="1389888"/>
            <a:ext cx="1828800" cy="347472"/>
          </a:xfrm>
          <a:prstGeom prst="rect">
            <a:avLst/>
          </a:prstGeom>
          <a:solidFill>
            <a:srgbClr val="003366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7324344" y="1389888"/>
            <a:ext cx="182880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Output</a:t>
            </a:r>
            <a:endParaRPr lang="en-US" sz="850" dirty="0"/>
          </a:p>
        </p:txBody>
      </p:sp>
      <p:sp>
        <p:nvSpPr>
          <p:cNvPr id="20" name="Shape 18"/>
          <p:cNvSpPr/>
          <p:nvPr/>
        </p:nvSpPr>
        <p:spPr>
          <a:xfrm>
            <a:off x="320040" y="1773936"/>
            <a:ext cx="969264" cy="420624"/>
          </a:xfrm>
          <a:prstGeom prst="rect">
            <a:avLst/>
          </a:prstGeom>
          <a:solidFill>
            <a:srgbClr val="6699CC"/>
          </a:solidFill>
          <a:ln w="12700">
            <a:solidFill>
              <a:srgbClr val="6699CC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 rot="16200000">
            <a:off x="320040" y="1773936"/>
            <a:ext cx="969264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DAILY</a:t>
            </a:r>
            <a:endParaRPr lang="en-US" sz="900" dirty="0"/>
          </a:p>
        </p:txBody>
      </p:sp>
      <p:sp>
        <p:nvSpPr>
          <p:cNvPr id="22" name="Shape 20"/>
          <p:cNvSpPr/>
          <p:nvPr/>
        </p:nvSpPr>
        <p:spPr>
          <a:xfrm>
            <a:off x="1289304" y="1773936"/>
            <a:ext cx="1554480" cy="420624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1362456" y="1773936"/>
            <a:ext cx="1408176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9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Ops Stand-up</a:t>
            </a:r>
            <a:endParaRPr lang="en-US" sz="900" dirty="0"/>
          </a:p>
        </p:txBody>
      </p:sp>
      <p:sp>
        <p:nvSpPr>
          <p:cNvPr id="24" name="Shape 22"/>
          <p:cNvSpPr/>
          <p:nvPr/>
        </p:nvSpPr>
        <p:spPr>
          <a:xfrm>
            <a:off x="2843784" y="1773936"/>
            <a:ext cx="457200" cy="420624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2916936" y="1773936"/>
            <a:ext cx="310896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T3</a:t>
            </a:r>
            <a:endParaRPr lang="en-US" sz="800" dirty="0"/>
          </a:p>
        </p:txBody>
      </p:sp>
      <p:sp>
        <p:nvSpPr>
          <p:cNvPr id="26" name="Shape 24"/>
          <p:cNvSpPr/>
          <p:nvPr/>
        </p:nvSpPr>
        <p:spPr>
          <a:xfrm>
            <a:off x="3300984" y="1773936"/>
            <a:ext cx="1645920" cy="420624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3374136" y="1773936"/>
            <a:ext cx="1499616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Local ops team</a:t>
            </a:r>
            <a:endParaRPr lang="en-US" sz="800" dirty="0"/>
          </a:p>
        </p:txBody>
      </p:sp>
      <p:sp>
        <p:nvSpPr>
          <p:cNvPr id="28" name="Shape 26"/>
          <p:cNvSpPr/>
          <p:nvPr/>
        </p:nvSpPr>
        <p:spPr>
          <a:xfrm>
            <a:off x="4946904" y="1773936"/>
            <a:ext cx="2377440" cy="420624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5020056" y="1773936"/>
            <a:ext cx="2231136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Blockers / output review</a:t>
            </a:r>
            <a:endParaRPr lang="en-US" sz="800" dirty="0"/>
          </a:p>
        </p:txBody>
      </p:sp>
      <p:sp>
        <p:nvSpPr>
          <p:cNvPr id="30" name="Shape 28"/>
          <p:cNvSpPr/>
          <p:nvPr/>
        </p:nvSpPr>
        <p:spPr>
          <a:xfrm>
            <a:off x="7324344" y="1773936"/>
            <a:ext cx="1828800" cy="420624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7397496" y="1773936"/>
            <a:ext cx="1682496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Action items</a:t>
            </a:r>
            <a:endParaRPr lang="en-US" sz="800" dirty="0"/>
          </a:p>
        </p:txBody>
      </p:sp>
      <p:sp>
        <p:nvSpPr>
          <p:cNvPr id="32" name="Shape 30"/>
          <p:cNvSpPr/>
          <p:nvPr/>
        </p:nvSpPr>
        <p:spPr>
          <a:xfrm>
            <a:off x="320040" y="2286000"/>
            <a:ext cx="969264" cy="896112"/>
          </a:xfrm>
          <a:prstGeom prst="rect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 rot="16200000">
            <a:off x="320040" y="2286000"/>
            <a:ext cx="969264" cy="8961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WEEKLY</a:t>
            </a:r>
            <a:endParaRPr lang="en-US" sz="900" dirty="0"/>
          </a:p>
        </p:txBody>
      </p:sp>
      <p:sp>
        <p:nvSpPr>
          <p:cNvPr id="34" name="Shape 32"/>
          <p:cNvSpPr/>
          <p:nvPr/>
        </p:nvSpPr>
        <p:spPr>
          <a:xfrm>
            <a:off x="1289304" y="2286000"/>
            <a:ext cx="1554480" cy="420624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1362456" y="2286000"/>
            <a:ext cx="1408176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9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Project Stand-up</a:t>
            </a:r>
            <a:endParaRPr lang="en-US" sz="900" dirty="0"/>
          </a:p>
        </p:txBody>
      </p:sp>
      <p:sp>
        <p:nvSpPr>
          <p:cNvPr id="36" name="Shape 34"/>
          <p:cNvSpPr/>
          <p:nvPr/>
        </p:nvSpPr>
        <p:spPr>
          <a:xfrm>
            <a:off x="2843784" y="2286000"/>
            <a:ext cx="457200" cy="420624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7" name="Text 35"/>
          <p:cNvSpPr/>
          <p:nvPr/>
        </p:nvSpPr>
        <p:spPr>
          <a:xfrm>
            <a:off x="2916936" y="2286000"/>
            <a:ext cx="310896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T2</a:t>
            </a:r>
            <a:endParaRPr lang="en-US" sz="800" dirty="0"/>
          </a:p>
        </p:txBody>
      </p:sp>
      <p:sp>
        <p:nvSpPr>
          <p:cNvPr id="38" name="Shape 36"/>
          <p:cNvSpPr/>
          <p:nvPr/>
        </p:nvSpPr>
        <p:spPr>
          <a:xfrm>
            <a:off x="3300984" y="2286000"/>
            <a:ext cx="1645920" cy="420624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9" name="Text 37"/>
          <p:cNvSpPr/>
          <p:nvPr/>
        </p:nvSpPr>
        <p:spPr>
          <a:xfrm>
            <a:off x="3374136" y="2286000"/>
            <a:ext cx="1499616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PMO + workstream leads</a:t>
            </a:r>
            <a:endParaRPr lang="en-US" sz="800" dirty="0"/>
          </a:p>
        </p:txBody>
      </p:sp>
      <p:sp>
        <p:nvSpPr>
          <p:cNvPr id="40" name="Shape 38"/>
          <p:cNvSpPr/>
          <p:nvPr/>
        </p:nvSpPr>
        <p:spPr>
          <a:xfrm>
            <a:off x="4946904" y="2286000"/>
            <a:ext cx="2377440" cy="420624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1" name="Text 39"/>
          <p:cNvSpPr/>
          <p:nvPr/>
        </p:nvSpPr>
        <p:spPr>
          <a:xfrm>
            <a:off x="5020056" y="2286000"/>
            <a:ext cx="2231136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Progress / risks / decisions</a:t>
            </a:r>
            <a:endParaRPr lang="en-US" sz="800" dirty="0"/>
          </a:p>
        </p:txBody>
      </p:sp>
      <p:sp>
        <p:nvSpPr>
          <p:cNvPr id="42" name="Shape 40"/>
          <p:cNvSpPr/>
          <p:nvPr/>
        </p:nvSpPr>
        <p:spPr>
          <a:xfrm>
            <a:off x="7324344" y="2286000"/>
            <a:ext cx="1828800" cy="420624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3" name="Text 41"/>
          <p:cNvSpPr/>
          <p:nvPr/>
        </p:nvSpPr>
        <p:spPr>
          <a:xfrm>
            <a:off x="7397496" y="2286000"/>
            <a:ext cx="1682496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Status update + decisions</a:t>
            </a:r>
            <a:endParaRPr lang="en-US" sz="800" dirty="0"/>
          </a:p>
        </p:txBody>
      </p:sp>
      <p:sp>
        <p:nvSpPr>
          <p:cNvPr id="44" name="Shape 42"/>
          <p:cNvSpPr/>
          <p:nvPr/>
        </p:nvSpPr>
        <p:spPr>
          <a:xfrm>
            <a:off x="1289304" y="2761488"/>
            <a:ext cx="1554480" cy="420624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5" name="Text 43"/>
          <p:cNvSpPr/>
          <p:nvPr/>
        </p:nvSpPr>
        <p:spPr>
          <a:xfrm>
            <a:off x="1362456" y="2761488"/>
            <a:ext cx="1408176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9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Risk Review</a:t>
            </a:r>
            <a:endParaRPr lang="en-US" sz="900" dirty="0"/>
          </a:p>
        </p:txBody>
      </p:sp>
      <p:sp>
        <p:nvSpPr>
          <p:cNvPr id="46" name="Shape 44"/>
          <p:cNvSpPr/>
          <p:nvPr/>
        </p:nvSpPr>
        <p:spPr>
          <a:xfrm>
            <a:off x="2843784" y="2761488"/>
            <a:ext cx="457200" cy="420624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7" name="Text 45"/>
          <p:cNvSpPr/>
          <p:nvPr/>
        </p:nvSpPr>
        <p:spPr>
          <a:xfrm>
            <a:off x="2916936" y="2761488"/>
            <a:ext cx="310896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T2</a:t>
            </a:r>
            <a:endParaRPr lang="en-US" sz="800" dirty="0"/>
          </a:p>
        </p:txBody>
      </p:sp>
      <p:sp>
        <p:nvSpPr>
          <p:cNvPr id="48" name="Shape 46"/>
          <p:cNvSpPr/>
          <p:nvPr/>
        </p:nvSpPr>
        <p:spPr>
          <a:xfrm>
            <a:off x="3300984" y="2761488"/>
            <a:ext cx="1645920" cy="420624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9" name="Text 47"/>
          <p:cNvSpPr/>
          <p:nvPr/>
        </p:nvSpPr>
        <p:spPr>
          <a:xfrm>
            <a:off x="3374136" y="2761488"/>
            <a:ext cx="1499616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PMO + Risk</a:t>
            </a:r>
            <a:endParaRPr lang="en-US" sz="800" dirty="0"/>
          </a:p>
        </p:txBody>
      </p:sp>
      <p:sp>
        <p:nvSpPr>
          <p:cNvPr id="50" name="Shape 48"/>
          <p:cNvSpPr/>
          <p:nvPr/>
        </p:nvSpPr>
        <p:spPr>
          <a:xfrm>
            <a:off x="4946904" y="2761488"/>
            <a:ext cx="2377440" cy="420624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1" name="Text 49"/>
          <p:cNvSpPr/>
          <p:nvPr/>
        </p:nvSpPr>
        <p:spPr>
          <a:xfrm>
            <a:off x="5020056" y="2761488"/>
            <a:ext cx="2231136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Top 5 risk status</a:t>
            </a:r>
            <a:endParaRPr lang="en-US" sz="800" dirty="0"/>
          </a:p>
        </p:txBody>
      </p:sp>
      <p:sp>
        <p:nvSpPr>
          <p:cNvPr id="52" name="Shape 50"/>
          <p:cNvSpPr/>
          <p:nvPr/>
        </p:nvSpPr>
        <p:spPr>
          <a:xfrm>
            <a:off x="7324344" y="2761488"/>
            <a:ext cx="1828800" cy="420624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3" name="Text 51"/>
          <p:cNvSpPr/>
          <p:nvPr/>
        </p:nvSpPr>
        <p:spPr>
          <a:xfrm>
            <a:off x="7397496" y="2761488"/>
            <a:ext cx="1682496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Mitigation actions</a:t>
            </a:r>
            <a:endParaRPr lang="en-US" sz="800" dirty="0"/>
          </a:p>
        </p:txBody>
      </p:sp>
      <p:sp>
        <p:nvSpPr>
          <p:cNvPr id="54" name="Shape 52"/>
          <p:cNvSpPr/>
          <p:nvPr/>
        </p:nvSpPr>
        <p:spPr>
          <a:xfrm>
            <a:off x="320040" y="3273552"/>
            <a:ext cx="969264" cy="420624"/>
          </a:xfrm>
          <a:prstGeom prst="rect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55" name="Text 53"/>
          <p:cNvSpPr/>
          <p:nvPr/>
        </p:nvSpPr>
        <p:spPr>
          <a:xfrm rot="16200000">
            <a:off x="320040" y="3273552"/>
            <a:ext cx="969264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BI-WEEKLY</a:t>
            </a:r>
            <a:endParaRPr lang="en-US" sz="900" dirty="0"/>
          </a:p>
        </p:txBody>
      </p:sp>
      <p:sp>
        <p:nvSpPr>
          <p:cNvPr id="56" name="Shape 54"/>
          <p:cNvSpPr/>
          <p:nvPr/>
        </p:nvSpPr>
        <p:spPr>
          <a:xfrm>
            <a:off x="1289304" y="3273552"/>
            <a:ext cx="1554480" cy="420624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7" name="Text 55"/>
          <p:cNvSpPr/>
          <p:nvPr/>
        </p:nvSpPr>
        <p:spPr>
          <a:xfrm>
            <a:off x="1362456" y="3273552"/>
            <a:ext cx="1408176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9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Steering Update</a:t>
            </a:r>
            <a:endParaRPr lang="en-US" sz="900" dirty="0"/>
          </a:p>
        </p:txBody>
      </p:sp>
      <p:sp>
        <p:nvSpPr>
          <p:cNvPr id="58" name="Shape 56"/>
          <p:cNvSpPr/>
          <p:nvPr/>
        </p:nvSpPr>
        <p:spPr>
          <a:xfrm>
            <a:off x="2843784" y="3273552"/>
            <a:ext cx="457200" cy="420624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9" name="Text 57"/>
          <p:cNvSpPr/>
          <p:nvPr/>
        </p:nvSpPr>
        <p:spPr>
          <a:xfrm>
            <a:off x="2916936" y="3273552"/>
            <a:ext cx="310896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T1</a:t>
            </a:r>
            <a:endParaRPr lang="en-US" sz="800" dirty="0"/>
          </a:p>
        </p:txBody>
      </p:sp>
      <p:sp>
        <p:nvSpPr>
          <p:cNvPr id="60" name="Shape 58"/>
          <p:cNvSpPr/>
          <p:nvPr/>
        </p:nvSpPr>
        <p:spPr>
          <a:xfrm>
            <a:off x="3300984" y="3273552"/>
            <a:ext cx="1645920" cy="420624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1" name="Text 59"/>
          <p:cNvSpPr/>
          <p:nvPr/>
        </p:nvSpPr>
        <p:spPr>
          <a:xfrm>
            <a:off x="3374136" y="3273552"/>
            <a:ext cx="1499616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Committee + PMO</a:t>
            </a:r>
            <a:endParaRPr lang="en-US" sz="800" dirty="0"/>
          </a:p>
        </p:txBody>
      </p:sp>
      <p:sp>
        <p:nvSpPr>
          <p:cNvPr id="62" name="Shape 60"/>
          <p:cNvSpPr/>
          <p:nvPr/>
        </p:nvSpPr>
        <p:spPr>
          <a:xfrm>
            <a:off x="4946904" y="3273552"/>
            <a:ext cx="2377440" cy="420624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3" name="Text 61"/>
          <p:cNvSpPr/>
          <p:nvPr/>
        </p:nvSpPr>
        <p:spPr>
          <a:xfrm>
            <a:off x="5020056" y="3273552"/>
            <a:ext cx="2231136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Portfolio health / escalations</a:t>
            </a:r>
            <a:endParaRPr lang="en-US" sz="800" dirty="0"/>
          </a:p>
        </p:txBody>
      </p:sp>
      <p:sp>
        <p:nvSpPr>
          <p:cNvPr id="64" name="Shape 62"/>
          <p:cNvSpPr/>
          <p:nvPr/>
        </p:nvSpPr>
        <p:spPr>
          <a:xfrm>
            <a:off x="7324344" y="3273552"/>
            <a:ext cx="1828800" cy="420624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5" name="Text 63"/>
          <p:cNvSpPr/>
          <p:nvPr/>
        </p:nvSpPr>
        <p:spPr>
          <a:xfrm>
            <a:off x="7397496" y="3273552"/>
            <a:ext cx="1682496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Decisions + guidance</a:t>
            </a:r>
            <a:endParaRPr lang="en-US" sz="800" dirty="0"/>
          </a:p>
        </p:txBody>
      </p:sp>
      <p:sp>
        <p:nvSpPr>
          <p:cNvPr id="66" name="Shape 64"/>
          <p:cNvSpPr/>
          <p:nvPr/>
        </p:nvSpPr>
        <p:spPr>
          <a:xfrm>
            <a:off x="320040" y="3785616"/>
            <a:ext cx="969264" cy="896112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67" name="Text 65"/>
          <p:cNvSpPr/>
          <p:nvPr/>
        </p:nvSpPr>
        <p:spPr>
          <a:xfrm rot="16200000">
            <a:off x="320040" y="3785616"/>
            <a:ext cx="969264" cy="8961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MONTHLY</a:t>
            </a:r>
            <a:endParaRPr lang="en-US" sz="900" dirty="0"/>
          </a:p>
        </p:txBody>
      </p:sp>
      <p:sp>
        <p:nvSpPr>
          <p:cNvPr id="68" name="Shape 66"/>
          <p:cNvSpPr/>
          <p:nvPr/>
        </p:nvSpPr>
        <p:spPr>
          <a:xfrm>
            <a:off x="1289304" y="3785616"/>
            <a:ext cx="1554480" cy="420624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9" name="Text 67"/>
          <p:cNvSpPr/>
          <p:nvPr/>
        </p:nvSpPr>
        <p:spPr>
          <a:xfrm>
            <a:off x="1362456" y="3785616"/>
            <a:ext cx="1408176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9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Steering Committee</a:t>
            </a:r>
            <a:endParaRPr lang="en-US" sz="900" dirty="0"/>
          </a:p>
        </p:txBody>
      </p:sp>
      <p:sp>
        <p:nvSpPr>
          <p:cNvPr id="70" name="Shape 68"/>
          <p:cNvSpPr/>
          <p:nvPr/>
        </p:nvSpPr>
        <p:spPr>
          <a:xfrm>
            <a:off x="2843784" y="3785616"/>
            <a:ext cx="457200" cy="420624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1" name="Text 69"/>
          <p:cNvSpPr/>
          <p:nvPr/>
        </p:nvSpPr>
        <p:spPr>
          <a:xfrm>
            <a:off x="2916936" y="3785616"/>
            <a:ext cx="310896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T1</a:t>
            </a:r>
            <a:endParaRPr lang="en-US" sz="800" dirty="0"/>
          </a:p>
        </p:txBody>
      </p:sp>
      <p:sp>
        <p:nvSpPr>
          <p:cNvPr id="72" name="Shape 70"/>
          <p:cNvSpPr/>
          <p:nvPr/>
        </p:nvSpPr>
        <p:spPr>
          <a:xfrm>
            <a:off x="3300984" y="3785616"/>
            <a:ext cx="1645920" cy="420624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3" name="Text 71"/>
          <p:cNvSpPr/>
          <p:nvPr/>
        </p:nvSpPr>
        <p:spPr>
          <a:xfrm>
            <a:off x="3374136" y="3785616"/>
            <a:ext cx="1499616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CxO + PMO lead</a:t>
            </a:r>
            <a:endParaRPr lang="en-US" sz="800" dirty="0"/>
          </a:p>
        </p:txBody>
      </p:sp>
      <p:sp>
        <p:nvSpPr>
          <p:cNvPr id="74" name="Shape 72"/>
          <p:cNvSpPr/>
          <p:nvPr/>
        </p:nvSpPr>
        <p:spPr>
          <a:xfrm>
            <a:off x="4946904" y="3785616"/>
            <a:ext cx="2377440" cy="420624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5" name="Text 73"/>
          <p:cNvSpPr/>
          <p:nvPr/>
        </p:nvSpPr>
        <p:spPr>
          <a:xfrm>
            <a:off x="5020056" y="3785616"/>
            <a:ext cx="2231136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Strategy, budget, priorities</a:t>
            </a:r>
            <a:endParaRPr lang="en-US" sz="800" dirty="0"/>
          </a:p>
        </p:txBody>
      </p:sp>
      <p:sp>
        <p:nvSpPr>
          <p:cNvPr id="76" name="Shape 74"/>
          <p:cNvSpPr/>
          <p:nvPr/>
        </p:nvSpPr>
        <p:spPr>
          <a:xfrm>
            <a:off x="7324344" y="3785616"/>
            <a:ext cx="1828800" cy="420624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7" name="Text 75"/>
          <p:cNvSpPr/>
          <p:nvPr/>
        </p:nvSpPr>
        <p:spPr>
          <a:xfrm>
            <a:off x="7397496" y="3785616"/>
            <a:ext cx="1682496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Approved changes / decisions</a:t>
            </a:r>
            <a:endParaRPr lang="en-US" sz="800" dirty="0"/>
          </a:p>
        </p:txBody>
      </p:sp>
      <p:sp>
        <p:nvSpPr>
          <p:cNvPr id="78" name="Shape 76"/>
          <p:cNvSpPr/>
          <p:nvPr/>
        </p:nvSpPr>
        <p:spPr>
          <a:xfrm>
            <a:off x="1289304" y="4261104"/>
            <a:ext cx="1554480" cy="420624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9" name="Text 77"/>
          <p:cNvSpPr/>
          <p:nvPr/>
        </p:nvSpPr>
        <p:spPr>
          <a:xfrm>
            <a:off x="1362456" y="4261104"/>
            <a:ext cx="1408176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9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Budget Review</a:t>
            </a:r>
            <a:endParaRPr lang="en-US" sz="900" dirty="0"/>
          </a:p>
        </p:txBody>
      </p:sp>
      <p:sp>
        <p:nvSpPr>
          <p:cNvPr id="80" name="Shape 78"/>
          <p:cNvSpPr/>
          <p:nvPr/>
        </p:nvSpPr>
        <p:spPr>
          <a:xfrm>
            <a:off x="2843784" y="4261104"/>
            <a:ext cx="457200" cy="420624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1" name="Text 79"/>
          <p:cNvSpPr/>
          <p:nvPr/>
        </p:nvSpPr>
        <p:spPr>
          <a:xfrm>
            <a:off x="2916936" y="4261104"/>
            <a:ext cx="310896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T1</a:t>
            </a:r>
            <a:endParaRPr lang="en-US" sz="800" dirty="0"/>
          </a:p>
        </p:txBody>
      </p:sp>
      <p:sp>
        <p:nvSpPr>
          <p:cNvPr id="82" name="Shape 80"/>
          <p:cNvSpPr/>
          <p:nvPr/>
        </p:nvSpPr>
        <p:spPr>
          <a:xfrm>
            <a:off x="3300984" y="4261104"/>
            <a:ext cx="1645920" cy="420624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3" name="Text 81"/>
          <p:cNvSpPr/>
          <p:nvPr/>
        </p:nvSpPr>
        <p:spPr>
          <a:xfrm>
            <a:off x="3374136" y="4261104"/>
            <a:ext cx="1499616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Finance + CxO</a:t>
            </a:r>
            <a:endParaRPr lang="en-US" sz="800" dirty="0"/>
          </a:p>
        </p:txBody>
      </p:sp>
      <p:sp>
        <p:nvSpPr>
          <p:cNvPr id="84" name="Shape 82"/>
          <p:cNvSpPr/>
          <p:nvPr/>
        </p:nvSpPr>
        <p:spPr>
          <a:xfrm>
            <a:off x="4946904" y="4261104"/>
            <a:ext cx="2377440" cy="420624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5" name="Text 83"/>
          <p:cNvSpPr/>
          <p:nvPr/>
        </p:nvSpPr>
        <p:spPr>
          <a:xfrm>
            <a:off x="5020056" y="4261104"/>
            <a:ext cx="2231136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Spend vs. plan + variances</a:t>
            </a:r>
            <a:endParaRPr lang="en-US" sz="800" dirty="0"/>
          </a:p>
        </p:txBody>
      </p:sp>
      <p:sp>
        <p:nvSpPr>
          <p:cNvPr id="86" name="Shape 84"/>
          <p:cNvSpPr/>
          <p:nvPr/>
        </p:nvSpPr>
        <p:spPr>
          <a:xfrm>
            <a:off x="7324344" y="4261104"/>
            <a:ext cx="1828800" cy="420624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7" name="Text 85"/>
          <p:cNvSpPr/>
          <p:nvPr/>
        </p:nvSpPr>
        <p:spPr>
          <a:xfrm>
            <a:off x="7397496" y="4261104"/>
            <a:ext cx="1682496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Budget adjustments</a:t>
            </a:r>
            <a:endParaRPr lang="en-US" sz="800" dirty="0"/>
          </a:p>
        </p:txBody>
      </p:sp>
      <p:sp>
        <p:nvSpPr>
          <p:cNvPr id="88" name="Shape 86"/>
          <p:cNvSpPr/>
          <p:nvPr/>
        </p:nvSpPr>
        <p:spPr>
          <a:xfrm>
            <a:off x="320040" y="4773168"/>
            <a:ext cx="969264" cy="420624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89" name="Text 87"/>
          <p:cNvSpPr/>
          <p:nvPr/>
        </p:nvSpPr>
        <p:spPr>
          <a:xfrm rot="16200000">
            <a:off x="320040" y="4773168"/>
            <a:ext cx="969264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QUARTERLY</a:t>
            </a:r>
            <a:endParaRPr lang="en-US" sz="900" dirty="0"/>
          </a:p>
        </p:txBody>
      </p:sp>
      <p:sp>
        <p:nvSpPr>
          <p:cNvPr id="90" name="Shape 88"/>
          <p:cNvSpPr/>
          <p:nvPr/>
        </p:nvSpPr>
        <p:spPr>
          <a:xfrm>
            <a:off x="1289304" y="4773168"/>
            <a:ext cx="1554480" cy="420624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91" name="Text 89"/>
          <p:cNvSpPr/>
          <p:nvPr/>
        </p:nvSpPr>
        <p:spPr>
          <a:xfrm>
            <a:off x="1362456" y="4773168"/>
            <a:ext cx="1408176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9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Governance Review</a:t>
            </a:r>
            <a:endParaRPr lang="en-US" sz="900" dirty="0"/>
          </a:p>
        </p:txBody>
      </p:sp>
      <p:sp>
        <p:nvSpPr>
          <p:cNvPr id="92" name="Shape 90"/>
          <p:cNvSpPr/>
          <p:nvPr/>
        </p:nvSpPr>
        <p:spPr>
          <a:xfrm>
            <a:off x="2843784" y="4773168"/>
            <a:ext cx="457200" cy="420624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93" name="Text 91"/>
          <p:cNvSpPr/>
          <p:nvPr/>
        </p:nvSpPr>
        <p:spPr>
          <a:xfrm>
            <a:off x="2916936" y="4773168"/>
            <a:ext cx="310896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T1</a:t>
            </a:r>
            <a:endParaRPr lang="en-US" sz="800" dirty="0"/>
          </a:p>
        </p:txBody>
      </p:sp>
      <p:sp>
        <p:nvSpPr>
          <p:cNvPr id="94" name="Shape 92"/>
          <p:cNvSpPr/>
          <p:nvPr/>
        </p:nvSpPr>
        <p:spPr>
          <a:xfrm>
            <a:off x="3300984" y="4773168"/>
            <a:ext cx="1645920" cy="420624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95" name="Text 93"/>
          <p:cNvSpPr/>
          <p:nvPr/>
        </p:nvSpPr>
        <p:spPr>
          <a:xfrm>
            <a:off x="3374136" y="4773168"/>
            <a:ext cx="1499616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Full committee</a:t>
            </a:r>
            <a:endParaRPr lang="en-US" sz="800" dirty="0"/>
          </a:p>
        </p:txBody>
      </p:sp>
      <p:sp>
        <p:nvSpPr>
          <p:cNvPr id="96" name="Shape 94"/>
          <p:cNvSpPr/>
          <p:nvPr/>
        </p:nvSpPr>
        <p:spPr>
          <a:xfrm>
            <a:off x="4946904" y="4773168"/>
            <a:ext cx="2377440" cy="420624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97" name="Text 95"/>
          <p:cNvSpPr/>
          <p:nvPr/>
        </p:nvSpPr>
        <p:spPr>
          <a:xfrm>
            <a:off x="5020056" y="4773168"/>
            <a:ext cx="2231136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Health check / lessons / roadmap</a:t>
            </a:r>
            <a:endParaRPr lang="en-US" sz="800" dirty="0"/>
          </a:p>
        </p:txBody>
      </p:sp>
      <p:sp>
        <p:nvSpPr>
          <p:cNvPr id="98" name="Shape 96"/>
          <p:cNvSpPr/>
          <p:nvPr/>
        </p:nvSpPr>
        <p:spPr>
          <a:xfrm>
            <a:off x="7324344" y="4773168"/>
            <a:ext cx="1828800" cy="420624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99" name="Text 97"/>
          <p:cNvSpPr/>
          <p:nvPr/>
        </p:nvSpPr>
        <p:spPr>
          <a:xfrm>
            <a:off x="7397496" y="4773168"/>
            <a:ext cx="1682496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Updated governance charter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1A3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256032"/>
            <a:ext cx="36576" cy="292608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93776" y="246888"/>
            <a:ext cx="6400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00" kern="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TRANSFORMATION STATUS REPORT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8046720" y="164592"/>
            <a:ext cx="914400" cy="256032"/>
          </a:xfrm>
          <a:prstGeom prst="roundRect">
            <a:avLst>
              <a:gd name="adj" fmla="val 17857"/>
            </a:avLst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046720" y="164592"/>
            <a:ext cx="914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Layout A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365760" y="594360"/>
            <a:ext cx="8412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Initiative Status Report</a:t>
            </a:r>
            <a:endParaRPr lang="en-US" sz="2600" dirty="0"/>
          </a:p>
        </p:txBody>
      </p:sp>
      <p:sp>
        <p:nvSpPr>
          <p:cNvPr id="7" name="Text 5"/>
          <p:cNvSpPr/>
          <p:nvPr/>
        </p:nvSpPr>
        <p:spPr>
          <a:xfrm>
            <a:off x="365760" y="1078992"/>
            <a:ext cx="8412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Quarterly view: status, milestones, risks, budget variance, and next actions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0" y="4919472"/>
            <a:ext cx="9144000" cy="219456"/>
          </a:xfrm>
          <a:prstGeom prst="rect">
            <a:avLst/>
          </a:prstGeom>
          <a:solidFill>
            <a:srgbClr val="003366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365760" y="4928616"/>
            <a:ext cx="8412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 | B  ·  Status Report  ·  soufianeboudarraja.com</a:t>
            </a:r>
            <a:endParaRPr lang="en-US" sz="800" dirty="0"/>
          </a:p>
        </p:txBody>
      </p:sp>
      <p:sp>
        <p:nvSpPr>
          <p:cNvPr id="10" name="Shape 8"/>
          <p:cNvSpPr/>
          <p:nvPr/>
        </p:nvSpPr>
        <p:spPr>
          <a:xfrm>
            <a:off x="320040" y="1389888"/>
            <a:ext cx="1737360" cy="402336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320040" y="1389888"/>
            <a:ext cx="173736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Initiative</a:t>
            </a:r>
            <a:endParaRPr lang="en-US" sz="850" dirty="0"/>
          </a:p>
        </p:txBody>
      </p:sp>
      <p:sp>
        <p:nvSpPr>
          <p:cNvPr id="12" name="Shape 10"/>
          <p:cNvSpPr/>
          <p:nvPr/>
        </p:nvSpPr>
        <p:spPr>
          <a:xfrm>
            <a:off x="2057400" y="1389888"/>
            <a:ext cx="914400" cy="402336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2057400" y="1389888"/>
            <a:ext cx="91440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Owner</a:t>
            </a:r>
            <a:endParaRPr lang="en-US" sz="850" dirty="0"/>
          </a:p>
        </p:txBody>
      </p:sp>
      <p:sp>
        <p:nvSpPr>
          <p:cNvPr id="14" name="Shape 12"/>
          <p:cNvSpPr/>
          <p:nvPr/>
        </p:nvSpPr>
        <p:spPr>
          <a:xfrm>
            <a:off x="2971800" y="1389888"/>
            <a:ext cx="420624" cy="402336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2971800" y="1389888"/>
            <a:ext cx="420624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RAG</a:t>
            </a:r>
            <a:endParaRPr lang="en-US" sz="850" dirty="0"/>
          </a:p>
        </p:txBody>
      </p:sp>
      <p:sp>
        <p:nvSpPr>
          <p:cNvPr id="16" name="Shape 14"/>
          <p:cNvSpPr/>
          <p:nvPr/>
        </p:nvSpPr>
        <p:spPr>
          <a:xfrm>
            <a:off x="3392424" y="1389888"/>
            <a:ext cx="1737360" cy="402336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3392424" y="1389888"/>
            <a:ext cx="173736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Key Milestone</a:t>
            </a:r>
            <a:endParaRPr lang="en-US" sz="850" dirty="0"/>
          </a:p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This Period</a:t>
            </a:r>
            <a:endParaRPr lang="en-US" sz="850" dirty="0"/>
          </a:p>
        </p:txBody>
      </p:sp>
      <p:sp>
        <p:nvSpPr>
          <p:cNvPr id="18" name="Shape 16"/>
          <p:cNvSpPr/>
          <p:nvPr/>
        </p:nvSpPr>
        <p:spPr>
          <a:xfrm>
            <a:off x="5129784" y="1389888"/>
            <a:ext cx="1737360" cy="402336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5129784" y="1389888"/>
            <a:ext cx="173736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Top Risk /</a:t>
            </a:r>
            <a:endParaRPr lang="en-US" sz="850" dirty="0"/>
          </a:p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Mitigation</a:t>
            </a:r>
            <a:endParaRPr lang="en-US" sz="850" dirty="0"/>
          </a:p>
        </p:txBody>
      </p:sp>
      <p:sp>
        <p:nvSpPr>
          <p:cNvPr id="20" name="Shape 18"/>
          <p:cNvSpPr/>
          <p:nvPr/>
        </p:nvSpPr>
        <p:spPr>
          <a:xfrm>
            <a:off x="6867144" y="1389888"/>
            <a:ext cx="822960" cy="402336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6867144" y="1389888"/>
            <a:ext cx="82296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Budget</a:t>
            </a:r>
            <a:endParaRPr lang="en-US" sz="850" dirty="0"/>
          </a:p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Variance</a:t>
            </a:r>
            <a:endParaRPr lang="en-US" sz="850" dirty="0"/>
          </a:p>
        </p:txBody>
      </p:sp>
      <p:sp>
        <p:nvSpPr>
          <p:cNvPr id="22" name="Shape 20"/>
          <p:cNvSpPr/>
          <p:nvPr/>
        </p:nvSpPr>
        <p:spPr>
          <a:xfrm>
            <a:off x="7690104" y="1389888"/>
            <a:ext cx="1225296" cy="402336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7690104" y="1389888"/>
            <a:ext cx="1225296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Decision</a:t>
            </a:r>
            <a:endParaRPr lang="en-US" sz="850" dirty="0"/>
          </a:p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Needed</a:t>
            </a:r>
            <a:endParaRPr lang="en-US" sz="850" dirty="0"/>
          </a:p>
        </p:txBody>
      </p:sp>
      <p:sp>
        <p:nvSpPr>
          <p:cNvPr id="24" name="Shape 22"/>
          <p:cNvSpPr/>
          <p:nvPr/>
        </p:nvSpPr>
        <p:spPr>
          <a:xfrm>
            <a:off x="320040" y="1792224"/>
            <a:ext cx="1737360" cy="450799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374904" y="1792224"/>
            <a:ext cx="1627632" cy="45079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O2C Process Redesign</a:t>
            </a:r>
            <a:endParaRPr lang="en-US" sz="800" dirty="0"/>
          </a:p>
        </p:txBody>
      </p:sp>
      <p:sp>
        <p:nvSpPr>
          <p:cNvPr id="26" name="Shape 24"/>
          <p:cNvSpPr/>
          <p:nvPr/>
        </p:nvSpPr>
        <p:spPr>
          <a:xfrm>
            <a:off x="2057400" y="1792224"/>
            <a:ext cx="914400" cy="450799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2112264" y="1792224"/>
            <a:ext cx="804672" cy="45079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J. Müller</a:t>
            </a:r>
            <a:endParaRPr lang="en-US" sz="800" dirty="0"/>
          </a:p>
        </p:txBody>
      </p:sp>
      <p:sp>
        <p:nvSpPr>
          <p:cNvPr id="28" name="Shape 26"/>
          <p:cNvSpPr/>
          <p:nvPr/>
        </p:nvSpPr>
        <p:spPr>
          <a:xfrm>
            <a:off x="2971800" y="1792224"/>
            <a:ext cx="420624" cy="450799"/>
          </a:xfrm>
          <a:prstGeom prst="rect">
            <a:avLst/>
          </a:prstGeom>
          <a:solidFill>
            <a:srgbClr val="2E7D32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3026664" y="1792224"/>
            <a:ext cx="310896" cy="45079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</a:t>
            </a:r>
            <a:endParaRPr lang="en-US" sz="1100" dirty="0"/>
          </a:p>
        </p:txBody>
      </p:sp>
      <p:sp>
        <p:nvSpPr>
          <p:cNvPr id="30" name="Shape 28"/>
          <p:cNvSpPr/>
          <p:nvPr/>
        </p:nvSpPr>
        <p:spPr>
          <a:xfrm>
            <a:off x="3392424" y="1792224"/>
            <a:ext cx="1737360" cy="450799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3447288" y="1792224"/>
            <a:ext cx="1627632" cy="45079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Value-stream map signed off</a:t>
            </a:r>
            <a:endParaRPr lang="en-US" sz="800" dirty="0"/>
          </a:p>
        </p:txBody>
      </p:sp>
      <p:sp>
        <p:nvSpPr>
          <p:cNvPr id="32" name="Shape 30"/>
          <p:cNvSpPr/>
          <p:nvPr/>
        </p:nvSpPr>
        <p:spPr>
          <a:xfrm>
            <a:off x="5129784" y="1792224"/>
            <a:ext cx="1737360" cy="450799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5184648" y="1792224"/>
            <a:ext cx="1627632" cy="45079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IT dep. delay / parallel workstream</a:t>
            </a:r>
            <a:endParaRPr lang="en-US" sz="800" dirty="0"/>
          </a:p>
        </p:txBody>
      </p:sp>
      <p:sp>
        <p:nvSpPr>
          <p:cNvPr id="34" name="Shape 32"/>
          <p:cNvSpPr/>
          <p:nvPr/>
        </p:nvSpPr>
        <p:spPr>
          <a:xfrm>
            <a:off x="6867144" y="1792224"/>
            <a:ext cx="822960" cy="450799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6922008" y="1792224"/>
            <a:ext cx="713232" cy="45079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+2%</a:t>
            </a:r>
            <a:endParaRPr lang="en-US" sz="800" dirty="0"/>
          </a:p>
        </p:txBody>
      </p:sp>
      <p:sp>
        <p:nvSpPr>
          <p:cNvPr id="36" name="Shape 34"/>
          <p:cNvSpPr/>
          <p:nvPr/>
        </p:nvSpPr>
        <p:spPr>
          <a:xfrm>
            <a:off x="7690104" y="1792224"/>
            <a:ext cx="1225296" cy="450799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7" name="Text 35"/>
          <p:cNvSpPr/>
          <p:nvPr/>
        </p:nvSpPr>
        <p:spPr>
          <a:xfrm>
            <a:off x="7744968" y="1792224"/>
            <a:ext cx="1115568" cy="45079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Approve scope ext.</a:t>
            </a:r>
            <a:endParaRPr lang="en-US" sz="800" dirty="0"/>
          </a:p>
        </p:txBody>
      </p:sp>
      <p:sp>
        <p:nvSpPr>
          <p:cNvPr id="38" name="Shape 36"/>
          <p:cNvSpPr/>
          <p:nvPr/>
        </p:nvSpPr>
        <p:spPr>
          <a:xfrm>
            <a:off x="320040" y="2270455"/>
            <a:ext cx="1737360" cy="450799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9" name="Text 37"/>
          <p:cNvSpPr/>
          <p:nvPr/>
        </p:nvSpPr>
        <p:spPr>
          <a:xfrm>
            <a:off x="374904" y="2270455"/>
            <a:ext cx="1627632" cy="45079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ERP Data Migration</a:t>
            </a:r>
            <a:endParaRPr lang="en-US" sz="800" dirty="0"/>
          </a:p>
        </p:txBody>
      </p:sp>
      <p:sp>
        <p:nvSpPr>
          <p:cNvPr id="40" name="Shape 38"/>
          <p:cNvSpPr/>
          <p:nvPr/>
        </p:nvSpPr>
        <p:spPr>
          <a:xfrm>
            <a:off x="2057400" y="2270455"/>
            <a:ext cx="914400" cy="450799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1" name="Text 39"/>
          <p:cNvSpPr/>
          <p:nvPr/>
        </p:nvSpPr>
        <p:spPr>
          <a:xfrm>
            <a:off x="2112264" y="2270455"/>
            <a:ext cx="804672" cy="45079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S. Li</a:t>
            </a:r>
            <a:endParaRPr lang="en-US" sz="800" dirty="0"/>
          </a:p>
        </p:txBody>
      </p:sp>
      <p:sp>
        <p:nvSpPr>
          <p:cNvPr id="42" name="Shape 40"/>
          <p:cNvSpPr/>
          <p:nvPr/>
        </p:nvSpPr>
        <p:spPr>
          <a:xfrm>
            <a:off x="2971800" y="2270455"/>
            <a:ext cx="420624" cy="450799"/>
          </a:xfrm>
          <a:prstGeom prst="rect">
            <a:avLst/>
          </a:prstGeom>
          <a:solidFill>
            <a:srgbClr val="E65100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3" name="Text 41"/>
          <p:cNvSpPr/>
          <p:nvPr/>
        </p:nvSpPr>
        <p:spPr>
          <a:xfrm>
            <a:off x="3026664" y="2270455"/>
            <a:ext cx="310896" cy="45079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</a:t>
            </a:r>
            <a:endParaRPr lang="en-US" sz="1100" dirty="0"/>
          </a:p>
        </p:txBody>
      </p:sp>
      <p:sp>
        <p:nvSpPr>
          <p:cNvPr id="44" name="Shape 42"/>
          <p:cNvSpPr/>
          <p:nvPr/>
        </p:nvSpPr>
        <p:spPr>
          <a:xfrm>
            <a:off x="3392424" y="2270455"/>
            <a:ext cx="1737360" cy="450799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5" name="Text 43"/>
          <p:cNvSpPr/>
          <p:nvPr/>
        </p:nvSpPr>
        <p:spPr>
          <a:xfrm>
            <a:off x="3447288" y="2270455"/>
            <a:ext cx="1627632" cy="45079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 cleansing 60% complete</a:t>
            </a:r>
            <a:endParaRPr lang="en-US" sz="800" dirty="0"/>
          </a:p>
        </p:txBody>
      </p:sp>
      <p:sp>
        <p:nvSpPr>
          <p:cNvPr id="46" name="Shape 44"/>
          <p:cNvSpPr/>
          <p:nvPr/>
        </p:nvSpPr>
        <p:spPr>
          <a:xfrm>
            <a:off x="5129784" y="2270455"/>
            <a:ext cx="1737360" cy="450799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7" name="Text 45"/>
          <p:cNvSpPr/>
          <p:nvPr/>
        </p:nvSpPr>
        <p:spPr>
          <a:xfrm>
            <a:off x="5184648" y="2270455"/>
            <a:ext cx="1627632" cy="45079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Quality gaps / daily QA sprint</a:t>
            </a:r>
            <a:endParaRPr lang="en-US" sz="800" dirty="0"/>
          </a:p>
        </p:txBody>
      </p:sp>
      <p:sp>
        <p:nvSpPr>
          <p:cNvPr id="48" name="Shape 46"/>
          <p:cNvSpPr/>
          <p:nvPr/>
        </p:nvSpPr>
        <p:spPr>
          <a:xfrm>
            <a:off x="6867144" y="2270455"/>
            <a:ext cx="822960" cy="450799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9" name="Text 47"/>
          <p:cNvSpPr/>
          <p:nvPr/>
        </p:nvSpPr>
        <p:spPr>
          <a:xfrm>
            <a:off x="6922008" y="2270455"/>
            <a:ext cx="713232" cy="45079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+9%</a:t>
            </a:r>
            <a:endParaRPr lang="en-US" sz="800" dirty="0"/>
          </a:p>
        </p:txBody>
      </p:sp>
      <p:sp>
        <p:nvSpPr>
          <p:cNvPr id="50" name="Shape 48"/>
          <p:cNvSpPr/>
          <p:nvPr/>
        </p:nvSpPr>
        <p:spPr>
          <a:xfrm>
            <a:off x="7690104" y="2270455"/>
            <a:ext cx="1225296" cy="450799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1" name="Text 49"/>
          <p:cNvSpPr/>
          <p:nvPr/>
        </p:nvSpPr>
        <p:spPr>
          <a:xfrm>
            <a:off x="7744968" y="2270455"/>
            <a:ext cx="1115568" cy="45079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Release contingency</a:t>
            </a:r>
            <a:endParaRPr lang="en-US" sz="800" dirty="0"/>
          </a:p>
        </p:txBody>
      </p:sp>
      <p:sp>
        <p:nvSpPr>
          <p:cNvPr id="52" name="Shape 50"/>
          <p:cNvSpPr/>
          <p:nvPr/>
        </p:nvSpPr>
        <p:spPr>
          <a:xfrm>
            <a:off x="320040" y="2748686"/>
            <a:ext cx="1737360" cy="450799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3" name="Text 51"/>
          <p:cNvSpPr/>
          <p:nvPr/>
        </p:nvSpPr>
        <p:spPr>
          <a:xfrm>
            <a:off x="374904" y="2748686"/>
            <a:ext cx="1627632" cy="45079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Automation Wave 1</a:t>
            </a:r>
            <a:endParaRPr lang="en-US" sz="800" dirty="0"/>
          </a:p>
        </p:txBody>
      </p:sp>
      <p:sp>
        <p:nvSpPr>
          <p:cNvPr id="54" name="Shape 52"/>
          <p:cNvSpPr/>
          <p:nvPr/>
        </p:nvSpPr>
        <p:spPr>
          <a:xfrm>
            <a:off x="2057400" y="2748686"/>
            <a:ext cx="914400" cy="450799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5" name="Text 53"/>
          <p:cNvSpPr/>
          <p:nvPr/>
        </p:nvSpPr>
        <p:spPr>
          <a:xfrm>
            <a:off x="2112264" y="2748686"/>
            <a:ext cx="804672" cy="45079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A. Patel</a:t>
            </a:r>
            <a:endParaRPr lang="en-US" sz="800" dirty="0"/>
          </a:p>
        </p:txBody>
      </p:sp>
      <p:sp>
        <p:nvSpPr>
          <p:cNvPr id="56" name="Shape 54"/>
          <p:cNvSpPr/>
          <p:nvPr/>
        </p:nvSpPr>
        <p:spPr>
          <a:xfrm>
            <a:off x="2971800" y="2748686"/>
            <a:ext cx="420624" cy="450799"/>
          </a:xfrm>
          <a:prstGeom prst="rect">
            <a:avLst/>
          </a:prstGeom>
          <a:solidFill>
            <a:srgbClr val="2E7D32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7" name="Text 55"/>
          <p:cNvSpPr/>
          <p:nvPr/>
        </p:nvSpPr>
        <p:spPr>
          <a:xfrm>
            <a:off x="3026664" y="2748686"/>
            <a:ext cx="310896" cy="45079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</a:t>
            </a:r>
            <a:endParaRPr lang="en-US" sz="1100" dirty="0"/>
          </a:p>
        </p:txBody>
      </p:sp>
      <p:sp>
        <p:nvSpPr>
          <p:cNvPr id="58" name="Shape 56"/>
          <p:cNvSpPr/>
          <p:nvPr/>
        </p:nvSpPr>
        <p:spPr>
          <a:xfrm>
            <a:off x="3392424" y="2748686"/>
            <a:ext cx="1737360" cy="450799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9" name="Text 57"/>
          <p:cNvSpPr/>
          <p:nvPr/>
        </p:nvSpPr>
        <p:spPr>
          <a:xfrm>
            <a:off x="3447288" y="2748686"/>
            <a:ext cx="1627632" cy="45079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Invoice bot live in UAT</a:t>
            </a:r>
            <a:endParaRPr lang="en-US" sz="800" dirty="0"/>
          </a:p>
        </p:txBody>
      </p:sp>
      <p:sp>
        <p:nvSpPr>
          <p:cNvPr id="60" name="Shape 58"/>
          <p:cNvSpPr/>
          <p:nvPr/>
        </p:nvSpPr>
        <p:spPr>
          <a:xfrm>
            <a:off x="5129784" y="2748686"/>
            <a:ext cx="1737360" cy="450799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1" name="Text 59"/>
          <p:cNvSpPr/>
          <p:nvPr/>
        </p:nvSpPr>
        <p:spPr>
          <a:xfrm>
            <a:off x="5184648" y="2748686"/>
            <a:ext cx="1627632" cy="45079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Low adoption / change mgmt boost</a:t>
            </a:r>
            <a:endParaRPr lang="en-US" sz="800" dirty="0"/>
          </a:p>
        </p:txBody>
      </p:sp>
      <p:sp>
        <p:nvSpPr>
          <p:cNvPr id="62" name="Shape 60"/>
          <p:cNvSpPr/>
          <p:nvPr/>
        </p:nvSpPr>
        <p:spPr>
          <a:xfrm>
            <a:off x="6867144" y="2748686"/>
            <a:ext cx="822960" cy="450799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3" name="Text 61"/>
          <p:cNvSpPr/>
          <p:nvPr/>
        </p:nvSpPr>
        <p:spPr>
          <a:xfrm>
            <a:off x="6922008" y="2748686"/>
            <a:ext cx="713232" cy="45079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2E7D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-3%</a:t>
            </a:r>
            <a:endParaRPr lang="en-US" sz="800" dirty="0"/>
          </a:p>
        </p:txBody>
      </p:sp>
      <p:sp>
        <p:nvSpPr>
          <p:cNvPr id="64" name="Shape 62"/>
          <p:cNvSpPr/>
          <p:nvPr/>
        </p:nvSpPr>
        <p:spPr>
          <a:xfrm>
            <a:off x="7690104" y="2748686"/>
            <a:ext cx="1225296" cy="450799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5" name="Shape 63"/>
          <p:cNvSpPr/>
          <p:nvPr/>
        </p:nvSpPr>
        <p:spPr>
          <a:xfrm>
            <a:off x="320040" y="3226918"/>
            <a:ext cx="1737360" cy="450799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6" name="Text 64"/>
          <p:cNvSpPr/>
          <p:nvPr/>
        </p:nvSpPr>
        <p:spPr>
          <a:xfrm>
            <a:off x="374904" y="3226918"/>
            <a:ext cx="1627632" cy="45079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Compliance Uplift</a:t>
            </a:r>
            <a:endParaRPr lang="en-US" sz="800" dirty="0"/>
          </a:p>
        </p:txBody>
      </p:sp>
      <p:sp>
        <p:nvSpPr>
          <p:cNvPr id="67" name="Shape 65"/>
          <p:cNvSpPr/>
          <p:nvPr/>
        </p:nvSpPr>
        <p:spPr>
          <a:xfrm>
            <a:off x="2057400" y="3226918"/>
            <a:ext cx="914400" cy="450799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8" name="Text 66"/>
          <p:cNvSpPr/>
          <p:nvPr/>
        </p:nvSpPr>
        <p:spPr>
          <a:xfrm>
            <a:off x="2112264" y="3226918"/>
            <a:ext cx="804672" cy="45079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M. Garcia</a:t>
            </a:r>
            <a:endParaRPr lang="en-US" sz="800" dirty="0"/>
          </a:p>
        </p:txBody>
      </p:sp>
      <p:sp>
        <p:nvSpPr>
          <p:cNvPr id="69" name="Shape 67"/>
          <p:cNvSpPr/>
          <p:nvPr/>
        </p:nvSpPr>
        <p:spPr>
          <a:xfrm>
            <a:off x="2971800" y="3226918"/>
            <a:ext cx="420624" cy="450799"/>
          </a:xfrm>
          <a:prstGeom prst="rect">
            <a:avLst/>
          </a:prstGeom>
          <a:solidFill>
            <a:srgbClr val="C62828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0" name="Text 68"/>
          <p:cNvSpPr/>
          <p:nvPr/>
        </p:nvSpPr>
        <p:spPr>
          <a:xfrm>
            <a:off x="3026664" y="3226918"/>
            <a:ext cx="310896" cy="45079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</a:t>
            </a:r>
            <a:endParaRPr lang="en-US" sz="1100" dirty="0"/>
          </a:p>
        </p:txBody>
      </p:sp>
      <p:sp>
        <p:nvSpPr>
          <p:cNvPr id="71" name="Shape 69"/>
          <p:cNvSpPr/>
          <p:nvPr/>
        </p:nvSpPr>
        <p:spPr>
          <a:xfrm>
            <a:off x="3392424" y="3226918"/>
            <a:ext cx="1737360" cy="450799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2" name="Text 70"/>
          <p:cNvSpPr/>
          <p:nvPr/>
        </p:nvSpPr>
        <p:spPr>
          <a:xfrm>
            <a:off x="3447288" y="3226918"/>
            <a:ext cx="1627632" cy="45079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GDPR audit overdue</a:t>
            </a:r>
            <a:endParaRPr lang="en-US" sz="800" dirty="0"/>
          </a:p>
        </p:txBody>
      </p:sp>
      <p:sp>
        <p:nvSpPr>
          <p:cNvPr id="73" name="Shape 71"/>
          <p:cNvSpPr/>
          <p:nvPr/>
        </p:nvSpPr>
        <p:spPr>
          <a:xfrm>
            <a:off x="5129784" y="3226918"/>
            <a:ext cx="1737360" cy="450799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4" name="Text 72"/>
          <p:cNvSpPr/>
          <p:nvPr/>
        </p:nvSpPr>
        <p:spPr>
          <a:xfrm>
            <a:off x="5184648" y="3226918"/>
            <a:ext cx="1627632" cy="45079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Regulatory breach / legal mobilised</a:t>
            </a:r>
            <a:endParaRPr lang="en-US" sz="800" dirty="0"/>
          </a:p>
        </p:txBody>
      </p:sp>
      <p:sp>
        <p:nvSpPr>
          <p:cNvPr id="75" name="Shape 73"/>
          <p:cNvSpPr/>
          <p:nvPr/>
        </p:nvSpPr>
        <p:spPr>
          <a:xfrm>
            <a:off x="6867144" y="3226918"/>
            <a:ext cx="822960" cy="450799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6" name="Text 74"/>
          <p:cNvSpPr/>
          <p:nvPr/>
        </p:nvSpPr>
        <p:spPr>
          <a:xfrm>
            <a:off x="6922008" y="3226918"/>
            <a:ext cx="713232" cy="45079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+18%</a:t>
            </a:r>
            <a:endParaRPr lang="en-US" sz="800" dirty="0"/>
          </a:p>
        </p:txBody>
      </p:sp>
      <p:sp>
        <p:nvSpPr>
          <p:cNvPr id="77" name="Shape 75"/>
          <p:cNvSpPr/>
          <p:nvPr/>
        </p:nvSpPr>
        <p:spPr>
          <a:xfrm>
            <a:off x="7690104" y="3226918"/>
            <a:ext cx="1225296" cy="450799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8" name="Text 76"/>
          <p:cNvSpPr/>
          <p:nvPr/>
        </p:nvSpPr>
        <p:spPr>
          <a:xfrm>
            <a:off x="7744968" y="3226918"/>
            <a:ext cx="1115568" cy="45079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Escalate to Tier 1</a:t>
            </a:r>
            <a:endParaRPr lang="en-US" sz="800" dirty="0"/>
          </a:p>
        </p:txBody>
      </p:sp>
      <p:sp>
        <p:nvSpPr>
          <p:cNvPr id="79" name="Shape 77"/>
          <p:cNvSpPr/>
          <p:nvPr/>
        </p:nvSpPr>
        <p:spPr>
          <a:xfrm>
            <a:off x="320040" y="3705149"/>
            <a:ext cx="1737360" cy="450799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0" name="Text 78"/>
          <p:cNvSpPr/>
          <p:nvPr/>
        </p:nvSpPr>
        <p:spPr>
          <a:xfrm>
            <a:off x="374904" y="3705149"/>
            <a:ext cx="1627632" cy="45079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Workforce Upskilling</a:t>
            </a:r>
            <a:endParaRPr lang="en-US" sz="800" dirty="0"/>
          </a:p>
        </p:txBody>
      </p:sp>
      <p:sp>
        <p:nvSpPr>
          <p:cNvPr id="81" name="Shape 79"/>
          <p:cNvSpPr/>
          <p:nvPr/>
        </p:nvSpPr>
        <p:spPr>
          <a:xfrm>
            <a:off x="2057400" y="3705149"/>
            <a:ext cx="914400" cy="450799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2" name="Text 80"/>
          <p:cNvSpPr/>
          <p:nvPr/>
        </p:nvSpPr>
        <p:spPr>
          <a:xfrm>
            <a:off x="2112264" y="3705149"/>
            <a:ext cx="804672" cy="45079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T. Nguyen</a:t>
            </a:r>
            <a:endParaRPr lang="en-US" sz="800" dirty="0"/>
          </a:p>
        </p:txBody>
      </p:sp>
      <p:sp>
        <p:nvSpPr>
          <p:cNvPr id="83" name="Shape 81"/>
          <p:cNvSpPr/>
          <p:nvPr/>
        </p:nvSpPr>
        <p:spPr>
          <a:xfrm>
            <a:off x="2971800" y="3705149"/>
            <a:ext cx="420624" cy="450799"/>
          </a:xfrm>
          <a:prstGeom prst="rect">
            <a:avLst/>
          </a:prstGeom>
          <a:solidFill>
            <a:srgbClr val="2E7D32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4" name="Text 82"/>
          <p:cNvSpPr/>
          <p:nvPr/>
        </p:nvSpPr>
        <p:spPr>
          <a:xfrm>
            <a:off x="3026664" y="3705149"/>
            <a:ext cx="310896" cy="45079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</a:t>
            </a:r>
            <a:endParaRPr lang="en-US" sz="1100" dirty="0"/>
          </a:p>
        </p:txBody>
      </p:sp>
      <p:sp>
        <p:nvSpPr>
          <p:cNvPr id="85" name="Shape 83"/>
          <p:cNvSpPr/>
          <p:nvPr/>
        </p:nvSpPr>
        <p:spPr>
          <a:xfrm>
            <a:off x="3392424" y="3705149"/>
            <a:ext cx="1737360" cy="450799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6" name="Text 84"/>
          <p:cNvSpPr/>
          <p:nvPr/>
        </p:nvSpPr>
        <p:spPr>
          <a:xfrm>
            <a:off x="3447288" y="3705149"/>
            <a:ext cx="1627632" cy="45079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30 staff trained (Wave 1)</a:t>
            </a:r>
            <a:endParaRPr lang="en-US" sz="800" dirty="0"/>
          </a:p>
        </p:txBody>
      </p:sp>
      <p:sp>
        <p:nvSpPr>
          <p:cNvPr id="87" name="Shape 85"/>
          <p:cNvSpPr/>
          <p:nvPr/>
        </p:nvSpPr>
        <p:spPr>
          <a:xfrm>
            <a:off x="5129784" y="3705149"/>
            <a:ext cx="1737360" cy="450799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8" name="Text 86"/>
          <p:cNvSpPr/>
          <p:nvPr/>
        </p:nvSpPr>
        <p:spPr>
          <a:xfrm>
            <a:off x="5184648" y="3705149"/>
            <a:ext cx="1627632" cy="45079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Availability / stagger schedule</a:t>
            </a:r>
            <a:endParaRPr lang="en-US" sz="800" dirty="0"/>
          </a:p>
        </p:txBody>
      </p:sp>
      <p:sp>
        <p:nvSpPr>
          <p:cNvPr id="89" name="Shape 87"/>
          <p:cNvSpPr/>
          <p:nvPr/>
        </p:nvSpPr>
        <p:spPr>
          <a:xfrm>
            <a:off x="6867144" y="3705149"/>
            <a:ext cx="822960" cy="450799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90" name="Text 88"/>
          <p:cNvSpPr/>
          <p:nvPr/>
        </p:nvSpPr>
        <p:spPr>
          <a:xfrm>
            <a:off x="6922008" y="3705149"/>
            <a:ext cx="713232" cy="45079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2E7D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0%</a:t>
            </a:r>
            <a:endParaRPr lang="en-US" sz="800" dirty="0"/>
          </a:p>
        </p:txBody>
      </p:sp>
      <p:sp>
        <p:nvSpPr>
          <p:cNvPr id="91" name="Shape 89"/>
          <p:cNvSpPr/>
          <p:nvPr/>
        </p:nvSpPr>
        <p:spPr>
          <a:xfrm>
            <a:off x="7690104" y="3705149"/>
            <a:ext cx="1225296" cy="450799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92" name="Shape 90"/>
          <p:cNvSpPr/>
          <p:nvPr/>
        </p:nvSpPr>
        <p:spPr>
          <a:xfrm>
            <a:off x="320040" y="4183380"/>
            <a:ext cx="1737360" cy="450799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93" name="Text 91"/>
          <p:cNvSpPr/>
          <p:nvPr/>
        </p:nvSpPr>
        <p:spPr>
          <a:xfrm>
            <a:off x="374904" y="4183380"/>
            <a:ext cx="1627632" cy="45079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Customer Portal MVP</a:t>
            </a:r>
            <a:endParaRPr lang="en-US" sz="800" dirty="0"/>
          </a:p>
        </p:txBody>
      </p:sp>
      <p:sp>
        <p:nvSpPr>
          <p:cNvPr id="94" name="Shape 92"/>
          <p:cNvSpPr/>
          <p:nvPr/>
        </p:nvSpPr>
        <p:spPr>
          <a:xfrm>
            <a:off x="2057400" y="4183380"/>
            <a:ext cx="914400" cy="450799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95" name="Text 93"/>
          <p:cNvSpPr/>
          <p:nvPr/>
        </p:nvSpPr>
        <p:spPr>
          <a:xfrm>
            <a:off x="2112264" y="4183380"/>
            <a:ext cx="804672" cy="45079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L. Brown</a:t>
            </a:r>
            <a:endParaRPr lang="en-US" sz="800" dirty="0"/>
          </a:p>
        </p:txBody>
      </p:sp>
      <p:sp>
        <p:nvSpPr>
          <p:cNvPr id="96" name="Shape 94"/>
          <p:cNvSpPr/>
          <p:nvPr/>
        </p:nvSpPr>
        <p:spPr>
          <a:xfrm>
            <a:off x="2971800" y="4183380"/>
            <a:ext cx="420624" cy="450799"/>
          </a:xfrm>
          <a:prstGeom prst="rect">
            <a:avLst/>
          </a:prstGeom>
          <a:solidFill>
            <a:srgbClr val="E65100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97" name="Text 95"/>
          <p:cNvSpPr/>
          <p:nvPr/>
        </p:nvSpPr>
        <p:spPr>
          <a:xfrm>
            <a:off x="3026664" y="4183380"/>
            <a:ext cx="310896" cy="45079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</a:t>
            </a:r>
            <a:endParaRPr lang="en-US" sz="1100" dirty="0"/>
          </a:p>
        </p:txBody>
      </p:sp>
      <p:sp>
        <p:nvSpPr>
          <p:cNvPr id="98" name="Shape 96"/>
          <p:cNvSpPr/>
          <p:nvPr/>
        </p:nvSpPr>
        <p:spPr>
          <a:xfrm>
            <a:off x="3392424" y="4183380"/>
            <a:ext cx="1737360" cy="450799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99" name="Text 97"/>
          <p:cNvSpPr/>
          <p:nvPr/>
        </p:nvSpPr>
        <p:spPr>
          <a:xfrm>
            <a:off x="3447288" y="4183380"/>
            <a:ext cx="1627632" cy="45079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UX design delayed 2 weeks</a:t>
            </a:r>
            <a:endParaRPr lang="en-US" sz="800" dirty="0"/>
          </a:p>
        </p:txBody>
      </p:sp>
      <p:sp>
        <p:nvSpPr>
          <p:cNvPr id="100" name="Shape 98"/>
          <p:cNvSpPr/>
          <p:nvPr/>
        </p:nvSpPr>
        <p:spPr>
          <a:xfrm>
            <a:off x="5129784" y="4183380"/>
            <a:ext cx="1737360" cy="450799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01" name="Text 99"/>
          <p:cNvSpPr/>
          <p:nvPr/>
        </p:nvSpPr>
        <p:spPr>
          <a:xfrm>
            <a:off x="5184648" y="4183380"/>
            <a:ext cx="1627632" cy="45079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Vendor lag / interim resource</a:t>
            </a:r>
            <a:endParaRPr lang="en-US" sz="800" dirty="0"/>
          </a:p>
        </p:txBody>
      </p:sp>
      <p:sp>
        <p:nvSpPr>
          <p:cNvPr id="102" name="Shape 100"/>
          <p:cNvSpPr/>
          <p:nvPr/>
        </p:nvSpPr>
        <p:spPr>
          <a:xfrm>
            <a:off x="6867144" y="4183380"/>
            <a:ext cx="822960" cy="450799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03" name="Text 101"/>
          <p:cNvSpPr/>
          <p:nvPr/>
        </p:nvSpPr>
        <p:spPr>
          <a:xfrm>
            <a:off x="6922008" y="4183380"/>
            <a:ext cx="713232" cy="45079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+6%</a:t>
            </a:r>
            <a:endParaRPr lang="en-US" sz="800" dirty="0"/>
          </a:p>
        </p:txBody>
      </p:sp>
      <p:sp>
        <p:nvSpPr>
          <p:cNvPr id="104" name="Shape 102"/>
          <p:cNvSpPr/>
          <p:nvPr/>
        </p:nvSpPr>
        <p:spPr>
          <a:xfrm>
            <a:off x="7690104" y="4183380"/>
            <a:ext cx="1225296" cy="450799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05" name="Text 103"/>
          <p:cNvSpPr/>
          <p:nvPr/>
        </p:nvSpPr>
        <p:spPr>
          <a:xfrm>
            <a:off x="7744968" y="4183380"/>
            <a:ext cx="1115568" cy="45079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Approve resource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1A3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256032"/>
            <a:ext cx="36576" cy="292608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93776" y="246888"/>
            <a:ext cx="6400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00" kern="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TRANSFORMATION STATUS REPORT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8046720" y="164592"/>
            <a:ext cx="914400" cy="256032"/>
          </a:xfrm>
          <a:prstGeom prst="roundRect">
            <a:avLst>
              <a:gd name="adj" fmla="val 17857"/>
            </a:avLst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046720" y="164592"/>
            <a:ext cx="914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Layout B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365760" y="594360"/>
            <a:ext cx="8412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Initiative Dashboard — Card View</a:t>
            </a:r>
            <a:endParaRPr lang="en-US" sz="2600" dirty="0"/>
          </a:p>
        </p:txBody>
      </p:sp>
      <p:sp>
        <p:nvSpPr>
          <p:cNvPr id="7" name="Text 5"/>
          <p:cNvSpPr/>
          <p:nvPr/>
        </p:nvSpPr>
        <p:spPr>
          <a:xfrm>
            <a:off x="365760" y="1078992"/>
            <a:ext cx="8412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One card per initiative — use for exec briefings and steering reviews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0" y="4919472"/>
            <a:ext cx="9144000" cy="219456"/>
          </a:xfrm>
          <a:prstGeom prst="rect">
            <a:avLst/>
          </a:prstGeom>
          <a:solidFill>
            <a:srgbClr val="003366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365760" y="4928616"/>
            <a:ext cx="8412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 | B  ·  Status Report  ·  soufianeboudarraja.com</a:t>
            </a:r>
            <a:endParaRPr lang="en-US" sz="800" dirty="0"/>
          </a:p>
        </p:txBody>
      </p:sp>
      <p:sp>
        <p:nvSpPr>
          <p:cNvPr id="10" name="Shape 8"/>
          <p:cNvSpPr/>
          <p:nvPr/>
        </p:nvSpPr>
        <p:spPr>
          <a:xfrm>
            <a:off x="320040" y="1389888"/>
            <a:ext cx="2670048" cy="1444752"/>
          </a:xfrm>
          <a:prstGeom prst="rect">
            <a:avLst/>
          </a:prstGeom>
          <a:solidFill>
            <a:srgbClr val="002D55"/>
          </a:solidFill>
          <a:ln w="19050">
            <a:solidFill>
              <a:srgbClr val="2E7D32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11" name="Shape 9"/>
          <p:cNvSpPr/>
          <p:nvPr/>
        </p:nvSpPr>
        <p:spPr>
          <a:xfrm>
            <a:off x="320040" y="1389888"/>
            <a:ext cx="2670048" cy="73152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2404872" y="1463040"/>
            <a:ext cx="585216" cy="402336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2404872" y="1463040"/>
            <a:ext cx="585216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</a:t>
            </a:r>
            <a:endParaRPr lang="en-US" sz="700" dirty="0"/>
          </a:p>
          <a:p>
            <a:pPr algn="ctr" indent="0" marL="0">
              <a:buNone/>
            </a:pPr>
            <a:r>
              <a:rPr lang="en-US" sz="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TRACK</a:t>
            </a:r>
            <a:endParaRPr lang="en-US" sz="700" dirty="0"/>
          </a:p>
        </p:txBody>
      </p:sp>
      <p:sp>
        <p:nvSpPr>
          <p:cNvPr id="14" name="Text 12"/>
          <p:cNvSpPr/>
          <p:nvPr/>
        </p:nvSpPr>
        <p:spPr>
          <a:xfrm>
            <a:off x="411480" y="1499616"/>
            <a:ext cx="193852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O2C Process Redesign</a:t>
            </a:r>
            <a:endParaRPr lang="en-US" sz="1100" dirty="0"/>
          </a:p>
        </p:txBody>
      </p:sp>
      <p:sp>
        <p:nvSpPr>
          <p:cNvPr id="15" name="Text 13"/>
          <p:cNvSpPr/>
          <p:nvPr/>
        </p:nvSpPr>
        <p:spPr>
          <a:xfrm>
            <a:off x="411480" y="1792224"/>
            <a:ext cx="248716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Owner: J. Müller</a:t>
            </a:r>
            <a:endParaRPr lang="en-US" sz="800" dirty="0"/>
          </a:p>
        </p:txBody>
      </p:sp>
      <p:sp>
        <p:nvSpPr>
          <p:cNvPr id="16" name="Shape 14"/>
          <p:cNvSpPr/>
          <p:nvPr/>
        </p:nvSpPr>
        <p:spPr>
          <a:xfrm>
            <a:off x="411480" y="2029968"/>
            <a:ext cx="2487168" cy="128016"/>
          </a:xfrm>
          <a:prstGeom prst="rect">
            <a:avLst/>
          </a:prstGeom>
          <a:solidFill>
            <a:srgbClr val="003366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411480" y="2029968"/>
            <a:ext cx="1790761" cy="128016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411480" y="2185416"/>
            <a:ext cx="248716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72% complete</a:t>
            </a:r>
            <a:endParaRPr lang="en-US" sz="750" dirty="0"/>
          </a:p>
        </p:txBody>
      </p:sp>
      <p:sp>
        <p:nvSpPr>
          <p:cNvPr id="19" name="Shape 17"/>
          <p:cNvSpPr/>
          <p:nvPr/>
        </p:nvSpPr>
        <p:spPr>
          <a:xfrm>
            <a:off x="411480" y="2377440"/>
            <a:ext cx="2487168" cy="0"/>
          </a:xfrm>
          <a:prstGeom prst="line">
            <a:avLst/>
          </a:prstGeom>
          <a:noFill/>
          <a:ln w="6350">
            <a:solidFill>
              <a:srgbClr val="004D80"/>
            </a:solidFill>
            <a:prstDash val="dash"/>
          </a:ln>
        </p:spPr>
      </p:sp>
      <p:sp>
        <p:nvSpPr>
          <p:cNvPr id="20" name="Text 18"/>
          <p:cNvSpPr/>
          <p:nvPr/>
        </p:nvSpPr>
        <p:spPr>
          <a:xfrm>
            <a:off x="411480" y="2414016"/>
            <a:ext cx="248716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Risk: IT dependency</a:t>
            </a:r>
            <a:endParaRPr lang="en-US" sz="800" dirty="0"/>
          </a:p>
        </p:txBody>
      </p:sp>
      <p:sp>
        <p:nvSpPr>
          <p:cNvPr id="21" name="Text 19"/>
          <p:cNvSpPr/>
          <p:nvPr/>
        </p:nvSpPr>
        <p:spPr>
          <a:xfrm>
            <a:off x="411480" y="2606040"/>
            <a:ext cx="248716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Next: Pilot go-live: wk 8</a:t>
            </a:r>
            <a:endParaRPr lang="en-US" sz="800" dirty="0"/>
          </a:p>
        </p:txBody>
      </p:sp>
      <p:sp>
        <p:nvSpPr>
          <p:cNvPr id="22" name="Shape 20"/>
          <p:cNvSpPr/>
          <p:nvPr/>
        </p:nvSpPr>
        <p:spPr>
          <a:xfrm>
            <a:off x="3246120" y="1389888"/>
            <a:ext cx="2670048" cy="1444752"/>
          </a:xfrm>
          <a:prstGeom prst="rect">
            <a:avLst/>
          </a:prstGeom>
          <a:solidFill>
            <a:srgbClr val="002D55"/>
          </a:solidFill>
          <a:ln w="19050">
            <a:solidFill>
              <a:srgbClr val="E65100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23" name="Shape 21"/>
          <p:cNvSpPr/>
          <p:nvPr/>
        </p:nvSpPr>
        <p:spPr>
          <a:xfrm>
            <a:off x="3246120" y="1389888"/>
            <a:ext cx="2670048" cy="73152"/>
          </a:xfrm>
          <a:prstGeom prst="rect">
            <a:avLst/>
          </a:prstGeom>
          <a:solidFill>
            <a:srgbClr val="E65100"/>
          </a:solidFill>
          <a:ln w="12700">
            <a:solidFill>
              <a:srgbClr val="E65100"/>
            </a:solidFill>
            <a:prstDash val="solid"/>
          </a:ln>
        </p:spPr>
      </p:sp>
      <p:sp>
        <p:nvSpPr>
          <p:cNvPr id="24" name="Shape 22"/>
          <p:cNvSpPr/>
          <p:nvPr/>
        </p:nvSpPr>
        <p:spPr>
          <a:xfrm>
            <a:off x="5330952" y="1463040"/>
            <a:ext cx="585216" cy="402336"/>
          </a:xfrm>
          <a:prstGeom prst="rect">
            <a:avLst/>
          </a:prstGeom>
          <a:solidFill>
            <a:srgbClr val="E65100"/>
          </a:solidFill>
          <a:ln w="12700">
            <a:solidFill>
              <a:srgbClr val="E65100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5330952" y="1463040"/>
            <a:ext cx="585216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</a:t>
            </a:r>
            <a:endParaRPr lang="en-US" sz="700" dirty="0"/>
          </a:p>
          <a:p>
            <a:pPr algn="ctr" indent="0" marL="0">
              <a:buNone/>
            </a:pPr>
            <a:r>
              <a:rPr lang="en-US" sz="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RISK</a:t>
            </a:r>
            <a:endParaRPr lang="en-US" sz="700" dirty="0"/>
          </a:p>
        </p:txBody>
      </p:sp>
      <p:sp>
        <p:nvSpPr>
          <p:cNvPr id="26" name="Text 24"/>
          <p:cNvSpPr/>
          <p:nvPr/>
        </p:nvSpPr>
        <p:spPr>
          <a:xfrm>
            <a:off x="3337560" y="1499616"/>
            <a:ext cx="193852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ERP Data Migration</a:t>
            </a:r>
            <a:endParaRPr lang="en-US" sz="1100" dirty="0"/>
          </a:p>
        </p:txBody>
      </p:sp>
      <p:sp>
        <p:nvSpPr>
          <p:cNvPr id="27" name="Text 25"/>
          <p:cNvSpPr/>
          <p:nvPr/>
        </p:nvSpPr>
        <p:spPr>
          <a:xfrm>
            <a:off x="3337560" y="1792224"/>
            <a:ext cx="248716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Owner: S. Li</a:t>
            </a:r>
            <a:endParaRPr lang="en-US" sz="800" dirty="0"/>
          </a:p>
        </p:txBody>
      </p:sp>
      <p:sp>
        <p:nvSpPr>
          <p:cNvPr id="28" name="Shape 26"/>
          <p:cNvSpPr/>
          <p:nvPr/>
        </p:nvSpPr>
        <p:spPr>
          <a:xfrm>
            <a:off x="3337560" y="2029968"/>
            <a:ext cx="2487168" cy="128016"/>
          </a:xfrm>
          <a:prstGeom prst="rect">
            <a:avLst/>
          </a:prstGeom>
          <a:solidFill>
            <a:srgbClr val="003366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3337560" y="2029968"/>
            <a:ext cx="1193841" cy="128016"/>
          </a:xfrm>
          <a:prstGeom prst="rect">
            <a:avLst/>
          </a:prstGeom>
          <a:solidFill>
            <a:srgbClr val="E65100"/>
          </a:solidFill>
          <a:ln w="12700">
            <a:solidFill>
              <a:srgbClr val="E65100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3337560" y="2185416"/>
            <a:ext cx="248716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48% complete</a:t>
            </a:r>
            <a:endParaRPr lang="en-US" sz="750" dirty="0"/>
          </a:p>
        </p:txBody>
      </p:sp>
      <p:sp>
        <p:nvSpPr>
          <p:cNvPr id="31" name="Shape 29"/>
          <p:cNvSpPr/>
          <p:nvPr/>
        </p:nvSpPr>
        <p:spPr>
          <a:xfrm>
            <a:off x="3337560" y="2377440"/>
            <a:ext cx="2487168" cy="0"/>
          </a:xfrm>
          <a:prstGeom prst="line">
            <a:avLst/>
          </a:prstGeom>
          <a:noFill/>
          <a:ln w="6350">
            <a:solidFill>
              <a:srgbClr val="004D80"/>
            </a:solidFill>
            <a:prstDash val="dash"/>
          </a:ln>
        </p:spPr>
      </p:sp>
      <p:sp>
        <p:nvSpPr>
          <p:cNvPr id="32" name="Text 30"/>
          <p:cNvSpPr/>
          <p:nvPr/>
        </p:nvSpPr>
        <p:spPr>
          <a:xfrm>
            <a:off x="3337560" y="2414016"/>
            <a:ext cx="248716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Risk: Data quality</a:t>
            </a:r>
            <a:endParaRPr lang="en-US" sz="800" dirty="0"/>
          </a:p>
        </p:txBody>
      </p:sp>
      <p:sp>
        <p:nvSpPr>
          <p:cNvPr id="33" name="Text 31"/>
          <p:cNvSpPr/>
          <p:nvPr/>
        </p:nvSpPr>
        <p:spPr>
          <a:xfrm>
            <a:off x="3337560" y="2606040"/>
            <a:ext cx="248716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Next: QA sprint complete: wk 6</a:t>
            </a:r>
            <a:endParaRPr lang="en-US" sz="800" dirty="0"/>
          </a:p>
        </p:txBody>
      </p:sp>
      <p:sp>
        <p:nvSpPr>
          <p:cNvPr id="34" name="Shape 32"/>
          <p:cNvSpPr/>
          <p:nvPr/>
        </p:nvSpPr>
        <p:spPr>
          <a:xfrm>
            <a:off x="6172200" y="1389888"/>
            <a:ext cx="2670048" cy="1444752"/>
          </a:xfrm>
          <a:prstGeom prst="rect">
            <a:avLst/>
          </a:prstGeom>
          <a:solidFill>
            <a:srgbClr val="002D55"/>
          </a:solidFill>
          <a:ln w="19050">
            <a:solidFill>
              <a:srgbClr val="2E7D32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35" name="Shape 33"/>
          <p:cNvSpPr/>
          <p:nvPr/>
        </p:nvSpPr>
        <p:spPr>
          <a:xfrm>
            <a:off x="6172200" y="1389888"/>
            <a:ext cx="2670048" cy="73152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</p:sp>
      <p:sp>
        <p:nvSpPr>
          <p:cNvPr id="36" name="Shape 34"/>
          <p:cNvSpPr/>
          <p:nvPr/>
        </p:nvSpPr>
        <p:spPr>
          <a:xfrm>
            <a:off x="8257032" y="1463040"/>
            <a:ext cx="585216" cy="402336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</p:sp>
      <p:sp>
        <p:nvSpPr>
          <p:cNvPr id="37" name="Text 35"/>
          <p:cNvSpPr/>
          <p:nvPr/>
        </p:nvSpPr>
        <p:spPr>
          <a:xfrm>
            <a:off x="8257032" y="1463040"/>
            <a:ext cx="585216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</a:t>
            </a:r>
            <a:endParaRPr lang="en-US" sz="700" dirty="0"/>
          </a:p>
          <a:p>
            <a:pPr algn="ctr" indent="0" marL="0">
              <a:buNone/>
            </a:pPr>
            <a:r>
              <a:rPr lang="en-US" sz="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TRACK</a:t>
            </a:r>
            <a:endParaRPr lang="en-US" sz="700" dirty="0"/>
          </a:p>
        </p:txBody>
      </p:sp>
      <p:sp>
        <p:nvSpPr>
          <p:cNvPr id="38" name="Text 36"/>
          <p:cNvSpPr/>
          <p:nvPr/>
        </p:nvSpPr>
        <p:spPr>
          <a:xfrm>
            <a:off x="6263640" y="1499616"/>
            <a:ext cx="193852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Automation Wave 1</a:t>
            </a:r>
            <a:endParaRPr lang="en-US" sz="1100" dirty="0"/>
          </a:p>
        </p:txBody>
      </p:sp>
      <p:sp>
        <p:nvSpPr>
          <p:cNvPr id="39" name="Text 37"/>
          <p:cNvSpPr/>
          <p:nvPr/>
        </p:nvSpPr>
        <p:spPr>
          <a:xfrm>
            <a:off x="6263640" y="1792224"/>
            <a:ext cx="248716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Owner: A. Patel</a:t>
            </a:r>
            <a:endParaRPr lang="en-US" sz="800" dirty="0"/>
          </a:p>
        </p:txBody>
      </p:sp>
      <p:sp>
        <p:nvSpPr>
          <p:cNvPr id="40" name="Shape 38"/>
          <p:cNvSpPr/>
          <p:nvPr/>
        </p:nvSpPr>
        <p:spPr>
          <a:xfrm>
            <a:off x="6263640" y="2029968"/>
            <a:ext cx="2487168" cy="128016"/>
          </a:xfrm>
          <a:prstGeom prst="rect">
            <a:avLst/>
          </a:prstGeom>
          <a:solidFill>
            <a:srgbClr val="003366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1" name="Shape 39"/>
          <p:cNvSpPr/>
          <p:nvPr/>
        </p:nvSpPr>
        <p:spPr>
          <a:xfrm>
            <a:off x="6263640" y="2029968"/>
            <a:ext cx="2114093" cy="128016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</p:sp>
      <p:sp>
        <p:nvSpPr>
          <p:cNvPr id="42" name="Text 40"/>
          <p:cNvSpPr/>
          <p:nvPr/>
        </p:nvSpPr>
        <p:spPr>
          <a:xfrm>
            <a:off x="6263640" y="2185416"/>
            <a:ext cx="248716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85% complete</a:t>
            </a:r>
            <a:endParaRPr lang="en-US" sz="750" dirty="0"/>
          </a:p>
        </p:txBody>
      </p:sp>
      <p:sp>
        <p:nvSpPr>
          <p:cNvPr id="43" name="Shape 41"/>
          <p:cNvSpPr/>
          <p:nvPr/>
        </p:nvSpPr>
        <p:spPr>
          <a:xfrm>
            <a:off x="6263640" y="2377440"/>
            <a:ext cx="2487168" cy="0"/>
          </a:xfrm>
          <a:prstGeom prst="line">
            <a:avLst/>
          </a:prstGeom>
          <a:noFill/>
          <a:ln w="6350">
            <a:solidFill>
              <a:srgbClr val="004D80"/>
            </a:solidFill>
            <a:prstDash val="dash"/>
          </a:ln>
        </p:spPr>
      </p:sp>
      <p:sp>
        <p:nvSpPr>
          <p:cNvPr id="44" name="Text 42"/>
          <p:cNvSpPr/>
          <p:nvPr/>
        </p:nvSpPr>
        <p:spPr>
          <a:xfrm>
            <a:off x="6263640" y="2414016"/>
            <a:ext cx="248716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Risk: Adoption</a:t>
            </a:r>
            <a:endParaRPr lang="en-US" sz="800" dirty="0"/>
          </a:p>
        </p:txBody>
      </p:sp>
      <p:sp>
        <p:nvSpPr>
          <p:cNvPr id="45" name="Text 43"/>
          <p:cNvSpPr/>
          <p:nvPr/>
        </p:nvSpPr>
        <p:spPr>
          <a:xfrm>
            <a:off x="6263640" y="2606040"/>
            <a:ext cx="248716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Next: UAT sign-off: wk 5</a:t>
            </a:r>
            <a:endParaRPr lang="en-US" sz="800" dirty="0"/>
          </a:p>
        </p:txBody>
      </p:sp>
      <p:sp>
        <p:nvSpPr>
          <p:cNvPr id="46" name="Shape 44"/>
          <p:cNvSpPr/>
          <p:nvPr/>
        </p:nvSpPr>
        <p:spPr>
          <a:xfrm>
            <a:off x="320040" y="3017520"/>
            <a:ext cx="2670048" cy="1444752"/>
          </a:xfrm>
          <a:prstGeom prst="rect">
            <a:avLst/>
          </a:prstGeom>
          <a:solidFill>
            <a:srgbClr val="002D55"/>
          </a:solidFill>
          <a:ln w="19050">
            <a:solidFill>
              <a:srgbClr val="C62828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47" name="Shape 45"/>
          <p:cNvSpPr/>
          <p:nvPr/>
        </p:nvSpPr>
        <p:spPr>
          <a:xfrm>
            <a:off x="320040" y="3017520"/>
            <a:ext cx="2670048" cy="73152"/>
          </a:xfrm>
          <a:prstGeom prst="rect">
            <a:avLst/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2404872" y="3090672"/>
            <a:ext cx="585216" cy="402336"/>
          </a:xfrm>
          <a:prstGeom prst="rect">
            <a:avLst/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</p:sp>
      <p:sp>
        <p:nvSpPr>
          <p:cNvPr id="49" name="Text 47"/>
          <p:cNvSpPr/>
          <p:nvPr/>
        </p:nvSpPr>
        <p:spPr>
          <a:xfrm>
            <a:off x="2404872" y="3090672"/>
            <a:ext cx="585216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OFF</a:t>
            </a:r>
            <a:endParaRPr lang="en-US" sz="700" dirty="0"/>
          </a:p>
          <a:p>
            <a:pPr algn="ctr" indent="0" marL="0">
              <a:buNone/>
            </a:pPr>
            <a:r>
              <a:rPr lang="en-US" sz="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TRACK</a:t>
            </a:r>
            <a:endParaRPr lang="en-US" sz="700" dirty="0"/>
          </a:p>
        </p:txBody>
      </p:sp>
      <p:sp>
        <p:nvSpPr>
          <p:cNvPr id="50" name="Text 48"/>
          <p:cNvSpPr/>
          <p:nvPr/>
        </p:nvSpPr>
        <p:spPr>
          <a:xfrm>
            <a:off x="411480" y="3127248"/>
            <a:ext cx="193852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Compliance Uplift</a:t>
            </a:r>
            <a:endParaRPr lang="en-US" sz="1100" dirty="0"/>
          </a:p>
        </p:txBody>
      </p:sp>
      <p:sp>
        <p:nvSpPr>
          <p:cNvPr id="51" name="Text 49"/>
          <p:cNvSpPr/>
          <p:nvPr/>
        </p:nvSpPr>
        <p:spPr>
          <a:xfrm>
            <a:off x="411480" y="3419856"/>
            <a:ext cx="248716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Owner: M. Garcia</a:t>
            </a:r>
            <a:endParaRPr lang="en-US" sz="800" dirty="0"/>
          </a:p>
        </p:txBody>
      </p:sp>
      <p:sp>
        <p:nvSpPr>
          <p:cNvPr id="52" name="Shape 50"/>
          <p:cNvSpPr/>
          <p:nvPr/>
        </p:nvSpPr>
        <p:spPr>
          <a:xfrm>
            <a:off x="411480" y="3657600"/>
            <a:ext cx="2487168" cy="128016"/>
          </a:xfrm>
          <a:prstGeom prst="rect">
            <a:avLst/>
          </a:prstGeom>
          <a:solidFill>
            <a:srgbClr val="003366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3" name="Shape 51"/>
          <p:cNvSpPr/>
          <p:nvPr/>
        </p:nvSpPr>
        <p:spPr>
          <a:xfrm>
            <a:off x="411480" y="3657600"/>
            <a:ext cx="547177" cy="128016"/>
          </a:xfrm>
          <a:prstGeom prst="rect">
            <a:avLst/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</p:sp>
      <p:sp>
        <p:nvSpPr>
          <p:cNvPr id="54" name="Text 52"/>
          <p:cNvSpPr/>
          <p:nvPr/>
        </p:nvSpPr>
        <p:spPr>
          <a:xfrm>
            <a:off x="411480" y="3813048"/>
            <a:ext cx="248716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22% complete</a:t>
            </a:r>
            <a:endParaRPr lang="en-US" sz="750" dirty="0"/>
          </a:p>
        </p:txBody>
      </p:sp>
      <p:sp>
        <p:nvSpPr>
          <p:cNvPr id="55" name="Shape 53"/>
          <p:cNvSpPr/>
          <p:nvPr/>
        </p:nvSpPr>
        <p:spPr>
          <a:xfrm>
            <a:off x="411480" y="4005072"/>
            <a:ext cx="2487168" cy="0"/>
          </a:xfrm>
          <a:prstGeom prst="line">
            <a:avLst/>
          </a:prstGeom>
          <a:noFill/>
          <a:ln w="6350">
            <a:solidFill>
              <a:srgbClr val="004D80"/>
            </a:solidFill>
            <a:prstDash val="dash"/>
          </a:ln>
        </p:spPr>
      </p:sp>
      <p:sp>
        <p:nvSpPr>
          <p:cNvPr id="56" name="Text 54"/>
          <p:cNvSpPr/>
          <p:nvPr/>
        </p:nvSpPr>
        <p:spPr>
          <a:xfrm>
            <a:off x="411480" y="4041648"/>
            <a:ext cx="248716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Risk: GDPR audit</a:t>
            </a:r>
            <a:endParaRPr lang="en-US" sz="800" dirty="0"/>
          </a:p>
        </p:txBody>
      </p:sp>
      <p:sp>
        <p:nvSpPr>
          <p:cNvPr id="57" name="Text 55"/>
          <p:cNvSpPr/>
          <p:nvPr/>
        </p:nvSpPr>
        <p:spPr>
          <a:xfrm>
            <a:off x="411480" y="4233672"/>
            <a:ext cx="248716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Next: Legal review: urgent</a:t>
            </a:r>
            <a:endParaRPr lang="en-US" sz="800" dirty="0"/>
          </a:p>
        </p:txBody>
      </p:sp>
      <p:sp>
        <p:nvSpPr>
          <p:cNvPr id="58" name="Shape 56"/>
          <p:cNvSpPr/>
          <p:nvPr/>
        </p:nvSpPr>
        <p:spPr>
          <a:xfrm>
            <a:off x="3246120" y="3017520"/>
            <a:ext cx="2670048" cy="1444752"/>
          </a:xfrm>
          <a:prstGeom prst="rect">
            <a:avLst/>
          </a:prstGeom>
          <a:solidFill>
            <a:srgbClr val="002D55"/>
          </a:solidFill>
          <a:ln w="19050">
            <a:solidFill>
              <a:srgbClr val="2E7D32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59" name="Shape 57"/>
          <p:cNvSpPr/>
          <p:nvPr/>
        </p:nvSpPr>
        <p:spPr>
          <a:xfrm>
            <a:off x="3246120" y="3017520"/>
            <a:ext cx="2670048" cy="73152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</p:sp>
      <p:sp>
        <p:nvSpPr>
          <p:cNvPr id="60" name="Shape 58"/>
          <p:cNvSpPr/>
          <p:nvPr/>
        </p:nvSpPr>
        <p:spPr>
          <a:xfrm>
            <a:off x="5330952" y="3090672"/>
            <a:ext cx="585216" cy="402336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</p:sp>
      <p:sp>
        <p:nvSpPr>
          <p:cNvPr id="61" name="Text 59"/>
          <p:cNvSpPr/>
          <p:nvPr/>
        </p:nvSpPr>
        <p:spPr>
          <a:xfrm>
            <a:off x="5330952" y="3090672"/>
            <a:ext cx="585216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</a:t>
            </a:r>
            <a:endParaRPr lang="en-US" sz="700" dirty="0"/>
          </a:p>
          <a:p>
            <a:pPr algn="ctr" indent="0" marL="0">
              <a:buNone/>
            </a:pPr>
            <a:r>
              <a:rPr lang="en-US" sz="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TRACK</a:t>
            </a:r>
            <a:endParaRPr lang="en-US" sz="700" dirty="0"/>
          </a:p>
        </p:txBody>
      </p:sp>
      <p:sp>
        <p:nvSpPr>
          <p:cNvPr id="62" name="Text 60"/>
          <p:cNvSpPr/>
          <p:nvPr/>
        </p:nvSpPr>
        <p:spPr>
          <a:xfrm>
            <a:off x="3337560" y="3127248"/>
            <a:ext cx="193852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Workforce Upskilling</a:t>
            </a:r>
            <a:endParaRPr lang="en-US" sz="1100" dirty="0"/>
          </a:p>
        </p:txBody>
      </p:sp>
      <p:sp>
        <p:nvSpPr>
          <p:cNvPr id="63" name="Text 61"/>
          <p:cNvSpPr/>
          <p:nvPr/>
        </p:nvSpPr>
        <p:spPr>
          <a:xfrm>
            <a:off x="3337560" y="3419856"/>
            <a:ext cx="248716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Owner: T. Nguyen</a:t>
            </a:r>
            <a:endParaRPr lang="en-US" sz="800" dirty="0"/>
          </a:p>
        </p:txBody>
      </p:sp>
      <p:sp>
        <p:nvSpPr>
          <p:cNvPr id="64" name="Shape 62"/>
          <p:cNvSpPr/>
          <p:nvPr/>
        </p:nvSpPr>
        <p:spPr>
          <a:xfrm>
            <a:off x="3337560" y="3657600"/>
            <a:ext cx="2487168" cy="128016"/>
          </a:xfrm>
          <a:prstGeom prst="rect">
            <a:avLst/>
          </a:prstGeom>
          <a:solidFill>
            <a:srgbClr val="003366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5" name="Shape 63"/>
          <p:cNvSpPr/>
          <p:nvPr/>
        </p:nvSpPr>
        <p:spPr>
          <a:xfrm>
            <a:off x="3337560" y="3657600"/>
            <a:ext cx="1492301" cy="128016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</p:sp>
      <p:sp>
        <p:nvSpPr>
          <p:cNvPr id="66" name="Text 64"/>
          <p:cNvSpPr/>
          <p:nvPr/>
        </p:nvSpPr>
        <p:spPr>
          <a:xfrm>
            <a:off x="3337560" y="3813048"/>
            <a:ext cx="248716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60% complete</a:t>
            </a:r>
            <a:endParaRPr lang="en-US" sz="750" dirty="0"/>
          </a:p>
        </p:txBody>
      </p:sp>
      <p:sp>
        <p:nvSpPr>
          <p:cNvPr id="67" name="Shape 65"/>
          <p:cNvSpPr/>
          <p:nvPr/>
        </p:nvSpPr>
        <p:spPr>
          <a:xfrm>
            <a:off x="3337560" y="4005072"/>
            <a:ext cx="2487168" cy="0"/>
          </a:xfrm>
          <a:prstGeom prst="line">
            <a:avLst/>
          </a:prstGeom>
          <a:noFill/>
          <a:ln w="6350">
            <a:solidFill>
              <a:srgbClr val="004D80"/>
            </a:solidFill>
            <a:prstDash val="dash"/>
          </a:ln>
        </p:spPr>
      </p:sp>
      <p:sp>
        <p:nvSpPr>
          <p:cNvPr id="68" name="Text 66"/>
          <p:cNvSpPr/>
          <p:nvPr/>
        </p:nvSpPr>
        <p:spPr>
          <a:xfrm>
            <a:off x="3337560" y="4041648"/>
            <a:ext cx="248716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Risk: Availability</a:t>
            </a:r>
            <a:endParaRPr lang="en-US" sz="800" dirty="0"/>
          </a:p>
        </p:txBody>
      </p:sp>
      <p:sp>
        <p:nvSpPr>
          <p:cNvPr id="69" name="Text 67"/>
          <p:cNvSpPr/>
          <p:nvPr/>
        </p:nvSpPr>
        <p:spPr>
          <a:xfrm>
            <a:off x="3337560" y="4233672"/>
            <a:ext cx="248716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Next: Wave 2 kick-off: wk 9</a:t>
            </a:r>
            <a:endParaRPr lang="en-US" sz="800" dirty="0"/>
          </a:p>
        </p:txBody>
      </p:sp>
      <p:sp>
        <p:nvSpPr>
          <p:cNvPr id="70" name="Shape 68"/>
          <p:cNvSpPr/>
          <p:nvPr/>
        </p:nvSpPr>
        <p:spPr>
          <a:xfrm>
            <a:off x="6172200" y="3017520"/>
            <a:ext cx="2670048" cy="1444752"/>
          </a:xfrm>
          <a:prstGeom prst="rect">
            <a:avLst/>
          </a:prstGeom>
          <a:solidFill>
            <a:srgbClr val="002D55"/>
          </a:solidFill>
          <a:ln w="19050">
            <a:solidFill>
              <a:srgbClr val="E65100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71" name="Shape 69"/>
          <p:cNvSpPr/>
          <p:nvPr/>
        </p:nvSpPr>
        <p:spPr>
          <a:xfrm>
            <a:off x="6172200" y="3017520"/>
            <a:ext cx="2670048" cy="73152"/>
          </a:xfrm>
          <a:prstGeom prst="rect">
            <a:avLst/>
          </a:prstGeom>
          <a:solidFill>
            <a:srgbClr val="E65100"/>
          </a:solidFill>
          <a:ln w="12700">
            <a:solidFill>
              <a:srgbClr val="E65100"/>
            </a:solidFill>
            <a:prstDash val="solid"/>
          </a:ln>
        </p:spPr>
      </p:sp>
      <p:sp>
        <p:nvSpPr>
          <p:cNvPr id="72" name="Shape 70"/>
          <p:cNvSpPr/>
          <p:nvPr/>
        </p:nvSpPr>
        <p:spPr>
          <a:xfrm>
            <a:off x="8257032" y="3090672"/>
            <a:ext cx="585216" cy="402336"/>
          </a:xfrm>
          <a:prstGeom prst="rect">
            <a:avLst/>
          </a:prstGeom>
          <a:solidFill>
            <a:srgbClr val="E65100"/>
          </a:solidFill>
          <a:ln w="12700">
            <a:solidFill>
              <a:srgbClr val="E65100"/>
            </a:solidFill>
            <a:prstDash val="solid"/>
          </a:ln>
        </p:spPr>
      </p:sp>
      <p:sp>
        <p:nvSpPr>
          <p:cNvPr id="73" name="Text 71"/>
          <p:cNvSpPr/>
          <p:nvPr/>
        </p:nvSpPr>
        <p:spPr>
          <a:xfrm>
            <a:off x="8257032" y="3090672"/>
            <a:ext cx="585216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</a:t>
            </a:r>
            <a:endParaRPr lang="en-US" sz="700" dirty="0"/>
          </a:p>
          <a:p>
            <a:pPr algn="ctr" indent="0" marL="0">
              <a:buNone/>
            </a:pPr>
            <a:r>
              <a:rPr lang="en-US" sz="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RISK</a:t>
            </a:r>
            <a:endParaRPr lang="en-US" sz="700" dirty="0"/>
          </a:p>
        </p:txBody>
      </p:sp>
      <p:sp>
        <p:nvSpPr>
          <p:cNvPr id="74" name="Text 72"/>
          <p:cNvSpPr/>
          <p:nvPr/>
        </p:nvSpPr>
        <p:spPr>
          <a:xfrm>
            <a:off x="6263640" y="3127248"/>
            <a:ext cx="193852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Customer Portal MVP</a:t>
            </a:r>
            <a:endParaRPr lang="en-US" sz="1100" dirty="0"/>
          </a:p>
        </p:txBody>
      </p:sp>
      <p:sp>
        <p:nvSpPr>
          <p:cNvPr id="75" name="Text 73"/>
          <p:cNvSpPr/>
          <p:nvPr/>
        </p:nvSpPr>
        <p:spPr>
          <a:xfrm>
            <a:off x="6263640" y="3419856"/>
            <a:ext cx="248716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Owner: L. Brown</a:t>
            </a:r>
            <a:endParaRPr lang="en-US" sz="800" dirty="0"/>
          </a:p>
        </p:txBody>
      </p:sp>
      <p:sp>
        <p:nvSpPr>
          <p:cNvPr id="76" name="Shape 74"/>
          <p:cNvSpPr/>
          <p:nvPr/>
        </p:nvSpPr>
        <p:spPr>
          <a:xfrm>
            <a:off x="6263640" y="3657600"/>
            <a:ext cx="2487168" cy="128016"/>
          </a:xfrm>
          <a:prstGeom prst="rect">
            <a:avLst/>
          </a:prstGeom>
          <a:solidFill>
            <a:srgbClr val="003366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7" name="Shape 75"/>
          <p:cNvSpPr/>
          <p:nvPr/>
        </p:nvSpPr>
        <p:spPr>
          <a:xfrm>
            <a:off x="6263640" y="3657600"/>
            <a:ext cx="945124" cy="128016"/>
          </a:xfrm>
          <a:prstGeom prst="rect">
            <a:avLst/>
          </a:prstGeom>
          <a:solidFill>
            <a:srgbClr val="E65100"/>
          </a:solidFill>
          <a:ln w="12700">
            <a:solidFill>
              <a:srgbClr val="E65100"/>
            </a:solidFill>
            <a:prstDash val="solid"/>
          </a:ln>
        </p:spPr>
      </p:sp>
      <p:sp>
        <p:nvSpPr>
          <p:cNvPr id="78" name="Text 76"/>
          <p:cNvSpPr/>
          <p:nvPr/>
        </p:nvSpPr>
        <p:spPr>
          <a:xfrm>
            <a:off x="6263640" y="3813048"/>
            <a:ext cx="248716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38% complete</a:t>
            </a:r>
            <a:endParaRPr lang="en-US" sz="750" dirty="0"/>
          </a:p>
        </p:txBody>
      </p:sp>
      <p:sp>
        <p:nvSpPr>
          <p:cNvPr id="79" name="Shape 77"/>
          <p:cNvSpPr/>
          <p:nvPr/>
        </p:nvSpPr>
        <p:spPr>
          <a:xfrm>
            <a:off x="6263640" y="4005072"/>
            <a:ext cx="2487168" cy="0"/>
          </a:xfrm>
          <a:prstGeom prst="line">
            <a:avLst/>
          </a:prstGeom>
          <a:noFill/>
          <a:ln w="6350">
            <a:solidFill>
              <a:srgbClr val="004D80"/>
            </a:solidFill>
            <a:prstDash val="dash"/>
          </a:ln>
        </p:spPr>
      </p:sp>
      <p:sp>
        <p:nvSpPr>
          <p:cNvPr id="80" name="Text 78"/>
          <p:cNvSpPr/>
          <p:nvPr/>
        </p:nvSpPr>
        <p:spPr>
          <a:xfrm>
            <a:off x="6263640" y="4041648"/>
            <a:ext cx="248716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Risk: Vendor lag</a:t>
            </a:r>
            <a:endParaRPr lang="en-US" sz="800" dirty="0"/>
          </a:p>
        </p:txBody>
      </p:sp>
      <p:sp>
        <p:nvSpPr>
          <p:cNvPr id="81" name="Text 79"/>
          <p:cNvSpPr/>
          <p:nvPr/>
        </p:nvSpPr>
        <p:spPr>
          <a:xfrm>
            <a:off x="6263640" y="4233672"/>
            <a:ext cx="248716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Next: UX revision: wk 7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S|B Resources — Governance &amp; Risk</dc:title>
  <dc:subject>PptxGenJS Presentation</dc:subject>
  <dc:creator>Soufiane Boudarraja</dc:creator>
  <cp:lastModifiedBy>Soufiane Boudarraja</cp:lastModifiedBy>
  <cp:revision>1</cp:revision>
  <dcterms:created xsi:type="dcterms:W3CDTF">2026-03-08T11:50:50Z</dcterms:created>
  <dcterms:modified xsi:type="dcterms:W3CDTF">2026-03-08T11:50:50Z</dcterms:modified>
</cp:coreProperties>
</file>