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1097280"/>
            <a:ext cx="4114800" cy="4114800"/>
          </a:xfrm>
          <a:prstGeom prst="ellipse">
            <a:avLst/>
          </a:prstGeom>
          <a:solidFill>
            <a:srgbClr val="003366">
              <a:alpha val="40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-548640"/>
            <a:ext cx="2926080" cy="2926080"/>
          </a:xfrm>
          <a:prstGeom prst="ellipse">
            <a:avLst/>
          </a:prstGeom>
          <a:solidFill>
            <a:srgbClr val="002D55">
              <a:alpha val="30000"/>
            </a:srgbClr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3474720"/>
            <a:ext cx="1371600" cy="1645920"/>
          </a:xfrm>
          <a:prstGeom prst="rect">
            <a:avLst/>
          </a:prstGeom>
          <a:solidFill>
            <a:srgbClr val="336699">
              <a:alpha val="25000"/>
            </a:srgbClr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412480" y="3931920"/>
            <a:ext cx="731520" cy="1188720"/>
          </a:xfrm>
          <a:prstGeom prst="rect">
            <a:avLst/>
          </a:prstGeom>
          <a:solidFill>
            <a:srgbClr val="FF6600">
              <a:alpha val="30000"/>
            </a:srgbClr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20040" y="100584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320040" y="182880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Analysis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320040" y="2788920"/>
            <a:ext cx="4114800" cy="3657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926080"/>
            <a:ext cx="6583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Fill-in-the-blank templates for every process challenge.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layout that fits your audience.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3822192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379476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" y="4041648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401421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 (VSM)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4261104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42336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4480560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445312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Swimlane Diagram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4700016"/>
            <a:ext cx="54864" cy="128016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" y="467258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49651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Dark Version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 — Worksheet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your process step by step — surface the pain and find the fix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828800" cy="347472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103120" y="1389888"/>
            <a:ext cx="1463040" cy="347472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03120" y="1389888"/>
            <a:ext cx="1463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 To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566160" y="1389888"/>
            <a:ext cx="2377440" cy="347472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66160" y="1389888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/ Friction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943600" y="1389888"/>
            <a:ext cx="1005840" cy="347472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0" y="1389888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(H/M/L)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949440" y="1389888"/>
            <a:ext cx="1371600" cy="347472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49440" y="1389888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It First?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1737360"/>
            <a:ext cx="18288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103120" y="1737360"/>
            <a:ext cx="14630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66160" y="1737360"/>
            <a:ext cx="23774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1737360"/>
            <a:ext cx="10058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949440" y="1737360"/>
            <a:ext cx="13716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470648" y="1901952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70648" y="1901952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74320" y="2267712"/>
            <a:ext cx="182880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103120" y="2267712"/>
            <a:ext cx="14630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566160" y="2267712"/>
            <a:ext cx="23774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943600" y="2267712"/>
            <a:ext cx="10058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949440" y="2267712"/>
            <a:ext cx="137160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470648" y="2432304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70648" y="2432304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274320" y="2798064"/>
            <a:ext cx="18288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103120" y="2798064"/>
            <a:ext cx="14630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566160" y="2798064"/>
            <a:ext cx="23774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943600" y="2798064"/>
            <a:ext cx="10058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949440" y="2798064"/>
            <a:ext cx="13716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470648" y="2962656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70648" y="2962656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274320" y="3328416"/>
            <a:ext cx="182880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103120" y="3328416"/>
            <a:ext cx="14630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566160" y="3328416"/>
            <a:ext cx="23774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943600" y="3328416"/>
            <a:ext cx="100584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949440" y="3328416"/>
            <a:ext cx="1371600" cy="53035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470648" y="3493008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470648" y="3493008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274320" y="3858768"/>
            <a:ext cx="18288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103120" y="3858768"/>
            <a:ext cx="14630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566160" y="3858768"/>
            <a:ext cx="23774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943600" y="3858768"/>
            <a:ext cx="100584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949440" y="3858768"/>
            <a:ext cx="1371600" cy="530352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470648" y="4023360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002D55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470648" y="4023360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274320" y="4572000"/>
            <a:ext cx="4114800" cy="292608"/>
          </a:xfrm>
          <a:prstGeom prst="roundRect">
            <a:avLst>
              <a:gd name="adj" fmla="val 15625"/>
            </a:avLst>
          </a:prstGeom>
          <a:solidFill>
            <a:srgbClr val="1A0D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74320" y="4572000"/>
            <a:ext cx="4114800" cy="292608"/>
          </a:xfrm>
          <a:prstGeom prst="rect">
            <a:avLst/>
          </a:prstGeom>
          <a:noFill/>
          <a:ln/>
        </p:spPr>
        <p:txBody>
          <a:bodyPr wrap="square" lIns="0" tIns="1270" rIns="127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Mark one 'Fix It First' — the highest-impact change you can make this sprint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4754880" y="4617720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= High impact  ·  M = Medium  ·  L = Low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Priority 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Plot each friction point by effort to fix vs impact — focus on top-right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371600" y="1389888"/>
            <a:ext cx="2377440" cy="1554480"/>
          </a:xfrm>
          <a:prstGeom prst="rect">
            <a:avLst/>
          </a:prstGeom>
          <a:solidFill>
            <a:srgbClr val="001022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81328" y="152704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Effort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81328" y="198424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Deprioritise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645920" y="244144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194560" y="244144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749040" y="1389888"/>
            <a:ext cx="2377440" cy="155448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58768" y="152704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Effort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858768" y="198424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carefully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023360" y="244144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2336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572000" y="244144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371600" y="2944368"/>
            <a:ext cx="2377440" cy="155448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481328" y="308152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Effort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481328" y="353872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fix or skip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645920" y="399592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4592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F5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194560" y="399592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19456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3749040" y="2944368"/>
            <a:ext cx="2377440" cy="1554480"/>
          </a:xfrm>
          <a:prstGeom prst="rect">
            <a:avLst/>
          </a:prstGeom>
          <a:solidFill>
            <a:srgbClr val="003322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58768" y="308152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Effort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858768" y="353872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Fix First!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023360" y="399592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02336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F7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572000" y="3995928"/>
            <a:ext cx="292608" cy="292608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F8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1371600" y="4590288"/>
            <a:ext cx="4754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TO FIX →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94360" y="1389888"/>
            <a:ext cx="6858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spc="100" kern="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400800" y="1389888"/>
            <a:ext cx="2468880" cy="3108960"/>
          </a:xfrm>
          <a:prstGeom prst="rect">
            <a:avLst/>
          </a:prstGeom>
          <a:solidFill>
            <a:srgbClr val="001E3C"/>
          </a:solidFill>
          <a:ln w="12700">
            <a:solidFill>
              <a:srgbClr val="004D8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400800" y="1389888"/>
            <a:ext cx="2468880" cy="34747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0800" y="138988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LOG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492240" y="1847088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92240" y="18470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6803136" y="1883664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839712" y="1883664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6492240" y="2267712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492240" y="226771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F2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6803136" y="2304288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839712" y="2304288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6492240" y="2688336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92240" y="268833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6803136" y="2724912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39712" y="2724912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6492240" y="3108960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492240" y="310896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6803136" y="3145536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839712" y="3145536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6492240" y="3529584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92240" y="352958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F5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6803136" y="3566160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839712" y="3566160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6492240" y="3950208"/>
            <a:ext cx="256032" cy="256032"/>
          </a:xfrm>
          <a:prstGeom prst="ellipse">
            <a:avLst/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492240" y="395020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6803136" y="3986784"/>
            <a:ext cx="1920240" cy="20116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839712" y="3986784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3 Friction Points — Action 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down to the three frictions that matter most and define the fix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8595360" cy="1078992"/>
          </a:xfrm>
          <a:prstGeom prst="rect">
            <a:avLst/>
          </a:prstGeom>
          <a:solidFill>
            <a:srgbClr val="001E3C"/>
          </a:solidFill>
          <a:ln w="9525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7472" y="1655064"/>
            <a:ext cx="548640" cy="54864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" y="16550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05840" y="148132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#1  —  HIGHEST IMPACT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05840" y="17739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1005840" y="1956816"/>
            <a:ext cx="256032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78992" y="1956816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749040" y="177393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749040" y="1956816"/>
            <a:ext cx="228600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22192" y="1956816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17920" y="1773936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217920" y="1956816"/>
            <a:ext cx="128016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91072" y="1956816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589520" y="1655064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589520" y="1655064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74320" y="2560320"/>
            <a:ext cx="8595360" cy="1078992"/>
          </a:xfrm>
          <a:prstGeom prst="rect">
            <a:avLst/>
          </a:prstGeom>
          <a:solidFill>
            <a:srgbClr val="001E3C"/>
          </a:solidFill>
          <a:ln w="9525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47472" y="2825496"/>
            <a:ext cx="548640" cy="54864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" y="282549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05840" y="26517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#2  —  SECOND PRIORITY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05840" y="294436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005840" y="3127248"/>
            <a:ext cx="256032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78992" y="3127248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749040" y="294436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749040" y="3127248"/>
            <a:ext cx="228600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822192" y="3127248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217920" y="294436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217920" y="3127248"/>
            <a:ext cx="128016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91072" y="3127248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589520" y="2825496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589520" y="2825496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3730752"/>
            <a:ext cx="8595360" cy="1078992"/>
          </a:xfrm>
          <a:prstGeom prst="rect">
            <a:avLst/>
          </a:prstGeom>
          <a:solidFill>
            <a:srgbClr val="001E3C"/>
          </a:solidFill>
          <a:ln w="9525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347472" y="3995928"/>
            <a:ext cx="548640" cy="548640"/>
          </a:xfrm>
          <a:prstGeom prst="ellipse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7472" y="399592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005840" y="382219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#3  —  THIRD PRIORITY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1005840" y="41148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005840" y="4297680"/>
            <a:ext cx="256032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078992" y="4297680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3749040" y="41148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3749040" y="4297680"/>
            <a:ext cx="228600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822192" y="4297680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6217920" y="41148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6217920" y="4297680"/>
            <a:ext cx="128016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291072" y="4297680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589520" y="3995928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003366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589520" y="3995928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0" cy="73152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731520"/>
            <a:ext cx="3200400" cy="3200400"/>
          </a:xfrm>
          <a:prstGeom prst="ellipse">
            <a:avLst/>
          </a:prstGeom>
          <a:solidFill>
            <a:srgbClr val="E8EEF4">
              <a:alpha val="60000"/>
            </a:srgbClr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0" y="1188720"/>
            <a:ext cx="2194560" cy="2194560"/>
          </a:xfrm>
          <a:prstGeom prst="ellipse">
            <a:avLst/>
          </a:prstGeom>
          <a:solidFill>
            <a:srgbClr val="D6E4F0">
              <a:alpha val="50000"/>
            </a:srgbClr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502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RESOURCES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Mapping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57200" y="173736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Analysis</a:t>
            </a:r>
            <a:endParaRPr lang="en-US" sz="5200" dirty="0"/>
          </a:p>
        </p:txBody>
      </p:sp>
      <p:sp>
        <p:nvSpPr>
          <p:cNvPr id="9" name="Shape 7"/>
          <p:cNvSpPr/>
          <p:nvPr/>
        </p:nvSpPr>
        <p:spPr>
          <a:xfrm>
            <a:off x="457200" y="2724912"/>
            <a:ext cx="4114800" cy="36576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8346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Version  ·  All templates below are optimised for printing and sharing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64992"/>
            <a:ext cx="54864" cy="1280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333756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3584448"/>
            <a:ext cx="54864" cy="1280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355701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 (VSM)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3803904"/>
            <a:ext cx="54864" cy="1280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776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54864" cy="1280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99592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Swimlane Diagram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4242816"/>
            <a:ext cx="54864" cy="12801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1792" y="421538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9651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soufianeboudarraja.com  |  Light Version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Process Flow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your process from trigger to outcome — one step per box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572768"/>
            <a:ext cx="132588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7472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7472" y="2651760"/>
            <a:ext cx="132588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673352" y="2075688"/>
            <a:ext cx="256032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920240" y="1993392"/>
            <a:ext cx="9144" cy="16459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929384" y="1572768"/>
            <a:ext cx="1325880" cy="10058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929384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929384" y="2651760"/>
            <a:ext cx="132588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929384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55264" y="2075688"/>
            <a:ext cx="256032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02152" y="1993392"/>
            <a:ext cx="9144" cy="16459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11296" y="1572768"/>
            <a:ext cx="1325880" cy="10058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511296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511296" y="2651760"/>
            <a:ext cx="132588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11296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837176" y="2075688"/>
            <a:ext cx="256032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084064" y="1993392"/>
            <a:ext cx="9144" cy="16459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093208" y="1572768"/>
            <a:ext cx="1325880" cy="10058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093208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93208" y="2651760"/>
            <a:ext cx="132588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93208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419088" y="2075688"/>
            <a:ext cx="256032" cy="0"/>
          </a:xfrm>
          <a:prstGeom prst="line">
            <a:avLst/>
          </a:prstGeom>
          <a:noFill/>
          <a:ln w="25400">
            <a:solidFill>
              <a:srgbClr val="33669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665976" y="1993392"/>
            <a:ext cx="9144" cy="164592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675120" y="1572768"/>
            <a:ext cx="1325880" cy="1005840"/>
          </a:xfrm>
          <a:prstGeom prst="rect">
            <a:avLst/>
          </a:prstGeom>
          <a:solidFill>
            <a:srgbClr val="003366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675120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675120" y="2651760"/>
            <a:ext cx="132588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675120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 rot="2700000">
            <a:off x="3643884" y="3054096"/>
            <a:ext cx="512064" cy="512064"/>
          </a:xfrm>
          <a:prstGeom prst="rect">
            <a:avLst/>
          </a:prstGeom>
          <a:solidFill>
            <a:srgbClr val="D6E4F0"/>
          </a:solidFill>
          <a:ln w="19050">
            <a:solidFill>
              <a:srgbClr val="33669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43884" y="3054096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3351276" y="360273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Point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347472" y="4617720"/>
            <a:ext cx="182880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852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/ Trigger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090672" y="4617720"/>
            <a:ext cx="182880" cy="146304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284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/ Output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833872" y="4617720"/>
            <a:ext cx="182880" cy="146304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0716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3-Lane Swimlane 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each step to a role — see where handoffs happen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0" y="1417320"/>
            <a:ext cx="9144000" cy="914400"/>
          </a:xfrm>
          <a:prstGeom prst="rect">
            <a:avLst/>
          </a:prstGeom>
          <a:solidFill>
            <a:srgbClr val="EEF4FA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417320"/>
            <a:ext cx="1097280" cy="9144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14173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0" y="2331720"/>
            <a:ext cx="914400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331720"/>
            <a:ext cx="1097280" cy="9144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0" y="23317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Dept 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3246120"/>
            <a:ext cx="9144000" cy="914400"/>
          </a:xfrm>
          <a:prstGeom prst="rect">
            <a:avLst/>
          </a:prstGeom>
          <a:solidFill>
            <a:srgbClr val="EEF4FA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46120"/>
            <a:ext cx="1097280" cy="9144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0" y="32461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Dept B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234440" y="16002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FF6600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234440" y="16002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377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E8EEF4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377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520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E8EEF4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520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520440" y="34290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E8EEF4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520440" y="34290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Needed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663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E8EEF4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663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806440" y="16002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003366"/>
          </a:solidFill>
          <a:ln w="1270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806440" y="16002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331720" y="1874520"/>
            <a:ext cx="0" cy="91440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3383280" y="2788920"/>
            <a:ext cx="137160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17720" y="2788920"/>
            <a:ext cx="0" cy="91440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4617720" y="2788920"/>
            <a:ext cx="0" cy="91440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5760720" y="1874520"/>
            <a:ext cx="0" cy="914400"/>
          </a:xfrm>
          <a:prstGeom prst="line">
            <a:avLst/>
          </a:prstGeom>
          <a:noFill/>
          <a:ln w="19050">
            <a:solidFill>
              <a:srgbClr val="336699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267712" y="1764792"/>
            <a:ext cx="219456" cy="219456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267712" y="1764792"/>
            <a:ext cx="2194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7132320" y="461772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= Handoff Point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4-Lane Swimlane 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cross-functional processes — map who does what at every stage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0" y="1417320"/>
            <a:ext cx="9144000" cy="713232"/>
          </a:xfrm>
          <a:prstGeom prst="rect">
            <a:avLst/>
          </a:prstGeom>
          <a:solidFill>
            <a:srgbClr val="EEF4FA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417320"/>
            <a:ext cx="1051560" cy="713232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288" y="1417320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0" y="2130552"/>
            <a:ext cx="91440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130552"/>
            <a:ext cx="1051560" cy="713232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8288" y="2130552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Office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0" y="2843784"/>
            <a:ext cx="9144000" cy="713232"/>
          </a:xfrm>
          <a:prstGeom prst="rect">
            <a:avLst/>
          </a:prstGeom>
          <a:solidFill>
            <a:srgbClr val="EEF4FA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2843784"/>
            <a:ext cx="1051560" cy="713232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288" y="2843784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Office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0" y="3557016"/>
            <a:ext cx="91440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557016"/>
            <a:ext cx="1051560" cy="713232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8288" y="3557016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/ Tool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143000" y="155448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FF6600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143000" y="155448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14884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14884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15468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15468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154680" y="298094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154680" y="298094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54680" y="369417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3154680" y="369417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160520" y="298094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160520" y="298094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16636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516636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72200" y="155448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6172200" y="155448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223760" y="1417320"/>
            <a:ext cx="169164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23760" y="1417320"/>
            <a:ext cx="1691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process notes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pain points here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&amp; After Process Comparison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current state vs the improved state side by side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4023360" cy="3291840"/>
          </a:xfrm>
          <a:prstGeom prst="rect">
            <a:avLst/>
          </a:prstGeom>
          <a:solidFill>
            <a:srgbClr val="F0F4F8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389888"/>
            <a:ext cx="4023360" cy="32004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38988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783080" y="1874520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FF6600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83080" y="1874520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286000" y="2377440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83080" y="2542032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2542032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286000" y="3044952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83080" y="3209544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209544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286000" y="3712464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783080" y="3877056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3877056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Rework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286000" y="4379976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783080" y="4544568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83080" y="4544568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54880" y="1389888"/>
            <a:ext cx="4023360" cy="3291840"/>
          </a:xfrm>
          <a:prstGeom prst="rect">
            <a:avLst/>
          </a:prstGeom>
          <a:solidFill>
            <a:srgbClr val="F0F4F8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54880" y="1389888"/>
            <a:ext cx="4023360" cy="32004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0" y="138988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STATE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63640" y="1874520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FF6600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3640" y="1874520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766560" y="2377440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263640" y="2542032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63640" y="2542032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766560" y="3044952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263640" y="3209544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E8EEF4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63640" y="3209544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766560" y="3712464"/>
            <a:ext cx="0" cy="164592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63640" y="3877056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3366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63640" y="3877056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315968" y="3035808"/>
            <a:ext cx="402336" cy="0"/>
          </a:xfrm>
          <a:prstGeom prst="line">
            <a:avLst/>
          </a:prstGeom>
          <a:noFill/>
          <a:ln w="31750">
            <a:solidFill>
              <a:srgbClr val="FF66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79392" y="2944368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3200400" y="44348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00400" y="443484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  Document your improvement delta here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 — Full Template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process time, wait time, and value vs. waste across every step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Value Stream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572768"/>
            <a:ext cx="1143000" cy="777240"/>
          </a:xfrm>
          <a:prstGeom prst="rect">
            <a:avLst/>
          </a:prstGeom>
          <a:solidFill>
            <a:srgbClr val="003366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7472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 rot="2700000">
            <a:off x="1481328" y="1709928"/>
            <a:ext cx="329184" cy="329184"/>
          </a:xfrm>
          <a:prstGeom prst="rect">
            <a:avLst/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81328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14" name="Shape 12"/>
          <p:cNvSpPr/>
          <p:nvPr/>
        </p:nvSpPr>
        <p:spPr>
          <a:xfrm>
            <a:off x="1490472" y="1961388"/>
            <a:ext cx="31089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01368" y="1572768"/>
            <a:ext cx="1143000" cy="7772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1801368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801368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01368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372868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372868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801368" y="2121408"/>
            <a:ext cx="1143000" cy="228600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801368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 rot="2700000">
            <a:off x="2935224" y="1709928"/>
            <a:ext cx="329184" cy="329184"/>
          </a:xfrm>
          <a:prstGeom prst="rect">
            <a:avLst/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935224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2944368" y="1961388"/>
            <a:ext cx="31089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55264" y="1572768"/>
            <a:ext cx="1143000" cy="7772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55264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55264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55264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3826764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26764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3255264" y="2121408"/>
            <a:ext cx="1143000" cy="228600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55264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 rot="2700000">
            <a:off x="4389120" y="1709928"/>
            <a:ext cx="329184" cy="329184"/>
          </a:xfrm>
          <a:prstGeom prst="rect">
            <a:avLst/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389120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4398264" y="1961388"/>
            <a:ext cx="31089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09160" y="1572768"/>
            <a:ext cx="1143000" cy="7772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4709160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09160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09160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5280660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280660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709160" y="2121408"/>
            <a:ext cx="1143000" cy="228600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709160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 rot="2700000">
            <a:off x="5843016" y="1709928"/>
            <a:ext cx="329184" cy="329184"/>
          </a:xfrm>
          <a:prstGeom prst="rect">
            <a:avLst/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843016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47" name="Shape 45"/>
          <p:cNvSpPr/>
          <p:nvPr/>
        </p:nvSpPr>
        <p:spPr>
          <a:xfrm>
            <a:off x="5852160" y="1961388"/>
            <a:ext cx="31089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163056" y="1572768"/>
            <a:ext cx="1143000" cy="77724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9" name="Text 47"/>
          <p:cNvSpPr/>
          <p:nvPr/>
        </p:nvSpPr>
        <p:spPr>
          <a:xfrm>
            <a:off x="6163056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163056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163056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6734556" y="1892808"/>
            <a:ext cx="571500" cy="22860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734556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6163056" y="2121408"/>
            <a:ext cx="1143000" cy="228600"/>
          </a:xfrm>
          <a:prstGeom prst="rect">
            <a:avLst/>
          </a:prstGeom>
          <a:solidFill>
            <a:srgbClr val="FFF3E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163056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 rot="2700000">
            <a:off x="7296912" y="1709928"/>
            <a:ext cx="329184" cy="329184"/>
          </a:xfrm>
          <a:prstGeom prst="rect">
            <a:avLst/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296912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58" name="Shape 56"/>
          <p:cNvSpPr/>
          <p:nvPr/>
        </p:nvSpPr>
        <p:spPr>
          <a:xfrm>
            <a:off x="7306056" y="1961388"/>
            <a:ext cx="310896" cy="0"/>
          </a:xfrm>
          <a:prstGeom prst="line">
            <a:avLst/>
          </a:prstGeom>
          <a:noFill/>
          <a:ln w="19050">
            <a:solidFill>
              <a:srgbClr val="336699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616952" y="1572768"/>
            <a:ext cx="1143000" cy="777240"/>
          </a:xfrm>
          <a:prstGeom prst="rect">
            <a:avLst/>
          </a:prstGeom>
          <a:solidFill>
            <a:srgbClr val="003366"/>
          </a:solidFill>
          <a:ln w="12700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60" name="Text 58"/>
          <p:cNvSpPr/>
          <p:nvPr/>
        </p:nvSpPr>
        <p:spPr>
          <a:xfrm>
            <a:off x="7616952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347472" y="2788920"/>
            <a:ext cx="8412480" cy="274320"/>
          </a:xfrm>
          <a:prstGeom prst="rect">
            <a:avLst/>
          </a:prstGeom>
          <a:solidFill>
            <a:srgbClr val="D6E4F0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47472" y="27889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Total Lead Time: fill in total time here →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47472" y="3273552"/>
            <a:ext cx="182880" cy="1828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58521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 Time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246888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3182112" y="3273552"/>
            <a:ext cx="182880" cy="18288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41985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Non-Value-Added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530352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016752" y="3273552"/>
            <a:ext cx="182880" cy="1828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25449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 Time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813816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858000" y="3200400"/>
            <a:ext cx="1920240" cy="685800"/>
          </a:xfrm>
          <a:prstGeom prst="ellipse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858000" y="320040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Simplified VSM — 3-Step Focus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you need a quick snapshot of one key process segment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Value Stream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463040"/>
            <a:ext cx="2377440" cy="2560320"/>
          </a:xfrm>
          <a:prstGeom prst="rect">
            <a:avLst/>
          </a:prstGeom>
          <a:solidFill>
            <a:srgbClr val="F0F4F8"/>
          </a:solidFill>
          <a:ln w="1905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463040"/>
            <a:ext cx="2377440" cy="36576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1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1965960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350008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" y="2734056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118104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3502152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752344" y="2542032"/>
            <a:ext cx="438912" cy="402336"/>
          </a:xfrm>
          <a:prstGeom prst="ellipse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52344" y="2542032"/>
            <a:ext cx="438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246120" y="1463040"/>
            <a:ext cx="2377440" cy="2560320"/>
          </a:xfrm>
          <a:prstGeom prst="rect">
            <a:avLst/>
          </a:prstGeom>
          <a:solidFill>
            <a:srgbClr val="F0F4F8"/>
          </a:solidFill>
          <a:ln w="1905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46120" y="1463040"/>
            <a:ext cx="2377440" cy="36576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4612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383280" y="1965960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8328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383280" y="2350008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8328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383280" y="2734056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38328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383280" y="3118104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8328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383280" y="3502152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678424" y="2542032"/>
            <a:ext cx="438912" cy="402336"/>
          </a:xfrm>
          <a:prstGeom prst="ellipse">
            <a:avLst/>
          </a:prstGeom>
          <a:solidFill>
            <a:srgbClr val="FFF3E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678424" y="2542032"/>
            <a:ext cx="438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172200" y="1463040"/>
            <a:ext cx="2377440" cy="2560320"/>
          </a:xfrm>
          <a:prstGeom prst="rect">
            <a:avLst/>
          </a:prstGeom>
          <a:solidFill>
            <a:srgbClr val="F0F4F8"/>
          </a:solidFill>
          <a:ln w="19050">
            <a:solidFill>
              <a:srgbClr val="336699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72200" y="1463040"/>
            <a:ext cx="2377440" cy="365760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17220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3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309360" y="1965960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309360" y="2350008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0936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309360" y="2734056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30936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6309360" y="3118104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6309360" y="3502152"/>
            <a:ext cx="2103120" cy="29260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20040" y="4279392"/>
            <a:ext cx="2377440" cy="4114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1148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Lead Time: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55448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246120" y="4279392"/>
            <a:ext cx="2377440" cy="4114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33756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VA Time: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48056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172200" y="4279392"/>
            <a:ext cx="2377440" cy="411480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6364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Efficiency Ratio: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740664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Process Flow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your process from trigger to outcome — one step per box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572768"/>
            <a:ext cx="1325880" cy="1005840"/>
          </a:xfrm>
          <a:prstGeom prst="rect">
            <a:avLst/>
          </a:prstGeom>
          <a:solidFill>
            <a:srgbClr val="FF6600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7472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7472" y="2651760"/>
            <a:ext cx="1325880" cy="2286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673352" y="2075688"/>
            <a:ext cx="256032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920240" y="1993392"/>
            <a:ext cx="9144" cy="16459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929384" y="1572768"/>
            <a:ext cx="1325880" cy="10058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929384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929384" y="2651760"/>
            <a:ext cx="1325880" cy="2286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929384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55264" y="2075688"/>
            <a:ext cx="256032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502152" y="1993392"/>
            <a:ext cx="9144" cy="16459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11296" y="1572768"/>
            <a:ext cx="1325880" cy="10058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511296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511296" y="2651760"/>
            <a:ext cx="1325880" cy="2286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11296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837176" y="2075688"/>
            <a:ext cx="256032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084064" y="1993392"/>
            <a:ext cx="9144" cy="16459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093208" y="1572768"/>
            <a:ext cx="1325880" cy="10058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093208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[Action]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093208" y="2651760"/>
            <a:ext cx="1325880" cy="2286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93208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419088" y="2075688"/>
            <a:ext cx="256032" cy="0"/>
          </a:xfrm>
          <a:prstGeom prst="line">
            <a:avLst/>
          </a:prstGeom>
          <a:noFill/>
          <a:ln w="25400">
            <a:solidFill>
              <a:srgbClr val="6699C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665976" y="1993392"/>
            <a:ext cx="9144" cy="164592"/>
          </a:xfrm>
          <a:prstGeom prst="rect">
            <a:avLst/>
          </a:prstGeom>
          <a:solidFill>
            <a:srgbClr val="6699CC"/>
          </a:solidFill>
          <a:ln w="12700">
            <a:solidFill>
              <a:srgbClr val="6699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675120" y="1572768"/>
            <a:ext cx="1325880" cy="1005840"/>
          </a:xfrm>
          <a:prstGeom prst="rect">
            <a:avLst/>
          </a:prstGeom>
          <a:solidFill>
            <a:srgbClr val="336699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675120" y="1572768"/>
            <a:ext cx="1325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/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675120" y="2651760"/>
            <a:ext cx="1325880" cy="2286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675120" y="2651760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 rot="2700000">
            <a:off x="3643884" y="3054096"/>
            <a:ext cx="512064" cy="512064"/>
          </a:xfrm>
          <a:prstGeom prst="rect">
            <a:avLst/>
          </a:prstGeom>
          <a:solidFill>
            <a:srgbClr val="336699"/>
          </a:solidFill>
          <a:ln w="19050">
            <a:solidFill>
              <a:srgbClr val="6699C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43884" y="3054096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3351276" y="3602736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Point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347472" y="4617720"/>
            <a:ext cx="182880" cy="146304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852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/ Trigger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090672" y="4617720"/>
            <a:ext cx="182880" cy="146304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284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/ Output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833872" y="4617720"/>
            <a:ext cx="182880" cy="146304"/>
          </a:xfrm>
          <a:prstGeom prst="rect">
            <a:avLst/>
          </a:prstGeom>
          <a:solidFill>
            <a:srgbClr val="002D55"/>
          </a:solidFill>
          <a:ln w="12700">
            <a:solidFill>
              <a:srgbClr val="002D5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071616" y="45994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— Classic 5-Column Table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view of your entire process: from Suppliers to Customers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SIPOC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682496" cy="475488"/>
          </a:xfrm>
          <a:prstGeom prst="rect">
            <a:avLst/>
          </a:prstGeom>
          <a:solidFill>
            <a:srgbClr val="336699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provides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956816" y="1389888"/>
            <a:ext cx="1682496" cy="475488"/>
          </a:xfrm>
          <a:prstGeom prst="rect">
            <a:avLst/>
          </a:prstGeom>
          <a:solidFill>
            <a:srgbClr val="D6E4F0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56816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956816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comes in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39312" y="1389888"/>
            <a:ext cx="1682496" cy="475488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39312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39312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do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321808" y="1389888"/>
            <a:ext cx="1682496" cy="475488"/>
          </a:xfrm>
          <a:prstGeom prst="rect">
            <a:avLst/>
          </a:prstGeom>
          <a:solidFill>
            <a:srgbClr val="D6E4F0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21808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321808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goes out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7004304" y="1389888"/>
            <a:ext cx="1682496" cy="475488"/>
          </a:xfrm>
          <a:prstGeom prst="rect">
            <a:avLst/>
          </a:prstGeom>
          <a:solidFill>
            <a:srgbClr val="336699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004304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04304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receives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274320" y="18653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956816" y="18653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29968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639312" y="18653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12464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321808" y="18653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94960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7004304" y="18653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077456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25511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47472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1956816" y="25511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29968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639312" y="25511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712464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5321808" y="25511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394960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004304" y="25511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077456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74320" y="32369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47472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956816" y="32369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029968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639312" y="32369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712464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321808" y="32369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394960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004304" y="3236976"/>
            <a:ext cx="1682496" cy="685800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077456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74320" y="39227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47472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1956816" y="39227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029968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639312" y="39227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712464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5321808" y="39227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394960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7004304" y="3922776"/>
            <a:ext cx="1682496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77456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3630168" y="1865376"/>
            <a:ext cx="1700784" cy="2743200"/>
          </a:xfrm>
          <a:prstGeom prst="rect">
            <a:avLst/>
          </a:prstGeom>
          <a:solidFill>
            <a:srgbClr val="F4F8FF">
              <a:alpha val="0"/>
            </a:srgbClr>
          </a:solidFill>
          <a:ln w="25400">
            <a:solidFill>
              <a:srgbClr val="336699"/>
            </a:solidFill>
            <a:prstDash val="solid"/>
          </a:ln>
        </p:spPr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 — O2C Example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— Order-to-Cash Worked Example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Pre-filled example: adapt to your own process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SIPOC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682496" cy="365760"/>
          </a:xfrm>
          <a:prstGeom prst="rect">
            <a:avLst/>
          </a:prstGeom>
          <a:solidFill>
            <a:srgbClr val="336699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956816" y="1389888"/>
            <a:ext cx="1682496" cy="365760"/>
          </a:xfrm>
          <a:prstGeom prst="rect">
            <a:avLst/>
          </a:prstGeom>
          <a:solidFill>
            <a:srgbClr val="D6E4F0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56816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39312" y="1389888"/>
            <a:ext cx="1682496" cy="365760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39312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21808" y="1389888"/>
            <a:ext cx="1682496" cy="365760"/>
          </a:xfrm>
          <a:prstGeom prst="rect">
            <a:avLst/>
          </a:prstGeom>
          <a:solidFill>
            <a:srgbClr val="D6E4F0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21808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004304" y="1389888"/>
            <a:ext cx="1682496" cy="365760"/>
          </a:xfrm>
          <a:prstGeom prst="rect">
            <a:avLst/>
          </a:prstGeom>
          <a:solidFill>
            <a:srgbClr val="336699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04304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1755648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Team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1956816" y="1755648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29968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Order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39312" y="1755648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12464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Receive Order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321808" y="1755648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94960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004304" y="1755648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077456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Customer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2414016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7472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1956816" y="2414016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029968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/ Contract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39312" y="2414016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12464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Credit Check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321808" y="2414016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0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Note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7004304" y="2414016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077456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Dept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3072384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1956816" y="3072384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29968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Terms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39312" y="3072384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712464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Fulfil &amp; Ship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321808" y="3072384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394960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7004304" y="3072384"/>
            <a:ext cx="1682496" cy="658368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77456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Team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274320" y="3730752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47472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1956816" y="3730752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029968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Stock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639312" y="3730752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712464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Invoice &amp; Collect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5321808" y="3730752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394960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Applied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7004304" y="3730752"/>
            <a:ext cx="1682496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077456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Auditors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274320" y="4572000"/>
            <a:ext cx="8595360" cy="256032"/>
          </a:xfrm>
          <a:prstGeom prst="roundRect">
            <a:avLst>
              <a:gd name="adj" fmla="val 14286"/>
            </a:avLst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274320" y="457200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Replace the O2C example above with your own process to create your SIPOC →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 — Worksheet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your process step by step — surface the pain and find the fix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828800" cy="347472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103120" y="1389888"/>
            <a:ext cx="1463040" cy="347472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03120" y="1389888"/>
            <a:ext cx="1463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Handoff To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566160" y="1389888"/>
            <a:ext cx="2377440" cy="347472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66160" y="1389888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/ Friction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943600" y="1389888"/>
            <a:ext cx="1005840" cy="347472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0" y="1389888"/>
            <a:ext cx="1005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(H/M/L)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949440" y="1389888"/>
            <a:ext cx="1371600" cy="347472"/>
          </a:xfrm>
          <a:prstGeom prst="rect">
            <a:avLst/>
          </a:prstGeom>
          <a:solidFill>
            <a:srgbClr val="003366"/>
          </a:solidFill>
          <a:ln w="9525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49440" y="1389888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It First?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1737360"/>
            <a:ext cx="18288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103120" y="1737360"/>
            <a:ext cx="14630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566160" y="1737360"/>
            <a:ext cx="23774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1737360"/>
            <a:ext cx="10058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949440" y="1737360"/>
            <a:ext cx="13716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470648" y="1901952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70648" y="1901952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74320" y="2267712"/>
            <a:ext cx="182880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103120" y="2267712"/>
            <a:ext cx="1463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566160" y="2267712"/>
            <a:ext cx="23774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943600" y="2267712"/>
            <a:ext cx="10058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949440" y="2267712"/>
            <a:ext cx="137160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470648" y="2432304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470648" y="2432304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274320" y="2798064"/>
            <a:ext cx="18288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103120" y="2798064"/>
            <a:ext cx="14630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566160" y="2798064"/>
            <a:ext cx="23774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943600" y="2798064"/>
            <a:ext cx="10058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949440" y="2798064"/>
            <a:ext cx="13716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470648" y="2962656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70648" y="2962656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274320" y="3328416"/>
            <a:ext cx="182880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103120" y="3328416"/>
            <a:ext cx="1463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566160" y="3328416"/>
            <a:ext cx="23774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943600" y="3328416"/>
            <a:ext cx="10058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949440" y="3328416"/>
            <a:ext cx="137160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470648" y="3493008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470648" y="3493008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274320" y="3858768"/>
            <a:ext cx="18288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103120" y="3858768"/>
            <a:ext cx="14630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566160" y="3858768"/>
            <a:ext cx="23774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943600" y="3858768"/>
            <a:ext cx="100584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949440" y="3858768"/>
            <a:ext cx="1371600" cy="530352"/>
          </a:xfrm>
          <a:prstGeom prst="rect">
            <a:avLst/>
          </a:prstGeom>
          <a:solidFill>
            <a:srgbClr val="F0F4F8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470648" y="4023360"/>
            <a:ext cx="329184" cy="201168"/>
          </a:xfrm>
          <a:prstGeom prst="roundRect">
            <a:avLst>
              <a:gd name="adj" fmla="val 18182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470648" y="4023360"/>
            <a:ext cx="3291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☐  Yes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274320" y="4572000"/>
            <a:ext cx="4114800" cy="292608"/>
          </a:xfrm>
          <a:prstGeom prst="roundRect">
            <a:avLst>
              <a:gd name="adj" fmla="val 15625"/>
            </a:avLst>
          </a:prstGeom>
          <a:solidFill>
            <a:srgbClr val="FFF3E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274320" y="4572000"/>
            <a:ext cx="4114800" cy="292608"/>
          </a:xfrm>
          <a:prstGeom prst="rect">
            <a:avLst/>
          </a:prstGeom>
          <a:noFill/>
          <a:ln/>
        </p:spPr>
        <p:txBody>
          <a:bodyPr wrap="square" lIns="0" tIns="1270" rIns="127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Mark one 'Fix It First' — the highest-impact change you can make this sprint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4754880" y="4617720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= High impact  ·  M = Medium  ·  L = Low</a:t>
            </a:r>
            <a:endParaRPr lang="en-US" sz="8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Priority 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Plot each friction point by effort to fix vs impact — focus on top-right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371600" y="1389888"/>
            <a:ext cx="2377440" cy="1554480"/>
          </a:xfrm>
          <a:prstGeom prst="rect">
            <a:avLst/>
          </a:prstGeom>
          <a:solidFill>
            <a:srgbClr val="F5F5F5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481328" y="152704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Effort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81328" y="198424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Deprioritise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1645920" y="244144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4592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194560" y="244144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9456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749040" y="1389888"/>
            <a:ext cx="2377440" cy="155448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58768" y="152704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Effort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858768" y="198424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carefully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023360" y="244144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2336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572000" y="244144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0" y="244144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371600" y="2944368"/>
            <a:ext cx="2377440" cy="1554480"/>
          </a:xfrm>
          <a:prstGeom prst="rect">
            <a:avLst/>
          </a:prstGeom>
          <a:solidFill>
            <a:srgbClr val="E8EEF4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481328" y="308152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Effort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481328" y="353872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fix or skip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645920" y="399592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64592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F5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194560" y="399592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19456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3749040" y="2944368"/>
            <a:ext cx="2377440" cy="1554480"/>
          </a:xfrm>
          <a:prstGeom prst="rect">
            <a:avLst/>
          </a:prstGeom>
          <a:solidFill>
            <a:srgbClr val="E8F5E9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58768" y="3081528"/>
            <a:ext cx="215798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Impact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Effort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858768" y="3538728"/>
            <a:ext cx="215798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Fix First!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023360" y="399592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02336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F7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572000" y="3995928"/>
            <a:ext cx="292608" cy="292608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0" y="399592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F8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1371600" y="4590288"/>
            <a:ext cx="4754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TO FIX →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94360" y="1389888"/>
            <a:ext cx="6858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spc="100" kern="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400800" y="1389888"/>
            <a:ext cx="2468880" cy="3108960"/>
          </a:xfrm>
          <a:prstGeom prst="rect">
            <a:avLst/>
          </a:prstGeom>
          <a:solidFill>
            <a:srgbClr val="F0F4F8"/>
          </a:solidFill>
          <a:ln w="12700">
            <a:solidFill>
              <a:srgbClr val="C5D4E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400800" y="1389888"/>
            <a:ext cx="2468880" cy="347472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0800" y="1389888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LOG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492240" y="1847088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92240" y="18470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F1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6803136" y="1883664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839712" y="1883664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6492240" y="2267712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492240" y="226771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F2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6803136" y="2304288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839712" y="2304288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6492240" y="2688336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92240" y="268833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F3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6803136" y="2724912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39712" y="2724912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6492240" y="3108960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492240" y="310896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F4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6803136" y="3145536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839712" y="3145536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6492240" y="3529584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92240" y="352958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F5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6803136" y="3566160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839712" y="3566160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6492240" y="3950208"/>
            <a:ext cx="256032" cy="256032"/>
          </a:xfrm>
          <a:prstGeom prst="ellipse">
            <a:avLst/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492240" y="395020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F6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6803136" y="3986784"/>
            <a:ext cx="1920240" cy="201168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839712" y="3986784"/>
            <a:ext cx="18836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friction here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FRICTION FINDER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1A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3 Friction Points — Action 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Narrow down to the three frictions that matter most and define the fix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Process Friction Finder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8595360" cy="1078992"/>
          </a:xfrm>
          <a:prstGeom prst="rect">
            <a:avLst/>
          </a:prstGeom>
          <a:solidFill>
            <a:srgbClr val="F0F4F8"/>
          </a:solidFill>
          <a:ln w="9525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7472" y="1655064"/>
            <a:ext cx="548640" cy="548640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7472" y="16550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05840" y="148132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#1  —  HIGHEST IMPACT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05840" y="177393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1005840" y="1956816"/>
            <a:ext cx="256032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78992" y="1956816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749040" y="177393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749040" y="1956816"/>
            <a:ext cx="228600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22192" y="1956816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17920" y="1773936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217920" y="1956816"/>
            <a:ext cx="128016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91072" y="1956816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589520" y="1655064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589520" y="1655064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74320" y="2560320"/>
            <a:ext cx="8595360" cy="1078992"/>
          </a:xfrm>
          <a:prstGeom prst="rect">
            <a:avLst/>
          </a:prstGeom>
          <a:solidFill>
            <a:srgbClr val="F0F4F8"/>
          </a:solidFill>
          <a:ln w="9525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47472" y="2825496"/>
            <a:ext cx="548640" cy="548640"/>
          </a:xfrm>
          <a:prstGeom prst="ellipse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" y="282549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05840" y="26517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33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#2  —  SECOND PRIORITY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05840" y="294436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1005840" y="3127248"/>
            <a:ext cx="256032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78992" y="3127248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749040" y="294436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3749040" y="3127248"/>
            <a:ext cx="228600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822192" y="3127248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217920" y="294436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217920" y="3127248"/>
            <a:ext cx="128016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91072" y="3127248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589520" y="2825496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D6E4F0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589520" y="2825496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3730752"/>
            <a:ext cx="8595360" cy="1078992"/>
          </a:xfrm>
          <a:prstGeom prst="rect">
            <a:avLst/>
          </a:prstGeom>
          <a:solidFill>
            <a:srgbClr val="F0F4F8"/>
          </a:solidFill>
          <a:ln w="9525">
            <a:solidFill>
              <a:srgbClr val="C5D4E3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347472" y="3995928"/>
            <a:ext cx="548640" cy="548640"/>
          </a:xfrm>
          <a:prstGeom prst="ellipse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7472" y="399592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005840" y="382219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3366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#3  —  THIRD PRIORITY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1005840" y="41148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happens: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005840" y="4297680"/>
            <a:ext cx="256032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078992" y="4297680"/>
            <a:ext cx="241401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3749040" y="41148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cause: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3749040" y="4297680"/>
            <a:ext cx="228600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822192" y="4297680"/>
            <a:ext cx="21396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6217920" y="411480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Owner: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6217920" y="4297680"/>
            <a:ext cx="1280160" cy="347472"/>
          </a:xfrm>
          <a:prstGeom prst="rect">
            <a:avLst/>
          </a:prstGeom>
          <a:solidFill>
            <a:srgbClr val="E8EEF4"/>
          </a:solidFill>
          <a:ln w="6350">
            <a:solidFill>
              <a:srgbClr val="C5D4E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291072" y="4297680"/>
            <a:ext cx="113385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here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589520" y="3995928"/>
            <a:ext cx="1097280" cy="548640"/>
          </a:xfrm>
          <a:prstGeom prst="roundRect">
            <a:avLst>
              <a:gd name="adj" fmla="val 10000"/>
            </a:avLst>
          </a:prstGeom>
          <a:solidFill>
            <a:srgbClr val="D6E4F0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589520" y="3995928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5577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Sprint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3-Lane Swimlane 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each step to a role — see where handoffs happen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0" y="1417320"/>
            <a:ext cx="9144000" cy="914400"/>
          </a:xfrm>
          <a:prstGeom prst="rect">
            <a:avLst/>
          </a:prstGeom>
          <a:solidFill>
            <a:srgbClr val="002244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417320"/>
            <a:ext cx="1097280" cy="9144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0" y="14173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0" y="2331720"/>
            <a:ext cx="9144000" cy="9144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331720"/>
            <a:ext cx="1097280" cy="9144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0" y="23317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Dept 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3246120"/>
            <a:ext cx="9144000" cy="914400"/>
          </a:xfrm>
          <a:prstGeom prst="rect">
            <a:avLst/>
          </a:prstGeom>
          <a:solidFill>
            <a:srgbClr val="002244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46120"/>
            <a:ext cx="1097280" cy="91440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0" y="324612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/ Dept B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1234440" y="16002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FF6600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234440" y="16002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Submitted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377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003366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2377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520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003366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3520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520440" y="34290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003366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520440" y="34290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Needed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663440" y="25146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003366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663440" y="25146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806440" y="1600200"/>
            <a:ext cx="1005840" cy="548640"/>
          </a:xfrm>
          <a:prstGeom prst="roundRect">
            <a:avLst>
              <a:gd name="adj" fmla="val 13333"/>
            </a:avLst>
          </a:prstGeom>
          <a:solidFill>
            <a:srgbClr val="336699"/>
          </a:solidFill>
          <a:ln w="1270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806440" y="160020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331720" y="1874520"/>
            <a:ext cx="0" cy="914400"/>
          </a:xfrm>
          <a:prstGeom prst="line">
            <a:avLst/>
          </a:prstGeom>
          <a:noFill/>
          <a:ln w="19050">
            <a:solidFill>
              <a:srgbClr val="6699CC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3383280" y="2788920"/>
            <a:ext cx="137160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17720" y="2788920"/>
            <a:ext cx="0" cy="914400"/>
          </a:xfrm>
          <a:prstGeom prst="line">
            <a:avLst/>
          </a:prstGeom>
          <a:noFill/>
          <a:ln w="19050">
            <a:solidFill>
              <a:srgbClr val="6699CC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4617720" y="2788920"/>
            <a:ext cx="0" cy="914400"/>
          </a:xfrm>
          <a:prstGeom prst="line">
            <a:avLst/>
          </a:prstGeom>
          <a:noFill/>
          <a:ln w="19050">
            <a:solidFill>
              <a:srgbClr val="6699CC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5760720" y="1874520"/>
            <a:ext cx="0" cy="914400"/>
          </a:xfrm>
          <a:prstGeom prst="line">
            <a:avLst/>
          </a:prstGeom>
          <a:noFill/>
          <a:ln w="19050">
            <a:solidFill>
              <a:srgbClr val="6699CC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2267712" y="1764792"/>
            <a:ext cx="219456" cy="219456"/>
          </a:xfrm>
          <a:prstGeom prst="ellipse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267712" y="1764792"/>
            <a:ext cx="21945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7132320" y="461772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 = Handoff Point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4-Lane Swimlane Map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cross-functional processes — map who does what at every stage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0" y="1417320"/>
            <a:ext cx="9144000" cy="713232"/>
          </a:xfrm>
          <a:prstGeom prst="rect">
            <a:avLst/>
          </a:prstGeom>
          <a:solidFill>
            <a:srgbClr val="002244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417320"/>
            <a:ext cx="1051560" cy="71323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288" y="1417320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0" y="2130552"/>
            <a:ext cx="9144000" cy="71323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2130552"/>
            <a:ext cx="1051560" cy="71323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8288" y="2130552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Office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0" y="2843784"/>
            <a:ext cx="9144000" cy="713232"/>
          </a:xfrm>
          <a:prstGeom prst="rect">
            <a:avLst/>
          </a:prstGeom>
          <a:solidFill>
            <a:srgbClr val="002244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2843784"/>
            <a:ext cx="1051560" cy="71323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288" y="2843784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Office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0" y="3557016"/>
            <a:ext cx="9144000" cy="713232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3557016"/>
            <a:ext cx="1051560" cy="71323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8288" y="3557016"/>
            <a:ext cx="1014984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/ Tool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143000" y="155448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FF6600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143000" y="155448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Initiate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14884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214884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15468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15468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154680" y="298094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154680" y="298094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54680" y="369417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3154680" y="369417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160520" y="298094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160520" y="298094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166360" y="2267712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5166360" y="2267712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72200" y="155448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336699"/>
          </a:solidFill>
          <a:ln w="9525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6172200" y="155448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223760" y="1417320"/>
            <a:ext cx="1691640" cy="347472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23760" y="1417320"/>
            <a:ext cx="1691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process notes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pain points here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PROCESS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&amp; After Process Comparison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current state vs the improved state side by side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Basic Process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4023360" cy="3291840"/>
          </a:xfrm>
          <a:prstGeom prst="rect">
            <a:avLst/>
          </a:prstGeom>
          <a:solidFill>
            <a:srgbClr val="001E3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389888"/>
            <a:ext cx="4023360" cy="32004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38988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783080" y="1874520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FF6600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83080" y="1874520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286000" y="2377440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783080" y="2542032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2542032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286000" y="3044952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783080" y="3209544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209544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286000" y="3712464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783080" y="3877056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3877056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Rework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286000" y="4379976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783080" y="4544568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336699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83080" y="4544568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54880" y="1389888"/>
            <a:ext cx="4023360" cy="3291840"/>
          </a:xfrm>
          <a:prstGeom prst="rect">
            <a:avLst/>
          </a:prstGeom>
          <a:solidFill>
            <a:srgbClr val="001E3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54880" y="1389888"/>
            <a:ext cx="4023360" cy="32004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0" y="1389888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STATE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63640" y="1874520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FF6600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263640" y="1874520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766560" y="2377440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263640" y="2542032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63640" y="2542032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766560" y="3044952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263640" y="3209544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003366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63640" y="3209544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766560" y="3712464"/>
            <a:ext cx="0" cy="164592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63640" y="3877056"/>
            <a:ext cx="1005840" cy="502920"/>
          </a:xfrm>
          <a:prstGeom prst="roundRect">
            <a:avLst>
              <a:gd name="adj" fmla="val 12727"/>
            </a:avLst>
          </a:prstGeom>
          <a:solidFill>
            <a:srgbClr val="336699"/>
          </a:solidFill>
          <a:ln w="9525">
            <a:solidFill>
              <a:srgbClr val="6699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63640" y="3877056"/>
            <a:ext cx="1005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315968" y="3035808"/>
            <a:ext cx="402336" cy="0"/>
          </a:xfrm>
          <a:prstGeom prst="line">
            <a:avLst/>
          </a:prstGeom>
          <a:noFill/>
          <a:ln w="31750">
            <a:solidFill>
              <a:srgbClr val="FF66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79392" y="2944368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3200400" y="44348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00332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00400" y="4434840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  Document your improvement delta here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 — Full Template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process time, wait time, and value vs. waste across every step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Value Stream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47472" y="1572768"/>
            <a:ext cx="1143000" cy="777240"/>
          </a:xfrm>
          <a:prstGeom prst="rect">
            <a:avLst/>
          </a:prstGeom>
          <a:solidFill>
            <a:srgbClr val="336699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47472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 rot="2700000">
            <a:off x="1481328" y="1709928"/>
            <a:ext cx="329184" cy="329184"/>
          </a:xfrm>
          <a:prstGeom prst="rect">
            <a:avLst/>
          </a:prstGeom>
          <a:solidFill>
            <a:srgbClr val="2A15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81328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14" name="Shape 12"/>
          <p:cNvSpPr/>
          <p:nvPr/>
        </p:nvSpPr>
        <p:spPr>
          <a:xfrm>
            <a:off x="1490472" y="1961388"/>
            <a:ext cx="310896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01368" y="1572768"/>
            <a:ext cx="1143000" cy="7772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1801368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801368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01368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372868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372868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801368" y="2121408"/>
            <a:ext cx="1143000" cy="228600"/>
          </a:xfrm>
          <a:prstGeom prst="rect">
            <a:avLst/>
          </a:prstGeom>
          <a:solidFill>
            <a:srgbClr val="1A2A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801368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 rot="2700000">
            <a:off x="2935224" y="1709928"/>
            <a:ext cx="329184" cy="329184"/>
          </a:xfrm>
          <a:prstGeom prst="rect">
            <a:avLst/>
          </a:prstGeom>
          <a:solidFill>
            <a:srgbClr val="2A15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935224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2944368" y="1961388"/>
            <a:ext cx="310896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55264" y="1572768"/>
            <a:ext cx="1143000" cy="7772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55264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55264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55264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3826764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826764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3255264" y="2121408"/>
            <a:ext cx="1143000" cy="228600"/>
          </a:xfrm>
          <a:prstGeom prst="rect">
            <a:avLst/>
          </a:prstGeom>
          <a:solidFill>
            <a:srgbClr val="1A2A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55264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 rot="2700000">
            <a:off x="4389120" y="1709928"/>
            <a:ext cx="329184" cy="329184"/>
          </a:xfrm>
          <a:prstGeom prst="rect">
            <a:avLst/>
          </a:prstGeom>
          <a:solidFill>
            <a:srgbClr val="2A15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389120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4398264" y="1961388"/>
            <a:ext cx="310896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09160" y="1572768"/>
            <a:ext cx="1143000" cy="7772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4709160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09160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09160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5280660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280660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709160" y="2121408"/>
            <a:ext cx="1143000" cy="228600"/>
          </a:xfrm>
          <a:prstGeom prst="rect">
            <a:avLst/>
          </a:prstGeom>
          <a:solidFill>
            <a:srgbClr val="1A2A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709160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 rot="2700000">
            <a:off x="5843016" y="1709928"/>
            <a:ext cx="329184" cy="329184"/>
          </a:xfrm>
          <a:prstGeom prst="rect">
            <a:avLst/>
          </a:prstGeom>
          <a:solidFill>
            <a:srgbClr val="2A15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843016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47" name="Shape 45"/>
          <p:cNvSpPr/>
          <p:nvPr/>
        </p:nvSpPr>
        <p:spPr>
          <a:xfrm>
            <a:off x="5852160" y="1961388"/>
            <a:ext cx="310896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163056" y="1572768"/>
            <a:ext cx="1143000" cy="777240"/>
          </a:xfrm>
          <a:prstGeom prst="rect">
            <a:avLst/>
          </a:prstGeom>
          <a:solidFill>
            <a:srgbClr val="002D55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9" name="Text 47"/>
          <p:cNvSpPr/>
          <p:nvPr/>
        </p:nvSpPr>
        <p:spPr>
          <a:xfrm>
            <a:off x="6163056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163056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163056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CT: __s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6734556" y="1892808"/>
            <a:ext cx="571500" cy="22860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734556" y="1892808"/>
            <a:ext cx="5715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VA: __s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6163056" y="2121408"/>
            <a:ext cx="1143000" cy="228600"/>
          </a:xfrm>
          <a:prstGeom prst="rect">
            <a:avLst/>
          </a:prstGeom>
          <a:solidFill>
            <a:srgbClr val="1A2A00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163056" y="2121408"/>
            <a:ext cx="1143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F8A6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Defect: __%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 rot="2700000">
            <a:off x="7296912" y="1709928"/>
            <a:ext cx="329184" cy="329184"/>
          </a:xfrm>
          <a:prstGeom prst="rect">
            <a:avLst/>
          </a:prstGeom>
          <a:solidFill>
            <a:srgbClr val="2A15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296912" y="1664208"/>
            <a:ext cx="32918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00" dirty="0"/>
          </a:p>
          <a:p>
            <a:pPr algn="ctr" indent="0" marL="0">
              <a:buNone/>
            </a:pPr>
            <a:r>
              <a:rPr lang="en-US" sz="7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__h</a:t>
            </a:r>
            <a:endParaRPr lang="en-US" sz="700" dirty="0"/>
          </a:p>
        </p:txBody>
      </p:sp>
      <p:sp>
        <p:nvSpPr>
          <p:cNvPr id="58" name="Shape 56"/>
          <p:cNvSpPr/>
          <p:nvPr/>
        </p:nvSpPr>
        <p:spPr>
          <a:xfrm>
            <a:off x="7306056" y="1961388"/>
            <a:ext cx="310896" cy="0"/>
          </a:xfrm>
          <a:prstGeom prst="line">
            <a:avLst/>
          </a:prstGeom>
          <a:noFill/>
          <a:ln w="19050">
            <a:solidFill>
              <a:srgbClr val="6699CC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616952" y="1572768"/>
            <a:ext cx="1143000" cy="777240"/>
          </a:xfrm>
          <a:prstGeom prst="rect">
            <a:avLst/>
          </a:prstGeom>
          <a:solidFill>
            <a:srgbClr val="336699"/>
          </a:solidFill>
          <a:ln w="12700">
            <a:solidFill>
              <a:srgbClr val="004D80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60" name="Text 58"/>
          <p:cNvSpPr/>
          <p:nvPr/>
        </p:nvSpPr>
        <p:spPr>
          <a:xfrm>
            <a:off x="7616952" y="1572768"/>
            <a:ext cx="1143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347472" y="2788920"/>
            <a:ext cx="8412480" cy="274320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47472" y="278892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Total Lead Time: fill in total time here →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347472" y="3273552"/>
            <a:ext cx="182880" cy="182880"/>
          </a:xfrm>
          <a:prstGeom prst="rect">
            <a:avLst/>
          </a:prstGeom>
          <a:solidFill>
            <a:srgbClr val="66BB6A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58521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 Time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246888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B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66" name="Shape 64"/>
          <p:cNvSpPr/>
          <p:nvPr/>
        </p:nvSpPr>
        <p:spPr>
          <a:xfrm>
            <a:off x="3182112" y="3273552"/>
            <a:ext cx="182880" cy="18288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341985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Non-Value-Added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530352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016752" y="3273552"/>
            <a:ext cx="182880" cy="182880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6254496" y="3255264"/>
            <a:ext cx="2286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 Time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8138160" y="3255264"/>
            <a:ext cx="457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900" dirty="0"/>
          </a:p>
        </p:txBody>
      </p:sp>
      <p:sp>
        <p:nvSpPr>
          <p:cNvPr id="72" name="Shape 70"/>
          <p:cNvSpPr/>
          <p:nvPr/>
        </p:nvSpPr>
        <p:spPr>
          <a:xfrm>
            <a:off x="6858000" y="3200400"/>
            <a:ext cx="1920240" cy="685800"/>
          </a:xfrm>
          <a:prstGeom prst="ellipse">
            <a:avLst/>
          </a:prstGeom>
          <a:solidFill>
            <a:srgbClr val="1A100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858000" y="3200400"/>
            <a:ext cx="1920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Improvement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STREAM MAP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Simplified VSM — 3-Step Focus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you need a quick snapshot of one key process segment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Value Stream Map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20040" y="1463040"/>
            <a:ext cx="2377440" cy="2560320"/>
          </a:xfrm>
          <a:prstGeom prst="rect">
            <a:avLst/>
          </a:prstGeom>
          <a:solidFill>
            <a:srgbClr val="001E3C"/>
          </a:solidFill>
          <a:ln w="1905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463040"/>
            <a:ext cx="2377440" cy="36576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1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1965960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350008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" y="2734056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118104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3502152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752344" y="2542032"/>
            <a:ext cx="438912" cy="402336"/>
          </a:xfrm>
          <a:prstGeom prst="ellipse">
            <a:avLst/>
          </a:prstGeom>
          <a:solidFill>
            <a:srgbClr val="1A100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52344" y="2542032"/>
            <a:ext cx="438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3246120" y="1463040"/>
            <a:ext cx="2377440" cy="2560320"/>
          </a:xfrm>
          <a:prstGeom prst="rect">
            <a:avLst/>
          </a:prstGeom>
          <a:solidFill>
            <a:srgbClr val="001E3C"/>
          </a:solidFill>
          <a:ln w="1905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46120" y="1463040"/>
            <a:ext cx="2377440" cy="36576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4612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383280" y="1965960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8328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383280" y="2350008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8328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383280" y="2734056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38328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383280" y="3118104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8328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3383280" y="3502152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678424" y="2542032"/>
            <a:ext cx="438912" cy="402336"/>
          </a:xfrm>
          <a:prstGeom prst="ellipse">
            <a:avLst/>
          </a:prstGeom>
          <a:solidFill>
            <a:srgbClr val="1A1000"/>
          </a:solidFill>
          <a:ln w="19050">
            <a:solidFill>
              <a:srgbClr val="FF66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678424" y="2542032"/>
            <a:ext cx="43891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WT</a:t>
            </a:r>
            <a:endParaRPr lang="en-US" sz="750" dirty="0"/>
          </a:p>
          <a:p>
            <a:pPr algn="ctr" indent="0" marL="0">
              <a:buNone/>
            </a:pPr>
            <a:r>
              <a:rPr lang="en-US" sz="75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6172200" y="1463040"/>
            <a:ext cx="2377440" cy="2560320"/>
          </a:xfrm>
          <a:prstGeom prst="rect">
            <a:avLst/>
          </a:prstGeom>
          <a:solidFill>
            <a:srgbClr val="001E3C"/>
          </a:solidFill>
          <a:ln w="19050">
            <a:solidFill>
              <a:srgbClr val="6699CC"/>
            </a:solidFill>
            <a:prstDash val="solid"/>
          </a:ln>
          <a:effectLst>
            <a:outerShdw sx="100000" sy="100000" kx="0" ky="0" algn="bl" rotWithShape="0" blurRad="76200" dist="12700" dir="8100000">
              <a:srgbClr val="000000">
                <a:alpha val="1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172200" y="1463040"/>
            <a:ext cx="2377440" cy="36576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172200" y="14630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STEP 3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309360" y="1965960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19659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 Time: ___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309360" y="2350008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309360" y="2350008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Value-Added: ___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309360" y="2734056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309360" y="2734056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 Rate: ___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6309360" y="3118104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3118104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Operator: ___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6309360" y="3502152"/>
            <a:ext cx="2103120" cy="292608"/>
          </a:xfrm>
          <a:prstGeom prst="rect">
            <a:avLst/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3502152"/>
            <a:ext cx="2103120" cy="292608"/>
          </a:xfrm>
          <a:prstGeom prst="rect">
            <a:avLst/>
          </a:prstGeom>
          <a:noFill/>
          <a:ln/>
        </p:spPr>
        <p:txBody>
          <a:bodyPr wrap="square" lIns="0" tIns="1016" rIns="1016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___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20040" y="4279392"/>
            <a:ext cx="2377440" cy="4114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1148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Lead Time: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55448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246120" y="4279392"/>
            <a:ext cx="2377440" cy="4114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33756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VA Time: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48056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172200" y="4279392"/>
            <a:ext cx="2377440" cy="411480"/>
          </a:xfrm>
          <a:prstGeom prst="rect">
            <a:avLst/>
          </a:prstGeom>
          <a:solidFill>
            <a:srgbClr val="003366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63640" y="4279392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Efficiency Ratio: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7406640" y="4279392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___________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— Classic 5-Column Table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view of your entire process: from Suppliers to Customers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SIPOC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682496" cy="475488"/>
          </a:xfrm>
          <a:prstGeom prst="rect">
            <a:avLst/>
          </a:prstGeom>
          <a:solidFill>
            <a:srgbClr val="6699C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74320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provides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956816" y="1389888"/>
            <a:ext cx="1682496" cy="475488"/>
          </a:xfrm>
          <a:prstGeom prst="rect">
            <a:avLst/>
          </a:prstGeom>
          <a:solidFill>
            <a:srgbClr val="002D55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56816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956816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comes in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639312" y="1389888"/>
            <a:ext cx="1682496" cy="475488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39312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39312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CCDD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do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5321808" y="1389888"/>
            <a:ext cx="1682496" cy="475488"/>
          </a:xfrm>
          <a:prstGeom prst="rect">
            <a:avLst/>
          </a:prstGeom>
          <a:solidFill>
            <a:srgbClr val="002D55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21808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321808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goes out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7004304" y="1389888"/>
            <a:ext cx="1682496" cy="475488"/>
          </a:xfrm>
          <a:prstGeom prst="rect">
            <a:avLst/>
          </a:prstGeom>
          <a:solidFill>
            <a:srgbClr val="6699C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004304" y="1389888"/>
            <a:ext cx="16824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04304" y="1664208"/>
            <a:ext cx="1682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receives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274320" y="18653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7472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956816" y="18653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29968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639312" y="18653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12464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321808" y="18653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94960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7004304" y="18653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077456" y="19385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25511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47472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1956816" y="25511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29968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639312" y="25511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712464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5321808" y="25511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394960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7004304" y="25511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077456" y="26243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74320" y="32369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47472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956816" y="32369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029968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639312" y="32369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712464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321808" y="32369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394960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7004304" y="3236976"/>
            <a:ext cx="1682496" cy="685800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7077456" y="33101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74320" y="39227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47472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supplier here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1956816" y="39227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029968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inputs here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639312" y="39227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712464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process here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5321808" y="39227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5394960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outputs here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7004304" y="3922776"/>
            <a:ext cx="1682496" cy="685800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77456" y="3995928"/>
            <a:ext cx="1536192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customer here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3630168" y="1865376"/>
            <a:ext cx="1700784" cy="2743200"/>
          </a:xfrm>
          <a:prstGeom prst="rect">
            <a:avLst/>
          </a:prstGeom>
          <a:solidFill>
            <a:srgbClr val="F4F8FF">
              <a:alpha val="0"/>
            </a:srgbClr>
          </a:solidFill>
          <a:ln w="25400">
            <a:solidFill>
              <a:srgbClr val="6699CC"/>
            </a:solidFill>
            <a:prstDash val="soli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1A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56032"/>
            <a:ext cx="36576" cy="292608"/>
          </a:xfrm>
          <a:prstGeom prst="rect">
            <a:avLst/>
          </a:prstGeom>
          <a:solidFill>
            <a:srgbClr val="FF66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93776" y="246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669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TEMPLATE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8046720" y="164592"/>
            <a:ext cx="914400" cy="256032"/>
          </a:xfrm>
          <a:prstGeom prst="roundRect">
            <a:avLst>
              <a:gd name="adj" fmla="val 17857"/>
            </a:avLst>
          </a:prstGeom>
          <a:solidFill>
            <a:srgbClr val="002D55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164592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 B — O2C Example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 — Order-to-Cash Worked Example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10789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Pre-filled example: adapt to your own process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003366"/>
          </a:solidFill>
          <a:ln w="12700">
            <a:solidFill>
              <a:srgbClr val="0033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4928616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B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 | B  ·  SIPOC  ·  soufianeboudarraja.com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74320" y="1389888"/>
            <a:ext cx="1682496" cy="365760"/>
          </a:xfrm>
          <a:prstGeom prst="rect">
            <a:avLst/>
          </a:prstGeom>
          <a:solidFill>
            <a:srgbClr val="6699C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956816" y="1389888"/>
            <a:ext cx="1682496" cy="365760"/>
          </a:xfrm>
          <a:prstGeom prst="rect">
            <a:avLst/>
          </a:prstGeom>
          <a:solidFill>
            <a:srgbClr val="002D55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56816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39312" y="1389888"/>
            <a:ext cx="1682496" cy="365760"/>
          </a:xfrm>
          <a:prstGeom prst="rect">
            <a:avLst/>
          </a:prstGeom>
          <a:solidFill>
            <a:srgbClr val="336699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39312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321808" y="1389888"/>
            <a:ext cx="1682496" cy="365760"/>
          </a:xfrm>
          <a:prstGeom prst="rect">
            <a:avLst/>
          </a:prstGeom>
          <a:solidFill>
            <a:srgbClr val="002D55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21808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OUTPUTS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004304" y="1389888"/>
            <a:ext cx="1682496" cy="365760"/>
          </a:xfrm>
          <a:prstGeom prst="rect">
            <a:avLst/>
          </a:prstGeom>
          <a:solidFill>
            <a:srgbClr val="6699CC"/>
          </a:solidFill>
          <a:ln w="9525">
            <a:solidFill>
              <a:srgbClr val="004D8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04304" y="1389888"/>
            <a:ext cx="16824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1755648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Team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1956816" y="1755648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29968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Order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39312" y="1755648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12464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Receive Order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321808" y="1755648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394960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004304" y="1755648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077456" y="1755648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Customer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2414016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7472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1956816" y="2414016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029968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/ Contract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39312" y="2414016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12464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Credit Check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321808" y="2414016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0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Note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7004304" y="2414016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077456" y="2414016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Dept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3072384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1956816" y="3072384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29968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Terms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639312" y="3072384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712464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Fulfil &amp; Ship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5321808" y="3072384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394960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7004304" y="3072384"/>
            <a:ext cx="1682496" cy="658368"/>
          </a:xfrm>
          <a:prstGeom prst="rect">
            <a:avLst/>
          </a:prstGeom>
          <a:solidFill>
            <a:srgbClr val="001A2E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77456" y="3072384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Team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274320" y="3730752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47472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Warehouse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1956816" y="3730752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029968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Stock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639312" y="3730752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712464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Invoice &amp; Collect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5321808" y="3730752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394960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Applied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7004304" y="3730752"/>
            <a:ext cx="1682496" cy="658368"/>
          </a:xfrm>
          <a:prstGeom prst="rect">
            <a:avLst/>
          </a:prstGeom>
          <a:solidFill>
            <a:srgbClr val="001A33"/>
          </a:solidFill>
          <a:ln w="6350">
            <a:solidFill>
              <a:srgbClr val="004D8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7077456" y="3730752"/>
            <a:ext cx="153619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Auditors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274320" y="4572000"/>
            <a:ext cx="8595360" cy="256032"/>
          </a:xfrm>
          <a:prstGeom prst="roundRect">
            <a:avLst>
              <a:gd name="adj" fmla="val 14286"/>
            </a:avLst>
          </a:prstGeom>
          <a:solidFill>
            <a:srgbClr val="1A0D00"/>
          </a:solidFill>
          <a:ln w="12700">
            <a:solidFill>
              <a:srgbClr val="FF660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274320" y="4572000"/>
            <a:ext cx="8595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66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Replace the O2C example above with your own process to create your SIPOC →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S|B Process Mapping &amp; Analysis</dc:title>
  <dc:subject>PptxGenJS Presentation</dc:subject>
  <dc:creator>Soufiane Boudarraja</dc:creator>
  <cp:lastModifiedBy>Soufiane Boudarraja</cp:lastModifiedBy>
  <cp:revision>1</cp:revision>
  <dcterms:created xsi:type="dcterms:W3CDTF">2026-03-08T06:59:52Z</dcterms:created>
  <dcterms:modified xsi:type="dcterms:W3CDTF">2026-03-08T06:59:52Z</dcterms:modified>
</cp:coreProperties>
</file>