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217920" y="-1280160"/>
            <a:ext cx="4572000" cy="4572000"/>
          </a:xfrm>
          <a:prstGeom prst="ellipse">
            <a:avLst/>
          </a:prstGeom>
          <a:solidFill>
            <a:srgbClr val="003366">
              <a:alpha val="40000"/>
            </a:srgbClr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949440" y="-457200"/>
            <a:ext cx="2926080" cy="2926080"/>
          </a:xfrm>
          <a:prstGeom prst="ellipse">
            <a:avLst/>
          </a:prstGeom>
          <a:solidFill>
            <a:srgbClr val="002D55">
              <a:alpha val="30000"/>
            </a:srgbClr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20040" y="4206240"/>
            <a:ext cx="182880" cy="182880"/>
          </a:xfrm>
          <a:prstGeom prst="ellipse">
            <a:avLst/>
          </a:prstGeom>
          <a:solidFill>
            <a:srgbClr val="FF6600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4297680"/>
            <a:ext cx="12344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7" name="Text 5"/>
          <p:cNvSpPr/>
          <p:nvPr/>
        </p:nvSpPr>
        <p:spPr>
          <a:xfrm>
            <a:off x="64008" y="4407408"/>
            <a:ext cx="6949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650" dirty="0"/>
          </a:p>
        </p:txBody>
      </p:sp>
      <p:sp>
        <p:nvSpPr>
          <p:cNvPr id="8" name="Shape 6"/>
          <p:cNvSpPr/>
          <p:nvPr/>
        </p:nvSpPr>
        <p:spPr>
          <a:xfrm>
            <a:off x="1737360" y="4206240"/>
            <a:ext cx="182880" cy="182880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920240" y="4297680"/>
            <a:ext cx="12344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0" name="Text 8"/>
          <p:cNvSpPr/>
          <p:nvPr/>
        </p:nvSpPr>
        <p:spPr>
          <a:xfrm>
            <a:off x="1481328" y="4407408"/>
            <a:ext cx="6949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</a:t>
            </a:r>
            <a:endParaRPr lang="en-US" sz="650" dirty="0"/>
          </a:p>
        </p:txBody>
      </p:sp>
      <p:sp>
        <p:nvSpPr>
          <p:cNvPr id="11" name="Shape 9"/>
          <p:cNvSpPr/>
          <p:nvPr/>
        </p:nvSpPr>
        <p:spPr>
          <a:xfrm>
            <a:off x="3154680" y="4206240"/>
            <a:ext cx="182880" cy="182880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337560" y="4297680"/>
            <a:ext cx="12344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3" name="Text 11"/>
          <p:cNvSpPr/>
          <p:nvPr/>
        </p:nvSpPr>
        <p:spPr>
          <a:xfrm>
            <a:off x="2898648" y="4407408"/>
            <a:ext cx="6949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</a:t>
            </a:r>
            <a:endParaRPr lang="en-US" sz="650" dirty="0"/>
          </a:p>
        </p:txBody>
      </p:sp>
      <p:sp>
        <p:nvSpPr>
          <p:cNvPr id="14" name="Shape 12"/>
          <p:cNvSpPr/>
          <p:nvPr/>
        </p:nvSpPr>
        <p:spPr>
          <a:xfrm>
            <a:off x="4572000" y="4206240"/>
            <a:ext cx="182880" cy="182880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754880" y="4297680"/>
            <a:ext cx="12344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6" name="Text 14"/>
          <p:cNvSpPr/>
          <p:nvPr/>
        </p:nvSpPr>
        <p:spPr>
          <a:xfrm>
            <a:off x="4315968" y="4407408"/>
            <a:ext cx="6949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</a:t>
            </a:r>
            <a:endParaRPr lang="en-US" sz="650" dirty="0"/>
          </a:p>
        </p:txBody>
      </p:sp>
      <p:sp>
        <p:nvSpPr>
          <p:cNvPr id="17" name="Shape 15"/>
          <p:cNvSpPr/>
          <p:nvPr/>
        </p:nvSpPr>
        <p:spPr>
          <a:xfrm>
            <a:off x="5989320" y="4206240"/>
            <a:ext cx="182880" cy="182880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72200" y="4297680"/>
            <a:ext cx="12344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9" name="Text 17"/>
          <p:cNvSpPr/>
          <p:nvPr/>
        </p:nvSpPr>
        <p:spPr>
          <a:xfrm>
            <a:off x="5733288" y="4407408"/>
            <a:ext cx="6949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</a:t>
            </a:r>
            <a:endParaRPr lang="en-US" sz="650" dirty="0"/>
          </a:p>
        </p:txBody>
      </p:sp>
      <p:sp>
        <p:nvSpPr>
          <p:cNvPr id="20" name="Shape 18"/>
          <p:cNvSpPr/>
          <p:nvPr/>
        </p:nvSpPr>
        <p:spPr>
          <a:xfrm>
            <a:off x="7406640" y="4206240"/>
            <a:ext cx="182880" cy="182880"/>
          </a:xfrm>
          <a:prstGeom prst="ellipse">
            <a:avLst/>
          </a:prstGeom>
          <a:solidFill>
            <a:srgbClr val="336699"/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50608" y="4407408"/>
            <a:ext cx="6949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</a:t>
            </a:r>
            <a:endParaRPr lang="en-US" sz="650" dirty="0"/>
          </a:p>
        </p:txBody>
      </p:sp>
      <p:sp>
        <p:nvSpPr>
          <p:cNvPr id="22" name="Text 20"/>
          <p:cNvSpPr/>
          <p:nvPr/>
        </p:nvSpPr>
        <p:spPr>
          <a:xfrm>
            <a:off x="3200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RESOURCES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320040" y="960120"/>
            <a:ext cx="6858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&amp;</a:t>
            </a:r>
            <a:endParaRPr lang="en-US" sz="5200" dirty="0"/>
          </a:p>
        </p:txBody>
      </p:sp>
      <p:sp>
        <p:nvSpPr>
          <p:cNvPr id="24" name="Text 22"/>
          <p:cNvSpPr/>
          <p:nvPr/>
        </p:nvSpPr>
        <p:spPr>
          <a:xfrm>
            <a:off x="320040" y="1783080"/>
            <a:ext cx="68580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4000" dirty="0"/>
          </a:p>
        </p:txBody>
      </p:sp>
      <p:sp>
        <p:nvSpPr>
          <p:cNvPr id="25" name="Shape 23"/>
          <p:cNvSpPr/>
          <p:nvPr/>
        </p:nvSpPr>
        <p:spPr>
          <a:xfrm>
            <a:off x="320040" y="2706624"/>
            <a:ext cx="4114800" cy="36576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20040" y="2852928"/>
            <a:ext cx="6583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Map, track, and optimise the end-to-end Order to Cash cycle.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friction, accelerate cash, and protect customer trust.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320040" y="3822192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75488" y="3794760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Map with Industry Variants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320040" y="4096512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75488" y="4069080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 Checklist Template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320040" y="4370832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75488" y="4343400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Prioritisation Tracker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0" y="4956048"/>
            <a:ext cx="9144000" cy="18288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320040" y="4965192"/>
            <a:ext cx="8229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soufianeboudarraja.com  |  Dark Version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TRACKER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Tracker — Blank Template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Fill in your backlog — score, assign owners, and track to resolution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Backlog Tracker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9903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Formula:  (Order Value ÷ 1,000) × Age (days)  |  P1 ≥40 · P2 25–39 · P3 12–24 · P4 &lt;12  |  Sort descending — work from the top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320040" y="1664208"/>
            <a:ext cx="71323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0040" y="1664208"/>
            <a:ext cx="7132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ID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1033272" y="1664208"/>
            <a:ext cx="1426464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33272" y="1664208"/>
            <a:ext cx="14264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2459736" y="1664208"/>
            <a:ext cx="80467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459736" y="1664208"/>
            <a:ext cx="8046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 (€)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3264408" y="1664208"/>
            <a:ext cx="512064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264408" y="1664208"/>
            <a:ext cx="5120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 (d)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3776472" y="1664208"/>
            <a:ext cx="512064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776472" y="1664208"/>
            <a:ext cx="5120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4288536" y="1664208"/>
            <a:ext cx="786384" cy="384048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288536" y="1664208"/>
            <a:ext cx="7863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5074920" y="1664208"/>
            <a:ext cx="192024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074920" y="1664208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 Reason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6995160" y="1664208"/>
            <a:ext cx="768096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995160" y="1664208"/>
            <a:ext cx="768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7763256" y="1664208"/>
            <a:ext cx="73152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763256" y="1664208"/>
            <a:ext cx="731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Resolution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20040" y="2048256"/>
            <a:ext cx="71323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20040" y="2048256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1033272" y="2048256"/>
            <a:ext cx="14264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2459736" y="2048256"/>
            <a:ext cx="80467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3264408" y="2048256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776472" y="2048256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288536" y="2048256"/>
            <a:ext cx="78638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5074920" y="2048256"/>
            <a:ext cx="192024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995160" y="2048256"/>
            <a:ext cx="768096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7763256" y="2048256"/>
            <a:ext cx="73152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320040" y="2329891"/>
            <a:ext cx="71323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20040" y="2329891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1033272" y="2329891"/>
            <a:ext cx="14264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2459736" y="2329891"/>
            <a:ext cx="80467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3264408" y="2329891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3776472" y="2329891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4288536" y="2329891"/>
            <a:ext cx="78638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74920" y="2329891"/>
            <a:ext cx="192024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995160" y="2329891"/>
            <a:ext cx="768096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7763256" y="2329891"/>
            <a:ext cx="73152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320040" y="2611526"/>
            <a:ext cx="71323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20040" y="2611526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1033272" y="2611526"/>
            <a:ext cx="14264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2459736" y="2611526"/>
            <a:ext cx="80467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3264408" y="2611526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3776472" y="2611526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4288536" y="2611526"/>
            <a:ext cx="78638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5074920" y="2611526"/>
            <a:ext cx="192024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995160" y="2611526"/>
            <a:ext cx="768096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7763256" y="2611526"/>
            <a:ext cx="73152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320040" y="2893162"/>
            <a:ext cx="71323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320040" y="2893162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62" name="Shape 60"/>
          <p:cNvSpPr/>
          <p:nvPr/>
        </p:nvSpPr>
        <p:spPr>
          <a:xfrm>
            <a:off x="1033272" y="2893162"/>
            <a:ext cx="14264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2459736" y="2893162"/>
            <a:ext cx="80467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3264408" y="2893162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3776472" y="2893162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4288536" y="2893162"/>
            <a:ext cx="78638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74920" y="2893162"/>
            <a:ext cx="192024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6995160" y="2893162"/>
            <a:ext cx="768096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7763256" y="2893162"/>
            <a:ext cx="73152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320040" y="3174797"/>
            <a:ext cx="71323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20040" y="3174797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1033272" y="3174797"/>
            <a:ext cx="14264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2459736" y="3174797"/>
            <a:ext cx="80467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3264408" y="3174797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3776472" y="3174797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4288536" y="3174797"/>
            <a:ext cx="78638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5074920" y="3174797"/>
            <a:ext cx="192024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995160" y="3174797"/>
            <a:ext cx="768096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7763256" y="3174797"/>
            <a:ext cx="73152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320040" y="3456432"/>
            <a:ext cx="71323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20040" y="3456432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1033272" y="3456432"/>
            <a:ext cx="14264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2459736" y="3456432"/>
            <a:ext cx="80467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3264408" y="3456432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3776472" y="3456432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4288536" y="3456432"/>
            <a:ext cx="78638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5074920" y="3456432"/>
            <a:ext cx="192024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6995160" y="3456432"/>
            <a:ext cx="768096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7763256" y="3456432"/>
            <a:ext cx="73152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320040" y="3738067"/>
            <a:ext cx="71323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320040" y="3738067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92" name="Shape 90"/>
          <p:cNvSpPr/>
          <p:nvPr/>
        </p:nvSpPr>
        <p:spPr>
          <a:xfrm>
            <a:off x="1033272" y="3738067"/>
            <a:ext cx="14264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Shape 91"/>
          <p:cNvSpPr/>
          <p:nvPr/>
        </p:nvSpPr>
        <p:spPr>
          <a:xfrm>
            <a:off x="2459736" y="3738067"/>
            <a:ext cx="80467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4" name="Shape 92"/>
          <p:cNvSpPr/>
          <p:nvPr/>
        </p:nvSpPr>
        <p:spPr>
          <a:xfrm>
            <a:off x="3264408" y="3738067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3776472" y="3738067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4288536" y="3738067"/>
            <a:ext cx="78638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5074920" y="3738067"/>
            <a:ext cx="192024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8" name="Shape 96"/>
          <p:cNvSpPr/>
          <p:nvPr/>
        </p:nvSpPr>
        <p:spPr>
          <a:xfrm>
            <a:off x="6995160" y="3738067"/>
            <a:ext cx="768096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7763256" y="3738067"/>
            <a:ext cx="73152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0" name="Shape 98"/>
          <p:cNvSpPr/>
          <p:nvPr/>
        </p:nvSpPr>
        <p:spPr>
          <a:xfrm>
            <a:off x="320040" y="4019702"/>
            <a:ext cx="71323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320040" y="4019702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102" name="Shape 100"/>
          <p:cNvSpPr/>
          <p:nvPr/>
        </p:nvSpPr>
        <p:spPr>
          <a:xfrm>
            <a:off x="1033272" y="4019702"/>
            <a:ext cx="14264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2459736" y="4019702"/>
            <a:ext cx="80467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4" name="Shape 102"/>
          <p:cNvSpPr/>
          <p:nvPr/>
        </p:nvSpPr>
        <p:spPr>
          <a:xfrm>
            <a:off x="3264408" y="4019702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3776472" y="4019702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6" name="Shape 104"/>
          <p:cNvSpPr/>
          <p:nvPr/>
        </p:nvSpPr>
        <p:spPr>
          <a:xfrm>
            <a:off x="4288536" y="4019702"/>
            <a:ext cx="78638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5074920" y="4019702"/>
            <a:ext cx="192024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8" name="Shape 106"/>
          <p:cNvSpPr/>
          <p:nvPr/>
        </p:nvSpPr>
        <p:spPr>
          <a:xfrm>
            <a:off x="6995160" y="4019702"/>
            <a:ext cx="768096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9" name="Shape 107"/>
          <p:cNvSpPr/>
          <p:nvPr/>
        </p:nvSpPr>
        <p:spPr>
          <a:xfrm>
            <a:off x="7763256" y="4019702"/>
            <a:ext cx="73152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320040" y="4301338"/>
            <a:ext cx="71323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320040" y="4301338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  <p:sp>
        <p:nvSpPr>
          <p:cNvPr id="112" name="Shape 110"/>
          <p:cNvSpPr/>
          <p:nvPr/>
        </p:nvSpPr>
        <p:spPr>
          <a:xfrm>
            <a:off x="1033272" y="4301338"/>
            <a:ext cx="14264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3" name="Shape 111"/>
          <p:cNvSpPr/>
          <p:nvPr/>
        </p:nvSpPr>
        <p:spPr>
          <a:xfrm>
            <a:off x="2459736" y="4301338"/>
            <a:ext cx="804672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4" name="Shape 112"/>
          <p:cNvSpPr/>
          <p:nvPr/>
        </p:nvSpPr>
        <p:spPr>
          <a:xfrm>
            <a:off x="3264408" y="4301338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5" name="Shape 113"/>
          <p:cNvSpPr/>
          <p:nvPr/>
        </p:nvSpPr>
        <p:spPr>
          <a:xfrm>
            <a:off x="3776472" y="4301338"/>
            <a:ext cx="51206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6" name="Shape 114"/>
          <p:cNvSpPr/>
          <p:nvPr/>
        </p:nvSpPr>
        <p:spPr>
          <a:xfrm>
            <a:off x="4288536" y="4301338"/>
            <a:ext cx="786384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7" name="Shape 115"/>
          <p:cNvSpPr/>
          <p:nvPr/>
        </p:nvSpPr>
        <p:spPr>
          <a:xfrm>
            <a:off x="5074920" y="4301338"/>
            <a:ext cx="192024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8" name="Shape 116"/>
          <p:cNvSpPr/>
          <p:nvPr/>
        </p:nvSpPr>
        <p:spPr>
          <a:xfrm>
            <a:off x="6995160" y="4301338"/>
            <a:ext cx="768096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9" name="Shape 117"/>
          <p:cNvSpPr/>
          <p:nvPr/>
        </p:nvSpPr>
        <p:spPr>
          <a:xfrm>
            <a:off x="7763256" y="4301338"/>
            <a:ext cx="731520" cy="254203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0" name="Shape 118"/>
          <p:cNvSpPr/>
          <p:nvPr/>
        </p:nvSpPr>
        <p:spPr>
          <a:xfrm>
            <a:off x="320040" y="4582973"/>
            <a:ext cx="71323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320040" y="4582973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122" name="Shape 120"/>
          <p:cNvSpPr/>
          <p:nvPr/>
        </p:nvSpPr>
        <p:spPr>
          <a:xfrm>
            <a:off x="1033272" y="4582973"/>
            <a:ext cx="14264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3" name="Shape 121"/>
          <p:cNvSpPr/>
          <p:nvPr/>
        </p:nvSpPr>
        <p:spPr>
          <a:xfrm>
            <a:off x="2459736" y="4582973"/>
            <a:ext cx="804672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4" name="Shape 122"/>
          <p:cNvSpPr/>
          <p:nvPr/>
        </p:nvSpPr>
        <p:spPr>
          <a:xfrm>
            <a:off x="3264408" y="4582973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5" name="Shape 123"/>
          <p:cNvSpPr/>
          <p:nvPr/>
        </p:nvSpPr>
        <p:spPr>
          <a:xfrm>
            <a:off x="3776472" y="4582973"/>
            <a:ext cx="51206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6" name="Shape 124"/>
          <p:cNvSpPr/>
          <p:nvPr/>
        </p:nvSpPr>
        <p:spPr>
          <a:xfrm>
            <a:off x="4288536" y="4582973"/>
            <a:ext cx="786384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7" name="Shape 125"/>
          <p:cNvSpPr/>
          <p:nvPr/>
        </p:nvSpPr>
        <p:spPr>
          <a:xfrm>
            <a:off x="5074920" y="4582973"/>
            <a:ext cx="192024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8" name="Shape 126"/>
          <p:cNvSpPr/>
          <p:nvPr/>
        </p:nvSpPr>
        <p:spPr>
          <a:xfrm>
            <a:off x="6995160" y="4582973"/>
            <a:ext cx="768096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9" name="Shape 127"/>
          <p:cNvSpPr/>
          <p:nvPr/>
        </p:nvSpPr>
        <p:spPr>
          <a:xfrm>
            <a:off x="7763256" y="4582973"/>
            <a:ext cx="731520" cy="254203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4864"/>
            <a:ext cx="9144000" cy="3657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852160" y="274320"/>
            <a:ext cx="3657600" cy="3657600"/>
          </a:xfrm>
          <a:prstGeom prst="ellipse">
            <a:avLst/>
          </a:prstGeom>
          <a:solidFill>
            <a:srgbClr val="E8EEF4">
              <a:alpha val="80000"/>
            </a:srgbClr>
          </a:solidFill>
          <a:ln w="19050">
            <a:solidFill>
              <a:srgbClr val="C5D4E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675120" y="1005840"/>
            <a:ext cx="2194560" cy="2194560"/>
          </a:xfrm>
          <a:prstGeom prst="ellipse">
            <a:avLst/>
          </a:prstGeom>
          <a:solidFill>
            <a:srgbClr val="D6E4F0">
              <a:alpha val="70000"/>
            </a:srgbClr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" y="4206240"/>
            <a:ext cx="201168" cy="201168"/>
          </a:xfrm>
          <a:prstGeom prst="ellipse">
            <a:avLst/>
          </a:prstGeom>
          <a:solidFill>
            <a:srgbClr val="FF6600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58368" y="4306824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" name="Text 6"/>
          <p:cNvSpPr/>
          <p:nvPr/>
        </p:nvSpPr>
        <p:spPr>
          <a:xfrm>
            <a:off x="228600" y="4425696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650" dirty="0"/>
          </a:p>
        </p:txBody>
      </p:sp>
      <p:sp>
        <p:nvSpPr>
          <p:cNvPr id="9" name="Shape 7"/>
          <p:cNvSpPr/>
          <p:nvPr/>
        </p:nvSpPr>
        <p:spPr>
          <a:xfrm>
            <a:off x="1828800" y="4206240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029968" y="4306824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1" name="Text 9"/>
          <p:cNvSpPr/>
          <p:nvPr/>
        </p:nvSpPr>
        <p:spPr>
          <a:xfrm>
            <a:off x="1600200" y="4425696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</a:t>
            </a:r>
            <a:endParaRPr lang="en-US" sz="650" dirty="0"/>
          </a:p>
        </p:txBody>
      </p:sp>
      <p:sp>
        <p:nvSpPr>
          <p:cNvPr id="12" name="Shape 10"/>
          <p:cNvSpPr/>
          <p:nvPr/>
        </p:nvSpPr>
        <p:spPr>
          <a:xfrm>
            <a:off x="3200400" y="4206240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01568" y="4306824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4" name="Text 12"/>
          <p:cNvSpPr/>
          <p:nvPr/>
        </p:nvSpPr>
        <p:spPr>
          <a:xfrm>
            <a:off x="2971800" y="4425696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</a:t>
            </a:r>
            <a:endParaRPr lang="en-US" sz="650" dirty="0"/>
          </a:p>
        </p:txBody>
      </p:sp>
      <p:sp>
        <p:nvSpPr>
          <p:cNvPr id="15" name="Shape 13"/>
          <p:cNvSpPr/>
          <p:nvPr/>
        </p:nvSpPr>
        <p:spPr>
          <a:xfrm>
            <a:off x="4572000" y="4206240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773168" y="4306824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7" name="Text 15"/>
          <p:cNvSpPr/>
          <p:nvPr/>
        </p:nvSpPr>
        <p:spPr>
          <a:xfrm>
            <a:off x="4343400" y="4425696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</a:t>
            </a:r>
            <a:endParaRPr lang="en-US" sz="650" dirty="0"/>
          </a:p>
        </p:txBody>
      </p:sp>
      <p:sp>
        <p:nvSpPr>
          <p:cNvPr id="18" name="Shape 16"/>
          <p:cNvSpPr/>
          <p:nvPr/>
        </p:nvSpPr>
        <p:spPr>
          <a:xfrm>
            <a:off x="5943600" y="4206240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144768" y="4306824"/>
            <a:ext cx="1170432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0" name="Text 18"/>
          <p:cNvSpPr/>
          <p:nvPr/>
        </p:nvSpPr>
        <p:spPr>
          <a:xfrm>
            <a:off x="5715000" y="4425696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</a:t>
            </a:r>
            <a:endParaRPr lang="en-US" sz="650" dirty="0"/>
          </a:p>
        </p:txBody>
      </p:sp>
      <p:sp>
        <p:nvSpPr>
          <p:cNvPr id="21" name="Shape 19"/>
          <p:cNvSpPr/>
          <p:nvPr/>
        </p:nvSpPr>
        <p:spPr>
          <a:xfrm>
            <a:off x="7315200" y="4206240"/>
            <a:ext cx="201168" cy="201168"/>
          </a:xfrm>
          <a:prstGeom prst="ellipse">
            <a:avLst/>
          </a:prstGeom>
          <a:solidFill>
            <a:srgbClr val="336699"/>
          </a:solidFill>
          <a:ln w="12700">
            <a:solidFill>
              <a:srgbClr val="C5D4E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086600" y="4425696"/>
            <a:ext cx="6583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</a:t>
            </a:r>
            <a:endParaRPr lang="en-US" sz="650" dirty="0"/>
          </a:p>
        </p:txBody>
      </p:sp>
      <p:sp>
        <p:nvSpPr>
          <p:cNvPr id="23" name="Text 21"/>
          <p:cNvSpPr/>
          <p:nvPr/>
        </p:nvSpPr>
        <p:spPr>
          <a:xfrm>
            <a:off x="457200" y="3200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RESOURCES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457200" y="713232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&amp;</a:t>
            </a:r>
            <a:endParaRPr lang="en-US" sz="6200" dirty="0"/>
          </a:p>
        </p:txBody>
      </p:sp>
      <p:sp>
        <p:nvSpPr>
          <p:cNvPr id="25" name="Text 23"/>
          <p:cNvSpPr/>
          <p:nvPr/>
        </p:nvSpPr>
        <p:spPr>
          <a:xfrm>
            <a:off x="457200" y="1499616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40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4400" dirty="0"/>
          </a:p>
        </p:txBody>
      </p:sp>
      <p:sp>
        <p:nvSpPr>
          <p:cNvPr id="26" name="Shape 24"/>
          <p:cNvSpPr/>
          <p:nvPr/>
        </p:nvSpPr>
        <p:spPr>
          <a:xfrm>
            <a:off x="457200" y="2359152"/>
            <a:ext cx="4572000" cy="3657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57200" y="2505456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 Version  ·  All templates optimised for printing and sharing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457200" y="2871216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621792" y="2862072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Map with Industry Variants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457200" y="3163824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21792" y="3154680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 Checklist Template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457200" y="3456432"/>
            <a:ext cx="54864" cy="20116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621792" y="3447288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Prioritisation Tracker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57200" y="495604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soufianeboudarraja.com  |  Light Version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MAP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Baseline — End-to-End Flow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core stages from order capture to cash application — own every handoff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O2C Process Map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256032" y="1389888"/>
            <a:ext cx="8732520" cy="237744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56032" y="1389888"/>
            <a:ext cx="201168" cy="23774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56032" y="1389888"/>
            <a:ext cx="2011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</a:t>
            </a:r>
            <a:endParaRPr lang="en-US" sz="700" dirty="0"/>
          </a:p>
        </p:txBody>
      </p:sp>
      <p:sp>
        <p:nvSpPr>
          <p:cNvPr id="13" name="Text 11"/>
          <p:cNvSpPr/>
          <p:nvPr/>
        </p:nvSpPr>
        <p:spPr>
          <a:xfrm>
            <a:off x="493776" y="1389888"/>
            <a:ext cx="8458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sees one company — every stage shapes their trust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56032" y="1664208"/>
            <a:ext cx="1371600" cy="1152144"/>
          </a:xfrm>
          <a:prstGeom prst="rect">
            <a:avLst/>
          </a:prstGeom>
          <a:solidFill>
            <a:srgbClr val="E8EEF4"/>
          </a:solidFill>
          <a:ln w="254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56032" y="1664208"/>
            <a:ext cx="292608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56032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85216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292608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292608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/ CX</a:t>
            </a:r>
            <a:endParaRPr lang="en-US" sz="700" dirty="0"/>
          </a:p>
        </p:txBody>
      </p:sp>
      <p:sp>
        <p:nvSpPr>
          <p:cNvPr id="20" name="Shape 18"/>
          <p:cNvSpPr/>
          <p:nvPr/>
        </p:nvSpPr>
        <p:spPr>
          <a:xfrm>
            <a:off x="292608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292608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448056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entry errors cascade</a:t>
            </a:r>
            <a:endParaRPr lang="en-US" sz="650" dirty="0"/>
          </a:p>
        </p:txBody>
      </p:sp>
      <p:sp>
        <p:nvSpPr>
          <p:cNvPr id="23" name="Shape 21"/>
          <p:cNvSpPr/>
          <p:nvPr/>
        </p:nvSpPr>
        <p:spPr>
          <a:xfrm>
            <a:off x="292608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92608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448056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 + system integration</a:t>
            </a:r>
            <a:endParaRPr lang="en-US" sz="650" dirty="0"/>
          </a:p>
        </p:txBody>
      </p:sp>
      <p:sp>
        <p:nvSpPr>
          <p:cNvPr id="26" name="Shape 24"/>
          <p:cNvSpPr/>
          <p:nvPr/>
        </p:nvSpPr>
        <p:spPr>
          <a:xfrm>
            <a:off x="1636776" y="2194560"/>
            <a:ext cx="82296" cy="914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1728216" y="1664208"/>
            <a:ext cx="1371600" cy="1152144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1728216" y="166420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728216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2057400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1764792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764792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/ Inventory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1764792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1764792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35" name="Text 33"/>
          <p:cNvSpPr/>
          <p:nvPr/>
        </p:nvSpPr>
        <p:spPr>
          <a:xfrm>
            <a:off x="1920240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Inventory blind spots</a:t>
            </a:r>
            <a:endParaRPr lang="en-US" sz="650" dirty="0"/>
          </a:p>
        </p:txBody>
      </p:sp>
      <p:sp>
        <p:nvSpPr>
          <p:cNvPr id="36" name="Shape 34"/>
          <p:cNvSpPr/>
          <p:nvPr/>
        </p:nvSpPr>
        <p:spPr>
          <a:xfrm>
            <a:off x="1764792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764792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38" name="Text 36"/>
          <p:cNvSpPr/>
          <p:nvPr/>
        </p:nvSpPr>
        <p:spPr>
          <a:xfrm>
            <a:off x="1920240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stock visibility</a:t>
            </a:r>
            <a:endParaRPr lang="en-US" sz="650" dirty="0"/>
          </a:p>
        </p:txBody>
      </p:sp>
      <p:sp>
        <p:nvSpPr>
          <p:cNvPr id="39" name="Shape 37"/>
          <p:cNvSpPr/>
          <p:nvPr/>
        </p:nvSpPr>
        <p:spPr>
          <a:xfrm>
            <a:off x="3108960" y="2194560"/>
            <a:ext cx="82296" cy="914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3200400" y="1664208"/>
            <a:ext cx="1371600" cy="1152144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3200400" y="166420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200400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43" name="Text 41"/>
          <p:cNvSpPr/>
          <p:nvPr/>
        </p:nvSpPr>
        <p:spPr>
          <a:xfrm>
            <a:off x="3529584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&amp;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Comms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3236976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236976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/ CX</a:t>
            </a:r>
            <a:endParaRPr lang="en-US" sz="700" dirty="0"/>
          </a:p>
        </p:txBody>
      </p:sp>
      <p:sp>
        <p:nvSpPr>
          <p:cNvPr id="46" name="Shape 44"/>
          <p:cNvSpPr/>
          <p:nvPr/>
        </p:nvSpPr>
        <p:spPr>
          <a:xfrm>
            <a:off x="3236976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236976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48" name="Text 46"/>
          <p:cNvSpPr/>
          <p:nvPr/>
        </p:nvSpPr>
        <p:spPr>
          <a:xfrm>
            <a:off x="3392424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proactive updates</a:t>
            </a:r>
            <a:endParaRPr lang="en-US" sz="650" dirty="0"/>
          </a:p>
        </p:txBody>
      </p:sp>
      <p:sp>
        <p:nvSpPr>
          <p:cNvPr id="49" name="Shape 47"/>
          <p:cNvSpPr/>
          <p:nvPr/>
        </p:nvSpPr>
        <p:spPr>
          <a:xfrm>
            <a:off x="3236976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3236976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51" name="Text 49"/>
          <p:cNvSpPr/>
          <p:nvPr/>
        </p:nvSpPr>
        <p:spPr>
          <a:xfrm>
            <a:off x="3392424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+ milestone comms</a:t>
            </a:r>
            <a:endParaRPr lang="en-US" sz="650" dirty="0"/>
          </a:p>
        </p:txBody>
      </p:sp>
      <p:sp>
        <p:nvSpPr>
          <p:cNvPr id="52" name="Shape 50"/>
          <p:cNvSpPr/>
          <p:nvPr/>
        </p:nvSpPr>
        <p:spPr>
          <a:xfrm>
            <a:off x="4581144" y="2194560"/>
            <a:ext cx="82296" cy="914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4672584" y="1664208"/>
            <a:ext cx="1371600" cy="1152144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4" name="Shape 52"/>
          <p:cNvSpPr/>
          <p:nvPr/>
        </p:nvSpPr>
        <p:spPr>
          <a:xfrm>
            <a:off x="4672584" y="166420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4672584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56" name="Text 54"/>
          <p:cNvSpPr/>
          <p:nvPr/>
        </p:nvSpPr>
        <p:spPr>
          <a:xfrm>
            <a:off x="5001768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Invoicing</a:t>
            </a:r>
            <a:endParaRPr lang="en-US" sz="1000" dirty="0"/>
          </a:p>
        </p:txBody>
      </p:sp>
      <p:sp>
        <p:nvSpPr>
          <p:cNvPr id="57" name="Shape 55"/>
          <p:cNvSpPr/>
          <p:nvPr/>
        </p:nvSpPr>
        <p:spPr>
          <a:xfrm>
            <a:off x="4709160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709160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700" dirty="0"/>
          </a:p>
        </p:txBody>
      </p:sp>
      <p:sp>
        <p:nvSpPr>
          <p:cNvPr id="59" name="Shape 57"/>
          <p:cNvSpPr/>
          <p:nvPr/>
        </p:nvSpPr>
        <p:spPr>
          <a:xfrm>
            <a:off x="4709160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4709160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61" name="Text 59"/>
          <p:cNvSpPr/>
          <p:nvPr/>
        </p:nvSpPr>
        <p:spPr>
          <a:xfrm>
            <a:off x="4864608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 mismatch — disputes</a:t>
            </a:r>
            <a:endParaRPr lang="en-US" sz="650" dirty="0"/>
          </a:p>
        </p:txBody>
      </p:sp>
      <p:sp>
        <p:nvSpPr>
          <p:cNvPr id="62" name="Shape 60"/>
          <p:cNvSpPr/>
          <p:nvPr/>
        </p:nvSpPr>
        <p:spPr>
          <a:xfrm>
            <a:off x="4709160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4709160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64" name="Text 62"/>
          <p:cNvSpPr/>
          <p:nvPr/>
        </p:nvSpPr>
        <p:spPr>
          <a:xfrm>
            <a:off x="4864608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Auto-generate from order data</a:t>
            </a:r>
            <a:endParaRPr lang="en-US" sz="650" dirty="0"/>
          </a:p>
        </p:txBody>
      </p:sp>
      <p:sp>
        <p:nvSpPr>
          <p:cNvPr id="65" name="Shape 63"/>
          <p:cNvSpPr/>
          <p:nvPr/>
        </p:nvSpPr>
        <p:spPr>
          <a:xfrm>
            <a:off x="6053328" y="2194560"/>
            <a:ext cx="82296" cy="914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6144768" y="1664208"/>
            <a:ext cx="1371600" cy="1152144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7" name="Shape 65"/>
          <p:cNvSpPr/>
          <p:nvPr/>
        </p:nvSpPr>
        <p:spPr>
          <a:xfrm>
            <a:off x="6144768" y="166420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6144768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300" dirty="0"/>
          </a:p>
        </p:txBody>
      </p:sp>
      <p:sp>
        <p:nvSpPr>
          <p:cNvPr id="69" name="Text 67"/>
          <p:cNvSpPr/>
          <p:nvPr/>
        </p:nvSpPr>
        <p:spPr>
          <a:xfrm>
            <a:off x="6473952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Collection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6181344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6181344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/ Finance</a:t>
            </a:r>
            <a:endParaRPr lang="en-US" sz="700" dirty="0"/>
          </a:p>
        </p:txBody>
      </p:sp>
      <p:sp>
        <p:nvSpPr>
          <p:cNvPr id="72" name="Shape 70"/>
          <p:cNvSpPr/>
          <p:nvPr/>
        </p:nvSpPr>
        <p:spPr>
          <a:xfrm>
            <a:off x="6181344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6181344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74" name="Text 72"/>
          <p:cNvSpPr/>
          <p:nvPr/>
        </p:nvSpPr>
        <p:spPr>
          <a:xfrm>
            <a:off x="6336792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Inflexible payment options</a:t>
            </a:r>
            <a:endParaRPr lang="en-US" sz="650" dirty="0"/>
          </a:p>
        </p:txBody>
      </p:sp>
      <p:sp>
        <p:nvSpPr>
          <p:cNvPr id="75" name="Shape 73"/>
          <p:cNvSpPr/>
          <p:nvPr/>
        </p:nvSpPr>
        <p:spPr>
          <a:xfrm>
            <a:off x="6181344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6181344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77" name="Text 75"/>
          <p:cNvSpPr/>
          <p:nvPr/>
        </p:nvSpPr>
        <p:spPr>
          <a:xfrm>
            <a:off x="6336792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Multi-method + clear instructions</a:t>
            </a:r>
            <a:endParaRPr lang="en-US" sz="650" dirty="0"/>
          </a:p>
        </p:txBody>
      </p:sp>
      <p:sp>
        <p:nvSpPr>
          <p:cNvPr id="78" name="Shape 76"/>
          <p:cNvSpPr/>
          <p:nvPr/>
        </p:nvSpPr>
        <p:spPr>
          <a:xfrm>
            <a:off x="7525512" y="2194560"/>
            <a:ext cx="82296" cy="9144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7616952" y="1664208"/>
            <a:ext cx="1371600" cy="1152144"/>
          </a:xfrm>
          <a:prstGeom prst="rect">
            <a:avLst/>
          </a:prstGeom>
          <a:solidFill>
            <a:srgbClr val="E8EEF4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0" name="Shape 78"/>
          <p:cNvSpPr/>
          <p:nvPr/>
        </p:nvSpPr>
        <p:spPr>
          <a:xfrm>
            <a:off x="7616952" y="166420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7616952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300" dirty="0"/>
          </a:p>
        </p:txBody>
      </p:sp>
      <p:sp>
        <p:nvSpPr>
          <p:cNvPr id="82" name="Text 80"/>
          <p:cNvSpPr/>
          <p:nvPr/>
        </p:nvSpPr>
        <p:spPr>
          <a:xfrm>
            <a:off x="7946136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 &amp;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</a:t>
            </a:r>
            <a:endParaRPr lang="en-US" sz="1000" dirty="0"/>
          </a:p>
        </p:txBody>
      </p:sp>
      <p:sp>
        <p:nvSpPr>
          <p:cNvPr id="83" name="Shape 81"/>
          <p:cNvSpPr/>
          <p:nvPr/>
        </p:nvSpPr>
        <p:spPr>
          <a:xfrm>
            <a:off x="7653528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7653528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/ AR</a:t>
            </a:r>
            <a:endParaRPr lang="en-US" sz="700" dirty="0"/>
          </a:p>
        </p:txBody>
      </p:sp>
      <p:sp>
        <p:nvSpPr>
          <p:cNvPr id="85" name="Shape 83"/>
          <p:cNvSpPr/>
          <p:nvPr/>
        </p:nvSpPr>
        <p:spPr>
          <a:xfrm>
            <a:off x="7653528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7653528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87" name="Text 85"/>
          <p:cNvSpPr/>
          <p:nvPr/>
        </p:nvSpPr>
        <p:spPr>
          <a:xfrm>
            <a:off x="7808976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matching errors</a:t>
            </a:r>
            <a:endParaRPr lang="en-US" sz="650" dirty="0"/>
          </a:p>
        </p:txBody>
      </p:sp>
      <p:sp>
        <p:nvSpPr>
          <p:cNvPr id="88" name="Shape 86"/>
          <p:cNvSpPr/>
          <p:nvPr/>
        </p:nvSpPr>
        <p:spPr>
          <a:xfrm>
            <a:off x="7653528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7653528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90" name="Text 88"/>
          <p:cNvSpPr/>
          <p:nvPr/>
        </p:nvSpPr>
        <p:spPr>
          <a:xfrm>
            <a:off x="7808976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+ scheduled recon</a:t>
            </a:r>
            <a:endParaRPr lang="en-US" sz="650" dirty="0"/>
          </a:p>
        </p:txBody>
      </p:sp>
      <p:sp>
        <p:nvSpPr>
          <p:cNvPr id="91" name="Shape 89"/>
          <p:cNvSpPr/>
          <p:nvPr/>
        </p:nvSpPr>
        <p:spPr>
          <a:xfrm>
            <a:off x="256032" y="2926080"/>
            <a:ext cx="8732520" cy="274320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256032" y="2926080"/>
            <a:ext cx="731520" cy="27432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256032" y="29260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METRICS</a:t>
            </a:r>
            <a:endParaRPr lang="en-US" sz="700" dirty="0"/>
          </a:p>
        </p:txBody>
      </p:sp>
      <p:sp>
        <p:nvSpPr>
          <p:cNvPr id="94" name="Text 92"/>
          <p:cNvSpPr/>
          <p:nvPr/>
        </p:nvSpPr>
        <p:spPr>
          <a:xfrm>
            <a:off x="1060704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Order Cycle Time</a:t>
            </a:r>
            <a:endParaRPr lang="en-US" sz="800" dirty="0"/>
          </a:p>
        </p:txBody>
      </p:sp>
      <p:sp>
        <p:nvSpPr>
          <p:cNvPr id="95" name="Text 93"/>
          <p:cNvSpPr/>
          <p:nvPr/>
        </p:nvSpPr>
        <p:spPr>
          <a:xfrm>
            <a:off x="2633472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On-Time Delivery %</a:t>
            </a:r>
            <a:endParaRPr lang="en-US" sz="800" dirty="0"/>
          </a:p>
        </p:txBody>
      </p:sp>
      <p:sp>
        <p:nvSpPr>
          <p:cNvPr id="96" name="Text 94"/>
          <p:cNvSpPr/>
          <p:nvPr/>
        </p:nvSpPr>
        <p:spPr>
          <a:xfrm>
            <a:off x="4206240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Invoice Accuracy %</a:t>
            </a:r>
            <a:endParaRPr lang="en-US" sz="800" dirty="0"/>
          </a:p>
        </p:txBody>
      </p:sp>
      <p:sp>
        <p:nvSpPr>
          <p:cNvPr id="97" name="Text 95"/>
          <p:cNvSpPr/>
          <p:nvPr/>
        </p:nvSpPr>
        <p:spPr>
          <a:xfrm>
            <a:off x="5779008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DSO (Days Sales Outstanding)</a:t>
            </a:r>
            <a:endParaRPr lang="en-US" sz="800" dirty="0"/>
          </a:p>
        </p:txBody>
      </p:sp>
      <p:sp>
        <p:nvSpPr>
          <p:cNvPr id="98" name="Text 96"/>
          <p:cNvSpPr/>
          <p:nvPr/>
        </p:nvSpPr>
        <p:spPr>
          <a:xfrm>
            <a:off x="7351776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Cash App Lag (days)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MAP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— Industry Variants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six stages hold across sectors — priority, speed, and risk shift by context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O2C Process Map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1655064" y="1389888"/>
            <a:ext cx="12344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65506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2889504" y="1389888"/>
            <a:ext cx="12344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88950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4123944" y="1389888"/>
            <a:ext cx="12344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2394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Comms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5358384" y="1389888"/>
            <a:ext cx="12344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35838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Invoicing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6592824" y="1389888"/>
            <a:ext cx="12344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59282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7827264" y="1389888"/>
            <a:ext cx="12344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82726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320040" y="1828800"/>
            <a:ext cx="1335024" cy="73152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74904" y="1865376"/>
            <a:ext cx="1225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Retail &amp; E-Commerce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74904" y="2121408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Speed &amp; Automation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374904" y="2304288"/>
            <a:ext cx="1225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FFD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Delays erode trust instantly</a:t>
            </a:r>
            <a:endParaRPr lang="en-US" sz="650" dirty="0"/>
          </a:p>
        </p:txBody>
      </p:sp>
      <p:sp>
        <p:nvSpPr>
          <p:cNvPr id="26" name="Shape 24"/>
          <p:cNvSpPr/>
          <p:nvPr/>
        </p:nvSpPr>
        <p:spPr>
          <a:xfrm>
            <a:off x="1655064" y="182880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2688336" y="182880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688336" y="182880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29" name="Text 27"/>
          <p:cNvSpPr/>
          <p:nvPr/>
        </p:nvSpPr>
        <p:spPr>
          <a:xfrm>
            <a:off x="165506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2889504" y="1828800"/>
            <a:ext cx="1234440" cy="731520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288950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4123944" y="1828800"/>
            <a:ext cx="1234440" cy="731520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12394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5358384" y="1828800"/>
            <a:ext cx="1234440" cy="73152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35838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6592824" y="1828800"/>
            <a:ext cx="1234440" cy="73152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59282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7827264" y="1828800"/>
            <a:ext cx="1234440" cy="73152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782726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320040" y="2651760"/>
            <a:ext cx="1335024" cy="73152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74904" y="2688336"/>
            <a:ext cx="1225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Manufacturing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374904" y="2944368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Coordination &amp; Schedule</a:t>
            </a:r>
            <a:endParaRPr lang="en-US" sz="700" dirty="0"/>
          </a:p>
        </p:txBody>
      </p:sp>
      <p:sp>
        <p:nvSpPr>
          <p:cNvPr id="43" name="Text 41"/>
          <p:cNvSpPr/>
          <p:nvPr/>
        </p:nvSpPr>
        <p:spPr>
          <a:xfrm>
            <a:off x="374904" y="3127248"/>
            <a:ext cx="1225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FFD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delay cascades downstream</a:t>
            </a:r>
            <a:endParaRPr lang="en-US" sz="650" dirty="0"/>
          </a:p>
        </p:txBody>
      </p:sp>
      <p:sp>
        <p:nvSpPr>
          <p:cNvPr id="44" name="Shape 42"/>
          <p:cNvSpPr/>
          <p:nvPr/>
        </p:nvSpPr>
        <p:spPr>
          <a:xfrm>
            <a:off x="1655064" y="2651760"/>
            <a:ext cx="1234440" cy="73152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65506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2889504" y="265176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3922776" y="265176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3922776" y="265176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49" name="Text 47"/>
          <p:cNvSpPr/>
          <p:nvPr/>
        </p:nvSpPr>
        <p:spPr>
          <a:xfrm>
            <a:off x="288950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4123944" y="2651760"/>
            <a:ext cx="1234440" cy="731520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412394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5358384" y="2651760"/>
            <a:ext cx="1234440" cy="73152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535838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6592824" y="2651760"/>
            <a:ext cx="1234440" cy="73152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659282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7827264" y="2651760"/>
            <a:ext cx="1234440" cy="73152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782726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320040" y="3474720"/>
            <a:ext cx="1335024" cy="731520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74904" y="3511296"/>
            <a:ext cx="1225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Healthcare</a:t>
            </a:r>
            <a:endParaRPr lang="en-US" sz="900" dirty="0"/>
          </a:p>
        </p:txBody>
      </p:sp>
      <p:sp>
        <p:nvSpPr>
          <p:cNvPr id="60" name="Text 58"/>
          <p:cNvSpPr/>
          <p:nvPr/>
        </p:nvSpPr>
        <p:spPr>
          <a:xfrm>
            <a:off x="374904" y="3767328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Accuracy &amp; Compliance</a:t>
            </a:r>
            <a:endParaRPr lang="en-US" sz="700" dirty="0"/>
          </a:p>
        </p:txBody>
      </p:sp>
      <p:sp>
        <p:nvSpPr>
          <p:cNvPr id="61" name="Text 59"/>
          <p:cNvSpPr/>
          <p:nvPr/>
        </p:nvSpPr>
        <p:spPr>
          <a:xfrm>
            <a:off x="374904" y="3950208"/>
            <a:ext cx="1225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FFD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Billing errors trigger audits + fines</a:t>
            </a:r>
            <a:endParaRPr lang="en-US" sz="650" dirty="0"/>
          </a:p>
        </p:txBody>
      </p:sp>
      <p:sp>
        <p:nvSpPr>
          <p:cNvPr id="62" name="Shape 60"/>
          <p:cNvSpPr/>
          <p:nvPr/>
        </p:nvSpPr>
        <p:spPr>
          <a:xfrm>
            <a:off x="1655064" y="3474720"/>
            <a:ext cx="1234440" cy="73152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165506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2889504" y="3474720"/>
            <a:ext cx="1234440" cy="73152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288950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4123944" y="3474720"/>
            <a:ext cx="1234440" cy="73152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412394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68" name="Shape 66"/>
          <p:cNvSpPr/>
          <p:nvPr/>
        </p:nvSpPr>
        <p:spPr>
          <a:xfrm>
            <a:off x="5358384" y="347472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6391656" y="347472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6391656" y="347472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71" name="Text 69"/>
          <p:cNvSpPr/>
          <p:nvPr/>
        </p:nvSpPr>
        <p:spPr>
          <a:xfrm>
            <a:off x="535838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72" name="Shape 70"/>
          <p:cNvSpPr/>
          <p:nvPr/>
        </p:nvSpPr>
        <p:spPr>
          <a:xfrm>
            <a:off x="6592824" y="3474720"/>
            <a:ext cx="1234440" cy="731520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659282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7827264" y="3474720"/>
            <a:ext cx="1234440" cy="731520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782726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320040" y="4297680"/>
            <a:ext cx="1335024" cy="731520"/>
          </a:xfrm>
          <a:prstGeom prst="rect">
            <a:avLst/>
          </a:prstGeom>
          <a:solidFill>
            <a:srgbClr val="99B8D9"/>
          </a:solidFill>
          <a:ln w="12700">
            <a:solidFill>
              <a:srgbClr val="99B8D9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74904" y="4334256"/>
            <a:ext cx="1225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&amp; SaaS</a:t>
            </a:r>
            <a:endParaRPr lang="en-US" sz="900" dirty="0"/>
          </a:p>
        </p:txBody>
      </p:sp>
      <p:sp>
        <p:nvSpPr>
          <p:cNvPr id="78" name="Text 76"/>
          <p:cNvSpPr/>
          <p:nvPr/>
        </p:nvSpPr>
        <p:spPr>
          <a:xfrm>
            <a:off x="374904" y="4590288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Renewals &amp; Retention</a:t>
            </a:r>
            <a:endParaRPr lang="en-US" sz="700" dirty="0"/>
          </a:p>
        </p:txBody>
      </p:sp>
      <p:sp>
        <p:nvSpPr>
          <p:cNvPr id="79" name="Text 77"/>
          <p:cNvSpPr/>
          <p:nvPr/>
        </p:nvSpPr>
        <p:spPr>
          <a:xfrm>
            <a:off x="374904" y="4773168"/>
            <a:ext cx="1225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FFD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Failed renewals = instant churn</a:t>
            </a:r>
            <a:endParaRPr lang="en-US" sz="650" dirty="0"/>
          </a:p>
        </p:txBody>
      </p:sp>
      <p:sp>
        <p:nvSpPr>
          <p:cNvPr id="80" name="Shape 78"/>
          <p:cNvSpPr/>
          <p:nvPr/>
        </p:nvSpPr>
        <p:spPr>
          <a:xfrm>
            <a:off x="1655064" y="4297680"/>
            <a:ext cx="1234440" cy="73152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165506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82" name="Shape 80"/>
          <p:cNvSpPr/>
          <p:nvPr/>
        </p:nvSpPr>
        <p:spPr>
          <a:xfrm>
            <a:off x="2889504" y="4297680"/>
            <a:ext cx="1234440" cy="73152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288950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4123944" y="4297680"/>
            <a:ext cx="1234440" cy="73152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412394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5358384" y="429768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6391656" y="429768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6391656" y="429768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89" name="Text 87"/>
          <p:cNvSpPr/>
          <p:nvPr/>
        </p:nvSpPr>
        <p:spPr>
          <a:xfrm>
            <a:off x="535838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90" name="Shape 88"/>
          <p:cNvSpPr/>
          <p:nvPr/>
        </p:nvSpPr>
        <p:spPr>
          <a:xfrm>
            <a:off x="6592824" y="429768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7626096" y="429768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92" name="Text 90"/>
          <p:cNvSpPr/>
          <p:nvPr/>
        </p:nvSpPr>
        <p:spPr>
          <a:xfrm>
            <a:off x="7626096" y="429768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93" name="Text 91"/>
          <p:cNvSpPr/>
          <p:nvPr/>
        </p:nvSpPr>
        <p:spPr>
          <a:xfrm>
            <a:off x="659282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7827264" y="4297680"/>
            <a:ext cx="1234440" cy="731520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782726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320040" y="5157216"/>
            <a:ext cx="201168" cy="164592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576072" y="5157216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— Top priority in this sector</a:t>
            </a:r>
            <a:endParaRPr lang="en-US" sz="800" dirty="0"/>
          </a:p>
        </p:txBody>
      </p:sp>
      <p:sp>
        <p:nvSpPr>
          <p:cNvPr id="98" name="Shape 96"/>
          <p:cNvSpPr/>
          <p:nvPr/>
        </p:nvSpPr>
        <p:spPr>
          <a:xfrm>
            <a:off x="2404872" y="5157216"/>
            <a:ext cx="201168" cy="164592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2660904" y="5157216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— Important but not the critical stage</a:t>
            </a:r>
            <a:endParaRPr lang="en-US" sz="800" dirty="0"/>
          </a:p>
        </p:txBody>
      </p:sp>
      <p:sp>
        <p:nvSpPr>
          <p:cNvPr id="100" name="Shape 98"/>
          <p:cNvSpPr/>
          <p:nvPr/>
        </p:nvSpPr>
        <p:spPr>
          <a:xfrm>
            <a:off x="4489704" y="5157216"/>
            <a:ext cx="201168" cy="16459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4745736" y="5157216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— Standard execution, lower risk</a:t>
            </a:r>
            <a:endParaRPr lang="en-US" sz="800" dirty="0"/>
          </a:p>
        </p:txBody>
      </p:sp>
      <p:sp>
        <p:nvSpPr>
          <p:cNvPr id="102" name="Shape 100"/>
          <p:cNvSpPr/>
          <p:nvPr/>
        </p:nvSpPr>
        <p:spPr>
          <a:xfrm>
            <a:off x="6574536" y="5157216"/>
            <a:ext cx="201168" cy="164592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6830568" y="5157216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  Red badge = most brittle handoff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MAP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Deep-Dive — Manufacturing Example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through one industry with full stage detail — adapt the template for your sector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O2C Process Map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18872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1887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508760" y="1389888"/>
            <a:ext cx="841248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508760" y="1389888"/>
            <a:ext cx="84124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350008" y="1389888"/>
            <a:ext cx="987552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350008" y="1389888"/>
            <a:ext cx="98755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Systems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3337560" y="1389888"/>
            <a:ext cx="2578608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337560" y="1389888"/>
            <a:ext cx="257860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Action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5916168" y="1389888"/>
            <a:ext cx="1719072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16168" y="1389888"/>
            <a:ext cx="171907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Risk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7635240" y="1389888"/>
            <a:ext cx="128016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635240" y="1389888"/>
            <a:ext cx="12801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 to Track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320040" y="1792224"/>
            <a:ext cx="1188720" cy="484632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74904" y="1828800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Capture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1508760" y="1792224"/>
            <a:ext cx="841248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563624" y="1828800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2350008" y="1792224"/>
            <a:ext cx="987552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404872" y="1828800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/ ERP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3337560" y="1792224"/>
            <a:ext cx="2578608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392424" y="182880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PO, validate credit, confirm pricing &amp; delivery date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5916168" y="1792224"/>
            <a:ext cx="1719072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971032" y="1828800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Missing fields cascade errors downstream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7635240" y="1792224"/>
            <a:ext cx="1280160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690104" y="1828800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accuracy rate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320040" y="2304288"/>
            <a:ext cx="1188720" cy="484632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374904" y="2340864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Planning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1508760" y="2304288"/>
            <a:ext cx="841248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563624" y="2340864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Planning</a:t>
            </a:r>
            <a:endParaRPr lang="en-US" sz="750" dirty="0"/>
          </a:p>
        </p:txBody>
      </p:sp>
      <p:sp>
        <p:nvSpPr>
          <p:cNvPr id="38" name="Shape 36"/>
          <p:cNvSpPr/>
          <p:nvPr/>
        </p:nvSpPr>
        <p:spPr>
          <a:xfrm>
            <a:off x="2350008" y="2304288"/>
            <a:ext cx="987552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2404872" y="2340864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MRP / ERP</a:t>
            </a:r>
            <a:endParaRPr lang="en-US" sz="750" dirty="0"/>
          </a:p>
        </p:txBody>
      </p:sp>
      <p:sp>
        <p:nvSpPr>
          <p:cNvPr id="40" name="Shape 38"/>
          <p:cNvSpPr/>
          <p:nvPr/>
        </p:nvSpPr>
        <p:spPr>
          <a:xfrm>
            <a:off x="3337560" y="2304288"/>
            <a:ext cx="2578608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392424" y="2340864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production; align with raw material lead times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5916168" y="2304288"/>
            <a:ext cx="1719072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971032" y="2340864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material shortage delays run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7635240" y="2304288"/>
            <a:ext cx="1280160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7690104" y="2340864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adherence %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320040" y="2816352"/>
            <a:ext cx="1188720" cy="484632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74904" y="2852928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&amp; Dispatch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1508760" y="2816352"/>
            <a:ext cx="841248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1563624" y="2852928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/ QA</a:t>
            </a:r>
            <a:endParaRPr lang="en-US" sz="750" dirty="0"/>
          </a:p>
        </p:txBody>
      </p:sp>
      <p:sp>
        <p:nvSpPr>
          <p:cNvPr id="50" name="Shape 48"/>
          <p:cNvSpPr/>
          <p:nvPr/>
        </p:nvSpPr>
        <p:spPr>
          <a:xfrm>
            <a:off x="2350008" y="2816352"/>
            <a:ext cx="987552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2404872" y="2852928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WMS / QMS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3337560" y="2816352"/>
            <a:ext cx="2578608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392424" y="2852928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 check, pack goods, hand to logistics with shipping docs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5916168" y="2816352"/>
            <a:ext cx="1719072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5971032" y="2852928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 failure delays entire shipment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7635240" y="2816352"/>
            <a:ext cx="1280160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7690104" y="2852928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First-pass quality rate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320040" y="3328416"/>
            <a:ext cx="1188720" cy="484632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74904" y="3364992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&amp; Comms</a:t>
            </a:r>
            <a:endParaRPr lang="en-US" sz="900" dirty="0"/>
          </a:p>
        </p:txBody>
      </p:sp>
      <p:sp>
        <p:nvSpPr>
          <p:cNvPr id="60" name="Shape 58"/>
          <p:cNvSpPr/>
          <p:nvPr/>
        </p:nvSpPr>
        <p:spPr>
          <a:xfrm>
            <a:off x="1508760" y="3328416"/>
            <a:ext cx="841248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1563624" y="3364992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/ CX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2350008" y="3328416"/>
            <a:ext cx="987552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2404872" y="3364992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TMS / Portal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3337560" y="3328416"/>
            <a:ext cx="2578608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392424" y="3364992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Ship; send tracking + ETA; proactive delay notification to CX</a:t>
            </a:r>
            <a:endParaRPr lang="en-US" sz="750" dirty="0"/>
          </a:p>
        </p:txBody>
      </p:sp>
      <p:sp>
        <p:nvSpPr>
          <p:cNvPr id="66" name="Shape 64"/>
          <p:cNvSpPr/>
          <p:nvPr/>
        </p:nvSpPr>
        <p:spPr>
          <a:xfrm>
            <a:off x="5916168" y="3328416"/>
            <a:ext cx="1719072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971032" y="3364992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visibility drives escalation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7635240" y="3328416"/>
            <a:ext cx="1280160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7690104" y="3364992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On-time delivery %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320040" y="3840480"/>
            <a:ext cx="1188720" cy="484632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74904" y="3877056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Invoicing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1508760" y="3840480"/>
            <a:ext cx="841248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563624" y="3877056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750" dirty="0"/>
          </a:p>
        </p:txBody>
      </p:sp>
      <p:sp>
        <p:nvSpPr>
          <p:cNvPr id="74" name="Shape 72"/>
          <p:cNvSpPr/>
          <p:nvPr/>
        </p:nvSpPr>
        <p:spPr>
          <a:xfrm>
            <a:off x="2350008" y="3840480"/>
            <a:ext cx="987552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2404872" y="3877056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/ AP Portal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3337560" y="3840480"/>
            <a:ext cx="2578608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392424" y="3877056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3-way match (PO + GR + invoice); generate and send</a:t>
            </a:r>
            <a:endParaRPr lang="en-US" sz="750" dirty="0"/>
          </a:p>
        </p:txBody>
      </p:sp>
      <p:sp>
        <p:nvSpPr>
          <p:cNvPr id="78" name="Shape 76"/>
          <p:cNvSpPr/>
          <p:nvPr/>
        </p:nvSpPr>
        <p:spPr>
          <a:xfrm>
            <a:off x="5916168" y="3840480"/>
            <a:ext cx="1719072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5971032" y="3877056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 mismatch causes payment dispute</a:t>
            </a:r>
            <a:endParaRPr lang="en-US" sz="750" dirty="0"/>
          </a:p>
        </p:txBody>
      </p:sp>
      <p:sp>
        <p:nvSpPr>
          <p:cNvPr id="80" name="Shape 78"/>
          <p:cNvSpPr/>
          <p:nvPr/>
        </p:nvSpPr>
        <p:spPr>
          <a:xfrm>
            <a:off x="7635240" y="3840480"/>
            <a:ext cx="1280160" cy="48463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7690104" y="3877056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accuracy %</a:t>
            </a:r>
            <a:endParaRPr lang="en-US" sz="750" dirty="0"/>
          </a:p>
        </p:txBody>
      </p:sp>
      <p:sp>
        <p:nvSpPr>
          <p:cNvPr id="82" name="Shape 80"/>
          <p:cNvSpPr/>
          <p:nvPr/>
        </p:nvSpPr>
        <p:spPr>
          <a:xfrm>
            <a:off x="320040" y="4352544"/>
            <a:ext cx="1188720" cy="484632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374904" y="4389120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Application</a:t>
            </a:r>
            <a:endParaRPr lang="en-US" sz="900" dirty="0"/>
          </a:p>
        </p:txBody>
      </p:sp>
      <p:sp>
        <p:nvSpPr>
          <p:cNvPr id="84" name="Shape 82"/>
          <p:cNvSpPr/>
          <p:nvPr/>
        </p:nvSpPr>
        <p:spPr>
          <a:xfrm>
            <a:off x="1508760" y="4352544"/>
            <a:ext cx="841248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1563624" y="4389120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/ Finance</a:t>
            </a:r>
            <a:endParaRPr lang="en-US" sz="750" dirty="0"/>
          </a:p>
        </p:txBody>
      </p:sp>
      <p:sp>
        <p:nvSpPr>
          <p:cNvPr id="86" name="Shape 84"/>
          <p:cNvSpPr/>
          <p:nvPr/>
        </p:nvSpPr>
        <p:spPr>
          <a:xfrm>
            <a:off x="2350008" y="4352544"/>
            <a:ext cx="987552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2404872" y="4389120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/ Bank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3337560" y="4352544"/>
            <a:ext cx="2578608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3392424" y="438912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 payment to invoice; clear AR; reconcile ledger</a:t>
            </a:r>
            <a:endParaRPr lang="en-US" sz="750" dirty="0"/>
          </a:p>
        </p:txBody>
      </p:sp>
      <p:sp>
        <p:nvSpPr>
          <p:cNvPr id="90" name="Shape 88"/>
          <p:cNvSpPr/>
          <p:nvPr/>
        </p:nvSpPr>
        <p:spPr>
          <a:xfrm>
            <a:off x="5916168" y="4352544"/>
            <a:ext cx="1719072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971032" y="4389120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lag traps cash in cycle</a:t>
            </a:r>
            <a:endParaRPr lang="en-US" sz="750" dirty="0"/>
          </a:p>
        </p:txBody>
      </p:sp>
      <p:sp>
        <p:nvSpPr>
          <p:cNvPr id="92" name="Shape 90"/>
          <p:cNvSpPr/>
          <p:nvPr/>
        </p:nvSpPr>
        <p:spPr>
          <a:xfrm>
            <a:off x="7635240" y="4352544"/>
            <a:ext cx="1280160" cy="48463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7690104" y="4389120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 Sales Outstanding</a:t>
            </a:r>
            <a:endParaRPr lang="en-US" sz="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Handoff Checklist — Full Table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passed, when, by whom, to whom — and what breaks if it's late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Handoff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04672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80467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1124712" y="1389888"/>
            <a:ext cx="91440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24712" y="1389888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2039112" y="1389888"/>
            <a:ext cx="1755648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039112" y="1389888"/>
            <a:ext cx="175564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Passed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794760" y="1389888"/>
            <a:ext cx="1335024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794760" y="1389888"/>
            <a:ext cx="13350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Expected Timing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5129784" y="1389888"/>
            <a:ext cx="1993392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129784" y="1389888"/>
            <a:ext cx="199339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Criteria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7123176" y="1389888"/>
            <a:ext cx="1792224" cy="402336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23176" y="1389888"/>
            <a:ext cx="17922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Delayed →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20040" y="1792224"/>
            <a:ext cx="804672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65760" y="1810512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1124712" y="1792224"/>
            <a:ext cx="914400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170432" y="1810512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2039112" y="1792224"/>
            <a:ext cx="1755648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084832" y="1810512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Validated order + customer details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3794760" y="1792224"/>
            <a:ext cx="1335024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840480" y="1810512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2h of order receipt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5129784" y="1792224"/>
            <a:ext cx="1993392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175504" y="1810512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fields complete; credit approved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7123176" y="1792224"/>
            <a:ext cx="1792224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168896" y="1810512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cannot start — order queued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320040" y="2231136"/>
            <a:ext cx="804672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365760" y="2249424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1124712" y="2231136"/>
            <a:ext cx="914400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170432" y="2249424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2039112" y="2231136"/>
            <a:ext cx="1755648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2084832" y="2249424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Packed goods + despatch note</a:t>
            </a:r>
            <a:endParaRPr lang="en-US" sz="750" dirty="0"/>
          </a:p>
        </p:txBody>
      </p:sp>
      <p:sp>
        <p:nvSpPr>
          <p:cNvPr id="40" name="Shape 38"/>
          <p:cNvSpPr/>
          <p:nvPr/>
        </p:nvSpPr>
        <p:spPr>
          <a:xfrm>
            <a:off x="3794760" y="2231136"/>
            <a:ext cx="1335024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840480" y="2249424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end of production run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5129784" y="2231136"/>
            <a:ext cx="1993392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175504" y="2249424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 checklist signed; qty matches PO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7123176" y="2231136"/>
            <a:ext cx="1792224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7168896" y="2249424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Shipment missed; backlog builds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320040" y="2670048"/>
            <a:ext cx="804672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65760" y="2688336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1124712" y="2670048"/>
            <a:ext cx="914400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1170432" y="2688336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900" dirty="0"/>
          </a:p>
        </p:txBody>
      </p:sp>
      <p:sp>
        <p:nvSpPr>
          <p:cNvPr id="50" name="Shape 48"/>
          <p:cNvSpPr/>
          <p:nvPr/>
        </p:nvSpPr>
        <p:spPr>
          <a:xfrm>
            <a:off x="2039112" y="2670048"/>
            <a:ext cx="1755648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2084832" y="2688336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goods + shipping docs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3794760" y="2670048"/>
            <a:ext cx="1335024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840480" y="2688336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1h of QA sign-off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5129784" y="2670048"/>
            <a:ext cx="1993392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5175504" y="2688336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cert attached; hazmat if required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7123176" y="2670048"/>
            <a:ext cx="1792224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7168896" y="2688336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window missed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320040" y="3108960"/>
            <a:ext cx="804672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65760" y="3127248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900" dirty="0"/>
          </a:p>
        </p:txBody>
      </p:sp>
      <p:sp>
        <p:nvSpPr>
          <p:cNvPr id="60" name="Shape 58"/>
          <p:cNvSpPr/>
          <p:nvPr/>
        </p:nvSpPr>
        <p:spPr>
          <a:xfrm>
            <a:off x="1124712" y="3108960"/>
            <a:ext cx="914400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1170432" y="3127248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Customer/CX</a:t>
            </a:r>
            <a:endParaRPr lang="en-US" sz="900" dirty="0"/>
          </a:p>
        </p:txBody>
      </p:sp>
      <p:sp>
        <p:nvSpPr>
          <p:cNvPr id="62" name="Shape 60"/>
          <p:cNvSpPr/>
          <p:nvPr/>
        </p:nvSpPr>
        <p:spPr>
          <a:xfrm>
            <a:off x="2039112" y="3108960"/>
            <a:ext cx="1755648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2084832" y="3127248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Shipment confirm + tracking link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3794760" y="3108960"/>
            <a:ext cx="1335024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840480" y="3127248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despatch (auto-notification)</a:t>
            </a:r>
            <a:endParaRPr lang="en-US" sz="750" dirty="0"/>
          </a:p>
        </p:txBody>
      </p:sp>
      <p:sp>
        <p:nvSpPr>
          <p:cNvPr id="66" name="Shape 64"/>
          <p:cNvSpPr/>
          <p:nvPr/>
        </p:nvSpPr>
        <p:spPr>
          <a:xfrm>
            <a:off x="5129784" y="3108960"/>
            <a:ext cx="1993392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175504" y="3127248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number issued; ETA confirmed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7123176" y="3108960"/>
            <a:ext cx="1792224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7168896" y="3127248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visibility — escalation risk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320040" y="3547872"/>
            <a:ext cx="804672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65760" y="3566160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1124712" y="3547872"/>
            <a:ext cx="914400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170432" y="3566160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2039112" y="3547872"/>
            <a:ext cx="1755648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2084832" y="3566160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Proof of delivery + despatch data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3794760" y="3547872"/>
            <a:ext cx="1335024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840480" y="3566160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24h of delivery</a:t>
            </a:r>
            <a:endParaRPr lang="en-US" sz="750" dirty="0"/>
          </a:p>
        </p:txBody>
      </p:sp>
      <p:sp>
        <p:nvSpPr>
          <p:cNvPr id="78" name="Shape 76"/>
          <p:cNvSpPr/>
          <p:nvPr/>
        </p:nvSpPr>
        <p:spPr>
          <a:xfrm>
            <a:off x="5129784" y="3547872"/>
            <a:ext cx="1993392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5175504" y="3566160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 signed; damage notes recorded</a:t>
            </a:r>
            <a:endParaRPr lang="en-US" sz="750" dirty="0"/>
          </a:p>
        </p:txBody>
      </p:sp>
      <p:sp>
        <p:nvSpPr>
          <p:cNvPr id="80" name="Shape 78"/>
          <p:cNvSpPr/>
          <p:nvPr/>
        </p:nvSpPr>
        <p:spPr>
          <a:xfrm>
            <a:off x="7123176" y="3547872"/>
            <a:ext cx="1792224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7168896" y="3566160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cannot be raised; DSO up</a:t>
            </a:r>
            <a:endParaRPr lang="en-US" sz="750" dirty="0"/>
          </a:p>
        </p:txBody>
      </p:sp>
      <p:sp>
        <p:nvSpPr>
          <p:cNvPr id="82" name="Shape 80"/>
          <p:cNvSpPr/>
          <p:nvPr/>
        </p:nvSpPr>
        <p:spPr>
          <a:xfrm>
            <a:off x="320040" y="3986784"/>
            <a:ext cx="804672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365760" y="4005072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900" dirty="0"/>
          </a:p>
        </p:txBody>
      </p:sp>
      <p:sp>
        <p:nvSpPr>
          <p:cNvPr id="84" name="Shape 82"/>
          <p:cNvSpPr/>
          <p:nvPr/>
        </p:nvSpPr>
        <p:spPr>
          <a:xfrm>
            <a:off x="1124712" y="3986784"/>
            <a:ext cx="914400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1170432" y="4005072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900" dirty="0"/>
          </a:p>
        </p:txBody>
      </p:sp>
      <p:sp>
        <p:nvSpPr>
          <p:cNvPr id="86" name="Shape 84"/>
          <p:cNvSpPr/>
          <p:nvPr/>
        </p:nvSpPr>
        <p:spPr>
          <a:xfrm>
            <a:off x="2039112" y="3986784"/>
            <a:ext cx="1755648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2084832" y="4005072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invoice + payment terms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3794760" y="3986784"/>
            <a:ext cx="1335024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3840480" y="4005072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48h of delivery confirm</a:t>
            </a:r>
            <a:endParaRPr lang="en-US" sz="750" dirty="0"/>
          </a:p>
        </p:txBody>
      </p:sp>
      <p:sp>
        <p:nvSpPr>
          <p:cNvPr id="90" name="Shape 88"/>
          <p:cNvSpPr/>
          <p:nvPr/>
        </p:nvSpPr>
        <p:spPr>
          <a:xfrm>
            <a:off x="5129784" y="3986784"/>
            <a:ext cx="1993392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175504" y="4005072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3-way match passed; correct GL codes</a:t>
            </a:r>
            <a:endParaRPr lang="en-US" sz="750" dirty="0"/>
          </a:p>
        </p:txBody>
      </p:sp>
      <p:sp>
        <p:nvSpPr>
          <p:cNvPr id="92" name="Shape 90"/>
          <p:cNvSpPr/>
          <p:nvPr/>
        </p:nvSpPr>
        <p:spPr>
          <a:xfrm>
            <a:off x="7123176" y="3986784"/>
            <a:ext cx="1792224" cy="41148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7168896" y="4005072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 delayed; cash trapped</a:t>
            </a:r>
            <a:endParaRPr lang="en-US" sz="750" dirty="0"/>
          </a:p>
        </p:txBody>
      </p:sp>
      <p:sp>
        <p:nvSpPr>
          <p:cNvPr id="94" name="Shape 92"/>
          <p:cNvSpPr/>
          <p:nvPr/>
        </p:nvSpPr>
        <p:spPr>
          <a:xfrm>
            <a:off x="320040" y="4425696"/>
            <a:ext cx="804672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365760" y="4443984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900" dirty="0"/>
          </a:p>
        </p:txBody>
      </p:sp>
      <p:sp>
        <p:nvSpPr>
          <p:cNvPr id="96" name="Shape 94"/>
          <p:cNvSpPr/>
          <p:nvPr/>
        </p:nvSpPr>
        <p:spPr>
          <a:xfrm>
            <a:off x="1124712" y="4425696"/>
            <a:ext cx="914400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1170432" y="4443984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Ops</a:t>
            </a:r>
            <a:endParaRPr lang="en-US" sz="900" dirty="0"/>
          </a:p>
        </p:txBody>
      </p:sp>
      <p:sp>
        <p:nvSpPr>
          <p:cNvPr id="98" name="Shape 96"/>
          <p:cNvSpPr/>
          <p:nvPr/>
        </p:nvSpPr>
        <p:spPr>
          <a:xfrm>
            <a:off x="2039112" y="4425696"/>
            <a:ext cx="1755648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2084832" y="4443984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Matched payment + remittance advice</a:t>
            </a:r>
            <a:endParaRPr lang="en-US" sz="750" dirty="0"/>
          </a:p>
        </p:txBody>
      </p:sp>
      <p:sp>
        <p:nvSpPr>
          <p:cNvPr id="100" name="Shape 98"/>
          <p:cNvSpPr/>
          <p:nvPr/>
        </p:nvSpPr>
        <p:spPr>
          <a:xfrm>
            <a:off x="3794760" y="4425696"/>
            <a:ext cx="1335024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3840480" y="4443984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24h of payment receipt</a:t>
            </a:r>
            <a:endParaRPr lang="en-US" sz="750" dirty="0"/>
          </a:p>
        </p:txBody>
      </p:sp>
      <p:sp>
        <p:nvSpPr>
          <p:cNvPr id="102" name="Shape 100"/>
          <p:cNvSpPr/>
          <p:nvPr/>
        </p:nvSpPr>
        <p:spPr>
          <a:xfrm>
            <a:off x="5129784" y="4425696"/>
            <a:ext cx="1993392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5175504" y="4443984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cleared; payment applied correctly</a:t>
            </a:r>
            <a:endParaRPr lang="en-US" sz="750" dirty="0"/>
          </a:p>
        </p:txBody>
      </p:sp>
      <p:sp>
        <p:nvSpPr>
          <p:cNvPr id="104" name="Shape 102"/>
          <p:cNvSpPr/>
          <p:nvPr/>
        </p:nvSpPr>
        <p:spPr>
          <a:xfrm>
            <a:off x="7123176" y="4425696"/>
            <a:ext cx="1792224" cy="41148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7168896" y="4443984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untidy; reconciliation errors</a:t>
            </a:r>
            <a:endParaRPr lang="en-US" sz="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Handoff — Card View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 flow of each handoff — use in team workshops and process reviews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Handoff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292608" y="1389888"/>
            <a:ext cx="1115568" cy="1408176"/>
          </a:xfrm>
          <a:prstGeom prst="rect">
            <a:avLst/>
          </a:prstGeom>
          <a:solidFill>
            <a:srgbClr val="E8EEF4"/>
          </a:solidFill>
          <a:ln w="1905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92608" y="1389888"/>
            <a:ext cx="1115568" cy="23774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92608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9184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329184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329184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47472" y="2185416"/>
            <a:ext cx="100584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7" name="Text 15"/>
          <p:cNvSpPr/>
          <p:nvPr/>
        </p:nvSpPr>
        <p:spPr>
          <a:xfrm>
            <a:off x="329184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Validated order + customer details</a:t>
            </a:r>
            <a:endParaRPr lang="en-US" sz="700" dirty="0"/>
          </a:p>
        </p:txBody>
      </p:sp>
      <p:sp>
        <p:nvSpPr>
          <p:cNvPr id="18" name="Text 16"/>
          <p:cNvSpPr/>
          <p:nvPr/>
        </p:nvSpPr>
        <p:spPr>
          <a:xfrm>
            <a:off x="329184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2h of order receipt</a:t>
            </a:r>
            <a:endParaRPr lang="en-US" sz="650" dirty="0"/>
          </a:p>
        </p:txBody>
      </p:sp>
      <p:sp>
        <p:nvSpPr>
          <p:cNvPr id="19" name="Shape 17"/>
          <p:cNvSpPr/>
          <p:nvPr/>
        </p:nvSpPr>
        <p:spPr>
          <a:xfrm>
            <a:off x="1408176" y="2093976"/>
            <a:ext cx="45720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453896" y="1389888"/>
            <a:ext cx="1115568" cy="1408176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1453896" y="1389888"/>
            <a:ext cx="1115568" cy="23774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453896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490472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1490472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1490472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1508760" y="2185416"/>
            <a:ext cx="100584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7" name="Text 25"/>
          <p:cNvSpPr/>
          <p:nvPr/>
        </p:nvSpPr>
        <p:spPr>
          <a:xfrm>
            <a:off x="1490472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Packed goods + despatch note</a:t>
            </a:r>
            <a:endParaRPr lang="en-US" sz="700" dirty="0"/>
          </a:p>
        </p:txBody>
      </p:sp>
      <p:sp>
        <p:nvSpPr>
          <p:cNvPr id="28" name="Text 26"/>
          <p:cNvSpPr/>
          <p:nvPr/>
        </p:nvSpPr>
        <p:spPr>
          <a:xfrm>
            <a:off x="1490472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end of production run</a:t>
            </a:r>
            <a:endParaRPr lang="en-US" sz="650" dirty="0"/>
          </a:p>
        </p:txBody>
      </p:sp>
      <p:sp>
        <p:nvSpPr>
          <p:cNvPr id="29" name="Shape 27"/>
          <p:cNvSpPr/>
          <p:nvPr/>
        </p:nvSpPr>
        <p:spPr>
          <a:xfrm>
            <a:off x="2569464" y="2093976"/>
            <a:ext cx="45720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2615184" y="1389888"/>
            <a:ext cx="1115568" cy="1408176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2615184" y="1389888"/>
            <a:ext cx="1115568" cy="23774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615184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2651760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800" dirty="0"/>
          </a:p>
        </p:txBody>
      </p:sp>
      <p:sp>
        <p:nvSpPr>
          <p:cNvPr id="34" name="Text 32"/>
          <p:cNvSpPr/>
          <p:nvPr/>
        </p:nvSpPr>
        <p:spPr>
          <a:xfrm>
            <a:off x="2651760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35" name="Text 33"/>
          <p:cNvSpPr/>
          <p:nvPr/>
        </p:nvSpPr>
        <p:spPr>
          <a:xfrm>
            <a:off x="2651760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2670048" y="2185416"/>
            <a:ext cx="100584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7" name="Text 35"/>
          <p:cNvSpPr/>
          <p:nvPr/>
        </p:nvSpPr>
        <p:spPr>
          <a:xfrm>
            <a:off x="2651760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goods + shipping docs</a:t>
            </a:r>
            <a:endParaRPr lang="en-US" sz="700" dirty="0"/>
          </a:p>
        </p:txBody>
      </p:sp>
      <p:sp>
        <p:nvSpPr>
          <p:cNvPr id="38" name="Text 36"/>
          <p:cNvSpPr/>
          <p:nvPr/>
        </p:nvSpPr>
        <p:spPr>
          <a:xfrm>
            <a:off x="2651760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1h of QA sign-off</a:t>
            </a:r>
            <a:endParaRPr lang="en-US" sz="650" dirty="0"/>
          </a:p>
        </p:txBody>
      </p:sp>
      <p:sp>
        <p:nvSpPr>
          <p:cNvPr id="39" name="Shape 37"/>
          <p:cNvSpPr/>
          <p:nvPr/>
        </p:nvSpPr>
        <p:spPr>
          <a:xfrm>
            <a:off x="3730752" y="2093976"/>
            <a:ext cx="45720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3776472" y="1389888"/>
            <a:ext cx="1115568" cy="1408176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3776472" y="1389888"/>
            <a:ext cx="1115568" cy="23774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776472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3813048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800" dirty="0"/>
          </a:p>
        </p:txBody>
      </p:sp>
      <p:sp>
        <p:nvSpPr>
          <p:cNvPr id="44" name="Text 42"/>
          <p:cNvSpPr/>
          <p:nvPr/>
        </p:nvSpPr>
        <p:spPr>
          <a:xfrm>
            <a:off x="3813048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45" name="Text 43"/>
          <p:cNvSpPr/>
          <p:nvPr/>
        </p:nvSpPr>
        <p:spPr>
          <a:xfrm>
            <a:off x="3813048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Customer/CX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3831336" y="2185416"/>
            <a:ext cx="100584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7" name="Text 45"/>
          <p:cNvSpPr/>
          <p:nvPr/>
        </p:nvSpPr>
        <p:spPr>
          <a:xfrm>
            <a:off x="3813048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Shipment confirm + tracking link</a:t>
            </a:r>
            <a:endParaRPr lang="en-US" sz="700" dirty="0"/>
          </a:p>
        </p:txBody>
      </p:sp>
      <p:sp>
        <p:nvSpPr>
          <p:cNvPr id="48" name="Text 46"/>
          <p:cNvSpPr/>
          <p:nvPr/>
        </p:nvSpPr>
        <p:spPr>
          <a:xfrm>
            <a:off x="3813048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despatch (auto-notificati</a:t>
            </a:r>
            <a:endParaRPr lang="en-US" sz="650" dirty="0"/>
          </a:p>
        </p:txBody>
      </p:sp>
      <p:sp>
        <p:nvSpPr>
          <p:cNvPr id="49" name="Shape 47"/>
          <p:cNvSpPr/>
          <p:nvPr/>
        </p:nvSpPr>
        <p:spPr>
          <a:xfrm>
            <a:off x="4892040" y="2093976"/>
            <a:ext cx="45720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4937760" y="1389888"/>
            <a:ext cx="1115568" cy="1408176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4937760" y="1389888"/>
            <a:ext cx="1115568" cy="23774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4937760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53" name="Text 51"/>
          <p:cNvSpPr/>
          <p:nvPr/>
        </p:nvSpPr>
        <p:spPr>
          <a:xfrm>
            <a:off x="4974336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800" dirty="0"/>
          </a:p>
        </p:txBody>
      </p:sp>
      <p:sp>
        <p:nvSpPr>
          <p:cNvPr id="54" name="Text 52"/>
          <p:cNvSpPr/>
          <p:nvPr/>
        </p:nvSpPr>
        <p:spPr>
          <a:xfrm>
            <a:off x="4974336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55" name="Text 53"/>
          <p:cNvSpPr/>
          <p:nvPr/>
        </p:nvSpPr>
        <p:spPr>
          <a:xfrm>
            <a:off x="4974336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4992624" y="2185416"/>
            <a:ext cx="100584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57" name="Text 55"/>
          <p:cNvSpPr/>
          <p:nvPr/>
        </p:nvSpPr>
        <p:spPr>
          <a:xfrm>
            <a:off x="4974336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Proof of delivery + despatch data</a:t>
            </a:r>
            <a:endParaRPr lang="en-US" sz="700" dirty="0"/>
          </a:p>
        </p:txBody>
      </p:sp>
      <p:sp>
        <p:nvSpPr>
          <p:cNvPr id="58" name="Text 56"/>
          <p:cNvSpPr/>
          <p:nvPr/>
        </p:nvSpPr>
        <p:spPr>
          <a:xfrm>
            <a:off x="4974336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24h of delivery</a:t>
            </a:r>
            <a:endParaRPr lang="en-US" sz="650" dirty="0"/>
          </a:p>
        </p:txBody>
      </p:sp>
      <p:sp>
        <p:nvSpPr>
          <p:cNvPr id="59" name="Shape 57"/>
          <p:cNvSpPr/>
          <p:nvPr/>
        </p:nvSpPr>
        <p:spPr>
          <a:xfrm>
            <a:off x="6053328" y="2093976"/>
            <a:ext cx="45720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6099048" y="1389888"/>
            <a:ext cx="1115568" cy="1408176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1" name="Shape 59"/>
          <p:cNvSpPr/>
          <p:nvPr/>
        </p:nvSpPr>
        <p:spPr>
          <a:xfrm>
            <a:off x="6099048" y="1389888"/>
            <a:ext cx="1115568" cy="23774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6099048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63" name="Text 61"/>
          <p:cNvSpPr/>
          <p:nvPr/>
        </p:nvSpPr>
        <p:spPr>
          <a:xfrm>
            <a:off x="6135624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64" name="Text 62"/>
          <p:cNvSpPr/>
          <p:nvPr/>
        </p:nvSpPr>
        <p:spPr>
          <a:xfrm>
            <a:off x="6135624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65" name="Text 63"/>
          <p:cNvSpPr/>
          <p:nvPr/>
        </p:nvSpPr>
        <p:spPr>
          <a:xfrm>
            <a:off x="6135624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6153912" y="2185416"/>
            <a:ext cx="100584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67" name="Text 65"/>
          <p:cNvSpPr/>
          <p:nvPr/>
        </p:nvSpPr>
        <p:spPr>
          <a:xfrm>
            <a:off x="6135624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invoice + payment terms</a:t>
            </a:r>
            <a:endParaRPr lang="en-US" sz="700" dirty="0"/>
          </a:p>
        </p:txBody>
      </p:sp>
      <p:sp>
        <p:nvSpPr>
          <p:cNvPr id="68" name="Text 66"/>
          <p:cNvSpPr/>
          <p:nvPr/>
        </p:nvSpPr>
        <p:spPr>
          <a:xfrm>
            <a:off x="6135624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48h of delivery confi</a:t>
            </a:r>
            <a:endParaRPr lang="en-US" sz="650" dirty="0"/>
          </a:p>
        </p:txBody>
      </p:sp>
      <p:sp>
        <p:nvSpPr>
          <p:cNvPr id="69" name="Shape 67"/>
          <p:cNvSpPr/>
          <p:nvPr/>
        </p:nvSpPr>
        <p:spPr>
          <a:xfrm>
            <a:off x="7214616" y="2093976"/>
            <a:ext cx="45720" cy="0"/>
          </a:xfrm>
          <a:prstGeom prst="line">
            <a:avLst/>
          </a:prstGeom>
          <a:noFill/>
          <a:ln w="19050">
            <a:solidFill>
              <a:srgbClr val="336699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7260336" y="1389888"/>
            <a:ext cx="1115568" cy="1408176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7260336" y="1389888"/>
            <a:ext cx="1115568" cy="23774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7260336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73" name="Text 71"/>
          <p:cNvSpPr/>
          <p:nvPr/>
        </p:nvSpPr>
        <p:spPr>
          <a:xfrm>
            <a:off x="7296912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800" dirty="0"/>
          </a:p>
        </p:txBody>
      </p:sp>
      <p:sp>
        <p:nvSpPr>
          <p:cNvPr id="74" name="Text 72"/>
          <p:cNvSpPr/>
          <p:nvPr/>
        </p:nvSpPr>
        <p:spPr>
          <a:xfrm>
            <a:off x="7296912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75" name="Text 73"/>
          <p:cNvSpPr/>
          <p:nvPr/>
        </p:nvSpPr>
        <p:spPr>
          <a:xfrm>
            <a:off x="7296912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Ops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7315200" y="2185416"/>
            <a:ext cx="100584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77" name="Text 75"/>
          <p:cNvSpPr/>
          <p:nvPr/>
        </p:nvSpPr>
        <p:spPr>
          <a:xfrm>
            <a:off x="7296912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Matched payment + remittance advice</a:t>
            </a:r>
            <a:endParaRPr lang="en-US" sz="700" dirty="0"/>
          </a:p>
        </p:txBody>
      </p:sp>
      <p:sp>
        <p:nvSpPr>
          <p:cNvPr id="78" name="Text 76"/>
          <p:cNvSpPr/>
          <p:nvPr/>
        </p:nvSpPr>
        <p:spPr>
          <a:xfrm>
            <a:off x="7296912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24h of payment receip</a:t>
            </a:r>
            <a:endParaRPr lang="en-US" sz="650" dirty="0"/>
          </a:p>
        </p:txBody>
      </p:sp>
      <p:sp>
        <p:nvSpPr>
          <p:cNvPr id="79" name="Shape 77"/>
          <p:cNvSpPr/>
          <p:nvPr/>
        </p:nvSpPr>
        <p:spPr>
          <a:xfrm>
            <a:off x="292608" y="2962656"/>
            <a:ext cx="8503920" cy="640080"/>
          </a:xfrm>
          <a:prstGeom prst="rect">
            <a:avLst/>
          </a:prstGeom>
          <a:solidFill>
            <a:srgbClr val="E8EEF4"/>
          </a:solidFill>
          <a:ln w="10160">
            <a:solidFill>
              <a:srgbClr val="003366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292608" y="2962656"/>
            <a:ext cx="822960" cy="64008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292608" y="2962656"/>
            <a:ext cx="822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RISKS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1188720" y="3017520"/>
            <a:ext cx="1024128" cy="530352"/>
          </a:xfrm>
          <a:prstGeom prst="rect">
            <a:avLst/>
          </a:prstGeom>
          <a:solidFill>
            <a:srgbClr val="FFF3E0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1243584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Ops cannot start — order queue</a:t>
            </a:r>
            <a:endParaRPr lang="en-US" sz="650" dirty="0"/>
          </a:p>
        </p:txBody>
      </p:sp>
      <p:sp>
        <p:nvSpPr>
          <p:cNvPr id="84" name="Shape 82"/>
          <p:cNvSpPr/>
          <p:nvPr/>
        </p:nvSpPr>
        <p:spPr>
          <a:xfrm>
            <a:off x="2267712" y="3017520"/>
            <a:ext cx="1024128" cy="530352"/>
          </a:xfrm>
          <a:prstGeom prst="rect">
            <a:avLst/>
          </a:prstGeom>
          <a:solidFill>
            <a:srgbClr val="FFF3E0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2322576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Shipment missed; backlog build</a:t>
            </a:r>
            <a:endParaRPr lang="en-US" sz="650" dirty="0"/>
          </a:p>
        </p:txBody>
      </p:sp>
      <p:sp>
        <p:nvSpPr>
          <p:cNvPr id="86" name="Shape 84"/>
          <p:cNvSpPr/>
          <p:nvPr/>
        </p:nvSpPr>
        <p:spPr>
          <a:xfrm>
            <a:off x="3346704" y="3017520"/>
            <a:ext cx="1024128" cy="530352"/>
          </a:xfrm>
          <a:prstGeom prst="rect">
            <a:avLst/>
          </a:prstGeom>
          <a:solidFill>
            <a:srgbClr val="FFF3E0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3401568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Delivery window missed</a:t>
            </a:r>
            <a:endParaRPr lang="en-US" sz="650" dirty="0"/>
          </a:p>
        </p:txBody>
      </p:sp>
      <p:sp>
        <p:nvSpPr>
          <p:cNvPr id="88" name="Shape 86"/>
          <p:cNvSpPr/>
          <p:nvPr/>
        </p:nvSpPr>
        <p:spPr>
          <a:xfrm>
            <a:off x="4425696" y="3017520"/>
            <a:ext cx="1024128" cy="530352"/>
          </a:xfrm>
          <a:prstGeom prst="rect">
            <a:avLst/>
          </a:prstGeom>
          <a:solidFill>
            <a:srgbClr val="FFF3E0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480560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No visibility — escalation ris</a:t>
            </a:r>
            <a:endParaRPr lang="en-US" sz="650" dirty="0"/>
          </a:p>
        </p:txBody>
      </p:sp>
      <p:sp>
        <p:nvSpPr>
          <p:cNvPr id="90" name="Shape 88"/>
          <p:cNvSpPr/>
          <p:nvPr/>
        </p:nvSpPr>
        <p:spPr>
          <a:xfrm>
            <a:off x="5504688" y="3017520"/>
            <a:ext cx="1024128" cy="530352"/>
          </a:xfrm>
          <a:prstGeom prst="rect">
            <a:avLst/>
          </a:prstGeom>
          <a:solidFill>
            <a:srgbClr val="FFF3E0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559552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Invoice cannot be raised; DSO </a:t>
            </a:r>
            <a:endParaRPr lang="en-US" sz="650" dirty="0"/>
          </a:p>
        </p:txBody>
      </p:sp>
      <p:sp>
        <p:nvSpPr>
          <p:cNvPr id="92" name="Shape 90"/>
          <p:cNvSpPr/>
          <p:nvPr/>
        </p:nvSpPr>
        <p:spPr>
          <a:xfrm>
            <a:off x="6583680" y="3017520"/>
            <a:ext cx="1024128" cy="530352"/>
          </a:xfrm>
          <a:prstGeom prst="rect">
            <a:avLst/>
          </a:prstGeom>
          <a:solidFill>
            <a:srgbClr val="FFF3E0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6638544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Payment delayed; cash trapped</a:t>
            </a:r>
            <a:endParaRPr lang="en-US" sz="650" dirty="0"/>
          </a:p>
        </p:txBody>
      </p:sp>
      <p:sp>
        <p:nvSpPr>
          <p:cNvPr id="94" name="Shape 92"/>
          <p:cNvSpPr/>
          <p:nvPr/>
        </p:nvSpPr>
        <p:spPr>
          <a:xfrm>
            <a:off x="7662672" y="3017520"/>
            <a:ext cx="1024128" cy="530352"/>
          </a:xfrm>
          <a:prstGeom prst="rect">
            <a:avLst/>
          </a:prstGeom>
          <a:solidFill>
            <a:srgbClr val="FFF3E0"/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7717536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AR untidy; reconciliation erro</a:t>
            </a:r>
            <a:endParaRPr lang="en-US" sz="6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Handoff Checklist — Blank Template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your own handoff points — what is passed, when, and what breaks if delayed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Handoff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310896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3108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630936" y="1389888"/>
            <a:ext cx="877824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30936" y="1389888"/>
            <a:ext cx="8778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1508760" y="1389888"/>
            <a:ext cx="877824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508760" y="1389888"/>
            <a:ext cx="8778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2386584" y="1389888"/>
            <a:ext cx="1719072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386584" y="1389888"/>
            <a:ext cx="171907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Passed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4105656" y="1389888"/>
            <a:ext cx="1335024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105656" y="1389888"/>
            <a:ext cx="13350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Expected Timing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5440680" y="1389888"/>
            <a:ext cx="182880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440680" y="1389888"/>
            <a:ext cx="18288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Criteria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7269480" y="1389888"/>
            <a:ext cx="1645920" cy="402336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69480" y="1389888"/>
            <a:ext cx="16459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Delayed →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20040" y="1792224"/>
            <a:ext cx="310896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20040" y="1792224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630936" y="1792224"/>
            <a:ext cx="8778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1508760" y="1792224"/>
            <a:ext cx="8778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2386584" y="1792224"/>
            <a:ext cx="1719072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4105656" y="1792224"/>
            <a:ext cx="13350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5440680" y="1792224"/>
            <a:ext cx="1828800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7269480" y="1792224"/>
            <a:ext cx="1645920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20040" y="2176272"/>
            <a:ext cx="310896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20040" y="2176272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630936" y="2176272"/>
            <a:ext cx="8778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1508760" y="2176272"/>
            <a:ext cx="8778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2386584" y="2176272"/>
            <a:ext cx="1719072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105656" y="2176272"/>
            <a:ext cx="13350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5440680" y="2176272"/>
            <a:ext cx="1828800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7269480" y="2176272"/>
            <a:ext cx="1645920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320040" y="2560320"/>
            <a:ext cx="310896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20040" y="2560320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630936" y="2560320"/>
            <a:ext cx="8778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1508760" y="2560320"/>
            <a:ext cx="8778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2386584" y="2560320"/>
            <a:ext cx="1719072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4105656" y="2560320"/>
            <a:ext cx="13350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5440680" y="2560320"/>
            <a:ext cx="1828800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7269480" y="2560320"/>
            <a:ext cx="1645920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320040" y="2944368"/>
            <a:ext cx="310896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320040" y="2944368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50" name="Shape 48"/>
          <p:cNvSpPr/>
          <p:nvPr/>
        </p:nvSpPr>
        <p:spPr>
          <a:xfrm>
            <a:off x="630936" y="2944368"/>
            <a:ext cx="8778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1508760" y="2944368"/>
            <a:ext cx="8778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2386584" y="2944368"/>
            <a:ext cx="1719072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4105656" y="2944368"/>
            <a:ext cx="13350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5440680" y="2944368"/>
            <a:ext cx="1828800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7269480" y="2944368"/>
            <a:ext cx="1645920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320040" y="3328416"/>
            <a:ext cx="310896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20040" y="3328416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58" name="Shape 56"/>
          <p:cNvSpPr/>
          <p:nvPr/>
        </p:nvSpPr>
        <p:spPr>
          <a:xfrm>
            <a:off x="630936" y="3328416"/>
            <a:ext cx="8778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508760" y="3328416"/>
            <a:ext cx="8778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2386584" y="3328416"/>
            <a:ext cx="1719072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4105656" y="3328416"/>
            <a:ext cx="13350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5440680" y="3328416"/>
            <a:ext cx="1828800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7269480" y="3328416"/>
            <a:ext cx="1645920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320040" y="3712464"/>
            <a:ext cx="310896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20040" y="3712464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66" name="Shape 64"/>
          <p:cNvSpPr/>
          <p:nvPr/>
        </p:nvSpPr>
        <p:spPr>
          <a:xfrm>
            <a:off x="630936" y="3712464"/>
            <a:ext cx="8778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1508760" y="3712464"/>
            <a:ext cx="8778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2386584" y="3712464"/>
            <a:ext cx="1719072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4105656" y="3712464"/>
            <a:ext cx="13350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5440680" y="3712464"/>
            <a:ext cx="1828800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7269480" y="3712464"/>
            <a:ext cx="1645920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320040" y="4096512"/>
            <a:ext cx="310896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20040" y="4096512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630936" y="4096512"/>
            <a:ext cx="8778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1508760" y="4096512"/>
            <a:ext cx="8778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2386584" y="4096512"/>
            <a:ext cx="1719072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4105656" y="4096512"/>
            <a:ext cx="1335024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5440680" y="4096512"/>
            <a:ext cx="1828800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7269480" y="4096512"/>
            <a:ext cx="1645920" cy="35661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320040" y="4480560"/>
            <a:ext cx="310896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20040" y="4480560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630936" y="4480560"/>
            <a:ext cx="8778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1508760" y="4480560"/>
            <a:ext cx="8778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2386584" y="4480560"/>
            <a:ext cx="1719072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4105656" y="4480560"/>
            <a:ext cx="1335024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5440680" y="4480560"/>
            <a:ext cx="1828800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7269480" y="4480560"/>
            <a:ext cx="1645920" cy="35661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TRACKER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Prioritisation Tracker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= (Value ÷ 1,000) × Age — sort descending, resolve highest-impact holds first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Backlog Tracker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219456"/>
          </a:xfrm>
          <a:prstGeom prst="rect">
            <a:avLst/>
          </a:prstGeom>
          <a:solidFill>
            <a:srgbClr val="D6E4F0"/>
          </a:solidFill>
          <a:ln w="10160">
            <a:solidFill>
              <a:srgbClr val="00336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99032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i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Score  =  (Order Value ÷ 1,000) × Age (days)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4206240" y="1435608"/>
            <a:ext cx="164592" cy="118872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07408" y="143560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P1 ≥40 URGENT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5303520" y="1435608"/>
            <a:ext cx="164592" cy="118872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504688" y="143560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25–39 HIGH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6400800" y="1435608"/>
            <a:ext cx="164592" cy="118872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601968" y="143560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12–24 MED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7498080" y="1435608"/>
            <a:ext cx="164592" cy="118872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699248" y="143560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P4 &lt;12 LOW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320040" y="1664208"/>
            <a:ext cx="71323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20040" y="1664208"/>
            <a:ext cx="7132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ID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1033272" y="1664208"/>
            <a:ext cx="1389888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33272" y="1664208"/>
            <a:ext cx="138988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2423160" y="1664208"/>
            <a:ext cx="80467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423160" y="1664208"/>
            <a:ext cx="8046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 (€)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3227832" y="1664208"/>
            <a:ext cx="53035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227832" y="1664208"/>
            <a:ext cx="530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 (d)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3758184" y="1664208"/>
            <a:ext cx="53035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758184" y="1664208"/>
            <a:ext cx="530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4288536" y="1664208"/>
            <a:ext cx="80467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288536" y="1664208"/>
            <a:ext cx="8046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5093208" y="1664208"/>
            <a:ext cx="190195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093208" y="1664208"/>
            <a:ext cx="19019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 Reason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6995160" y="1664208"/>
            <a:ext cx="768096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995160" y="1664208"/>
            <a:ext cx="768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7763256" y="1664208"/>
            <a:ext cx="82296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763256" y="1664208"/>
            <a:ext cx="822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Resolution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20040" y="2048256"/>
            <a:ext cx="71323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65760" y="2066544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ORD-007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1033272" y="2048256"/>
            <a:ext cx="1389888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1078992" y="2066544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Umbrella Corp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2423160" y="2048256"/>
            <a:ext cx="80467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2468880" y="2066544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€128,000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3227832" y="2048256"/>
            <a:ext cx="5303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273552" y="2066544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45d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3758184" y="2048256"/>
            <a:ext cx="5303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803904" y="2066544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750" dirty="0"/>
          </a:p>
        </p:txBody>
      </p:sp>
      <p:sp>
        <p:nvSpPr>
          <p:cNvPr id="48" name="Shape 46"/>
          <p:cNvSpPr/>
          <p:nvPr/>
        </p:nvSpPr>
        <p:spPr>
          <a:xfrm>
            <a:off x="4288536" y="2048256"/>
            <a:ext cx="804672" cy="324612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334256" y="2066544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P1 URGENT</a:t>
            </a:r>
            <a:endParaRPr lang="en-US" sz="750" dirty="0"/>
          </a:p>
        </p:txBody>
      </p:sp>
      <p:sp>
        <p:nvSpPr>
          <p:cNvPr id="50" name="Shape 48"/>
          <p:cNvSpPr/>
          <p:nvPr/>
        </p:nvSpPr>
        <p:spPr>
          <a:xfrm>
            <a:off x="5093208" y="2048256"/>
            <a:ext cx="19019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138928" y="2066544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Escalated — CEO visibility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6995160" y="2048256"/>
            <a:ext cx="768096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040880" y="2066544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7763256" y="2048256"/>
            <a:ext cx="822960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7808976" y="2066544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URGENT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320040" y="2400300"/>
            <a:ext cx="71323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65760" y="2418588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ORD-003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1033272" y="2400300"/>
            <a:ext cx="1389888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1078992" y="2418588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Wayne Industries</a:t>
            </a:r>
            <a:endParaRPr lang="en-US" sz="800" dirty="0"/>
          </a:p>
        </p:txBody>
      </p:sp>
      <p:sp>
        <p:nvSpPr>
          <p:cNvPr id="60" name="Shape 58"/>
          <p:cNvSpPr/>
          <p:nvPr/>
        </p:nvSpPr>
        <p:spPr>
          <a:xfrm>
            <a:off x="2423160" y="2400300"/>
            <a:ext cx="80467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2468880" y="2418588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€97,000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3227832" y="2400300"/>
            <a:ext cx="5303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3273552" y="2418588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31d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3758184" y="2400300"/>
            <a:ext cx="5303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803904" y="2418588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750" dirty="0"/>
          </a:p>
        </p:txBody>
      </p:sp>
      <p:sp>
        <p:nvSpPr>
          <p:cNvPr id="66" name="Shape 64"/>
          <p:cNvSpPr/>
          <p:nvPr/>
        </p:nvSpPr>
        <p:spPr>
          <a:xfrm>
            <a:off x="4288536" y="2400300"/>
            <a:ext cx="804672" cy="324612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4334256" y="2418588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HIGH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5093208" y="2400300"/>
            <a:ext cx="19019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5138928" y="2418588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Awaiting PO amendment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6995160" y="2400300"/>
            <a:ext cx="768096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7040880" y="2418588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</a:t>
            </a:r>
            <a:endParaRPr lang="en-US" sz="750" dirty="0"/>
          </a:p>
        </p:txBody>
      </p:sp>
      <p:sp>
        <p:nvSpPr>
          <p:cNvPr id="72" name="Shape 70"/>
          <p:cNvSpPr/>
          <p:nvPr/>
        </p:nvSpPr>
        <p:spPr>
          <a:xfrm>
            <a:off x="7763256" y="2400300"/>
            <a:ext cx="822960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7808976" y="2418588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2025-04-08</a:t>
            </a:r>
            <a:endParaRPr lang="en-US" sz="750" dirty="0"/>
          </a:p>
        </p:txBody>
      </p:sp>
      <p:sp>
        <p:nvSpPr>
          <p:cNvPr id="74" name="Shape 72"/>
          <p:cNvSpPr/>
          <p:nvPr/>
        </p:nvSpPr>
        <p:spPr>
          <a:xfrm>
            <a:off x="320040" y="2752344"/>
            <a:ext cx="71323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365760" y="2770632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ORD-005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1033272" y="2752344"/>
            <a:ext cx="1389888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1078992" y="2770632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Nakatomi Corp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2423160" y="2752344"/>
            <a:ext cx="80467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2468880" y="2770632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€63,000</a:t>
            </a:r>
            <a:endParaRPr lang="en-US" sz="750" dirty="0"/>
          </a:p>
        </p:txBody>
      </p:sp>
      <p:sp>
        <p:nvSpPr>
          <p:cNvPr id="80" name="Shape 78"/>
          <p:cNvSpPr/>
          <p:nvPr/>
        </p:nvSpPr>
        <p:spPr>
          <a:xfrm>
            <a:off x="3227832" y="2752344"/>
            <a:ext cx="5303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273552" y="2770632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22d</a:t>
            </a:r>
            <a:endParaRPr lang="en-US" sz="750" dirty="0"/>
          </a:p>
        </p:txBody>
      </p:sp>
      <p:sp>
        <p:nvSpPr>
          <p:cNvPr id="82" name="Shape 80"/>
          <p:cNvSpPr/>
          <p:nvPr/>
        </p:nvSpPr>
        <p:spPr>
          <a:xfrm>
            <a:off x="3758184" y="2752344"/>
            <a:ext cx="5303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3803904" y="2770632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750" dirty="0"/>
          </a:p>
        </p:txBody>
      </p:sp>
      <p:sp>
        <p:nvSpPr>
          <p:cNvPr id="84" name="Shape 82"/>
          <p:cNvSpPr/>
          <p:nvPr/>
        </p:nvSpPr>
        <p:spPr>
          <a:xfrm>
            <a:off x="4288536" y="2752344"/>
            <a:ext cx="804672" cy="324612"/>
          </a:xfrm>
          <a:prstGeom prst="rect">
            <a:avLst/>
          </a:prstGeom>
          <a:solidFill>
            <a:srgbClr val="E651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4334256" y="2770632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HIGH</a:t>
            </a:r>
            <a:endParaRPr lang="en-US" sz="750" dirty="0"/>
          </a:p>
        </p:txBody>
      </p:sp>
      <p:sp>
        <p:nvSpPr>
          <p:cNvPr id="86" name="Shape 84"/>
          <p:cNvSpPr/>
          <p:nvPr/>
        </p:nvSpPr>
        <p:spPr>
          <a:xfrm>
            <a:off x="5093208" y="2752344"/>
            <a:ext cx="19019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5138928" y="2770632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check pending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6995160" y="2752344"/>
            <a:ext cx="768096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7040880" y="2770632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750" dirty="0"/>
          </a:p>
        </p:txBody>
      </p:sp>
      <p:sp>
        <p:nvSpPr>
          <p:cNvPr id="90" name="Shape 88"/>
          <p:cNvSpPr/>
          <p:nvPr/>
        </p:nvSpPr>
        <p:spPr>
          <a:xfrm>
            <a:off x="7763256" y="2752344"/>
            <a:ext cx="822960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7808976" y="2770632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2025-04-09</a:t>
            </a:r>
            <a:endParaRPr lang="en-US" sz="750" dirty="0"/>
          </a:p>
        </p:txBody>
      </p:sp>
      <p:sp>
        <p:nvSpPr>
          <p:cNvPr id="92" name="Shape 90"/>
          <p:cNvSpPr/>
          <p:nvPr/>
        </p:nvSpPr>
        <p:spPr>
          <a:xfrm>
            <a:off x="320040" y="3104388"/>
            <a:ext cx="71323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365760" y="3122676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ORD-001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1033272" y="3104388"/>
            <a:ext cx="1389888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1078992" y="3122676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Globex Corp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2423160" y="3104388"/>
            <a:ext cx="80467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2468880" y="3122676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€42,000</a:t>
            </a:r>
            <a:endParaRPr lang="en-US" sz="750" dirty="0"/>
          </a:p>
        </p:txBody>
      </p:sp>
      <p:sp>
        <p:nvSpPr>
          <p:cNvPr id="98" name="Shape 96"/>
          <p:cNvSpPr/>
          <p:nvPr/>
        </p:nvSpPr>
        <p:spPr>
          <a:xfrm>
            <a:off x="3227832" y="3104388"/>
            <a:ext cx="5303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273552" y="3122676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18d</a:t>
            </a:r>
            <a:endParaRPr lang="en-US" sz="750" dirty="0"/>
          </a:p>
        </p:txBody>
      </p:sp>
      <p:sp>
        <p:nvSpPr>
          <p:cNvPr id="100" name="Shape 98"/>
          <p:cNvSpPr/>
          <p:nvPr/>
        </p:nvSpPr>
        <p:spPr>
          <a:xfrm>
            <a:off x="3758184" y="3104388"/>
            <a:ext cx="5303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3803904" y="3122676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750" dirty="0"/>
          </a:p>
        </p:txBody>
      </p:sp>
      <p:sp>
        <p:nvSpPr>
          <p:cNvPr id="102" name="Shape 100"/>
          <p:cNvSpPr/>
          <p:nvPr/>
        </p:nvSpPr>
        <p:spPr>
          <a:xfrm>
            <a:off x="4288536" y="3104388"/>
            <a:ext cx="804672" cy="324612"/>
          </a:xfrm>
          <a:prstGeom prst="rect">
            <a:avLst/>
          </a:prstGeom>
          <a:solidFill>
            <a:srgbClr val="F9A825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4334256" y="3122676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750" dirty="0"/>
          </a:p>
        </p:txBody>
      </p:sp>
      <p:sp>
        <p:nvSpPr>
          <p:cNvPr id="104" name="Shape 102"/>
          <p:cNvSpPr/>
          <p:nvPr/>
        </p:nvSpPr>
        <p:spPr>
          <a:xfrm>
            <a:off x="5093208" y="3104388"/>
            <a:ext cx="19019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5138928" y="3122676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 limit breach</a:t>
            </a:r>
            <a:endParaRPr lang="en-US" sz="750" dirty="0"/>
          </a:p>
        </p:txBody>
      </p:sp>
      <p:sp>
        <p:nvSpPr>
          <p:cNvPr id="106" name="Shape 104"/>
          <p:cNvSpPr/>
          <p:nvPr/>
        </p:nvSpPr>
        <p:spPr>
          <a:xfrm>
            <a:off x="6995160" y="3104388"/>
            <a:ext cx="768096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7" name="Text 105"/>
          <p:cNvSpPr/>
          <p:nvPr/>
        </p:nvSpPr>
        <p:spPr>
          <a:xfrm>
            <a:off x="7040880" y="3122676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Lead</a:t>
            </a:r>
            <a:endParaRPr lang="en-US" sz="750" dirty="0"/>
          </a:p>
        </p:txBody>
      </p:sp>
      <p:sp>
        <p:nvSpPr>
          <p:cNvPr id="108" name="Shape 106"/>
          <p:cNvSpPr/>
          <p:nvPr/>
        </p:nvSpPr>
        <p:spPr>
          <a:xfrm>
            <a:off x="7763256" y="3104388"/>
            <a:ext cx="822960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9" name="Text 107"/>
          <p:cNvSpPr/>
          <p:nvPr/>
        </p:nvSpPr>
        <p:spPr>
          <a:xfrm>
            <a:off x="7808976" y="3122676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2025-04-10</a:t>
            </a:r>
            <a:endParaRPr lang="en-US" sz="750" dirty="0"/>
          </a:p>
        </p:txBody>
      </p:sp>
      <p:sp>
        <p:nvSpPr>
          <p:cNvPr id="110" name="Shape 108"/>
          <p:cNvSpPr/>
          <p:nvPr/>
        </p:nvSpPr>
        <p:spPr>
          <a:xfrm>
            <a:off x="320040" y="3456432"/>
            <a:ext cx="71323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365760" y="3474720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ORD-008</a:t>
            </a:r>
            <a:endParaRPr lang="en-US" sz="800" dirty="0"/>
          </a:p>
        </p:txBody>
      </p:sp>
      <p:sp>
        <p:nvSpPr>
          <p:cNvPr id="112" name="Shape 110"/>
          <p:cNvSpPr/>
          <p:nvPr/>
        </p:nvSpPr>
        <p:spPr>
          <a:xfrm>
            <a:off x="1033272" y="3456432"/>
            <a:ext cx="1389888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3" name="Text 111"/>
          <p:cNvSpPr/>
          <p:nvPr/>
        </p:nvSpPr>
        <p:spPr>
          <a:xfrm>
            <a:off x="1078992" y="3474720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Cyberdyne Sys</a:t>
            </a:r>
            <a:endParaRPr lang="en-US" sz="800" dirty="0"/>
          </a:p>
        </p:txBody>
      </p:sp>
      <p:sp>
        <p:nvSpPr>
          <p:cNvPr id="114" name="Shape 112"/>
          <p:cNvSpPr/>
          <p:nvPr/>
        </p:nvSpPr>
        <p:spPr>
          <a:xfrm>
            <a:off x="2423160" y="3456432"/>
            <a:ext cx="80467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2468880" y="3474720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€22,000</a:t>
            </a:r>
            <a:endParaRPr lang="en-US" sz="750" dirty="0"/>
          </a:p>
        </p:txBody>
      </p:sp>
      <p:sp>
        <p:nvSpPr>
          <p:cNvPr id="116" name="Shape 114"/>
          <p:cNvSpPr/>
          <p:nvPr/>
        </p:nvSpPr>
        <p:spPr>
          <a:xfrm>
            <a:off x="3227832" y="3456432"/>
            <a:ext cx="5303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3273552" y="3474720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9d</a:t>
            </a:r>
            <a:endParaRPr lang="en-US" sz="750" dirty="0"/>
          </a:p>
        </p:txBody>
      </p:sp>
      <p:sp>
        <p:nvSpPr>
          <p:cNvPr id="118" name="Shape 116"/>
          <p:cNvSpPr/>
          <p:nvPr/>
        </p:nvSpPr>
        <p:spPr>
          <a:xfrm>
            <a:off x="3758184" y="3456432"/>
            <a:ext cx="5303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3803904" y="3474720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750" dirty="0"/>
          </a:p>
        </p:txBody>
      </p:sp>
      <p:sp>
        <p:nvSpPr>
          <p:cNvPr id="120" name="Shape 118"/>
          <p:cNvSpPr/>
          <p:nvPr/>
        </p:nvSpPr>
        <p:spPr>
          <a:xfrm>
            <a:off x="4288536" y="3456432"/>
            <a:ext cx="804672" cy="324612"/>
          </a:xfrm>
          <a:prstGeom prst="rect">
            <a:avLst/>
          </a:prstGeom>
          <a:solidFill>
            <a:srgbClr val="F9A825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4334256" y="3474720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750" dirty="0"/>
          </a:p>
        </p:txBody>
      </p:sp>
      <p:sp>
        <p:nvSpPr>
          <p:cNvPr id="122" name="Shape 120"/>
          <p:cNvSpPr/>
          <p:nvPr/>
        </p:nvSpPr>
        <p:spPr>
          <a:xfrm>
            <a:off x="5093208" y="3456432"/>
            <a:ext cx="19019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5138928" y="3474720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Shipping docs missing</a:t>
            </a:r>
            <a:endParaRPr lang="en-US" sz="750" dirty="0"/>
          </a:p>
        </p:txBody>
      </p:sp>
      <p:sp>
        <p:nvSpPr>
          <p:cNvPr id="124" name="Shape 122"/>
          <p:cNvSpPr/>
          <p:nvPr/>
        </p:nvSpPr>
        <p:spPr>
          <a:xfrm>
            <a:off x="6995160" y="3456432"/>
            <a:ext cx="768096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5" name="Text 123"/>
          <p:cNvSpPr/>
          <p:nvPr/>
        </p:nvSpPr>
        <p:spPr>
          <a:xfrm>
            <a:off x="7040880" y="3474720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750" dirty="0"/>
          </a:p>
        </p:txBody>
      </p:sp>
      <p:sp>
        <p:nvSpPr>
          <p:cNvPr id="126" name="Shape 124"/>
          <p:cNvSpPr/>
          <p:nvPr/>
        </p:nvSpPr>
        <p:spPr>
          <a:xfrm>
            <a:off x="7763256" y="3456432"/>
            <a:ext cx="822960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7808976" y="3474720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2025-04-13</a:t>
            </a:r>
            <a:endParaRPr lang="en-US" sz="750" dirty="0"/>
          </a:p>
        </p:txBody>
      </p:sp>
      <p:sp>
        <p:nvSpPr>
          <p:cNvPr id="128" name="Shape 126"/>
          <p:cNvSpPr/>
          <p:nvPr/>
        </p:nvSpPr>
        <p:spPr>
          <a:xfrm>
            <a:off x="320040" y="3808476"/>
            <a:ext cx="71323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9" name="Text 127"/>
          <p:cNvSpPr/>
          <p:nvPr/>
        </p:nvSpPr>
        <p:spPr>
          <a:xfrm>
            <a:off x="365760" y="3826764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ORD-004</a:t>
            </a:r>
            <a:endParaRPr lang="en-US" sz="800" dirty="0"/>
          </a:p>
        </p:txBody>
      </p:sp>
      <p:sp>
        <p:nvSpPr>
          <p:cNvPr id="130" name="Shape 128"/>
          <p:cNvSpPr/>
          <p:nvPr/>
        </p:nvSpPr>
        <p:spPr>
          <a:xfrm>
            <a:off x="1033272" y="3808476"/>
            <a:ext cx="1389888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1" name="Text 129"/>
          <p:cNvSpPr/>
          <p:nvPr/>
        </p:nvSpPr>
        <p:spPr>
          <a:xfrm>
            <a:off x="1078992" y="3826764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Stark Tech</a:t>
            </a:r>
            <a:endParaRPr lang="en-US" sz="800" dirty="0"/>
          </a:p>
        </p:txBody>
      </p:sp>
      <p:sp>
        <p:nvSpPr>
          <p:cNvPr id="132" name="Shape 130"/>
          <p:cNvSpPr/>
          <p:nvPr/>
        </p:nvSpPr>
        <p:spPr>
          <a:xfrm>
            <a:off x="2423160" y="3808476"/>
            <a:ext cx="80467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3" name="Text 131"/>
          <p:cNvSpPr/>
          <p:nvPr/>
        </p:nvSpPr>
        <p:spPr>
          <a:xfrm>
            <a:off x="2468880" y="3826764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€15,000</a:t>
            </a:r>
            <a:endParaRPr lang="en-US" sz="750" dirty="0"/>
          </a:p>
        </p:txBody>
      </p:sp>
      <p:sp>
        <p:nvSpPr>
          <p:cNvPr id="134" name="Shape 132"/>
          <p:cNvSpPr/>
          <p:nvPr/>
        </p:nvSpPr>
        <p:spPr>
          <a:xfrm>
            <a:off x="3227832" y="3808476"/>
            <a:ext cx="5303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5" name="Text 133"/>
          <p:cNvSpPr/>
          <p:nvPr/>
        </p:nvSpPr>
        <p:spPr>
          <a:xfrm>
            <a:off x="3273552" y="3826764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7d</a:t>
            </a:r>
            <a:endParaRPr lang="en-US" sz="750" dirty="0"/>
          </a:p>
        </p:txBody>
      </p:sp>
      <p:sp>
        <p:nvSpPr>
          <p:cNvPr id="136" name="Shape 134"/>
          <p:cNvSpPr/>
          <p:nvPr/>
        </p:nvSpPr>
        <p:spPr>
          <a:xfrm>
            <a:off x="3758184" y="3808476"/>
            <a:ext cx="5303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7" name="Text 135"/>
          <p:cNvSpPr/>
          <p:nvPr/>
        </p:nvSpPr>
        <p:spPr>
          <a:xfrm>
            <a:off x="3803904" y="3826764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750" dirty="0"/>
          </a:p>
        </p:txBody>
      </p:sp>
      <p:sp>
        <p:nvSpPr>
          <p:cNvPr id="138" name="Shape 136"/>
          <p:cNvSpPr/>
          <p:nvPr/>
        </p:nvSpPr>
        <p:spPr>
          <a:xfrm>
            <a:off x="4288536" y="3808476"/>
            <a:ext cx="804672" cy="324612"/>
          </a:xfrm>
          <a:prstGeom prst="rect">
            <a:avLst/>
          </a:prstGeom>
          <a:solidFill>
            <a:srgbClr val="F9A825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9" name="Text 137"/>
          <p:cNvSpPr/>
          <p:nvPr/>
        </p:nvSpPr>
        <p:spPr>
          <a:xfrm>
            <a:off x="4334256" y="3826764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750" dirty="0"/>
          </a:p>
        </p:txBody>
      </p:sp>
      <p:sp>
        <p:nvSpPr>
          <p:cNvPr id="140" name="Shape 138"/>
          <p:cNvSpPr/>
          <p:nvPr/>
        </p:nvSpPr>
        <p:spPr>
          <a:xfrm>
            <a:off x="5093208" y="3808476"/>
            <a:ext cx="19019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1" name="Text 139"/>
          <p:cNvSpPr/>
          <p:nvPr/>
        </p:nvSpPr>
        <p:spPr>
          <a:xfrm>
            <a:off x="5138928" y="3826764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system error</a:t>
            </a:r>
            <a:endParaRPr lang="en-US" sz="750" dirty="0"/>
          </a:p>
        </p:txBody>
      </p:sp>
      <p:sp>
        <p:nvSpPr>
          <p:cNvPr id="142" name="Shape 140"/>
          <p:cNvSpPr/>
          <p:nvPr/>
        </p:nvSpPr>
        <p:spPr>
          <a:xfrm>
            <a:off x="6995160" y="3808476"/>
            <a:ext cx="768096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3" name="Text 141"/>
          <p:cNvSpPr/>
          <p:nvPr/>
        </p:nvSpPr>
        <p:spPr>
          <a:xfrm>
            <a:off x="7040880" y="3826764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750" dirty="0"/>
          </a:p>
        </p:txBody>
      </p:sp>
      <p:sp>
        <p:nvSpPr>
          <p:cNvPr id="144" name="Shape 142"/>
          <p:cNvSpPr/>
          <p:nvPr/>
        </p:nvSpPr>
        <p:spPr>
          <a:xfrm>
            <a:off x="7763256" y="3808476"/>
            <a:ext cx="822960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5" name="Text 143"/>
          <p:cNvSpPr/>
          <p:nvPr/>
        </p:nvSpPr>
        <p:spPr>
          <a:xfrm>
            <a:off x="7808976" y="3826764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2025-04-11</a:t>
            </a:r>
            <a:endParaRPr lang="en-US" sz="750" dirty="0"/>
          </a:p>
        </p:txBody>
      </p:sp>
      <p:sp>
        <p:nvSpPr>
          <p:cNvPr id="146" name="Shape 144"/>
          <p:cNvSpPr/>
          <p:nvPr/>
        </p:nvSpPr>
        <p:spPr>
          <a:xfrm>
            <a:off x="320040" y="4160520"/>
            <a:ext cx="71323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7" name="Text 145"/>
          <p:cNvSpPr/>
          <p:nvPr/>
        </p:nvSpPr>
        <p:spPr>
          <a:xfrm>
            <a:off x="365760" y="4178808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ORD-006</a:t>
            </a:r>
            <a:endParaRPr lang="en-US" sz="800" dirty="0"/>
          </a:p>
        </p:txBody>
      </p:sp>
      <p:sp>
        <p:nvSpPr>
          <p:cNvPr id="148" name="Shape 146"/>
          <p:cNvSpPr/>
          <p:nvPr/>
        </p:nvSpPr>
        <p:spPr>
          <a:xfrm>
            <a:off x="1033272" y="4160520"/>
            <a:ext cx="1389888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9" name="Text 147"/>
          <p:cNvSpPr/>
          <p:nvPr/>
        </p:nvSpPr>
        <p:spPr>
          <a:xfrm>
            <a:off x="1078992" y="4178808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Oscorp</a:t>
            </a:r>
            <a:endParaRPr lang="en-US" sz="800" dirty="0"/>
          </a:p>
        </p:txBody>
      </p:sp>
      <p:sp>
        <p:nvSpPr>
          <p:cNvPr id="150" name="Shape 148"/>
          <p:cNvSpPr/>
          <p:nvPr/>
        </p:nvSpPr>
        <p:spPr>
          <a:xfrm>
            <a:off x="2423160" y="4160520"/>
            <a:ext cx="80467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1" name="Text 149"/>
          <p:cNvSpPr/>
          <p:nvPr/>
        </p:nvSpPr>
        <p:spPr>
          <a:xfrm>
            <a:off x="2468880" y="4178808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€4,200</a:t>
            </a:r>
            <a:endParaRPr lang="en-US" sz="750" dirty="0"/>
          </a:p>
        </p:txBody>
      </p:sp>
      <p:sp>
        <p:nvSpPr>
          <p:cNvPr id="152" name="Shape 150"/>
          <p:cNvSpPr/>
          <p:nvPr/>
        </p:nvSpPr>
        <p:spPr>
          <a:xfrm>
            <a:off x="3227832" y="4160520"/>
            <a:ext cx="5303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3" name="Text 151"/>
          <p:cNvSpPr/>
          <p:nvPr/>
        </p:nvSpPr>
        <p:spPr>
          <a:xfrm>
            <a:off x="3273552" y="4178808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5d</a:t>
            </a:r>
            <a:endParaRPr lang="en-US" sz="750" dirty="0"/>
          </a:p>
        </p:txBody>
      </p:sp>
      <p:sp>
        <p:nvSpPr>
          <p:cNvPr id="154" name="Shape 152"/>
          <p:cNvSpPr/>
          <p:nvPr/>
        </p:nvSpPr>
        <p:spPr>
          <a:xfrm>
            <a:off x="3758184" y="4160520"/>
            <a:ext cx="5303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5" name="Text 153"/>
          <p:cNvSpPr/>
          <p:nvPr/>
        </p:nvSpPr>
        <p:spPr>
          <a:xfrm>
            <a:off x="3803904" y="4178808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156" name="Shape 154"/>
          <p:cNvSpPr/>
          <p:nvPr/>
        </p:nvSpPr>
        <p:spPr>
          <a:xfrm>
            <a:off x="4288536" y="4160520"/>
            <a:ext cx="804672" cy="324612"/>
          </a:xfrm>
          <a:prstGeom prst="rect">
            <a:avLst/>
          </a:prstGeom>
          <a:solidFill>
            <a:srgbClr val="2E7D32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7" name="Text 155"/>
          <p:cNvSpPr/>
          <p:nvPr/>
        </p:nvSpPr>
        <p:spPr>
          <a:xfrm>
            <a:off x="4334256" y="4178808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P4 LOW</a:t>
            </a:r>
            <a:endParaRPr lang="en-US" sz="750" dirty="0"/>
          </a:p>
        </p:txBody>
      </p:sp>
      <p:sp>
        <p:nvSpPr>
          <p:cNvPr id="158" name="Shape 156"/>
          <p:cNvSpPr/>
          <p:nvPr/>
        </p:nvSpPr>
        <p:spPr>
          <a:xfrm>
            <a:off x="5093208" y="4160520"/>
            <a:ext cx="1901952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9" name="Text 157"/>
          <p:cNvSpPr/>
          <p:nvPr/>
        </p:nvSpPr>
        <p:spPr>
          <a:xfrm>
            <a:off x="5138928" y="4178808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query</a:t>
            </a:r>
            <a:endParaRPr lang="en-US" sz="750" dirty="0"/>
          </a:p>
        </p:txBody>
      </p:sp>
      <p:sp>
        <p:nvSpPr>
          <p:cNvPr id="160" name="Shape 158"/>
          <p:cNvSpPr/>
          <p:nvPr/>
        </p:nvSpPr>
        <p:spPr>
          <a:xfrm>
            <a:off x="6995160" y="4160520"/>
            <a:ext cx="768096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1" name="Text 159"/>
          <p:cNvSpPr/>
          <p:nvPr/>
        </p:nvSpPr>
        <p:spPr>
          <a:xfrm>
            <a:off x="7040880" y="4178808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750" dirty="0"/>
          </a:p>
        </p:txBody>
      </p:sp>
      <p:sp>
        <p:nvSpPr>
          <p:cNvPr id="162" name="Shape 160"/>
          <p:cNvSpPr/>
          <p:nvPr/>
        </p:nvSpPr>
        <p:spPr>
          <a:xfrm>
            <a:off x="7763256" y="4160520"/>
            <a:ext cx="822960" cy="324612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3" name="Text 161"/>
          <p:cNvSpPr/>
          <p:nvPr/>
        </p:nvSpPr>
        <p:spPr>
          <a:xfrm>
            <a:off x="7808976" y="4178808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2025-04-14</a:t>
            </a:r>
            <a:endParaRPr lang="en-US" sz="750" dirty="0"/>
          </a:p>
        </p:txBody>
      </p:sp>
      <p:sp>
        <p:nvSpPr>
          <p:cNvPr id="164" name="Shape 162"/>
          <p:cNvSpPr/>
          <p:nvPr/>
        </p:nvSpPr>
        <p:spPr>
          <a:xfrm>
            <a:off x="320040" y="4512564"/>
            <a:ext cx="71323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5" name="Text 163"/>
          <p:cNvSpPr/>
          <p:nvPr/>
        </p:nvSpPr>
        <p:spPr>
          <a:xfrm>
            <a:off x="365760" y="4530852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ORD-002</a:t>
            </a:r>
            <a:endParaRPr lang="en-US" sz="800" dirty="0"/>
          </a:p>
        </p:txBody>
      </p:sp>
      <p:sp>
        <p:nvSpPr>
          <p:cNvPr id="166" name="Shape 164"/>
          <p:cNvSpPr/>
          <p:nvPr/>
        </p:nvSpPr>
        <p:spPr>
          <a:xfrm>
            <a:off x="1033272" y="4512564"/>
            <a:ext cx="1389888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7" name="Text 165"/>
          <p:cNvSpPr/>
          <p:nvPr/>
        </p:nvSpPr>
        <p:spPr>
          <a:xfrm>
            <a:off x="1078992" y="4530852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Acme Ltd</a:t>
            </a:r>
            <a:endParaRPr lang="en-US" sz="800" dirty="0"/>
          </a:p>
        </p:txBody>
      </p:sp>
      <p:sp>
        <p:nvSpPr>
          <p:cNvPr id="168" name="Shape 166"/>
          <p:cNvSpPr/>
          <p:nvPr/>
        </p:nvSpPr>
        <p:spPr>
          <a:xfrm>
            <a:off x="2423160" y="4512564"/>
            <a:ext cx="80467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9" name="Text 167"/>
          <p:cNvSpPr/>
          <p:nvPr/>
        </p:nvSpPr>
        <p:spPr>
          <a:xfrm>
            <a:off x="2468880" y="4530852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€8,500</a:t>
            </a:r>
            <a:endParaRPr lang="en-US" sz="750" dirty="0"/>
          </a:p>
        </p:txBody>
      </p:sp>
      <p:sp>
        <p:nvSpPr>
          <p:cNvPr id="170" name="Shape 168"/>
          <p:cNvSpPr/>
          <p:nvPr/>
        </p:nvSpPr>
        <p:spPr>
          <a:xfrm>
            <a:off x="3227832" y="4512564"/>
            <a:ext cx="5303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1" name="Text 169"/>
          <p:cNvSpPr/>
          <p:nvPr/>
        </p:nvSpPr>
        <p:spPr>
          <a:xfrm>
            <a:off x="3273552" y="4530852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</a:t>
            </a:r>
            <a:endParaRPr lang="en-US" sz="750" dirty="0"/>
          </a:p>
        </p:txBody>
      </p:sp>
      <p:sp>
        <p:nvSpPr>
          <p:cNvPr id="172" name="Shape 170"/>
          <p:cNvSpPr/>
          <p:nvPr/>
        </p:nvSpPr>
        <p:spPr>
          <a:xfrm>
            <a:off x="3758184" y="4512564"/>
            <a:ext cx="5303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3" name="Text 171"/>
          <p:cNvSpPr/>
          <p:nvPr/>
        </p:nvSpPr>
        <p:spPr>
          <a:xfrm>
            <a:off x="3803904" y="4530852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174" name="Shape 172"/>
          <p:cNvSpPr/>
          <p:nvPr/>
        </p:nvSpPr>
        <p:spPr>
          <a:xfrm>
            <a:off x="4288536" y="4512564"/>
            <a:ext cx="804672" cy="324612"/>
          </a:xfrm>
          <a:prstGeom prst="rect">
            <a:avLst/>
          </a:prstGeom>
          <a:solidFill>
            <a:srgbClr val="2E7D32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5" name="Text 173"/>
          <p:cNvSpPr/>
          <p:nvPr/>
        </p:nvSpPr>
        <p:spPr>
          <a:xfrm>
            <a:off x="4334256" y="4530852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P4 LOW</a:t>
            </a:r>
            <a:endParaRPr lang="en-US" sz="750" dirty="0"/>
          </a:p>
        </p:txBody>
      </p:sp>
      <p:sp>
        <p:nvSpPr>
          <p:cNvPr id="176" name="Shape 174"/>
          <p:cNvSpPr/>
          <p:nvPr/>
        </p:nvSpPr>
        <p:spPr>
          <a:xfrm>
            <a:off x="5093208" y="4512564"/>
            <a:ext cx="1901952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7" name="Text 175"/>
          <p:cNvSpPr/>
          <p:nvPr/>
        </p:nvSpPr>
        <p:spPr>
          <a:xfrm>
            <a:off x="5138928" y="4530852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 dispute</a:t>
            </a:r>
            <a:endParaRPr lang="en-US" sz="750" dirty="0"/>
          </a:p>
        </p:txBody>
      </p:sp>
      <p:sp>
        <p:nvSpPr>
          <p:cNvPr id="178" name="Shape 176"/>
          <p:cNvSpPr/>
          <p:nvPr/>
        </p:nvSpPr>
        <p:spPr>
          <a:xfrm>
            <a:off x="6995160" y="4512564"/>
            <a:ext cx="768096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9" name="Text 177"/>
          <p:cNvSpPr/>
          <p:nvPr/>
        </p:nvSpPr>
        <p:spPr>
          <a:xfrm>
            <a:off x="7040880" y="4530852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Mgr</a:t>
            </a:r>
            <a:endParaRPr lang="en-US" sz="750" dirty="0"/>
          </a:p>
        </p:txBody>
      </p:sp>
      <p:sp>
        <p:nvSpPr>
          <p:cNvPr id="180" name="Shape 178"/>
          <p:cNvSpPr/>
          <p:nvPr/>
        </p:nvSpPr>
        <p:spPr>
          <a:xfrm>
            <a:off x="7763256" y="4512564"/>
            <a:ext cx="822960" cy="324612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81" name="Text 179"/>
          <p:cNvSpPr/>
          <p:nvPr/>
        </p:nvSpPr>
        <p:spPr>
          <a:xfrm>
            <a:off x="7808976" y="4530852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2025-04-12</a:t>
            </a:r>
            <a:endParaRPr lang="en-US" sz="7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TRACKER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Backlog Priority Cards — Top 6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priority order — share in daily standups and escalation reviews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Backlog Tracker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51760" cy="1463040"/>
          </a:xfrm>
          <a:prstGeom prst="rect">
            <a:avLst/>
          </a:prstGeom>
          <a:solidFill>
            <a:srgbClr val="E8EEF4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651760" cy="9144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313432" y="1481328"/>
            <a:ext cx="658368" cy="40233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313432" y="1481328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313432" y="1865376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15" name="Text 13"/>
          <p:cNvSpPr/>
          <p:nvPr/>
        </p:nvSpPr>
        <p:spPr>
          <a:xfrm>
            <a:off x="411480" y="149961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ORD-007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411480" y="168249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Umbrella Corp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11480" y="190195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€128,000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1563624" y="1938528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45 days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411480" y="2157984"/>
            <a:ext cx="246888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0" name="Text 18"/>
          <p:cNvSpPr/>
          <p:nvPr/>
        </p:nvSpPr>
        <p:spPr>
          <a:xfrm>
            <a:off x="411480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Escalated — CEO visibility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11480" y="2487168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CFO  ·  URGENT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411480" y="2651760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P1 URGENT</a:t>
            </a:r>
            <a:endParaRPr lang="en-US" sz="800" dirty="0"/>
          </a:p>
        </p:txBody>
      </p:sp>
      <p:sp>
        <p:nvSpPr>
          <p:cNvPr id="23" name="Shape 21"/>
          <p:cNvSpPr/>
          <p:nvPr/>
        </p:nvSpPr>
        <p:spPr>
          <a:xfrm>
            <a:off x="3209544" y="1389888"/>
            <a:ext cx="2651760" cy="1463040"/>
          </a:xfrm>
          <a:prstGeom prst="rect">
            <a:avLst/>
          </a:prstGeom>
          <a:solidFill>
            <a:srgbClr val="E8EEF4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3209544" y="1389888"/>
            <a:ext cx="2651760" cy="9144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5202936" y="1481328"/>
            <a:ext cx="658368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202936" y="1481328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5202936" y="1865376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28" name="Text 26"/>
          <p:cNvSpPr/>
          <p:nvPr/>
        </p:nvSpPr>
        <p:spPr>
          <a:xfrm>
            <a:off x="3300984" y="149961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ORD-003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3300984" y="168249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Wayne Industries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3300984" y="190195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€97,000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4453128" y="1938528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31 days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3300984" y="2157984"/>
            <a:ext cx="246888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3" name="Text 31"/>
          <p:cNvSpPr/>
          <p:nvPr/>
        </p:nvSpPr>
        <p:spPr>
          <a:xfrm>
            <a:off x="3300984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Awaiting PO amendment</a:t>
            </a:r>
            <a:endParaRPr lang="en-US" sz="800" dirty="0"/>
          </a:p>
        </p:txBody>
      </p:sp>
      <p:sp>
        <p:nvSpPr>
          <p:cNvPr id="34" name="Text 32"/>
          <p:cNvSpPr/>
          <p:nvPr/>
        </p:nvSpPr>
        <p:spPr>
          <a:xfrm>
            <a:off x="3300984" y="2487168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PMO  ·  2025-04-08</a:t>
            </a: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3300984" y="2651760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HIGH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6099048" y="1389888"/>
            <a:ext cx="2651760" cy="1463040"/>
          </a:xfrm>
          <a:prstGeom prst="rect">
            <a:avLst/>
          </a:prstGeom>
          <a:solidFill>
            <a:srgbClr val="E8EEF4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6099048" y="1389888"/>
            <a:ext cx="2651760" cy="9144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8092440" y="1481328"/>
            <a:ext cx="658368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8092440" y="1481328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800" dirty="0"/>
          </a:p>
        </p:txBody>
      </p:sp>
      <p:sp>
        <p:nvSpPr>
          <p:cNvPr id="40" name="Text 38"/>
          <p:cNvSpPr/>
          <p:nvPr/>
        </p:nvSpPr>
        <p:spPr>
          <a:xfrm>
            <a:off x="8092440" y="1865376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41" name="Text 39"/>
          <p:cNvSpPr/>
          <p:nvPr/>
        </p:nvSpPr>
        <p:spPr>
          <a:xfrm>
            <a:off x="6190488" y="149961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ORD-005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6190488" y="168249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Nakatomi Corp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6190488" y="190195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€63,000</a:t>
            </a:r>
            <a:endParaRPr lang="en-US" sz="1000" dirty="0"/>
          </a:p>
        </p:txBody>
      </p:sp>
      <p:sp>
        <p:nvSpPr>
          <p:cNvPr id="44" name="Text 42"/>
          <p:cNvSpPr/>
          <p:nvPr/>
        </p:nvSpPr>
        <p:spPr>
          <a:xfrm>
            <a:off x="7342632" y="1938528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22 days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6190488" y="2157984"/>
            <a:ext cx="246888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6" name="Text 44"/>
          <p:cNvSpPr/>
          <p:nvPr/>
        </p:nvSpPr>
        <p:spPr>
          <a:xfrm>
            <a:off x="6190488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Compliance check pending</a:t>
            </a:r>
            <a:endParaRPr lang="en-US" sz="800" dirty="0"/>
          </a:p>
        </p:txBody>
      </p:sp>
      <p:sp>
        <p:nvSpPr>
          <p:cNvPr id="47" name="Text 45"/>
          <p:cNvSpPr/>
          <p:nvPr/>
        </p:nvSpPr>
        <p:spPr>
          <a:xfrm>
            <a:off x="6190488" y="2487168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Legal  ·  2025-04-09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6190488" y="2651760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HIGH</a:t>
            </a:r>
            <a:endParaRPr lang="en-US" sz="800" dirty="0"/>
          </a:p>
        </p:txBody>
      </p:sp>
      <p:sp>
        <p:nvSpPr>
          <p:cNvPr id="49" name="Shape 47"/>
          <p:cNvSpPr/>
          <p:nvPr/>
        </p:nvSpPr>
        <p:spPr>
          <a:xfrm>
            <a:off x="320040" y="2999232"/>
            <a:ext cx="2651760" cy="1463040"/>
          </a:xfrm>
          <a:prstGeom prst="rect">
            <a:avLst/>
          </a:prstGeom>
          <a:solidFill>
            <a:srgbClr val="E8EEF4"/>
          </a:solidFill>
          <a:ln w="19050">
            <a:solidFill>
              <a:srgbClr val="F9A825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0" name="Shape 48"/>
          <p:cNvSpPr/>
          <p:nvPr/>
        </p:nvSpPr>
        <p:spPr>
          <a:xfrm>
            <a:off x="320040" y="2999232"/>
            <a:ext cx="2651760" cy="9144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2313432" y="3090672"/>
            <a:ext cx="658368" cy="402336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2313432" y="3090672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1800" dirty="0"/>
          </a:p>
        </p:txBody>
      </p:sp>
      <p:sp>
        <p:nvSpPr>
          <p:cNvPr id="53" name="Text 51"/>
          <p:cNvSpPr/>
          <p:nvPr/>
        </p:nvSpPr>
        <p:spPr>
          <a:xfrm>
            <a:off x="2313432" y="3474720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54" name="Text 52"/>
          <p:cNvSpPr/>
          <p:nvPr/>
        </p:nvSpPr>
        <p:spPr>
          <a:xfrm>
            <a:off x="411480" y="310896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ORD-001</a:t>
            </a:r>
            <a:endParaRPr lang="en-US" sz="900" dirty="0"/>
          </a:p>
        </p:txBody>
      </p:sp>
      <p:sp>
        <p:nvSpPr>
          <p:cNvPr id="55" name="Text 53"/>
          <p:cNvSpPr/>
          <p:nvPr/>
        </p:nvSpPr>
        <p:spPr>
          <a:xfrm>
            <a:off x="411480" y="329184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Globex Corp</a:t>
            </a:r>
            <a:endParaRPr lang="en-US" sz="1100" dirty="0"/>
          </a:p>
        </p:txBody>
      </p:sp>
      <p:sp>
        <p:nvSpPr>
          <p:cNvPr id="56" name="Text 54"/>
          <p:cNvSpPr/>
          <p:nvPr/>
        </p:nvSpPr>
        <p:spPr>
          <a:xfrm>
            <a:off x="411480" y="3511296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€42,000</a:t>
            </a:r>
            <a:endParaRPr lang="en-US" sz="1000" dirty="0"/>
          </a:p>
        </p:txBody>
      </p:sp>
      <p:sp>
        <p:nvSpPr>
          <p:cNvPr id="57" name="Text 55"/>
          <p:cNvSpPr/>
          <p:nvPr/>
        </p:nvSpPr>
        <p:spPr>
          <a:xfrm>
            <a:off x="1563624" y="3547872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18 days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411480" y="3767328"/>
            <a:ext cx="246888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59" name="Text 57"/>
          <p:cNvSpPr/>
          <p:nvPr/>
        </p:nvSpPr>
        <p:spPr>
          <a:xfrm>
            <a:off x="411480" y="3803904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Credit limit breach</a:t>
            </a:r>
            <a:endParaRPr lang="en-US" sz="800" dirty="0"/>
          </a:p>
        </p:txBody>
      </p:sp>
      <p:sp>
        <p:nvSpPr>
          <p:cNvPr id="60" name="Text 58"/>
          <p:cNvSpPr/>
          <p:nvPr/>
        </p:nvSpPr>
        <p:spPr>
          <a:xfrm>
            <a:off x="411480" y="4096512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AR Lead  ·  2025-04-10</a:t>
            </a:r>
            <a:endParaRPr lang="en-US" sz="750" dirty="0"/>
          </a:p>
        </p:txBody>
      </p:sp>
      <p:sp>
        <p:nvSpPr>
          <p:cNvPr id="61" name="Text 59"/>
          <p:cNvSpPr/>
          <p:nvPr/>
        </p:nvSpPr>
        <p:spPr>
          <a:xfrm>
            <a:off x="411480" y="4261104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800" dirty="0"/>
          </a:p>
        </p:txBody>
      </p:sp>
      <p:sp>
        <p:nvSpPr>
          <p:cNvPr id="62" name="Shape 60"/>
          <p:cNvSpPr/>
          <p:nvPr/>
        </p:nvSpPr>
        <p:spPr>
          <a:xfrm>
            <a:off x="3209544" y="2999232"/>
            <a:ext cx="2651760" cy="1463040"/>
          </a:xfrm>
          <a:prstGeom prst="rect">
            <a:avLst/>
          </a:prstGeom>
          <a:solidFill>
            <a:srgbClr val="E8EEF4"/>
          </a:solidFill>
          <a:ln w="19050">
            <a:solidFill>
              <a:srgbClr val="F9A825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3" name="Shape 61"/>
          <p:cNvSpPr/>
          <p:nvPr/>
        </p:nvSpPr>
        <p:spPr>
          <a:xfrm>
            <a:off x="3209544" y="2999232"/>
            <a:ext cx="2651760" cy="9144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5202936" y="3090672"/>
            <a:ext cx="658368" cy="402336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5202936" y="3090672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800" dirty="0"/>
          </a:p>
        </p:txBody>
      </p:sp>
      <p:sp>
        <p:nvSpPr>
          <p:cNvPr id="66" name="Text 64"/>
          <p:cNvSpPr/>
          <p:nvPr/>
        </p:nvSpPr>
        <p:spPr>
          <a:xfrm>
            <a:off x="5202936" y="3474720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67" name="Text 65"/>
          <p:cNvSpPr/>
          <p:nvPr/>
        </p:nvSpPr>
        <p:spPr>
          <a:xfrm>
            <a:off x="3300984" y="310896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ORD-008</a:t>
            </a:r>
            <a:endParaRPr lang="en-US" sz="900" dirty="0"/>
          </a:p>
        </p:txBody>
      </p:sp>
      <p:sp>
        <p:nvSpPr>
          <p:cNvPr id="68" name="Text 66"/>
          <p:cNvSpPr/>
          <p:nvPr/>
        </p:nvSpPr>
        <p:spPr>
          <a:xfrm>
            <a:off x="3300984" y="329184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Cyberdyne Sys</a:t>
            </a:r>
            <a:endParaRPr lang="en-US" sz="1100" dirty="0"/>
          </a:p>
        </p:txBody>
      </p:sp>
      <p:sp>
        <p:nvSpPr>
          <p:cNvPr id="69" name="Text 67"/>
          <p:cNvSpPr/>
          <p:nvPr/>
        </p:nvSpPr>
        <p:spPr>
          <a:xfrm>
            <a:off x="3300984" y="3511296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€22,000</a:t>
            </a:r>
            <a:endParaRPr lang="en-US" sz="1000" dirty="0"/>
          </a:p>
        </p:txBody>
      </p:sp>
      <p:sp>
        <p:nvSpPr>
          <p:cNvPr id="70" name="Text 68"/>
          <p:cNvSpPr/>
          <p:nvPr/>
        </p:nvSpPr>
        <p:spPr>
          <a:xfrm>
            <a:off x="4453128" y="3547872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9 days</a:t>
            </a:r>
            <a:endParaRPr lang="en-US" sz="800" dirty="0"/>
          </a:p>
        </p:txBody>
      </p:sp>
      <p:sp>
        <p:nvSpPr>
          <p:cNvPr id="71" name="Shape 69"/>
          <p:cNvSpPr/>
          <p:nvPr/>
        </p:nvSpPr>
        <p:spPr>
          <a:xfrm>
            <a:off x="3300984" y="3767328"/>
            <a:ext cx="246888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72" name="Text 70"/>
          <p:cNvSpPr/>
          <p:nvPr/>
        </p:nvSpPr>
        <p:spPr>
          <a:xfrm>
            <a:off x="3300984" y="3803904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Shipping docs missing</a:t>
            </a:r>
            <a:endParaRPr lang="en-US" sz="800" dirty="0"/>
          </a:p>
        </p:txBody>
      </p:sp>
      <p:sp>
        <p:nvSpPr>
          <p:cNvPr id="73" name="Text 71"/>
          <p:cNvSpPr/>
          <p:nvPr/>
        </p:nvSpPr>
        <p:spPr>
          <a:xfrm>
            <a:off x="3300984" y="4096512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Logistics  ·  2025-04-13</a:t>
            </a:r>
            <a:endParaRPr lang="en-US" sz="750" dirty="0"/>
          </a:p>
        </p:txBody>
      </p:sp>
      <p:sp>
        <p:nvSpPr>
          <p:cNvPr id="74" name="Text 72"/>
          <p:cNvSpPr/>
          <p:nvPr/>
        </p:nvSpPr>
        <p:spPr>
          <a:xfrm>
            <a:off x="3300984" y="4261104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800" dirty="0"/>
          </a:p>
        </p:txBody>
      </p:sp>
      <p:sp>
        <p:nvSpPr>
          <p:cNvPr id="75" name="Shape 73"/>
          <p:cNvSpPr/>
          <p:nvPr/>
        </p:nvSpPr>
        <p:spPr>
          <a:xfrm>
            <a:off x="6099048" y="2999232"/>
            <a:ext cx="2651760" cy="1463040"/>
          </a:xfrm>
          <a:prstGeom prst="rect">
            <a:avLst/>
          </a:prstGeom>
          <a:solidFill>
            <a:srgbClr val="E8EEF4"/>
          </a:solidFill>
          <a:ln w="19050">
            <a:solidFill>
              <a:srgbClr val="F9A825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6" name="Shape 74"/>
          <p:cNvSpPr/>
          <p:nvPr/>
        </p:nvSpPr>
        <p:spPr>
          <a:xfrm>
            <a:off x="6099048" y="2999232"/>
            <a:ext cx="2651760" cy="9144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8092440" y="3090672"/>
            <a:ext cx="658368" cy="402336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8092440" y="3090672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800" dirty="0"/>
          </a:p>
        </p:txBody>
      </p:sp>
      <p:sp>
        <p:nvSpPr>
          <p:cNvPr id="79" name="Text 77"/>
          <p:cNvSpPr/>
          <p:nvPr/>
        </p:nvSpPr>
        <p:spPr>
          <a:xfrm>
            <a:off x="8092440" y="3474720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80" name="Text 78"/>
          <p:cNvSpPr/>
          <p:nvPr/>
        </p:nvSpPr>
        <p:spPr>
          <a:xfrm>
            <a:off x="6190488" y="310896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ORD-004</a:t>
            </a:r>
            <a:endParaRPr lang="en-US" sz="900" dirty="0"/>
          </a:p>
        </p:txBody>
      </p:sp>
      <p:sp>
        <p:nvSpPr>
          <p:cNvPr id="81" name="Text 79"/>
          <p:cNvSpPr/>
          <p:nvPr/>
        </p:nvSpPr>
        <p:spPr>
          <a:xfrm>
            <a:off x="6190488" y="329184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Stark Tech</a:t>
            </a:r>
            <a:endParaRPr lang="en-US" sz="1100" dirty="0"/>
          </a:p>
        </p:txBody>
      </p:sp>
      <p:sp>
        <p:nvSpPr>
          <p:cNvPr id="82" name="Text 80"/>
          <p:cNvSpPr/>
          <p:nvPr/>
        </p:nvSpPr>
        <p:spPr>
          <a:xfrm>
            <a:off x="6190488" y="3511296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€15,000</a:t>
            </a:r>
            <a:endParaRPr lang="en-US" sz="1000" dirty="0"/>
          </a:p>
        </p:txBody>
      </p:sp>
      <p:sp>
        <p:nvSpPr>
          <p:cNvPr id="83" name="Text 81"/>
          <p:cNvSpPr/>
          <p:nvPr/>
        </p:nvSpPr>
        <p:spPr>
          <a:xfrm>
            <a:off x="7342632" y="3547872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7 days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6190488" y="3767328"/>
            <a:ext cx="2468880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5" name="Text 83"/>
          <p:cNvSpPr/>
          <p:nvPr/>
        </p:nvSpPr>
        <p:spPr>
          <a:xfrm>
            <a:off x="6190488" y="3803904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ERP system error</a:t>
            </a:r>
            <a:endParaRPr lang="en-US" sz="800" dirty="0"/>
          </a:p>
        </p:txBody>
      </p:sp>
      <p:sp>
        <p:nvSpPr>
          <p:cNvPr id="86" name="Text 84"/>
          <p:cNvSpPr/>
          <p:nvPr/>
        </p:nvSpPr>
        <p:spPr>
          <a:xfrm>
            <a:off x="6190488" y="4096512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IT Lead  ·  2025-04-11</a:t>
            </a:r>
            <a:endParaRPr lang="en-US" sz="750" dirty="0"/>
          </a:p>
        </p:txBody>
      </p:sp>
      <p:sp>
        <p:nvSpPr>
          <p:cNvPr id="87" name="Text 85"/>
          <p:cNvSpPr/>
          <p:nvPr/>
        </p:nvSpPr>
        <p:spPr>
          <a:xfrm>
            <a:off x="6190488" y="4261104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MAP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Baseline — End-to-End Flow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core stages from order capture to cash application — own every handoff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O2C Process Map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256032" y="1389888"/>
            <a:ext cx="8732520" cy="237744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56032" y="1389888"/>
            <a:ext cx="201168" cy="23774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56032" y="1389888"/>
            <a:ext cx="2011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</a:t>
            </a:r>
            <a:endParaRPr lang="en-US" sz="700" dirty="0"/>
          </a:p>
        </p:txBody>
      </p:sp>
      <p:sp>
        <p:nvSpPr>
          <p:cNvPr id="13" name="Text 11"/>
          <p:cNvSpPr/>
          <p:nvPr/>
        </p:nvSpPr>
        <p:spPr>
          <a:xfrm>
            <a:off x="493776" y="1389888"/>
            <a:ext cx="84582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sees one company — every stage shapes their trust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56032" y="1664208"/>
            <a:ext cx="1371600" cy="1152144"/>
          </a:xfrm>
          <a:prstGeom prst="rect">
            <a:avLst/>
          </a:prstGeom>
          <a:solidFill>
            <a:srgbClr val="002D55"/>
          </a:solidFill>
          <a:ln w="254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56032" y="1664208"/>
            <a:ext cx="292608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56032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85216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292608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292608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/ CX</a:t>
            </a:r>
            <a:endParaRPr lang="en-US" sz="700" dirty="0"/>
          </a:p>
        </p:txBody>
      </p:sp>
      <p:sp>
        <p:nvSpPr>
          <p:cNvPr id="20" name="Shape 18"/>
          <p:cNvSpPr/>
          <p:nvPr/>
        </p:nvSpPr>
        <p:spPr>
          <a:xfrm>
            <a:off x="292608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292608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448056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entry errors cascade</a:t>
            </a:r>
            <a:endParaRPr lang="en-US" sz="650" dirty="0"/>
          </a:p>
        </p:txBody>
      </p:sp>
      <p:sp>
        <p:nvSpPr>
          <p:cNvPr id="23" name="Shape 21"/>
          <p:cNvSpPr/>
          <p:nvPr/>
        </p:nvSpPr>
        <p:spPr>
          <a:xfrm>
            <a:off x="292608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292608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448056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Templates + system integration</a:t>
            </a:r>
            <a:endParaRPr lang="en-US" sz="650" dirty="0"/>
          </a:p>
        </p:txBody>
      </p:sp>
      <p:sp>
        <p:nvSpPr>
          <p:cNvPr id="26" name="Shape 24"/>
          <p:cNvSpPr/>
          <p:nvPr/>
        </p:nvSpPr>
        <p:spPr>
          <a:xfrm>
            <a:off x="1636776" y="2194560"/>
            <a:ext cx="82296" cy="91440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1728216" y="1664208"/>
            <a:ext cx="1371600" cy="1152144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1728216" y="166420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728216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2057400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1764792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764792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/ Inventory</a:t>
            </a:r>
            <a:endParaRPr lang="en-US" sz="700" dirty="0"/>
          </a:p>
        </p:txBody>
      </p:sp>
      <p:sp>
        <p:nvSpPr>
          <p:cNvPr id="33" name="Shape 31"/>
          <p:cNvSpPr/>
          <p:nvPr/>
        </p:nvSpPr>
        <p:spPr>
          <a:xfrm>
            <a:off x="1764792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1764792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35" name="Text 33"/>
          <p:cNvSpPr/>
          <p:nvPr/>
        </p:nvSpPr>
        <p:spPr>
          <a:xfrm>
            <a:off x="1920240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Inventory blind spots</a:t>
            </a:r>
            <a:endParaRPr lang="en-US" sz="650" dirty="0"/>
          </a:p>
        </p:txBody>
      </p:sp>
      <p:sp>
        <p:nvSpPr>
          <p:cNvPr id="36" name="Shape 34"/>
          <p:cNvSpPr/>
          <p:nvPr/>
        </p:nvSpPr>
        <p:spPr>
          <a:xfrm>
            <a:off x="1764792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764792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38" name="Text 36"/>
          <p:cNvSpPr/>
          <p:nvPr/>
        </p:nvSpPr>
        <p:spPr>
          <a:xfrm>
            <a:off x="1920240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stock visibility</a:t>
            </a:r>
            <a:endParaRPr lang="en-US" sz="650" dirty="0"/>
          </a:p>
        </p:txBody>
      </p:sp>
      <p:sp>
        <p:nvSpPr>
          <p:cNvPr id="39" name="Shape 37"/>
          <p:cNvSpPr/>
          <p:nvPr/>
        </p:nvSpPr>
        <p:spPr>
          <a:xfrm>
            <a:off x="3108960" y="2194560"/>
            <a:ext cx="82296" cy="91440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3200400" y="1664208"/>
            <a:ext cx="1371600" cy="1152144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3200400" y="166420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200400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43" name="Text 41"/>
          <p:cNvSpPr/>
          <p:nvPr/>
        </p:nvSpPr>
        <p:spPr>
          <a:xfrm>
            <a:off x="3529584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&amp;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Comms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3236976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236976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/ CX</a:t>
            </a:r>
            <a:endParaRPr lang="en-US" sz="700" dirty="0"/>
          </a:p>
        </p:txBody>
      </p:sp>
      <p:sp>
        <p:nvSpPr>
          <p:cNvPr id="46" name="Shape 44"/>
          <p:cNvSpPr/>
          <p:nvPr/>
        </p:nvSpPr>
        <p:spPr>
          <a:xfrm>
            <a:off x="3236976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236976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48" name="Text 46"/>
          <p:cNvSpPr/>
          <p:nvPr/>
        </p:nvSpPr>
        <p:spPr>
          <a:xfrm>
            <a:off x="3392424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proactive updates</a:t>
            </a:r>
            <a:endParaRPr lang="en-US" sz="650" dirty="0"/>
          </a:p>
        </p:txBody>
      </p:sp>
      <p:sp>
        <p:nvSpPr>
          <p:cNvPr id="49" name="Shape 47"/>
          <p:cNvSpPr/>
          <p:nvPr/>
        </p:nvSpPr>
        <p:spPr>
          <a:xfrm>
            <a:off x="3236976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3236976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51" name="Text 49"/>
          <p:cNvSpPr/>
          <p:nvPr/>
        </p:nvSpPr>
        <p:spPr>
          <a:xfrm>
            <a:off x="3392424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+ milestone comms</a:t>
            </a:r>
            <a:endParaRPr lang="en-US" sz="650" dirty="0"/>
          </a:p>
        </p:txBody>
      </p:sp>
      <p:sp>
        <p:nvSpPr>
          <p:cNvPr id="52" name="Shape 50"/>
          <p:cNvSpPr/>
          <p:nvPr/>
        </p:nvSpPr>
        <p:spPr>
          <a:xfrm>
            <a:off x="4581144" y="2194560"/>
            <a:ext cx="82296" cy="91440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4672584" y="1664208"/>
            <a:ext cx="1371600" cy="1152144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4" name="Shape 52"/>
          <p:cNvSpPr/>
          <p:nvPr/>
        </p:nvSpPr>
        <p:spPr>
          <a:xfrm>
            <a:off x="4672584" y="166420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4672584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56" name="Text 54"/>
          <p:cNvSpPr/>
          <p:nvPr/>
        </p:nvSpPr>
        <p:spPr>
          <a:xfrm>
            <a:off x="5001768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Invoicing</a:t>
            </a:r>
            <a:endParaRPr lang="en-US" sz="1000" dirty="0"/>
          </a:p>
        </p:txBody>
      </p:sp>
      <p:sp>
        <p:nvSpPr>
          <p:cNvPr id="57" name="Shape 55"/>
          <p:cNvSpPr/>
          <p:nvPr/>
        </p:nvSpPr>
        <p:spPr>
          <a:xfrm>
            <a:off x="4709160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709160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700" dirty="0"/>
          </a:p>
        </p:txBody>
      </p:sp>
      <p:sp>
        <p:nvSpPr>
          <p:cNvPr id="59" name="Shape 57"/>
          <p:cNvSpPr/>
          <p:nvPr/>
        </p:nvSpPr>
        <p:spPr>
          <a:xfrm>
            <a:off x="4709160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4709160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61" name="Text 59"/>
          <p:cNvSpPr/>
          <p:nvPr/>
        </p:nvSpPr>
        <p:spPr>
          <a:xfrm>
            <a:off x="4864608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 mismatch — disputes</a:t>
            </a:r>
            <a:endParaRPr lang="en-US" sz="650" dirty="0"/>
          </a:p>
        </p:txBody>
      </p:sp>
      <p:sp>
        <p:nvSpPr>
          <p:cNvPr id="62" name="Shape 60"/>
          <p:cNvSpPr/>
          <p:nvPr/>
        </p:nvSpPr>
        <p:spPr>
          <a:xfrm>
            <a:off x="4709160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4709160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64" name="Text 62"/>
          <p:cNvSpPr/>
          <p:nvPr/>
        </p:nvSpPr>
        <p:spPr>
          <a:xfrm>
            <a:off x="4864608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Auto-generate from order data</a:t>
            </a:r>
            <a:endParaRPr lang="en-US" sz="650" dirty="0"/>
          </a:p>
        </p:txBody>
      </p:sp>
      <p:sp>
        <p:nvSpPr>
          <p:cNvPr id="65" name="Shape 63"/>
          <p:cNvSpPr/>
          <p:nvPr/>
        </p:nvSpPr>
        <p:spPr>
          <a:xfrm>
            <a:off x="6053328" y="2194560"/>
            <a:ext cx="82296" cy="91440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6144768" y="1664208"/>
            <a:ext cx="1371600" cy="1152144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7" name="Shape 65"/>
          <p:cNvSpPr/>
          <p:nvPr/>
        </p:nvSpPr>
        <p:spPr>
          <a:xfrm>
            <a:off x="6144768" y="1664208"/>
            <a:ext cx="292608" cy="29260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6144768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300" dirty="0"/>
          </a:p>
        </p:txBody>
      </p:sp>
      <p:sp>
        <p:nvSpPr>
          <p:cNvPr id="69" name="Text 67"/>
          <p:cNvSpPr/>
          <p:nvPr/>
        </p:nvSpPr>
        <p:spPr>
          <a:xfrm>
            <a:off x="6473952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Collection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6181344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6181344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/ Finance</a:t>
            </a:r>
            <a:endParaRPr lang="en-US" sz="700" dirty="0"/>
          </a:p>
        </p:txBody>
      </p:sp>
      <p:sp>
        <p:nvSpPr>
          <p:cNvPr id="72" name="Shape 70"/>
          <p:cNvSpPr/>
          <p:nvPr/>
        </p:nvSpPr>
        <p:spPr>
          <a:xfrm>
            <a:off x="6181344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6181344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74" name="Text 72"/>
          <p:cNvSpPr/>
          <p:nvPr/>
        </p:nvSpPr>
        <p:spPr>
          <a:xfrm>
            <a:off x="6336792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Inflexible payment options</a:t>
            </a:r>
            <a:endParaRPr lang="en-US" sz="650" dirty="0"/>
          </a:p>
        </p:txBody>
      </p:sp>
      <p:sp>
        <p:nvSpPr>
          <p:cNvPr id="75" name="Shape 73"/>
          <p:cNvSpPr/>
          <p:nvPr/>
        </p:nvSpPr>
        <p:spPr>
          <a:xfrm>
            <a:off x="6181344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6181344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77" name="Text 75"/>
          <p:cNvSpPr/>
          <p:nvPr/>
        </p:nvSpPr>
        <p:spPr>
          <a:xfrm>
            <a:off x="6336792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Multi-method + clear instructions</a:t>
            </a:r>
            <a:endParaRPr lang="en-US" sz="650" dirty="0"/>
          </a:p>
        </p:txBody>
      </p:sp>
      <p:sp>
        <p:nvSpPr>
          <p:cNvPr id="78" name="Shape 76"/>
          <p:cNvSpPr/>
          <p:nvPr/>
        </p:nvSpPr>
        <p:spPr>
          <a:xfrm>
            <a:off x="7525512" y="2194560"/>
            <a:ext cx="82296" cy="91440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7616952" y="1664208"/>
            <a:ext cx="1371600" cy="1152144"/>
          </a:xfrm>
          <a:prstGeom prst="rect">
            <a:avLst/>
          </a:prstGeom>
          <a:solidFill>
            <a:srgbClr val="002D55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0" name="Shape 78"/>
          <p:cNvSpPr/>
          <p:nvPr/>
        </p:nvSpPr>
        <p:spPr>
          <a:xfrm>
            <a:off x="7616952" y="1664208"/>
            <a:ext cx="292608" cy="29260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7616952" y="1664208"/>
            <a:ext cx="29260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300" dirty="0"/>
          </a:p>
        </p:txBody>
      </p:sp>
      <p:sp>
        <p:nvSpPr>
          <p:cNvPr id="82" name="Text 80"/>
          <p:cNvSpPr/>
          <p:nvPr/>
        </p:nvSpPr>
        <p:spPr>
          <a:xfrm>
            <a:off x="7946136" y="1682496"/>
            <a:ext cx="9875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 &amp;</a:t>
            </a:r>
            <a:endParaRPr lang="en-US" sz="1000" dirty="0"/>
          </a:p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Recon</a:t>
            </a:r>
            <a:endParaRPr lang="en-US" sz="1000" dirty="0"/>
          </a:p>
        </p:txBody>
      </p:sp>
      <p:sp>
        <p:nvSpPr>
          <p:cNvPr id="83" name="Shape 81"/>
          <p:cNvSpPr/>
          <p:nvPr/>
        </p:nvSpPr>
        <p:spPr>
          <a:xfrm>
            <a:off x="7653528" y="2029968"/>
            <a:ext cx="1298448" cy="182880"/>
          </a:xfrm>
          <a:prstGeom prst="roundRect">
            <a:avLst>
              <a:gd name="adj" fmla="val 20000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7653528" y="2029968"/>
            <a:ext cx="1298448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/ AR</a:t>
            </a:r>
            <a:endParaRPr lang="en-US" sz="700" dirty="0"/>
          </a:p>
        </p:txBody>
      </p:sp>
      <p:sp>
        <p:nvSpPr>
          <p:cNvPr id="85" name="Shape 83"/>
          <p:cNvSpPr/>
          <p:nvPr/>
        </p:nvSpPr>
        <p:spPr>
          <a:xfrm>
            <a:off x="7653528" y="2249424"/>
            <a:ext cx="128016" cy="12801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7653528" y="2249424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87" name="Text 85"/>
          <p:cNvSpPr/>
          <p:nvPr/>
        </p:nvSpPr>
        <p:spPr>
          <a:xfrm>
            <a:off x="7808976" y="2231136"/>
            <a:ext cx="1143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matching errors</a:t>
            </a:r>
            <a:endParaRPr lang="en-US" sz="650" dirty="0"/>
          </a:p>
        </p:txBody>
      </p:sp>
      <p:sp>
        <p:nvSpPr>
          <p:cNvPr id="88" name="Shape 86"/>
          <p:cNvSpPr/>
          <p:nvPr/>
        </p:nvSpPr>
        <p:spPr>
          <a:xfrm>
            <a:off x="7653528" y="2468880"/>
            <a:ext cx="128016" cy="128016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7653528" y="2468880"/>
            <a:ext cx="128016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700" dirty="0"/>
          </a:p>
        </p:txBody>
      </p:sp>
      <p:sp>
        <p:nvSpPr>
          <p:cNvPr id="90" name="Text 88"/>
          <p:cNvSpPr/>
          <p:nvPr/>
        </p:nvSpPr>
        <p:spPr>
          <a:xfrm>
            <a:off x="7808976" y="245059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+ scheduled recon</a:t>
            </a:r>
            <a:endParaRPr lang="en-US" sz="650" dirty="0"/>
          </a:p>
        </p:txBody>
      </p:sp>
      <p:sp>
        <p:nvSpPr>
          <p:cNvPr id="91" name="Shape 89"/>
          <p:cNvSpPr/>
          <p:nvPr/>
        </p:nvSpPr>
        <p:spPr>
          <a:xfrm>
            <a:off x="256032" y="2926080"/>
            <a:ext cx="8732520" cy="274320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256032" y="2926080"/>
            <a:ext cx="731520" cy="27432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256032" y="29260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METRICS</a:t>
            </a:r>
            <a:endParaRPr lang="en-US" sz="700" dirty="0"/>
          </a:p>
        </p:txBody>
      </p:sp>
      <p:sp>
        <p:nvSpPr>
          <p:cNvPr id="94" name="Text 92"/>
          <p:cNvSpPr/>
          <p:nvPr/>
        </p:nvSpPr>
        <p:spPr>
          <a:xfrm>
            <a:off x="1060704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Order Cycle Time</a:t>
            </a:r>
            <a:endParaRPr lang="en-US" sz="800" dirty="0"/>
          </a:p>
        </p:txBody>
      </p:sp>
      <p:sp>
        <p:nvSpPr>
          <p:cNvPr id="95" name="Text 93"/>
          <p:cNvSpPr/>
          <p:nvPr/>
        </p:nvSpPr>
        <p:spPr>
          <a:xfrm>
            <a:off x="2633472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On-Time Delivery %</a:t>
            </a:r>
            <a:endParaRPr lang="en-US" sz="800" dirty="0"/>
          </a:p>
        </p:txBody>
      </p:sp>
      <p:sp>
        <p:nvSpPr>
          <p:cNvPr id="96" name="Text 94"/>
          <p:cNvSpPr/>
          <p:nvPr/>
        </p:nvSpPr>
        <p:spPr>
          <a:xfrm>
            <a:off x="4206240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Invoice Accuracy %</a:t>
            </a:r>
            <a:endParaRPr lang="en-US" sz="800" dirty="0"/>
          </a:p>
        </p:txBody>
      </p:sp>
      <p:sp>
        <p:nvSpPr>
          <p:cNvPr id="97" name="Text 95"/>
          <p:cNvSpPr/>
          <p:nvPr/>
        </p:nvSpPr>
        <p:spPr>
          <a:xfrm>
            <a:off x="5779008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DSO (Days Sales Outstanding)</a:t>
            </a:r>
            <a:endParaRPr lang="en-US" sz="800" dirty="0"/>
          </a:p>
        </p:txBody>
      </p:sp>
      <p:sp>
        <p:nvSpPr>
          <p:cNvPr id="98" name="Text 96"/>
          <p:cNvSpPr/>
          <p:nvPr/>
        </p:nvSpPr>
        <p:spPr>
          <a:xfrm>
            <a:off x="7351776" y="2926080"/>
            <a:ext cx="1554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Cash App Lag (days)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TRACKER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Tracker — Blank Template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Fill in your backlog — score, assign owners, and track to resolution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Backlog Tracker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219456"/>
          </a:xfrm>
          <a:prstGeom prst="rect">
            <a:avLst/>
          </a:prstGeom>
          <a:solidFill>
            <a:srgbClr val="D6E4F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99032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Formula:  (Order Value ÷ 1,000) × Age (days)  |  P1 ≥40 · P2 25–39 · P3 12–24 · P4 &lt;12  |  Sort descending — work from the top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320040" y="1664208"/>
            <a:ext cx="71323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0040" y="1664208"/>
            <a:ext cx="7132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ID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1033272" y="1664208"/>
            <a:ext cx="1426464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33272" y="1664208"/>
            <a:ext cx="14264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2459736" y="1664208"/>
            <a:ext cx="804672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459736" y="1664208"/>
            <a:ext cx="8046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 (€)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3264408" y="1664208"/>
            <a:ext cx="512064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264408" y="1664208"/>
            <a:ext cx="5120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 (d)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3776472" y="1664208"/>
            <a:ext cx="512064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776472" y="1664208"/>
            <a:ext cx="51206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4288536" y="1664208"/>
            <a:ext cx="786384" cy="384048"/>
          </a:xfrm>
          <a:prstGeom prst="rect">
            <a:avLst/>
          </a:prstGeom>
          <a:solidFill>
            <a:srgbClr val="C6282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288536" y="1664208"/>
            <a:ext cx="7863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5074920" y="1664208"/>
            <a:ext cx="192024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074920" y="1664208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 Reason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6995160" y="1664208"/>
            <a:ext cx="768096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995160" y="1664208"/>
            <a:ext cx="768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7763256" y="1664208"/>
            <a:ext cx="73152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763256" y="1664208"/>
            <a:ext cx="7315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Resolution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20040" y="2048256"/>
            <a:ext cx="71323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20040" y="2048256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1033272" y="2048256"/>
            <a:ext cx="14264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2459736" y="2048256"/>
            <a:ext cx="80467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3264408" y="2048256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3776472" y="2048256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4288536" y="2048256"/>
            <a:ext cx="78638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5074920" y="2048256"/>
            <a:ext cx="192024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995160" y="2048256"/>
            <a:ext cx="768096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7763256" y="2048256"/>
            <a:ext cx="73152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320040" y="2329891"/>
            <a:ext cx="71323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20040" y="2329891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1033272" y="2329891"/>
            <a:ext cx="14264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2459736" y="2329891"/>
            <a:ext cx="80467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3264408" y="2329891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3776472" y="2329891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4288536" y="2329891"/>
            <a:ext cx="78638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74920" y="2329891"/>
            <a:ext cx="192024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995160" y="2329891"/>
            <a:ext cx="768096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7763256" y="2329891"/>
            <a:ext cx="73152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320040" y="2611526"/>
            <a:ext cx="71323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20040" y="2611526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1033272" y="2611526"/>
            <a:ext cx="14264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2459736" y="2611526"/>
            <a:ext cx="80467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3264408" y="2611526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3776472" y="2611526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4288536" y="2611526"/>
            <a:ext cx="78638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5074920" y="2611526"/>
            <a:ext cx="192024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995160" y="2611526"/>
            <a:ext cx="768096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7763256" y="2611526"/>
            <a:ext cx="73152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320040" y="2893162"/>
            <a:ext cx="71323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320040" y="2893162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62" name="Shape 60"/>
          <p:cNvSpPr/>
          <p:nvPr/>
        </p:nvSpPr>
        <p:spPr>
          <a:xfrm>
            <a:off x="1033272" y="2893162"/>
            <a:ext cx="14264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2459736" y="2893162"/>
            <a:ext cx="80467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3264408" y="2893162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3776472" y="2893162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4288536" y="2893162"/>
            <a:ext cx="78638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74920" y="2893162"/>
            <a:ext cx="192024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6995160" y="2893162"/>
            <a:ext cx="768096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7763256" y="2893162"/>
            <a:ext cx="73152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320040" y="3174797"/>
            <a:ext cx="71323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20040" y="3174797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1033272" y="3174797"/>
            <a:ext cx="14264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2459736" y="3174797"/>
            <a:ext cx="80467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3264408" y="3174797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3776472" y="3174797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4288536" y="3174797"/>
            <a:ext cx="78638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5074920" y="3174797"/>
            <a:ext cx="192024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995160" y="3174797"/>
            <a:ext cx="768096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7763256" y="3174797"/>
            <a:ext cx="73152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320040" y="3456432"/>
            <a:ext cx="71323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20040" y="3456432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1033272" y="3456432"/>
            <a:ext cx="14264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2459736" y="3456432"/>
            <a:ext cx="80467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3264408" y="3456432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3776472" y="3456432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4288536" y="3456432"/>
            <a:ext cx="78638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5074920" y="3456432"/>
            <a:ext cx="192024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6995160" y="3456432"/>
            <a:ext cx="768096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7763256" y="3456432"/>
            <a:ext cx="73152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320040" y="3738067"/>
            <a:ext cx="71323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320040" y="3738067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92" name="Shape 90"/>
          <p:cNvSpPr/>
          <p:nvPr/>
        </p:nvSpPr>
        <p:spPr>
          <a:xfrm>
            <a:off x="1033272" y="3738067"/>
            <a:ext cx="14264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Shape 91"/>
          <p:cNvSpPr/>
          <p:nvPr/>
        </p:nvSpPr>
        <p:spPr>
          <a:xfrm>
            <a:off x="2459736" y="3738067"/>
            <a:ext cx="80467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4" name="Shape 92"/>
          <p:cNvSpPr/>
          <p:nvPr/>
        </p:nvSpPr>
        <p:spPr>
          <a:xfrm>
            <a:off x="3264408" y="3738067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3776472" y="3738067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4288536" y="3738067"/>
            <a:ext cx="78638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5074920" y="3738067"/>
            <a:ext cx="192024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8" name="Shape 96"/>
          <p:cNvSpPr/>
          <p:nvPr/>
        </p:nvSpPr>
        <p:spPr>
          <a:xfrm>
            <a:off x="6995160" y="3738067"/>
            <a:ext cx="768096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7763256" y="3738067"/>
            <a:ext cx="73152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0" name="Shape 98"/>
          <p:cNvSpPr/>
          <p:nvPr/>
        </p:nvSpPr>
        <p:spPr>
          <a:xfrm>
            <a:off x="320040" y="4019702"/>
            <a:ext cx="71323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320040" y="4019702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102" name="Shape 100"/>
          <p:cNvSpPr/>
          <p:nvPr/>
        </p:nvSpPr>
        <p:spPr>
          <a:xfrm>
            <a:off x="1033272" y="4019702"/>
            <a:ext cx="14264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2459736" y="4019702"/>
            <a:ext cx="80467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4" name="Shape 102"/>
          <p:cNvSpPr/>
          <p:nvPr/>
        </p:nvSpPr>
        <p:spPr>
          <a:xfrm>
            <a:off x="3264408" y="4019702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3776472" y="4019702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6" name="Shape 104"/>
          <p:cNvSpPr/>
          <p:nvPr/>
        </p:nvSpPr>
        <p:spPr>
          <a:xfrm>
            <a:off x="4288536" y="4019702"/>
            <a:ext cx="78638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5074920" y="4019702"/>
            <a:ext cx="192024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8" name="Shape 106"/>
          <p:cNvSpPr/>
          <p:nvPr/>
        </p:nvSpPr>
        <p:spPr>
          <a:xfrm>
            <a:off x="6995160" y="4019702"/>
            <a:ext cx="768096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9" name="Shape 107"/>
          <p:cNvSpPr/>
          <p:nvPr/>
        </p:nvSpPr>
        <p:spPr>
          <a:xfrm>
            <a:off x="7763256" y="4019702"/>
            <a:ext cx="73152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320040" y="4301338"/>
            <a:ext cx="71323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320040" y="4301338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  <p:sp>
        <p:nvSpPr>
          <p:cNvPr id="112" name="Shape 110"/>
          <p:cNvSpPr/>
          <p:nvPr/>
        </p:nvSpPr>
        <p:spPr>
          <a:xfrm>
            <a:off x="1033272" y="4301338"/>
            <a:ext cx="14264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3" name="Shape 111"/>
          <p:cNvSpPr/>
          <p:nvPr/>
        </p:nvSpPr>
        <p:spPr>
          <a:xfrm>
            <a:off x="2459736" y="4301338"/>
            <a:ext cx="804672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4" name="Shape 112"/>
          <p:cNvSpPr/>
          <p:nvPr/>
        </p:nvSpPr>
        <p:spPr>
          <a:xfrm>
            <a:off x="3264408" y="4301338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5" name="Shape 113"/>
          <p:cNvSpPr/>
          <p:nvPr/>
        </p:nvSpPr>
        <p:spPr>
          <a:xfrm>
            <a:off x="3776472" y="4301338"/>
            <a:ext cx="51206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6" name="Shape 114"/>
          <p:cNvSpPr/>
          <p:nvPr/>
        </p:nvSpPr>
        <p:spPr>
          <a:xfrm>
            <a:off x="4288536" y="4301338"/>
            <a:ext cx="786384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7" name="Shape 115"/>
          <p:cNvSpPr/>
          <p:nvPr/>
        </p:nvSpPr>
        <p:spPr>
          <a:xfrm>
            <a:off x="5074920" y="4301338"/>
            <a:ext cx="192024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8" name="Shape 116"/>
          <p:cNvSpPr/>
          <p:nvPr/>
        </p:nvSpPr>
        <p:spPr>
          <a:xfrm>
            <a:off x="6995160" y="4301338"/>
            <a:ext cx="768096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9" name="Shape 117"/>
          <p:cNvSpPr/>
          <p:nvPr/>
        </p:nvSpPr>
        <p:spPr>
          <a:xfrm>
            <a:off x="7763256" y="4301338"/>
            <a:ext cx="731520" cy="254203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0" name="Shape 118"/>
          <p:cNvSpPr/>
          <p:nvPr/>
        </p:nvSpPr>
        <p:spPr>
          <a:xfrm>
            <a:off x="320040" y="4582973"/>
            <a:ext cx="71323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320040" y="4582973"/>
            <a:ext cx="713232" cy="2542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sp>
        <p:nvSpPr>
          <p:cNvPr id="122" name="Shape 120"/>
          <p:cNvSpPr/>
          <p:nvPr/>
        </p:nvSpPr>
        <p:spPr>
          <a:xfrm>
            <a:off x="1033272" y="4582973"/>
            <a:ext cx="14264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3" name="Shape 121"/>
          <p:cNvSpPr/>
          <p:nvPr/>
        </p:nvSpPr>
        <p:spPr>
          <a:xfrm>
            <a:off x="2459736" y="4582973"/>
            <a:ext cx="804672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4" name="Shape 122"/>
          <p:cNvSpPr/>
          <p:nvPr/>
        </p:nvSpPr>
        <p:spPr>
          <a:xfrm>
            <a:off x="3264408" y="4582973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5" name="Shape 123"/>
          <p:cNvSpPr/>
          <p:nvPr/>
        </p:nvSpPr>
        <p:spPr>
          <a:xfrm>
            <a:off x="3776472" y="4582973"/>
            <a:ext cx="51206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6" name="Shape 124"/>
          <p:cNvSpPr/>
          <p:nvPr/>
        </p:nvSpPr>
        <p:spPr>
          <a:xfrm>
            <a:off x="4288536" y="4582973"/>
            <a:ext cx="786384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7" name="Shape 125"/>
          <p:cNvSpPr/>
          <p:nvPr/>
        </p:nvSpPr>
        <p:spPr>
          <a:xfrm>
            <a:off x="5074920" y="4582973"/>
            <a:ext cx="192024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8" name="Shape 126"/>
          <p:cNvSpPr/>
          <p:nvPr/>
        </p:nvSpPr>
        <p:spPr>
          <a:xfrm>
            <a:off x="6995160" y="4582973"/>
            <a:ext cx="768096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9" name="Shape 127"/>
          <p:cNvSpPr/>
          <p:nvPr/>
        </p:nvSpPr>
        <p:spPr>
          <a:xfrm>
            <a:off x="7763256" y="4582973"/>
            <a:ext cx="731520" cy="254203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MAP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— Industry Variants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six stages hold across sectors — priority, speed, and risk shift by context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O2C Process Map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1655064" y="1389888"/>
            <a:ext cx="123444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65506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Capture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2889504" y="1389888"/>
            <a:ext cx="123444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88950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4123944" y="1389888"/>
            <a:ext cx="123444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2394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 Comms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5358384" y="1389888"/>
            <a:ext cx="123444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35838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Invoicing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6592824" y="1389888"/>
            <a:ext cx="123444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59282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7827264" y="1389888"/>
            <a:ext cx="123444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827264" y="1389888"/>
            <a:ext cx="12344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320040" y="1828800"/>
            <a:ext cx="1335024" cy="73152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74904" y="1865376"/>
            <a:ext cx="1225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Retail &amp; E-Commerce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374904" y="2121408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Speed &amp; Automation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374904" y="2304288"/>
            <a:ext cx="1225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FFD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Delays erode trust instantly</a:t>
            </a:r>
            <a:endParaRPr lang="en-US" sz="650" dirty="0"/>
          </a:p>
        </p:txBody>
      </p:sp>
      <p:sp>
        <p:nvSpPr>
          <p:cNvPr id="26" name="Shape 24"/>
          <p:cNvSpPr/>
          <p:nvPr/>
        </p:nvSpPr>
        <p:spPr>
          <a:xfrm>
            <a:off x="1655064" y="182880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2688336" y="182880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2688336" y="182880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29" name="Text 27"/>
          <p:cNvSpPr/>
          <p:nvPr/>
        </p:nvSpPr>
        <p:spPr>
          <a:xfrm>
            <a:off x="165506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2889504" y="1828800"/>
            <a:ext cx="1234440" cy="731520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288950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4123944" y="1828800"/>
            <a:ext cx="1234440" cy="731520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12394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5358384" y="1828800"/>
            <a:ext cx="1234440" cy="73152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35838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6592824" y="1828800"/>
            <a:ext cx="1234440" cy="73152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59282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7827264" y="1828800"/>
            <a:ext cx="1234440" cy="73152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7827264" y="208483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320040" y="2651760"/>
            <a:ext cx="1335024" cy="73152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74904" y="2688336"/>
            <a:ext cx="1225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Manufacturing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374904" y="2944368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Coordination &amp; Schedule</a:t>
            </a:r>
            <a:endParaRPr lang="en-US" sz="700" dirty="0"/>
          </a:p>
        </p:txBody>
      </p:sp>
      <p:sp>
        <p:nvSpPr>
          <p:cNvPr id="43" name="Text 41"/>
          <p:cNvSpPr/>
          <p:nvPr/>
        </p:nvSpPr>
        <p:spPr>
          <a:xfrm>
            <a:off x="374904" y="3127248"/>
            <a:ext cx="1225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FFD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delay cascades downstream</a:t>
            </a:r>
            <a:endParaRPr lang="en-US" sz="650" dirty="0"/>
          </a:p>
        </p:txBody>
      </p:sp>
      <p:sp>
        <p:nvSpPr>
          <p:cNvPr id="44" name="Shape 42"/>
          <p:cNvSpPr/>
          <p:nvPr/>
        </p:nvSpPr>
        <p:spPr>
          <a:xfrm>
            <a:off x="1655064" y="2651760"/>
            <a:ext cx="1234440" cy="73152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165506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2889504" y="265176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3922776" y="265176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3922776" y="265176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49" name="Text 47"/>
          <p:cNvSpPr/>
          <p:nvPr/>
        </p:nvSpPr>
        <p:spPr>
          <a:xfrm>
            <a:off x="288950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4123944" y="2651760"/>
            <a:ext cx="1234440" cy="731520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412394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5358384" y="2651760"/>
            <a:ext cx="1234440" cy="73152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535838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54" name="Shape 52"/>
          <p:cNvSpPr/>
          <p:nvPr/>
        </p:nvSpPr>
        <p:spPr>
          <a:xfrm>
            <a:off x="6592824" y="2651760"/>
            <a:ext cx="1234440" cy="73152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659282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7827264" y="2651760"/>
            <a:ext cx="1234440" cy="73152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7827264" y="290779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320040" y="3474720"/>
            <a:ext cx="1335024" cy="731520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74904" y="3511296"/>
            <a:ext cx="1225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Healthcare</a:t>
            </a:r>
            <a:endParaRPr lang="en-US" sz="900" dirty="0"/>
          </a:p>
        </p:txBody>
      </p:sp>
      <p:sp>
        <p:nvSpPr>
          <p:cNvPr id="60" name="Text 58"/>
          <p:cNvSpPr/>
          <p:nvPr/>
        </p:nvSpPr>
        <p:spPr>
          <a:xfrm>
            <a:off x="374904" y="3767328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Accuracy &amp; Compliance</a:t>
            </a:r>
            <a:endParaRPr lang="en-US" sz="700" dirty="0"/>
          </a:p>
        </p:txBody>
      </p:sp>
      <p:sp>
        <p:nvSpPr>
          <p:cNvPr id="61" name="Text 59"/>
          <p:cNvSpPr/>
          <p:nvPr/>
        </p:nvSpPr>
        <p:spPr>
          <a:xfrm>
            <a:off x="374904" y="3950208"/>
            <a:ext cx="1225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FFD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Billing errors trigger audits + fines</a:t>
            </a:r>
            <a:endParaRPr lang="en-US" sz="650" dirty="0"/>
          </a:p>
        </p:txBody>
      </p:sp>
      <p:sp>
        <p:nvSpPr>
          <p:cNvPr id="62" name="Shape 60"/>
          <p:cNvSpPr/>
          <p:nvPr/>
        </p:nvSpPr>
        <p:spPr>
          <a:xfrm>
            <a:off x="1655064" y="3474720"/>
            <a:ext cx="1234440" cy="73152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165506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2889504" y="3474720"/>
            <a:ext cx="1234440" cy="73152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288950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4123944" y="3474720"/>
            <a:ext cx="1234440" cy="73152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412394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68" name="Shape 66"/>
          <p:cNvSpPr/>
          <p:nvPr/>
        </p:nvSpPr>
        <p:spPr>
          <a:xfrm>
            <a:off x="5358384" y="347472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6391656" y="347472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6391656" y="347472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71" name="Text 69"/>
          <p:cNvSpPr/>
          <p:nvPr/>
        </p:nvSpPr>
        <p:spPr>
          <a:xfrm>
            <a:off x="535838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72" name="Shape 70"/>
          <p:cNvSpPr/>
          <p:nvPr/>
        </p:nvSpPr>
        <p:spPr>
          <a:xfrm>
            <a:off x="6592824" y="3474720"/>
            <a:ext cx="1234440" cy="731520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659282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74" name="Shape 72"/>
          <p:cNvSpPr/>
          <p:nvPr/>
        </p:nvSpPr>
        <p:spPr>
          <a:xfrm>
            <a:off x="7827264" y="3474720"/>
            <a:ext cx="1234440" cy="731520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7827264" y="373075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320040" y="4297680"/>
            <a:ext cx="1335024" cy="731520"/>
          </a:xfrm>
          <a:prstGeom prst="rect">
            <a:avLst/>
          </a:prstGeom>
          <a:solidFill>
            <a:srgbClr val="99B8D9"/>
          </a:solidFill>
          <a:ln w="12700">
            <a:solidFill>
              <a:srgbClr val="99B8D9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74904" y="4334256"/>
            <a:ext cx="1225296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Technology &amp; SaaS</a:t>
            </a:r>
            <a:endParaRPr lang="en-US" sz="900" dirty="0"/>
          </a:p>
        </p:txBody>
      </p:sp>
      <p:sp>
        <p:nvSpPr>
          <p:cNvPr id="78" name="Text 76"/>
          <p:cNvSpPr/>
          <p:nvPr/>
        </p:nvSpPr>
        <p:spPr>
          <a:xfrm>
            <a:off x="374904" y="4590288"/>
            <a:ext cx="12252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Focus: Renewals &amp; Retention</a:t>
            </a:r>
            <a:endParaRPr lang="en-US" sz="700" dirty="0"/>
          </a:p>
        </p:txBody>
      </p:sp>
      <p:sp>
        <p:nvSpPr>
          <p:cNvPr id="79" name="Text 77"/>
          <p:cNvSpPr/>
          <p:nvPr/>
        </p:nvSpPr>
        <p:spPr>
          <a:xfrm>
            <a:off x="374904" y="4773168"/>
            <a:ext cx="1225296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FFD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Failed renewals = instant churn</a:t>
            </a:r>
            <a:endParaRPr lang="en-US" sz="650" dirty="0"/>
          </a:p>
        </p:txBody>
      </p:sp>
      <p:sp>
        <p:nvSpPr>
          <p:cNvPr id="80" name="Shape 78"/>
          <p:cNvSpPr/>
          <p:nvPr/>
        </p:nvSpPr>
        <p:spPr>
          <a:xfrm>
            <a:off x="1655064" y="4297680"/>
            <a:ext cx="1234440" cy="73152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165506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82" name="Shape 80"/>
          <p:cNvSpPr/>
          <p:nvPr/>
        </p:nvSpPr>
        <p:spPr>
          <a:xfrm>
            <a:off x="2889504" y="4297680"/>
            <a:ext cx="1234440" cy="73152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288950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4123944" y="4297680"/>
            <a:ext cx="1234440" cy="73152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412394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5358384" y="429768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6391656" y="429768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88" name="Text 86"/>
          <p:cNvSpPr/>
          <p:nvPr/>
        </p:nvSpPr>
        <p:spPr>
          <a:xfrm>
            <a:off x="6391656" y="429768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89" name="Text 87"/>
          <p:cNvSpPr/>
          <p:nvPr/>
        </p:nvSpPr>
        <p:spPr>
          <a:xfrm>
            <a:off x="535838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90" name="Shape 88"/>
          <p:cNvSpPr/>
          <p:nvPr/>
        </p:nvSpPr>
        <p:spPr>
          <a:xfrm>
            <a:off x="6592824" y="4297680"/>
            <a:ext cx="1234440" cy="731520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7626096" y="4297680"/>
            <a:ext cx="201168" cy="146304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92" name="Text 90"/>
          <p:cNvSpPr/>
          <p:nvPr/>
        </p:nvSpPr>
        <p:spPr>
          <a:xfrm>
            <a:off x="7626096" y="4297680"/>
            <a:ext cx="201168" cy="1463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</a:t>
            </a:r>
            <a:endParaRPr lang="en-US" sz="700" dirty="0"/>
          </a:p>
        </p:txBody>
      </p:sp>
      <p:sp>
        <p:nvSpPr>
          <p:cNvPr id="93" name="Text 91"/>
          <p:cNvSpPr/>
          <p:nvPr/>
        </p:nvSpPr>
        <p:spPr>
          <a:xfrm>
            <a:off x="659282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7827264" y="4297680"/>
            <a:ext cx="1234440" cy="731520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7827264" y="4553712"/>
            <a:ext cx="123444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320040" y="5157216"/>
            <a:ext cx="201168" cy="164592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576072" y="5157216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— Top priority in this sector</a:t>
            </a:r>
            <a:endParaRPr lang="en-US" sz="800" dirty="0"/>
          </a:p>
        </p:txBody>
      </p:sp>
      <p:sp>
        <p:nvSpPr>
          <p:cNvPr id="98" name="Shape 96"/>
          <p:cNvSpPr/>
          <p:nvPr/>
        </p:nvSpPr>
        <p:spPr>
          <a:xfrm>
            <a:off x="2404872" y="5157216"/>
            <a:ext cx="201168" cy="16459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2660904" y="5157216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— Important but not the critical stage</a:t>
            </a:r>
            <a:endParaRPr lang="en-US" sz="800" dirty="0"/>
          </a:p>
        </p:txBody>
      </p:sp>
      <p:sp>
        <p:nvSpPr>
          <p:cNvPr id="100" name="Shape 98"/>
          <p:cNvSpPr/>
          <p:nvPr/>
        </p:nvSpPr>
        <p:spPr>
          <a:xfrm>
            <a:off x="4489704" y="5157216"/>
            <a:ext cx="201168" cy="16459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4745736" y="5157216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 — Standard execution, lower risk</a:t>
            </a:r>
            <a:endParaRPr lang="en-US" sz="800" dirty="0"/>
          </a:p>
        </p:txBody>
      </p:sp>
      <p:sp>
        <p:nvSpPr>
          <p:cNvPr id="102" name="Shape 100"/>
          <p:cNvSpPr/>
          <p:nvPr/>
        </p:nvSpPr>
        <p:spPr>
          <a:xfrm>
            <a:off x="6574536" y="5157216"/>
            <a:ext cx="201168" cy="164592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6830568" y="5157216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  Red badge = most brittle handoff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PROCESS MAP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Deep-Dive — Manufacturing Example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through one industry with full stage detail — adapt the template for your sector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O2C Process Map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18872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1887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508760" y="1389888"/>
            <a:ext cx="841248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508760" y="1389888"/>
            <a:ext cx="84124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350008" y="1389888"/>
            <a:ext cx="987552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350008" y="1389888"/>
            <a:ext cx="98755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Systems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3337560" y="1389888"/>
            <a:ext cx="2578608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337560" y="1389888"/>
            <a:ext cx="257860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Action</a:t>
            </a:r>
            <a:endParaRPr lang="en-US" sz="900" dirty="0"/>
          </a:p>
        </p:txBody>
      </p:sp>
      <p:sp>
        <p:nvSpPr>
          <p:cNvPr id="18" name="Shape 16"/>
          <p:cNvSpPr/>
          <p:nvPr/>
        </p:nvSpPr>
        <p:spPr>
          <a:xfrm>
            <a:off x="5916168" y="1389888"/>
            <a:ext cx="1719072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916168" y="1389888"/>
            <a:ext cx="171907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Risk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7635240" y="1389888"/>
            <a:ext cx="128016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635240" y="1389888"/>
            <a:ext cx="128016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 to Track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320040" y="1792224"/>
            <a:ext cx="1188720" cy="484632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74904" y="1828800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Capture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1508760" y="1792224"/>
            <a:ext cx="841248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563624" y="1828800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2350008" y="1792224"/>
            <a:ext cx="987552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404872" y="1828800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CRM / ERP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3337560" y="1792224"/>
            <a:ext cx="2578608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392424" y="182880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PO, validate credit, confirm pricing &amp; delivery date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5916168" y="1792224"/>
            <a:ext cx="1719072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971032" y="1828800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Missing fields cascade errors downstream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7635240" y="1792224"/>
            <a:ext cx="1280160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690104" y="1828800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accuracy rate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320040" y="2304288"/>
            <a:ext cx="1188720" cy="48463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374904" y="2340864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Planning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1508760" y="2304288"/>
            <a:ext cx="841248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563624" y="2340864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Planning</a:t>
            </a:r>
            <a:endParaRPr lang="en-US" sz="750" dirty="0"/>
          </a:p>
        </p:txBody>
      </p:sp>
      <p:sp>
        <p:nvSpPr>
          <p:cNvPr id="38" name="Shape 36"/>
          <p:cNvSpPr/>
          <p:nvPr/>
        </p:nvSpPr>
        <p:spPr>
          <a:xfrm>
            <a:off x="2350008" y="2304288"/>
            <a:ext cx="987552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2404872" y="2340864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MRP / ERP</a:t>
            </a:r>
            <a:endParaRPr lang="en-US" sz="750" dirty="0"/>
          </a:p>
        </p:txBody>
      </p:sp>
      <p:sp>
        <p:nvSpPr>
          <p:cNvPr id="40" name="Shape 38"/>
          <p:cNvSpPr/>
          <p:nvPr/>
        </p:nvSpPr>
        <p:spPr>
          <a:xfrm>
            <a:off x="3337560" y="2304288"/>
            <a:ext cx="2578608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392424" y="2340864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production; align with raw material lead times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5916168" y="2304288"/>
            <a:ext cx="1719072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971032" y="2340864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material shortage delays run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7635240" y="2304288"/>
            <a:ext cx="1280160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7690104" y="2340864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 adherence %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320040" y="2816352"/>
            <a:ext cx="1188720" cy="48463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74904" y="2852928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&amp; Dispatch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1508760" y="2816352"/>
            <a:ext cx="841248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1563624" y="2852928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/ QA</a:t>
            </a:r>
            <a:endParaRPr lang="en-US" sz="750" dirty="0"/>
          </a:p>
        </p:txBody>
      </p:sp>
      <p:sp>
        <p:nvSpPr>
          <p:cNvPr id="50" name="Shape 48"/>
          <p:cNvSpPr/>
          <p:nvPr/>
        </p:nvSpPr>
        <p:spPr>
          <a:xfrm>
            <a:off x="2350008" y="2816352"/>
            <a:ext cx="987552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2404872" y="2852928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WMS / QMS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3337560" y="2816352"/>
            <a:ext cx="2578608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392424" y="2852928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 check, pack goods, hand to logistics with shipping docs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5916168" y="2816352"/>
            <a:ext cx="1719072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5971032" y="2852928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 failure delays entire shipment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7635240" y="2816352"/>
            <a:ext cx="1280160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7690104" y="2852928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First-pass quality rate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320040" y="3328416"/>
            <a:ext cx="1188720" cy="48463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74904" y="3364992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&amp; Comms</a:t>
            </a:r>
            <a:endParaRPr lang="en-US" sz="900" dirty="0"/>
          </a:p>
        </p:txBody>
      </p:sp>
      <p:sp>
        <p:nvSpPr>
          <p:cNvPr id="60" name="Shape 58"/>
          <p:cNvSpPr/>
          <p:nvPr/>
        </p:nvSpPr>
        <p:spPr>
          <a:xfrm>
            <a:off x="1508760" y="3328416"/>
            <a:ext cx="841248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1563624" y="3364992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 / CX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2350008" y="3328416"/>
            <a:ext cx="987552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2404872" y="3364992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TMS / Portal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3337560" y="3328416"/>
            <a:ext cx="2578608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392424" y="3364992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Ship; send tracking + ETA; proactive delay notification to CX</a:t>
            </a:r>
            <a:endParaRPr lang="en-US" sz="750" dirty="0"/>
          </a:p>
        </p:txBody>
      </p:sp>
      <p:sp>
        <p:nvSpPr>
          <p:cNvPr id="66" name="Shape 64"/>
          <p:cNvSpPr/>
          <p:nvPr/>
        </p:nvSpPr>
        <p:spPr>
          <a:xfrm>
            <a:off x="5916168" y="3328416"/>
            <a:ext cx="1719072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971032" y="3364992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visibility drives escalation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7635240" y="3328416"/>
            <a:ext cx="1280160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7690104" y="3364992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On-time delivery %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320040" y="3840480"/>
            <a:ext cx="1188720" cy="48463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74904" y="3877056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Invoicing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1508760" y="3840480"/>
            <a:ext cx="841248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563624" y="3877056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750" dirty="0"/>
          </a:p>
        </p:txBody>
      </p:sp>
      <p:sp>
        <p:nvSpPr>
          <p:cNvPr id="74" name="Shape 72"/>
          <p:cNvSpPr/>
          <p:nvPr/>
        </p:nvSpPr>
        <p:spPr>
          <a:xfrm>
            <a:off x="2350008" y="3840480"/>
            <a:ext cx="987552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2404872" y="3877056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/ AP Portal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3337560" y="3840480"/>
            <a:ext cx="2578608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392424" y="3877056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3-way match (PO + GR + invoice); generate and send</a:t>
            </a:r>
            <a:endParaRPr lang="en-US" sz="750" dirty="0"/>
          </a:p>
        </p:txBody>
      </p:sp>
      <p:sp>
        <p:nvSpPr>
          <p:cNvPr id="78" name="Shape 76"/>
          <p:cNvSpPr/>
          <p:nvPr/>
        </p:nvSpPr>
        <p:spPr>
          <a:xfrm>
            <a:off x="5916168" y="3840480"/>
            <a:ext cx="1719072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5971032" y="3877056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 mismatch causes payment dispute</a:t>
            </a:r>
            <a:endParaRPr lang="en-US" sz="750" dirty="0"/>
          </a:p>
        </p:txBody>
      </p:sp>
      <p:sp>
        <p:nvSpPr>
          <p:cNvPr id="80" name="Shape 78"/>
          <p:cNvSpPr/>
          <p:nvPr/>
        </p:nvSpPr>
        <p:spPr>
          <a:xfrm>
            <a:off x="7635240" y="3840480"/>
            <a:ext cx="1280160" cy="4846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7690104" y="3877056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accuracy %</a:t>
            </a:r>
            <a:endParaRPr lang="en-US" sz="750" dirty="0"/>
          </a:p>
        </p:txBody>
      </p:sp>
      <p:sp>
        <p:nvSpPr>
          <p:cNvPr id="82" name="Shape 80"/>
          <p:cNvSpPr/>
          <p:nvPr/>
        </p:nvSpPr>
        <p:spPr>
          <a:xfrm>
            <a:off x="320040" y="4352544"/>
            <a:ext cx="1188720" cy="484632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374904" y="4389120"/>
            <a:ext cx="107899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Application</a:t>
            </a:r>
            <a:endParaRPr lang="en-US" sz="900" dirty="0"/>
          </a:p>
        </p:txBody>
      </p:sp>
      <p:sp>
        <p:nvSpPr>
          <p:cNvPr id="84" name="Shape 82"/>
          <p:cNvSpPr/>
          <p:nvPr/>
        </p:nvSpPr>
        <p:spPr>
          <a:xfrm>
            <a:off x="1508760" y="4352544"/>
            <a:ext cx="841248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1563624" y="4389120"/>
            <a:ext cx="7315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/ Finance</a:t>
            </a:r>
            <a:endParaRPr lang="en-US" sz="750" dirty="0"/>
          </a:p>
        </p:txBody>
      </p:sp>
      <p:sp>
        <p:nvSpPr>
          <p:cNvPr id="86" name="Shape 84"/>
          <p:cNvSpPr/>
          <p:nvPr/>
        </p:nvSpPr>
        <p:spPr>
          <a:xfrm>
            <a:off x="2350008" y="4352544"/>
            <a:ext cx="987552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2404872" y="4389120"/>
            <a:ext cx="87782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/ Bank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3337560" y="4352544"/>
            <a:ext cx="2578608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3392424" y="438912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 payment to invoice; clear AR; reconcile ledger</a:t>
            </a:r>
            <a:endParaRPr lang="en-US" sz="750" dirty="0"/>
          </a:p>
        </p:txBody>
      </p:sp>
      <p:sp>
        <p:nvSpPr>
          <p:cNvPr id="90" name="Shape 88"/>
          <p:cNvSpPr/>
          <p:nvPr/>
        </p:nvSpPr>
        <p:spPr>
          <a:xfrm>
            <a:off x="5916168" y="4352544"/>
            <a:ext cx="1719072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971032" y="4389120"/>
            <a:ext cx="1609344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lag traps cash in cycle</a:t>
            </a:r>
            <a:endParaRPr lang="en-US" sz="750" dirty="0"/>
          </a:p>
        </p:txBody>
      </p:sp>
      <p:sp>
        <p:nvSpPr>
          <p:cNvPr id="92" name="Shape 90"/>
          <p:cNvSpPr/>
          <p:nvPr/>
        </p:nvSpPr>
        <p:spPr>
          <a:xfrm>
            <a:off x="7635240" y="4352544"/>
            <a:ext cx="1280160" cy="48463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7690104" y="4389120"/>
            <a:ext cx="117043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 Sales Outstanding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Handoff Checklist — Full Table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passed, when, by whom, to whom — and what breaks if it's late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Handoff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04672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80467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1124712" y="1389888"/>
            <a:ext cx="91440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124712" y="1389888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2039112" y="1389888"/>
            <a:ext cx="1755648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039112" y="1389888"/>
            <a:ext cx="175564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Passed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794760" y="1389888"/>
            <a:ext cx="1335024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794760" y="1389888"/>
            <a:ext cx="13350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Expected Timing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5129784" y="1389888"/>
            <a:ext cx="1993392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129784" y="1389888"/>
            <a:ext cx="199339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Criteria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7123176" y="1389888"/>
            <a:ext cx="1792224" cy="402336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23176" y="1389888"/>
            <a:ext cx="17922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Delayed →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20040" y="1792224"/>
            <a:ext cx="804672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65760" y="1810512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1124712" y="1792224"/>
            <a:ext cx="914400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170432" y="1810512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2039112" y="1792224"/>
            <a:ext cx="1755648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084832" y="1810512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Validated order + customer details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3794760" y="1792224"/>
            <a:ext cx="1335024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840480" y="1810512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2h of order receipt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5129784" y="1792224"/>
            <a:ext cx="1993392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5175504" y="1810512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fields complete; credit approved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7123176" y="1792224"/>
            <a:ext cx="1792224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168896" y="1810512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cannot start — order queued</a:t>
            </a:r>
            <a:endParaRPr lang="en-US" sz="750" dirty="0"/>
          </a:p>
        </p:txBody>
      </p:sp>
      <p:sp>
        <p:nvSpPr>
          <p:cNvPr id="34" name="Shape 32"/>
          <p:cNvSpPr/>
          <p:nvPr/>
        </p:nvSpPr>
        <p:spPr>
          <a:xfrm>
            <a:off x="320040" y="2231136"/>
            <a:ext cx="804672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365760" y="2249424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1124712" y="2231136"/>
            <a:ext cx="914400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1170432" y="2249424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2039112" y="2231136"/>
            <a:ext cx="1755648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2084832" y="2249424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Packed goods + despatch note</a:t>
            </a:r>
            <a:endParaRPr lang="en-US" sz="750" dirty="0"/>
          </a:p>
        </p:txBody>
      </p:sp>
      <p:sp>
        <p:nvSpPr>
          <p:cNvPr id="40" name="Shape 38"/>
          <p:cNvSpPr/>
          <p:nvPr/>
        </p:nvSpPr>
        <p:spPr>
          <a:xfrm>
            <a:off x="3794760" y="2231136"/>
            <a:ext cx="1335024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840480" y="2249424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end of production run</a:t>
            </a:r>
            <a:endParaRPr lang="en-US" sz="750" dirty="0"/>
          </a:p>
        </p:txBody>
      </p:sp>
      <p:sp>
        <p:nvSpPr>
          <p:cNvPr id="42" name="Shape 40"/>
          <p:cNvSpPr/>
          <p:nvPr/>
        </p:nvSpPr>
        <p:spPr>
          <a:xfrm>
            <a:off x="5129784" y="2231136"/>
            <a:ext cx="1993392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175504" y="2249424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 checklist signed; qty matches PO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7123176" y="2231136"/>
            <a:ext cx="1792224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7168896" y="2249424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Shipment missed; backlog builds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320040" y="2670048"/>
            <a:ext cx="804672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65760" y="2688336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1124712" y="2670048"/>
            <a:ext cx="914400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1170432" y="2688336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900" dirty="0"/>
          </a:p>
        </p:txBody>
      </p:sp>
      <p:sp>
        <p:nvSpPr>
          <p:cNvPr id="50" name="Shape 48"/>
          <p:cNvSpPr/>
          <p:nvPr/>
        </p:nvSpPr>
        <p:spPr>
          <a:xfrm>
            <a:off x="2039112" y="2670048"/>
            <a:ext cx="1755648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2084832" y="2688336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goods + shipping docs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3794760" y="2670048"/>
            <a:ext cx="1335024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840480" y="2688336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1h of QA sign-off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5129784" y="2670048"/>
            <a:ext cx="1993392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5175504" y="2688336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cert attached; hazmat if required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7123176" y="2670048"/>
            <a:ext cx="1792224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7168896" y="2688336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window missed</a:t>
            </a:r>
            <a:endParaRPr lang="en-US" sz="750" dirty="0"/>
          </a:p>
        </p:txBody>
      </p:sp>
      <p:sp>
        <p:nvSpPr>
          <p:cNvPr id="58" name="Shape 56"/>
          <p:cNvSpPr/>
          <p:nvPr/>
        </p:nvSpPr>
        <p:spPr>
          <a:xfrm>
            <a:off x="320040" y="3108960"/>
            <a:ext cx="804672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65760" y="3127248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900" dirty="0"/>
          </a:p>
        </p:txBody>
      </p:sp>
      <p:sp>
        <p:nvSpPr>
          <p:cNvPr id="60" name="Shape 58"/>
          <p:cNvSpPr/>
          <p:nvPr/>
        </p:nvSpPr>
        <p:spPr>
          <a:xfrm>
            <a:off x="1124712" y="3108960"/>
            <a:ext cx="914400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1170432" y="3127248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Customer/CX</a:t>
            </a:r>
            <a:endParaRPr lang="en-US" sz="900" dirty="0"/>
          </a:p>
        </p:txBody>
      </p:sp>
      <p:sp>
        <p:nvSpPr>
          <p:cNvPr id="62" name="Shape 60"/>
          <p:cNvSpPr/>
          <p:nvPr/>
        </p:nvSpPr>
        <p:spPr>
          <a:xfrm>
            <a:off x="2039112" y="3108960"/>
            <a:ext cx="1755648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2084832" y="3127248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Shipment confirm + tracking link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3794760" y="3108960"/>
            <a:ext cx="1335024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840480" y="3127248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despatch (auto-notification)</a:t>
            </a:r>
            <a:endParaRPr lang="en-US" sz="750" dirty="0"/>
          </a:p>
        </p:txBody>
      </p:sp>
      <p:sp>
        <p:nvSpPr>
          <p:cNvPr id="66" name="Shape 64"/>
          <p:cNvSpPr/>
          <p:nvPr/>
        </p:nvSpPr>
        <p:spPr>
          <a:xfrm>
            <a:off x="5129784" y="3108960"/>
            <a:ext cx="1993392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5175504" y="3127248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number issued; ETA confirmed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7123176" y="3108960"/>
            <a:ext cx="1792224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7168896" y="3127248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visibility — escalation risk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320040" y="3547872"/>
            <a:ext cx="804672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65760" y="3566160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1124712" y="3547872"/>
            <a:ext cx="914400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1170432" y="3566160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2039112" y="3547872"/>
            <a:ext cx="1755648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2084832" y="3566160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Proof of delivery + despatch data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3794760" y="3547872"/>
            <a:ext cx="1335024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840480" y="3566160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24h of delivery</a:t>
            </a:r>
            <a:endParaRPr lang="en-US" sz="750" dirty="0"/>
          </a:p>
        </p:txBody>
      </p:sp>
      <p:sp>
        <p:nvSpPr>
          <p:cNvPr id="78" name="Shape 76"/>
          <p:cNvSpPr/>
          <p:nvPr/>
        </p:nvSpPr>
        <p:spPr>
          <a:xfrm>
            <a:off x="5129784" y="3547872"/>
            <a:ext cx="1993392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5175504" y="3566160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 signed; damage notes recorded</a:t>
            </a:r>
            <a:endParaRPr lang="en-US" sz="750" dirty="0"/>
          </a:p>
        </p:txBody>
      </p:sp>
      <p:sp>
        <p:nvSpPr>
          <p:cNvPr id="80" name="Shape 78"/>
          <p:cNvSpPr/>
          <p:nvPr/>
        </p:nvSpPr>
        <p:spPr>
          <a:xfrm>
            <a:off x="7123176" y="3547872"/>
            <a:ext cx="1792224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7168896" y="3566160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cannot be raised; DSO up</a:t>
            </a:r>
            <a:endParaRPr lang="en-US" sz="750" dirty="0"/>
          </a:p>
        </p:txBody>
      </p:sp>
      <p:sp>
        <p:nvSpPr>
          <p:cNvPr id="82" name="Shape 80"/>
          <p:cNvSpPr/>
          <p:nvPr/>
        </p:nvSpPr>
        <p:spPr>
          <a:xfrm>
            <a:off x="320040" y="3986784"/>
            <a:ext cx="804672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365760" y="4005072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900" dirty="0"/>
          </a:p>
        </p:txBody>
      </p:sp>
      <p:sp>
        <p:nvSpPr>
          <p:cNvPr id="84" name="Shape 82"/>
          <p:cNvSpPr/>
          <p:nvPr/>
        </p:nvSpPr>
        <p:spPr>
          <a:xfrm>
            <a:off x="1124712" y="3986784"/>
            <a:ext cx="914400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1170432" y="4005072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900" dirty="0"/>
          </a:p>
        </p:txBody>
      </p:sp>
      <p:sp>
        <p:nvSpPr>
          <p:cNvPr id="86" name="Shape 84"/>
          <p:cNvSpPr/>
          <p:nvPr/>
        </p:nvSpPr>
        <p:spPr>
          <a:xfrm>
            <a:off x="2039112" y="3986784"/>
            <a:ext cx="1755648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2084832" y="4005072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invoice + payment terms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3794760" y="3986784"/>
            <a:ext cx="1335024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3840480" y="4005072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48h of delivery confirm</a:t>
            </a:r>
            <a:endParaRPr lang="en-US" sz="750" dirty="0"/>
          </a:p>
        </p:txBody>
      </p:sp>
      <p:sp>
        <p:nvSpPr>
          <p:cNvPr id="90" name="Shape 88"/>
          <p:cNvSpPr/>
          <p:nvPr/>
        </p:nvSpPr>
        <p:spPr>
          <a:xfrm>
            <a:off x="5129784" y="3986784"/>
            <a:ext cx="1993392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175504" y="4005072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3-way match passed; correct GL codes</a:t>
            </a:r>
            <a:endParaRPr lang="en-US" sz="750" dirty="0"/>
          </a:p>
        </p:txBody>
      </p:sp>
      <p:sp>
        <p:nvSpPr>
          <p:cNvPr id="92" name="Shape 90"/>
          <p:cNvSpPr/>
          <p:nvPr/>
        </p:nvSpPr>
        <p:spPr>
          <a:xfrm>
            <a:off x="7123176" y="3986784"/>
            <a:ext cx="1792224" cy="41148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7168896" y="4005072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 delayed; cash trapped</a:t>
            </a:r>
            <a:endParaRPr lang="en-US" sz="750" dirty="0"/>
          </a:p>
        </p:txBody>
      </p:sp>
      <p:sp>
        <p:nvSpPr>
          <p:cNvPr id="94" name="Shape 92"/>
          <p:cNvSpPr/>
          <p:nvPr/>
        </p:nvSpPr>
        <p:spPr>
          <a:xfrm>
            <a:off x="320040" y="4425696"/>
            <a:ext cx="804672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365760" y="4443984"/>
            <a:ext cx="71323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900" dirty="0"/>
          </a:p>
        </p:txBody>
      </p:sp>
      <p:sp>
        <p:nvSpPr>
          <p:cNvPr id="96" name="Shape 94"/>
          <p:cNvSpPr/>
          <p:nvPr/>
        </p:nvSpPr>
        <p:spPr>
          <a:xfrm>
            <a:off x="1124712" y="4425696"/>
            <a:ext cx="914400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1170432" y="4443984"/>
            <a:ext cx="82296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Ops</a:t>
            </a:r>
            <a:endParaRPr lang="en-US" sz="900" dirty="0"/>
          </a:p>
        </p:txBody>
      </p:sp>
      <p:sp>
        <p:nvSpPr>
          <p:cNvPr id="98" name="Shape 96"/>
          <p:cNvSpPr/>
          <p:nvPr/>
        </p:nvSpPr>
        <p:spPr>
          <a:xfrm>
            <a:off x="2039112" y="4425696"/>
            <a:ext cx="1755648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2084832" y="4443984"/>
            <a:ext cx="1664208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Matched payment + remittance advice</a:t>
            </a:r>
            <a:endParaRPr lang="en-US" sz="750" dirty="0"/>
          </a:p>
        </p:txBody>
      </p:sp>
      <p:sp>
        <p:nvSpPr>
          <p:cNvPr id="100" name="Shape 98"/>
          <p:cNvSpPr/>
          <p:nvPr/>
        </p:nvSpPr>
        <p:spPr>
          <a:xfrm>
            <a:off x="3794760" y="4425696"/>
            <a:ext cx="1335024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3840480" y="4443984"/>
            <a:ext cx="12435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24h of payment receipt</a:t>
            </a:r>
            <a:endParaRPr lang="en-US" sz="750" dirty="0"/>
          </a:p>
        </p:txBody>
      </p:sp>
      <p:sp>
        <p:nvSpPr>
          <p:cNvPr id="102" name="Shape 100"/>
          <p:cNvSpPr/>
          <p:nvPr/>
        </p:nvSpPr>
        <p:spPr>
          <a:xfrm>
            <a:off x="5129784" y="4425696"/>
            <a:ext cx="1993392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5175504" y="4443984"/>
            <a:ext cx="1901952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cleared; payment applied correctly</a:t>
            </a:r>
            <a:endParaRPr lang="en-US" sz="750" dirty="0"/>
          </a:p>
        </p:txBody>
      </p:sp>
      <p:sp>
        <p:nvSpPr>
          <p:cNvPr id="104" name="Shape 102"/>
          <p:cNvSpPr/>
          <p:nvPr/>
        </p:nvSpPr>
        <p:spPr>
          <a:xfrm>
            <a:off x="7123176" y="4425696"/>
            <a:ext cx="1792224" cy="41148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7168896" y="4443984"/>
            <a:ext cx="1700784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untidy; reconciliation errors</a:t>
            </a: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Handoff — Card View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 flow of each handoff — use in team workshops and process reviews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Handoff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292608" y="1389888"/>
            <a:ext cx="1115568" cy="1408176"/>
          </a:xfrm>
          <a:prstGeom prst="rect">
            <a:avLst/>
          </a:prstGeom>
          <a:solidFill>
            <a:srgbClr val="002D55"/>
          </a:solidFill>
          <a:ln w="1905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92608" y="1389888"/>
            <a:ext cx="1115568" cy="23774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92608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29184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329184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329184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47472" y="2185416"/>
            <a:ext cx="10058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7" name="Text 15"/>
          <p:cNvSpPr/>
          <p:nvPr/>
        </p:nvSpPr>
        <p:spPr>
          <a:xfrm>
            <a:off x="329184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Validated order + customer details</a:t>
            </a:r>
            <a:endParaRPr lang="en-US" sz="700" dirty="0"/>
          </a:p>
        </p:txBody>
      </p:sp>
      <p:sp>
        <p:nvSpPr>
          <p:cNvPr id="18" name="Text 16"/>
          <p:cNvSpPr/>
          <p:nvPr/>
        </p:nvSpPr>
        <p:spPr>
          <a:xfrm>
            <a:off x="329184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2h of order receipt</a:t>
            </a:r>
            <a:endParaRPr lang="en-US" sz="650" dirty="0"/>
          </a:p>
        </p:txBody>
      </p:sp>
      <p:sp>
        <p:nvSpPr>
          <p:cNvPr id="19" name="Shape 17"/>
          <p:cNvSpPr/>
          <p:nvPr/>
        </p:nvSpPr>
        <p:spPr>
          <a:xfrm>
            <a:off x="1408176" y="2093976"/>
            <a:ext cx="45720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453896" y="1389888"/>
            <a:ext cx="1115568" cy="1408176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1453896" y="1389888"/>
            <a:ext cx="1115568" cy="2377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453896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490472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1490472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1490472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1508760" y="2185416"/>
            <a:ext cx="10058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27" name="Text 25"/>
          <p:cNvSpPr/>
          <p:nvPr/>
        </p:nvSpPr>
        <p:spPr>
          <a:xfrm>
            <a:off x="1490472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Packed goods + despatch note</a:t>
            </a:r>
            <a:endParaRPr lang="en-US" sz="700" dirty="0"/>
          </a:p>
        </p:txBody>
      </p:sp>
      <p:sp>
        <p:nvSpPr>
          <p:cNvPr id="28" name="Text 26"/>
          <p:cNvSpPr/>
          <p:nvPr/>
        </p:nvSpPr>
        <p:spPr>
          <a:xfrm>
            <a:off x="1490472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end of production run</a:t>
            </a:r>
            <a:endParaRPr lang="en-US" sz="650" dirty="0"/>
          </a:p>
        </p:txBody>
      </p:sp>
      <p:sp>
        <p:nvSpPr>
          <p:cNvPr id="29" name="Shape 27"/>
          <p:cNvSpPr/>
          <p:nvPr/>
        </p:nvSpPr>
        <p:spPr>
          <a:xfrm>
            <a:off x="2569464" y="2093976"/>
            <a:ext cx="45720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2615184" y="1389888"/>
            <a:ext cx="1115568" cy="1408176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2615184" y="1389888"/>
            <a:ext cx="1115568" cy="2377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615184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2651760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800" dirty="0"/>
          </a:p>
        </p:txBody>
      </p:sp>
      <p:sp>
        <p:nvSpPr>
          <p:cNvPr id="34" name="Text 32"/>
          <p:cNvSpPr/>
          <p:nvPr/>
        </p:nvSpPr>
        <p:spPr>
          <a:xfrm>
            <a:off x="2651760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35" name="Text 33"/>
          <p:cNvSpPr/>
          <p:nvPr/>
        </p:nvSpPr>
        <p:spPr>
          <a:xfrm>
            <a:off x="2651760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2670048" y="2185416"/>
            <a:ext cx="10058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7" name="Text 35"/>
          <p:cNvSpPr/>
          <p:nvPr/>
        </p:nvSpPr>
        <p:spPr>
          <a:xfrm>
            <a:off x="2651760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goods + shipping docs</a:t>
            </a:r>
            <a:endParaRPr lang="en-US" sz="700" dirty="0"/>
          </a:p>
        </p:txBody>
      </p:sp>
      <p:sp>
        <p:nvSpPr>
          <p:cNvPr id="38" name="Text 36"/>
          <p:cNvSpPr/>
          <p:nvPr/>
        </p:nvSpPr>
        <p:spPr>
          <a:xfrm>
            <a:off x="2651760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1h of QA sign-off</a:t>
            </a:r>
            <a:endParaRPr lang="en-US" sz="650" dirty="0"/>
          </a:p>
        </p:txBody>
      </p:sp>
      <p:sp>
        <p:nvSpPr>
          <p:cNvPr id="39" name="Shape 37"/>
          <p:cNvSpPr/>
          <p:nvPr/>
        </p:nvSpPr>
        <p:spPr>
          <a:xfrm>
            <a:off x="3730752" y="2093976"/>
            <a:ext cx="45720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3776472" y="1389888"/>
            <a:ext cx="1115568" cy="1408176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3776472" y="1389888"/>
            <a:ext cx="1115568" cy="2377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776472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3813048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800" dirty="0"/>
          </a:p>
        </p:txBody>
      </p:sp>
      <p:sp>
        <p:nvSpPr>
          <p:cNvPr id="44" name="Text 42"/>
          <p:cNvSpPr/>
          <p:nvPr/>
        </p:nvSpPr>
        <p:spPr>
          <a:xfrm>
            <a:off x="3813048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45" name="Text 43"/>
          <p:cNvSpPr/>
          <p:nvPr/>
        </p:nvSpPr>
        <p:spPr>
          <a:xfrm>
            <a:off x="3813048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Customer/CX</a:t>
            </a:r>
            <a:endParaRPr lang="en-US" sz="800" dirty="0"/>
          </a:p>
        </p:txBody>
      </p:sp>
      <p:sp>
        <p:nvSpPr>
          <p:cNvPr id="46" name="Shape 44"/>
          <p:cNvSpPr/>
          <p:nvPr/>
        </p:nvSpPr>
        <p:spPr>
          <a:xfrm>
            <a:off x="3831336" y="2185416"/>
            <a:ext cx="10058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7" name="Text 45"/>
          <p:cNvSpPr/>
          <p:nvPr/>
        </p:nvSpPr>
        <p:spPr>
          <a:xfrm>
            <a:off x="3813048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Shipment confirm + tracking link</a:t>
            </a:r>
            <a:endParaRPr lang="en-US" sz="700" dirty="0"/>
          </a:p>
        </p:txBody>
      </p:sp>
      <p:sp>
        <p:nvSpPr>
          <p:cNvPr id="48" name="Text 46"/>
          <p:cNvSpPr/>
          <p:nvPr/>
        </p:nvSpPr>
        <p:spPr>
          <a:xfrm>
            <a:off x="3813048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despatch (auto-notificati</a:t>
            </a:r>
            <a:endParaRPr lang="en-US" sz="650" dirty="0"/>
          </a:p>
        </p:txBody>
      </p:sp>
      <p:sp>
        <p:nvSpPr>
          <p:cNvPr id="49" name="Shape 47"/>
          <p:cNvSpPr/>
          <p:nvPr/>
        </p:nvSpPr>
        <p:spPr>
          <a:xfrm>
            <a:off x="4892040" y="2093976"/>
            <a:ext cx="45720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4937760" y="1389888"/>
            <a:ext cx="1115568" cy="1408176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4937760" y="1389888"/>
            <a:ext cx="1115568" cy="2377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4937760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53" name="Text 51"/>
          <p:cNvSpPr/>
          <p:nvPr/>
        </p:nvSpPr>
        <p:spPr>
          <a:xfrm>
            <a:off x="4974336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800" dirty="0"/>
          </a:p>
        </p:txBody>
      </p:sp>
      <p:sp>
        <p:nvSpPr>
          <p:cNvPr id="54" name="Text 52"/>
          <p:cNvSpPr/>
          <p:nvPr/>
        </p:nvSpPr>
        <p:spPr>
          <a:xfrm>
            <a:off x="4974336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55" name="Text 53"/>
          <p:cNvSpPr/>
          <p:nvPr/>
        </p:nvSpPr>
        <p:spPr>
          <a:xfrm>
            <a:off x="4974336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56" name="Shape 54"/>
          <p:cNvSpPr/>
          <p:nvPr/>
        </p:nvSpPr>
        <p:spPr>
          <a:xfrm>
            <a:off x="4992624" y="2185416"/>
            <a:ext cx="10058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57" name="Text 55"/>
          <p:cNvSpPr/>
          <p:nvPr/>
        </p:nvSpPr>
        <p:spPr>
          <a:xfrm>
            <a:off x="4974336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Proof of delivery + despatch data</a:t>
            </a:r>
            <a:endParaRPr lang="en-US" sz="700" dirty="0"/>
          </a:p>
        </p:txBody>
      </p:sp>
      <p:sp>
        <p:nvSpPr>
          <p:cNvPr id="58" name="Text 56"/>
          <p:cNvSpPr/>
          <p:nvPr/>
        </p:nvSpPr>
        <p:spPr>
          <a:xfrm>
            <a:off x="4974336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24h of delivery</a:t>
            </a:r>
            <a:endParaRPr lang="en-US" sz="650" dirty="0"/>
          </a:p>
        </p:txBody>
      </p:sp>
      <p:sp>
        <p:nvSpPr>
          <p:cNvPr id="59" name="Shape 57"/>
          <p:cNvSpPr/>
          <p:nvPr/>
        </p:nvSpPr>
        <p:spPr>
          <a:xfrm>
            <a:off x="6053328" y="2093976"/>
            <a:ext cx="45720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6099048" y="1389888"/>
            <a:ext cx="1115568" cy="1408176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1" name="Shape 59"/>
          <p:cNvSpPr/>
          <p:nvPr/>
        </p:nvSpPr>
        <p:spPr>
          <a:xfrm>
            <a:off x="6099048" y="1389888"/>
            <a:ext cx="1115568" cy="2377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6099048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63" name="Text 61"/>
          <p:cNvSpPr/>
          <p:nvPr/>
        </p:nvSpPr>
        <p:spPr>
          <a:xfrm>
            <a:off x="6135624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00" dirty="0"/>
          </a:p>
        </p:txBody>
      </p:sp>
      <p:sp>
        <p:nvSpPr>
          <p:cNvPr id="64" name="Text 62"/>
          <p:cNvSpPr/>
          <p:nvPr/>
        </p:nvSpPr>
        <p:spPr>
          <a:xfrm>
            <a:off x="6135624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65" name="Text 63"/>
          <p:cNvSpPr/>
          <p:nvPr/>
        </p:nvSpPr>
        <p:spPr>
          <a:xfrm>
            <a:off x="6135624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6153912" y="2185416"/>
            <a:ext cx="10058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67" name="Text 65"/>
          <p:cNvSpPr/>
          <p:nvPr/>
        </p:nvSpPr>
        <p:spPr>
          <a:xfrm>
            <a:off x="6135624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Approved invoice + payment terms</a:t>
            </a:r>
            <a:endParaRPr lang="en-US" sz="700" dirty="0"/>
          </a:p>
        </p:txBody>
      </p:sp>
      <p:sp>
        <p:nvSpPr>
          <p:cNvPr id="68" name="Text 66"/>
          <p:cNvSpPr/>
          <p:nvPr/>
        </p:nvSpPr>
        <p:spPr>
          <a:xfrm>
            <a:off x="6135624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48h of delivery confi</a:t>
            </a:r>
            <a:endParaRPr lang="en-US" sz="650" dirty="0"/>
          </a:p>
        </p:txBody>
      </p:sp>
      <p:sp>
        <p:nvSpPr>
          <p:cNvPr id="69" name="Shape 67"/>
          <p:cNvSpPr/>
          <p:nvPr/>
        </p:nvSpPr>
        <p:spPr>
          <a:xfrm>
            <a:off x="7214616" y="2093976"/>
            <a:ext cx="45720" cy="0"/>
          </a:xfrm>
          <a:prstGeom prst="line">
            <a:avLst/>
          </a:prstGeom>
          <a:noFill/>
          <a:ln w="19050">
            <a:solidFill>
              <a:srgbClr val="6699CC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7260336" y="1389888"/>
            <a:ext cx="1115568" cy="1408176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7260336" y="1389888"/>
            <a:ext cx="1115568" cy="23774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7260336" y="1389888"/>
            <a:ext cx="1115568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73" name="Text 71"/>
          <p:cNvSpPr/>
          <p:nvPr/>
        </p:nvSpPr>
        <p:spPr>
          <a:xfrm>
            <a:off x="7296912" y="1664208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</a:t>
            </a:r>
            <a:endParaRPr lang="en-US" sz="800" dirty="0"/>
          </a:p>
        </p:txBody>
      </p:sp>
      <p:sp>
        <p:nvSpPr>
          <p:cNvPr id="74" name="Text 72"/>
          <p:cNvSpPr/>
          <p:nvPr/>
        </p:nvSpPr>
        <p:spPr>
          <a:xfrm>
            <a:off x="7296912" y="1847088"/>
            <a:ext cx="104241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to</a:t>
            </a:r>
            <a:endParaRPr lang="en-US" sz="700" dirty="0"/>
          </a:p>
        </p:txBody>
      </p:sp>
      <p:sp>
        <p:nvSpPr>
          <p:cNvPr id="75" name="Text 73"/>
          <p:cNvSpPr/>
          <p:nvPr/>
        </p:nvSpPr>
        <p:spPr>
          <a:xfrm>
            <a:off x="7296912" y="1965960"/>
            <a:ext cx="1042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Ops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7315200" y="2185416"/>
            <a:ext cx="100584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77" name="Text 75"/>
          <p:cNvSpPr/>
          <p:nvPr/>
        </p:nvSpPr>
        <p:spPr>
          <a:xfrm>
            <a:off x="7296912" y="2221992"/>
            <a:ext cx="1042416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Matched payment + remittance advice</a:t>
            </a:r>
            <a:endParaRPr lang="en-US" sz="700" dirty="0"/>
          </a:p>
        </p:txBody>
      </p:sp>
      <p:sp>
        <p:nvSpPr>
          <p:cNvPr id="78" name="Text 76"/>
          <p:cNvSpPr/>
          <p:nvPr/>
        </p:nvSpPr>
        <p:spPr>
          <a:xfrm>
            <a:off x="7296912" y="2578608"/>
            <a:ext cx="1042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24h of payment receip</a:t>
            </a:r>
            <a:endParaRPr lang="en-US" sz="650" dirty="0"/>
          </a:p>
        </p:txBody>
      </p:sp>
      <p:sp>
        <p:nvSpPr>
          <p:cNvPr id="79" name="Shape 77"/>
          <p:cNvSpPr/>
          <p:nvPr/>
        </p:nvSpPr>
        <p:spPr>
          <a:xfrm>
            <a:off x="292608" y="2962656"/>
            <a:ext cx="8503920" cy="640080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292608" y="2962656"/>
            <a:ext cx="822960" cy="640080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292608" y="2962656"/>
            <a:ext cx="822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RISKS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1188720" y="3017520"/>
            <a:ext cx="1024128" cy="530352"/>
          </a:xfrm>
          <a:prstGeom prst="rect">
            <a:avLst/>
          </a:prstGeom>
          <a:solidFill>
            <a:srgbClr val="220000">
              <a:alpha val="50000"/>
            </a:srgbClr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1243584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Ops cannot start — order queue</a:t>
            </a:r>
            <a:endParaRPr lang="en-US" sz="650" dirty="0"/>
          </a:p>
        </p:txBody>
      </p:sp>
      <p:sp>
        <p:nvSpPr>
          <p:cNvPr id="84" name="Shape 82"/>
          <p:cNvSpPr/>
          <p:nvPr/>
        </p:nvSpPr>
        <p:spPr>
          <a:xfrm>
            <a:off x="2267712" y="3017520"/>
            <a:ext cx="1024128" cy="530352"/>
          </a:xfrm>
          <a:prstGeom prst="rect">
            <a:avLst/>
          </a:prstGeom>
          <a:solidFill>
            <a:srgbClr val="220000">
              <a:alpha val="50000"/>
            </a:srgbClr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2322576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Shipment missed; backlog build</a:t>
            </a:r>
            <a:endParaRPr lang="en-US" sz="650" dirty="0"/>
          </a:p>
        </p:txBody>
      </p:sp>
      <p:sp>
        <p:nvSpPr>
          <p:cNvPr id="86" name="Shape 84"/>
          <p:cNvSpPr/>
          <p:nvPr/>
        </p:nvSpPr>
        <p:spPr>
          <a:xfrm>
            <a:off x="3346704" y="3017520"/>
            <a:ext cx="1024128" cy="530352"/>
          </a:xfrm>
          <a:prstGeom prst="rect">
            <a:avLst/>
          </a:prstGeom>
          <a:solidFill>
            <a:srgbClr val="220000">
              <a:alpha val="50000"/>
            </a:srgbClr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3401568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Delivery window missed</a:t>
            </a:r>
            <a:endParaRPr lang="en-US" sz="650" dirty="0"/>
          </a:p>
        </p:txBody>
      </p:sp>
      <p:sp>
        <p:nvSpPr>
          <p:cNvPr id="88" name="Shape 86"/>
          <p:cNvSpPr/>
          <p:nvPr/>
        </p:nvSpPr>
        <p:spPr>
          <a:xfrm>
            <a:off x="4425696" y="3017520"/>
            <a:ext cx="1024128" cy="530352"/>
          </a:xfrm>
          <a:prstGeom prst="rect">
            <a:avLst/>
          </a:prstGeom>
          <a:solidFill>
            <a:srgbClr val="220000">
              <a:alpha val="50000"/>
            </a:srgbClr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480560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No visibility — escalation ris</a:t>
            </a:r>
            <a:endParaRPr lang="en-US" sz="650" dirty="0"/>
          </a:p>
        </p:txBody>
      </p:sp>
      <p:sp>
        <p:nvSpPr>
          <p:cNvPr id="90" name="Shape 88"/>
          <p:cNvSpPr/>
          <p:nvPr/>
        </p:nvSpPr>
        <p:spPr>
          <a:xfrm>
            <a:off x="5504688" y="3017520"/>
            <a:ext cx="1024128" cy="530352"/>
          </a:xfrm>
          <a:prstGeom prst="rect">
            <a:avLst/>
          </a:prstGeom>
          <a:solidFill>
            <a:srgbClr val="220000">
              <a:alpha val="50000"/>
            </a:srgbClr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559552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Invoice cannot be raised; DSO </a:t>
            </a:r>
            <a:endParaRPr lang="en-US" sz="650" dirty="0"/>
          </a:p>
        </p:txBody>
      </p:sp>
      <p:sp>
        <p:nvSpPr>
          <p:cNvPr id="92" name="Shape 90"/>
          <p:cNvSpPr/>
          <p:nvPr/>
        </p:nvSpPr>
        <p:spPr>
          <a:xfrm>
            <a:off x="6583680" y="3017520"/>
            <a:ext cx="1024128" cy="530352"/>
          </a:xfrm>
          <a:prstGeom prst="rect">
            <a:avLst/>
          </a:prstGeom>
          <a:solidFill>
            <a:srgbClr val="220000">
              <a:alpha val="50000"/>
            </a:srgbClr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6638544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Payment delayed; cash trapped</a:t>
            </a:r>
            <a:endParaRPr lang="en-US" sz="650" dirty="0"/>
          </a:p>
        </p:txBody>
      </p:sp>
      <p:sp>
        <p:nvSpPr>
          <p:cNvPr id="94" name="Shape 92"/>
          <p:cNvSpPr/>
          <p:nvPr/>
        </p:nvSpPr>
        <p:spPr>
          <a:xfrm>
            <a:off x="7662672" y="3017520"/>
            <a:ext cx="1024128" cy="530352"/>
          </a:xfrm>
          <a:prstGeom prst="rect">
            <a:avLst/>
          </a:prstGeom>
          <a:solidFill>
            <a:srgbClr val="220000">
              <a:alpha val="50000"/>
            </a:srgbClr>
          </a:solidFill>
          <a:ln w="6350">
            <a:solidFill>
              <a:srgbClr val="C62828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7717536" y="3035808"/>
            <a:ext cx="91440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AR untidy; reconciliation erro</a:t>
            </a:r>
            <a:endParaRPr lang="en-US" sz="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HANDOFF CHECKLIST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Handoff Checklist — Blank Template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your own handoff points — what is passed, when, and what breaks if delayed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Handoff Checklist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310896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3108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#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630936" y="1389888"/>
            <a:ext cx="877824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30936" y="1389888"/>
            <a:ext cx="8778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1508760" y="1389888"/>
            <a:ext cx="877824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508760" y="1389888"/>
            <a:ext cx="8778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2386584" y="1389888"/>
            <a:ext cx="1719072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386584" y="1389888"/>
            <a:ext cx="1719072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Passed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4105656" y="1389888"/>
            <a:ext cx="1335024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105656" y="1389888"/>
            <a:ext cx="1335024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Expected Timing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5440680" y="1389888"/>
            <a:ext cx="182880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440680" y="1389888"/>
            <a:ext cx="18288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Criteria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7269480" y="1389888"/>
            <a:ext cx="1645920" cy="402336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69480" y="1389888"/>
            <a:ext cx="16459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Delayed →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20040" y="1792224"/>
            <a:ext cx="310896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20040" y="1792224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630936" y="1792224"/>
            <a:ext cx="8778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1508760" y="1792224"/>
            <a:ext cx="8778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2386584" y="1792224"/>
            <a:ext cx="1719072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4105656" y="1792224"/>
            <a:ext cx="13350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5440680" y="1792224"/>
            <a:ext cx="1828800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7269480" y="1792224"/>
            <a:ext cx="1645920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20040" y="2176272"/>
            <a:ext cx="310896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20040" y="2176272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630936" y="2176272"/>
            <a:ext cx="8778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1508760" y="2176272"/>
            <a:ext cx="8778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2386584" y="2176272"/>
            <a:ext cx="1719072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105656" y="2176272"/>
            <a:ext cx="13350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5440680" y="2176272"/>
            <a:ext cx="1828800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7269480" y="2176272"/>
            <a:ext cx="1645920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320040" y="2560320"/>
            <a:ext cx="310896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320040" y="2560320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  <p:sp>
        <p:nvSpPr>
          <p:cNvPr id="42" name="Shape 40"/>
          <p:cNvSpPr/>
          <p:nvPr/>
        </p:nvSpPr>
        <p:spPr>
          <a:xfrm>
            <a:off x="630936" y="2560320"/>
            <a:ext cx="8778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1508760" y="2560320"/>
            <a:ext cx="8778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2386584" y="2560320"/>
            <a:ext cx="1719072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4105656" y="2560320"/>
            <a:ext cx="13350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5440680" y="2560320"/>
            <a:ext cx="1828800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7269480" y="2560320"/>
            <a:ext cx="1645920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320040" y="2944368"/>
            <a:ext cx="310896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320040" y="2944368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sp>
        <p:nvSpPr>
          <p:cNvPr id="50" name="Shape 48"/>
          <p:cNvSpPr/>
          <p:nvPr/>
        </p:nvSpPr>
        <p:spPr>
          <a:xfrm>
            <a:off x="630936" y="2944368"/>
            <a:ext cx="8778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1508760" y="2944368"/>
            <a:ext cx="8778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2386584" y="2944368"/>
            <a:ext cx="1719072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4105656" y="2944368"/>
            <a:ext cx="13350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5440680" y="2944368"/>
            <a:ext cx="1828800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7269480" y="2944368"/>
            <a:ext cx="1645920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320040" y="3328416"/>
            <a:ext cx="310896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20040" y="3328416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sp>
        <p:nvSpPr>
          <p:cNvPr id="58" name="Shape 56"/>
          <p:cNvSpPr/>
          <p:nvPr/>
        </p:nvSpPr>
        <p:spPr>
          <a:xfrm>
            <a:off x="630936" y="3328416"/>
            <a:ext cx="8778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508760" y="3328416"/>
            <a:ext cx="8778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2386584" y="3328416"/>
            <a:ext cx="1719072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4105656" y="3328416"/>
            <a:ext cx="13350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5440680" y="3328416"/>
            <a:ext cx="1828800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7269480" y="3328416"/>
            <a:ext cx="1645920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320040" y="3712464"/>
            <a:ext cx="310896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20040" y="3712464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sp>
        <p:nvSpPr>
          <p:cNvPr id="66" name="Shape 64"/>
          <p:cNvSpPr/>
          <p:nvPr/>
        </p:nvSpPr>
        <p:spPr>
          <a:xfrm>
            <a:off x="630936" y="3712464"/>
            <a:ext cx="8778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1508760" y="3712464"/>
            <a:ext cx="8778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2386584" y="3712464"/>
            <a:ext cx="1719072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4105656" y="3712464"/>
            <a:ext cx="13350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5440680" y="3712464"/>
            <a:ext cx="1828800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7269480" y="3712464"/>
            <a:ext cx="1645920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320040" y="4096512"/>
            <a:ext cx="310896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20040" y="4096512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630936" y="4096512"/>
            <a:ext cx="8778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1508760" y="4096512"/>
            <a:ext cx="8778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2386584" y="4096512"/>
            <a:ext cx="1719072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4105656" y="4096512"/>
            <a:ext cx="1335024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5440680" y="4096512"/>
            <a:ext cx="1828800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7269480" y="4096512"/>
            <a:ext cx="1645920" cy="35661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320040" y="4480560"/>
            <a:ext cx="310896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20040" y="4480560"/>
            <a:ext cx="310896" cy="3566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  <p:sp>
        <p:nvSpPr>
          <p:cNvPr id="82" name="Shape 80"/>
          <p:cNvSpPr/>
          <p:nvPr/>
        </p:nvSpPr>
        <p:spPr>
          <a:xfrm>
            <a:off x="630936" y="4480560"/>
            <a:ext cx="8778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1508760" y="4480560"/>
            <a:ext cx="8778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2386584" y="4480560"/>
            <a:ext cx="1719072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4105656" y="4480560"/>
            <a:ext cx="1335024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5440680" y="4480560"/>
            <a:ext cx="1828800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7269480" y="4480560"/>
            <a:ext cx="1645920" cy="35661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TRACKER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Prioritisation Tracker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 = (Value ÷ 1,000) × Age — sort descending, resolve highest-impact holds first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Backlog Tracker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8503920" cy="219456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99032"/>
            <a:ext cx="3474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i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Score  =  (Order Value ÷ 1,000) × Age (days)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4206240" y="1435608"/>
            <a:ext cx="164592" cy="118872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07408" y="143560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P1 ≥40 URGENT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5303520" y="1435608"/>
            <a:ext cx="164592" cy="118872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504688" y="143560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25–39 HIGH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6400800" y="1435608"/>
            <a:ext cx="164592" cy="118872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601968" y="143560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12–24 MED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7498080" y="1435608"/>
            <a:ext cx="164592" cy="118872"/>
          </a:xfrm>
          <a:prstGeom prst="rect">
            <a:avLst/>
          </a:prstGeom>
          <a:solidFill>
            <a:srgbClr val="1A6B3A"/>
          </a:solidFill>
          <a:ln w="12700">
            <a:solidFill>
              <a:srgbClr val="1A6B3A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699248" y="1435608"/>
            <a:ext cx="91440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P4 &lt;12 LOW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320040" y="1664208"/>
            <a:ext cx="71323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20040" y="1664208"/>
            <a:ext cx="71323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ID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1033272" y="1664208"/>
            <a:ext cx="1389888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1033272" y="1664208"/>
            <a:ext cx="138988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2423160" y="1664208"/>
            <a:ext cx="80467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423160" y="1664208"/>
            <a:ext cx="8046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 (€)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3227832" y="1664208"/>
            <a:ext cx="53035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227832" y="1664208"/>
            <a:ext cx="530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 (d)</a:t>
            </a:r>
            <a:endParaRPr lang="en-US" sz="800" dirty="0"/>
          </a:p>
        </p:txBody>
      </p:sp>
      <p:sp>
        <p:nvSpPr>
          <p:cNvPr id="28" name="Shape 26"/>
          <p:cNvSpPr/>
          <p:nvPr/>
        </p:nvSpPr>
        <p:spPr>
          <a:xfrm>
            <a:off x="3758184" y="1664208"/>
            <a:ext cx="53035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758184" y="1664208"/>
            <a:ext cx="5303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4288536" y="1664208"/>
            <a:ext cx="80467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288536" y="1664208"/>
            <a:ext cx="8046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5093208" y="1664208"/>
            <a:ext cx="1901952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093208" y="1664208"/>
            <a:ext cx="190195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 Reason</a:t>
            </a:r>
            <a:endParaRPr lang="en-US" sz="800" dirty="0"/>
          </a:p>
        </p:txBody>
      </p:sp>
      <p:sp>
        <p:nvSpPr>
          <p:cNvPr id="34" name="Shape 32"/>
          <p:cNvSpPr/>
          <p:nvPr/>
        </p:nvSpPr>
        <p:spPr>
          <a:xfrm>
            <a:off x="6995160" y="1664208"/>
            <a:ext cx="768096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995160" y="1664208"/>
            <a:ext cx="768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7763256" y="1664208"/>
            <a:ext cx="82296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763256" y="1664208"/>
            <a:ext cx="822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Resolution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20040" y="2048256"/>
            <a:ext cx="71323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65760" y="2066544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ORD-007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1033272" y="2048256"/>
            <a:ext cx="1389888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1078992" y="2066544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Umbrella Corp</a:t>
            </a:r>
            <a:endParaRPr lang="en-US" sz="800" dirty="0"/>
          </a:p>
        </p:txBody>
      </p:sp>
      <p:sp>
        <p:nvSpPr>
          <p:cNvPr id="42" name="Shape 40"/>
          <p:cNvSpPr/>
          <p:nvPr/>
        </p:nvSpPr>
        <p:spPr>
          <a:xfrm>
            <a:off x="2423160" y="2048256"/>
            <a:ext cx="80467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2468880" y="2066544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€128,000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3227832" y="2048256"/>
            <a:ext cx="5303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273552" y="2066544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45d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3758184" y="2048256"/>
            <a:ext cx="5303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803904" y="2066544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750" dirty="0"/>
          </a:p>
        </p:txBody>
      </p:sp>
      <p:sp>
        <p:nvSpPr>
          <p:cNvPr id="48" name="Shape 46"/>
          <p:cNvSpPr/>
          <p:nvPr/>
        </p:nvSpPr>
        <p:spPr>
          <a:xfrm>
            <a:off x="4288536" y="2048256"/>
            <a:ext cx="804672" cy="324612"/>
          </a:xfrm>
          <a:prstGeom prst="rect">
            <a:avLst/>
          </a:prstGeom>
          <a:solidFill>
            <a:srgbClr val="C62828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4334256" y="2066544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P1 URGENT</a:t>
            </a:r>
            <a:endParaRPr lang="en-US" sz="750" dirty="0"/>
          </a:p>
        </p:txBody>
      </p:sp>
      <p:sp>
        <p:nvSpPr>
          <p:cNvPr id="50" name="Shape 48"/>
          <p:cNvSpPr/>
          <p:nvPr/>
        </p:nvSpPr>
        <p:spPr>
          <a:xfrm>
            <a:off x="5093208" y="2048256"/>
            <a:ext cx="19019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5138928" y="2066544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Escalated — CEO visibility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6995160" y="2048256"/>
            <a:ext cx="768096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7040880" y="2066544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7763256" y="2048256"/>
            <a:ext cx="822960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7808976" y="2066544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URGENT</a:t>
            </a:r>
            <a:endParaRPr lang="en-US" sz="750" dirty="0"/>
          </a:p>
        </p:txBody>
      </p:sp>
      <p:sp>
        <p:nvSpPr>
          <p:cNvPr id="56" name="Shape 54"/>
          <p:cNvSpPr/>
          <p:nvPr/>
        </p:nvSpPr>
        <p:spPr>
          <a:xfrm>
            <a:off x="320040" y="2400300"/>
            <a:ext cx="71323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65760" y="2418588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ORD-003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1033272" y="2400300"/>
            <a:ext cx="1389888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1078992" y="2418588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Wayne Industries</a:t>
            </a:r>
            <a:endParaRPr lang="en-US" sz="800" dirty="0"/>
          </a:p>
        </p:txBody>
      </p:sp>
      <p:sp>
        <p:nvSpPr>
          <p:cNvPr id="60" name="Shape 58"/>
          <p:cNvSpPr/>
          <p:nvPr/>
        </p:nvSpPr>
        <p:spPr>
          <a:xfrm>
            <a:off x="2423160" y="2400300"/>
            <a:ext cx="80467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2468880" y="2418588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€97,000</a:t>
            </a:r>
            <a:endParaRPr lang="en-US" sz="750" dirty="0"/>
          </a:p>
        </p:txBody>
      </p:sp>
      <p:sp>
        <p:nvSpPr>
          <p:cNvPr id="62" name="Shape 60"/>
          <p:cNvSpPr/>
          <p:nvPr/>
        </p:nvSpPr>
        <p:spPr>
          <a:xfrm>
            <a:off x="3227832" y="2400300"/>
            <a:ext cx="5303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3273552" y="2418588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31d</a:t>
            </a:r>
            <a:endParaRPr lang="en-US" sz="750" dirty="0"/>
          </a:p>
        </p:txBody>
      </p:sp>
      <p:sp>
        <p:nvSpPr>
          <p:cNvPr id="64" name="Shape 62"/>
          <p:cNvSpPr/>
          <p:nvPr/>
        </p:nvSpPr>
        <p:spPr>
          <a:xfrm>
            <a:off x="3758184" y="2400300"/>
            <a:ext cx="5303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3803904" y="2418588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750" dirty="0"/>
          </a:p>
        </p:txBody>
      </p:sp>
      <p:sp>
        <p:nvSpPr>
          <p:cNvPr id="66" name="Shape 64"/>
          <p:cNvSpPr/>
          <p:nvPr/>
        </p:nvSpPr>
        <p:spPr>
          <a:xfrm>
            <a:off x="4288536" y="2400300"/>
            <a:ext cx="804672" cy="324612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4334256" y="2418588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HIGH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5093208" y="2400300"/>
            <a:ext cx="19019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5138928" y="2418588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Awaiting PO amendment</a:t>
            </a:r>
            <a:endParaRPr lang="en-US" sz="750" dirty="0"/>
          </a:p>
        </p:txBody>
      </p:sp>
      <p:sp>
        <p:nvSpPr>
          <p:cNvPr id="70" name="Shape 68"/>
          <p:cNvSpPr/>
          <p:nvPr/>
        </p:nvSpPr>
        <p:spPr>
          <a:xfrm>
            <a:off x="6995160" y="2400300"/>
            <a:ext cx="768096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7040880" y="2418588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</a:t>
            </a:r>
            <a:endParaRPr lang="en-US" sz="750" dirty="0"/>
          </a:p>
        </p:txBody>
      </p:sp>
      <p:sp>
        <p:nvSpPr>
          <p:cNvPr id="72" name="Shape 70"/>
          <p:cNvSpPr/>
          <p:nvPr/>
        </p:nvSpPr>
        <p:spPr>
          <a:xfrm>
            <a:off x="7763256" y="2400300"/>
            <a:ext cx="822960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7808976" y="2418588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2025-04-08</a:t>
            </a:r>
            <a:endParaRPr lang="en-US" sz="750" dirty="0"/>
          </a:p>
        </p:txBody>
      </p:sp>
      <p:sp>
        <p:nvSpPr>
          <p:cNvPr id="74" name="Shape 72"/>
          <p:cNvSpPr/>
          <p:nvPr/>
        </p:nvSpPr>
        <p:spPr>
          <a:xfrm>
            <a:off x="320040" y="2752344"/>
            <a:ext cx="71323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365760" y="2770632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ORD-005</a:t>
            </a:r>
            <a:endParaRPr lang="en-US" sz="800" dirty="0"/>
          </a:p>
        </p:txBody>
      </p:sp>
      <p:sp>
        <p:nvSpPr>
          <p:cNvPr id="76" name="Shape 74"/>
          <p:cNvSpPr/>
          <p:nvPr/>
        </p:nvSpPr>
        <p:spPr>
          <a:xfrm>
            <a:off x="1033272" y="2752344"/>
            <a:ext cx="1389888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1078992" y="2770632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Nakatomi Corp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2423160" y="2752344"/>
            <a:ext cx="80467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2468880" y="2770632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€63,000</a:t>
            </a:r>
            <a:endParaRPr lang="en-US" sz="750" dirty="0"/>
          </a:p>
        </p:txBody>
      </p:sp>
      <p:sp>
        <p:nvSpPr>
          <p:cNvPr id="80" name="Shape 78"/>
          <p:cNvSpPr/>
          <p:nvPr/>
        </p:nvSpPr>
        <p:spPr>
          <a:xfrm>
            <a:off x="3227832" y="2752344"/>
            <a:ext cx="5303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273552" y="2770632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22d</a:t>
            </a:r>
            <a:endParaRPr lang="en-US" sz="750" dirty="0"/>
          </a:p>
        </p:txBody>
      </p:sp>
      <p:sp>
        <p:nvSpPr>
          <p:cNvPr id="82" name="Shape 80"/>
          <p:cNvSpPr/>
          <p:nvPr/>
        </p:nvSpPr>
        <p:spPr>
          <a:xfrm>
            <a:off x="3758184" y="2752344"/>
            <a:ext cx="5303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3803904" y="2770632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750" dirty="0"/>
          </a:p>
        </p:txBody>
      </p:sp>
      <p:sp>
        <p:nvSpPr>
          <p:cNvPr id="84" name="Shape 82"/>
          <p:cNvSpPr/>
          <p:nvPr/>
        </p:nvSpPr>
        <p:spPr>
          <a:xfrm>
            <a:off x="4288536" y="2752344"/>
            <a:ext cx="804672" cy="324612"/>
          </a:xfrm>
          <a:prstGeom prst="rect">
            <a:avLst/>
          </a:prstGeom>
          <a:solidFill>
            <a:srgbClr val="E651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4334256" y="2770632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HIGH</a:t>
            </a:r>
            <a:endParaRPr lang="en-US" sz="750" dirty="0"/>
          </a:p>
        </p:txBody>
      </p:sp>
      <p:sp>
        <p:nvSpPr>
          <p:cNvPr id="86" name="Shape 84"/>
          <p:cNvSpPr/>
          <p:nvPr/>
        </p:nvSpPr>
        <p:spPr>
          <a:xfrm>
            <a:off x="5093208" y="2752344"/>
            <a:ext cx="19019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5138928" y="2770632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Compliance check pending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6995160" y="2752344"/>
            <a:ext cx="768096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7040880" y="2770632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</a:t>
            </a:r>
            <a:endParaRPr lang="en-US" sz="750" dirty="0"/>
          </a:p>
        </p:txBody>
      </p:sp>
      <p:sp>
        <p:nvSpPr>
          <p:cNvPr id="90" name="Shape 88"/>
          <p:cNvSpPr/>
          <p:nvPr/>
        </p:nvSpPr>
        <p:spPr>
          <a:xfrm>
            <a:off x="7763256" y="2752344"/>
            <a:ext cx="822960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7808976" y="2770632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2025-04-09</a:t>
            </a:r>
            <a:endParaRPr lang="en-US" sz="750" dirty="0"/>
          </a:p>
        </p:txBody>
      </p:sp>
      <p:sp>
        <p:nvSpPr>
          <p:cNvPr id="92" name="Shape 90"/>
          <p:cNvSpPr/>
          <p:nvPr/>
        </p:nvSpPr>
        <p:spPr>
          <a:xfrm>
            <a:off x="320040" y="3104388"/>
            <a:ext cx="71323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365760" y="3122676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ORD-001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1033272" y="3104388"/>
            <a:ext cx="1389888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1078992" y="3122676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Globex Corp</a:t>
            </a:r>
            <a:endParaRPr lang="en-US" sz="800" dirty="0"/>
          </a:p>
        </p:txBody>
      </p:sp>
      <p:sp>
        <p:nvSpPr>
          <p:cNvPr id="96" name="Shape 94"/>
          <p:cNvSpPr/>
          <p:nvPr/>
        </p:nvSpPr>
        <p:spPr>
          <a:xfrm>
            <a:off x="2423160" y="3104388"/>
            <a:ext cx="80467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2468880" y="3122676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€42,000</a:t>
            </a:r>
            <a:endParaRPr lang="en-US" sz="750" dirty="0"/>
          </a:p>
        </p:txBody>
      </p:sp>
      <p:sp>
        <p:nvSpPr>
          <p:cNvPr id="98" name="Shape 96"/>
          <p:cNvSpPr/>
          <p:nvPr/>
        </p:nvSpPr>
        <p:spPr>
          <a:xfrm>
            <a:off x="3227832" y="3104388"/>
            <a:ext cx="5303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273552" y="3122676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18d</a:t>
            </a:r>
            <a:endParaRPr lang="en-US" sz="750" dirty="0"/>
          </a:p>
        </p:txBody>
      </p:sp>
      <p:sp>
        <p:nvSpPr>
          <p:cNvPr id="100" name="Shape 98"/>
          <p:cNvSpPr/>
          <p:nvPr/>
        </p:nvSpPr>
        <p:spPr>
          <a:xfrm>
            <a:off x="3758184" y="3104388"/>
            <a:ext cx="5303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3803904" y="3122676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750" dirty="0"/>
          </a:p>
        </p:txBody>
      </p:sp>
      <p:sp>
        <p:nvSpPr>
          <p:cNvPr id="102" name="Shape 100"/>
          <p:cNvSpPr/>
          <p:nvPr/>
        </p:nvSpPr>
        <p:spPr>
          <a:xfrm>
            <a:off x="4288536" y="3104388"/>
            <a:ext cx="804672" cy="324612"/>
          </a:xfrm>
          <a:prstGeom prst="rect">
            <a:avLst/>
          </a:prstGeom>
          <a:solidFill>
            <a:srgbClr val="F9A82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4334256" y="3122676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750" dirty="0"/>
          </a:p>
        </p:txBody>
      </p:sp>
      <p:sp>
        <p:nvSpPr>
          <p:cNvPr id="104" name="Shape 102"/>
          <p:cNvSpPr/>
          <p:nvPr/>
        </p:nvSpPr>
        <p:spPr>
          <a:xfrm>
            <a:off x="5093208" y="3104388"/>
            <a:ext cx="19019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5138928" y="3122676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 limit breach</a:t>
            </a:r>
            <a:endParaRPr lang="en-US" sz="750" dirty="0"/>
          </a:p>
        </p:txBody>
      </p:sp>
      <p:sp>
        <p:nvSpPr>
          <p:cNvPr id="106" name="Shape 104"/>
          <p:cNvSpPr/>
          <p:nvPr/>
        </p:nvSpPr>
        <p:spPr>
          <a:xfrm>
            <a:off x="6995160" y="3104388"/>
            <a:ext cx="768096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7" name="Text 105"/>
          <p:cNvSpPr/>
          <p:nvPr/>
        </p:nvSpPr>
        <p:spPr>
          <a:xfrm>
            <a:off x="7040880" y="3122676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 Lead</a:t>
            </a:r>
            <a:endParaRPr lang="en-US" sz="750" dirty="0"/>
          </a:p>
        </p:txBody>
      </p:sp>
      <p:sp>
        <p:nvSpPr>
          <p:cNvPr id="108" name="Shape 106"/>
          <p:cNvSpPr/>
          <p:nvPr/>
        </p:nvSpPr>
        <p:spPr>
          <a:xfrm>
            <a:off x="7763256" y="3104388"/>
            <a:ext cx="822960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9" name="Text 107"/>
          <p:cNvSpPr/>
          <p:nvPr/>
        </p:nvSpPr>
        <p:spPr>
          <a:xfrm>
            <a:off x="7808976" y="3122676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2025-04-10</a:t>
            </a:r>
            <a:endParaRPr lang="en-US" sz="750" dirty="0"/>
          </a:p>
        </p:txBody>
      </p:sp>
      <p:sp>
        <p:nvSpPr>
          <p:cNvPr id="110" name="Shape 108"/>
          <p:cNvSpPr/>
          <p:nvPr/>
        </p:nvSpPr>
        <p:spPr>
          <a:xfrm>
            <a:off x="320040" y="3456432"/>
            <a:ext cx="71323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365760" y="3474720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ORD-008</a:t>
            </a:r>
            <a:endParaRPr lang="en-US" sz="800" dirty="0"/>
          </a:p>
        </p:txBody>
      </p:sp>
      <p:sp>
        <p:nvSpPr>
          <p:cNvPr id="112" name="Shape 110"/>
          <p:cNvSpPr/>
          <p:nvPr/>
        </p:nvSpPr>
        <p:spPr>
          <a:xfrm>
            <a:off x="1033272" y="3456432"/>
            <a:ext cx="1389888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3" name="Text 111"/>
          <p:cNvSpPr/>
          <p:nvPr/>
        </p:nvSpPr>
        <p:spPr>
          <a:xfrm>
            <a:off x="1078992" y="3474720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Cyberdyne Sys</a:t>
            </a:r>
            <a:endParaRPr lang="en-US" sz="800" dirty="0"/>
          </a:p>
        </p:txBody>
      </p:sp>
      <p:sp>
        <p:nvSpPr>
          <p:cNvPr id="114" name="Shape 112"/>
          <p:cNvSpPr/>
          <p:nvPr/>
        </p:nvSpPr>
        <p:spPr>
          <a:xfrm>
            <a:off x="2423160" y="3456432"/>
            <a:ext cx="80467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2468880" y="3474720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€22,000</a:t>
            </a:r>
            <a:endParaRPr lang="en-US" sz="750" dirty="0"/>
          </a:p>
        </p:txBody>
      </p:sp>
      <p:sp>
        <p:nvSpPr>
          <p:cNvPr id="116" name="Shape 114"/>
          <p:cNvSpPr/>
          <p:nvPr/>
        </p:nvSpPr>
        <p:spPr>
          <a:xfrm>
            <a:off x="3227832" y="3456432"/>
            <a:ext cx="5303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3273552" y="3474720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9d</a:t>
            </a:r>
            <a:endParaRPr lang="en-US" sz="750" dirty="0"/>
          </a:p>
        </p:txBody>
      </p:sp>
      <p:sp>
        <p:nvSpPr>
          <p:cNvPr id="118" name="Shape 116"/>
          <p:cNvSpPr/>
          <p:nvPr/>
        </p:nvSpPr>
        <p:spPr>
          <a:xfrm>
            <a:off x="3758184" y="3456432"/>
            <a:ext cx="5303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3803904" y="3474720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750" dirty="0"/>
          </a:p>
        </p:txBody>
      </p:sp>
      <p:sp>
        <p:nvSpPr>
          <p:cNvPr id="120" name="Shape 118"/>
          <p:cNvSpPr/>
          <p:nvPr/>
        </p:nvSpPr>
        <p:spPr>
          <a:xfrm>
            <a:off x="4288536" y="3456432"/>
            <a:ext cx="804672" cy="324612"/>
          </a:xfrm>
          <a:prstGeom prst="rect">
            <a:avLst/>
          </a:prstGeom>
          <a:solidFill>
            <a:srgbClr val="F9A82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4334256" y="3474720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750" dirty="0"/>
          </a:p>
        </p:txBody>
      </p:sp>
      <p:sp>
        <p:nvSpPr>
          <p:cNvPr id="122" name="Shape 120"/>
          <p:cNvSpPr/>
          <p:nvPr/>
        </p:nvSpPr>
        <p:spPr>
          <a:xfrm>
            <a:off x="5093208" y="3456432"/>
            <a:ext cx="19019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5138928" y="3474720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Shipping docs missing</a:t>
            </a:r>
            <a:endParaRPr lang="en-US" sz="750" dirty="0"/>
          </a:p>
        </p:txBody>
      </p:sp>
      <p:sp>
        <p:nvSpPr>
          <p:cNvPr id="124" name="Shape 122"/>
          <p:cNvSpPr/>
          <p:nvPr/>
        </p:nvSpPr>
        <p:spPr>
          <a:xfrm>
            <a:off x="6995160" y="3456432"/>
            <a:ext cx="768096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5" name="Text 123"/>
          <p:cNvSpPr/>
          <p:nvPr/>
        </p:nvSpPr>
        <p:spPr>
          <a:xfrm>
            <a:off x="7040880" y="3474720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Logistics</a:t>
            </a:r>
            <a:endParaRPr lang="en-US" sz="750" dirty="0"/>
          </a:p>
        </p:txBody>
      </p:sp>
      <p:sp>
        <p:nvSpPr>
          <p:cNvPr id="126" name="Shape 124"/>
          <p:cNvSpPr/>
          <p:nvPr/>
        </p:nvSpPr>
        <p:spPr>
          <a:xfrm>
            <a:off x="7763256" y="3456432"/>
            <a:ext cx="822960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7808976" y="3474720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2025-04-13</a:t>
            </a:r>
            <a:endParaRPr lang="en-US" sz="750" dirty="0"/>
          </a:p>
        </p:txBody>
      </p:sp>
      <p:sp>
        <p:nvSpPr>
          <p:cNvPr id="128" name="Shape 126"/>
          <p:cNvSpPr/>
          <p:nvPr/>
        </p:nvSpPr>
        <p:spPr>
          <a:xfrm>
            <a:off x="320040" y="3808476"/>
            <a:ext cx="71323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9" name="Text 127"/>
          <p:cNvSpPr/>
          <p:nvPr/>
        </p:nvSpPr>
        <p:spPr>
          <a:xfrm>
            <a:off x="365760" y="3826764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ORD-004</a:t>
            </a:r>
            <a:endParaRPr lang="en-US" sz="800" dirty="0"/>
          </a:p>
        </p:txBody>
      </p:sp>
      <p:sp>
        <p:nvSpPr>
          <p:cNvPr id="130" name="Shape 128"/>
          <p:cNvSpPr/>
          <p:nvPr/>
        </p:nvSpPr>
        <p:spPr>
          <a:xfrm>
            <a:off x="1033272" y="3808476"/>
            <a:ext cx="1389888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1" name="Text 129"/>
          <p:cNvSpPr/>
          <p:nvPr/>
        </p:nvSpPr>
        <p:spPr>
          <a:xfrm>
            <a:off x="1078992" y="3826764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Stark Tech</a:t>
            </a:r>
            <a:endParaRPr lang="en-US" sz="800" dirty="0"/>
          </a:p>
        </p:txBody>
      </p:sp>
      <p:sp>
        <p:nvSpPr>
          <p:cNvPr id="132" name="Shape 130"/>
          <p:cNvSpPr/>
          <p:nvPr/>
        </p:nvSpPr>
        <p:spPr>
          <a:xfrm>
            <a:off x="2423160" y="3808476"/>
            <a:ext cx="80467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3" name="Text 131"/>
          <p:cNvSpPr/>
          <p:nvPr/>
        </p:nvSpPr>
        <p:spPr>
          <a:xfrm>
            <a:off x="2468880" y="3826764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€15,000</a:t>
            </a:r>
            <a:endParaRPr lang="en-US" sz="750" dirty="0"/>
          </a:p>
        </p:txBody>
      </p:sp>
      <p:sp>
        <p:nvSpPr>
          <p:cNvPr id="134" name="Shape 132"/>
          <p:cNvSpPr/>
          <p:nvPr/>
        </p:nvSpPr>
        <p:spPr>
          <a:xfrm>
            <a:off x="3227832" y="3808476"/>
            <a:ext cx="5303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5" name="Text 133"/>
          <p:cNvSpPr/>
          <p:nvPr/>
        </p:nvSpPr>
        <p:spPr>
          <a:xfrm>
            <a:off x="3273552" y="3826764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7d</a:t>
            </a:r>
            <a:endParaRPr lang="en-US" sz="750" dirty="0"/>
          </a:p>
        </p:txBody>
      </p:sp>
      <p:sp>
        <p:nvSpPr>
          <p:cNvPr id="136" name="Shape 134"/>
          <p:cNvSpPr/>
          <p:nvPr/>
        </p:nvSpPr>
        <p:spPr>
          <a:xfrm>
            <a:off x="3758184" y="3808476"/>
            <a:ext cx="5303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7" name="Text 135"/>
          <p:cNvSpPr/>
          <p:nvPr/>
        </p:nvSpPr>
        <p:spPr>
          <a:xfrm>
            <a:off x="3803904" y="3826764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750" dirty="0"/>
          </a:p>
        </p:txBody>
      </p:sp>
      <p:sp>
        <p:nvSpPr>
          <p:cNvPr id="138" name="Shape 136"/>
          <p:cNvSpPr/>
          <p:nvPr/>
        </p:nvSpPr>
        <p:spPr>
          <a:xfrm>
            <a:off x="4288536" y="3808476"/>
            <a:ext cx="804672" cy="324612"/>
          </a:xfrm>
          <a:prstGeom prst="rect">
            <a:avLst/>
          </a:prstGeom>
          <a:solidFill>
            <a:srgbClr val="F9A82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9" name="Text 137"/>
          <p:cNvSpPr/>
          <p:nvPr/>
        </p:nvSpPr>
        <p:spPr>
          <a:xfrm>
            <a:off x="4334256" y="3826764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750" dirty="0"/>
          </a:p>
        </p:txBody>
      </p:sp>
      <p:sp>
        <p:nvSpPr>
          <p:cNvPr id="140" name="Shape 138"/>
          <p:cNvSpPr/>
          <p:nvPr/>
        </p:nvSpPr>
        <p:spPr>
          <a:xfrm>
            <a:off x="5093208" y="3808476"/>
            <a:ext cx="19019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1" name="Text 139"/>
          <p:cNvSpPr/>
          <p:nvPr/>
        </p:nvSpPr>
        <p:spPr>
          <a:xfrm>
            <a:off x="5138928" y="3826764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ERP system error</a:t>
            </a:r>
            <a:endParaRPr lang="en-US" sz="750" dirty="0"/>
          </a:p>
        </p:txBody>
      </p:sp>
      <p:sp>
        <p:nvSpPr>
          <p:cNvPr id="142" name="Shape 140"/>
          <p:cNvSpPr/>
          <p:nvPr/>
        </p:nvSpPr>
        <p:spPr>
          <a:xfrm>
            <a:off x="6995160" y="3808476"/>
            <a:ext cx="768096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3" name="Text 141"/>
          <p:cNvSpPr/>
          <p:nvPr/>
        </p:nvSpPr>
        <p:spPr>
          <a:xfrm>
            <a:off x="7040880" y="3826764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750" dirty="0"/>
          </a:p>
        </p:txBody>
      </p:sp>
      <p:sp>
        <p:nvSpPr>
          <p:cNvPr id="144" name="Shape 142"/>
          <p:cNvSpPr/>
          <p:nvPr/>
        </p:nvSpPr>
        <p:spPr>
          <a:xfrm>
            <a:off x="7763256" y="3808476"/>
            <a:ext cx="822960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5" name="Text 143"/>
          <p:cNvSpPr/>
          <p:nvPr/>
        </p:nvSpPr>
        <p:spPr>
          <a:xfrm>
            <a:off x="7808976" y="3826764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2025-04-11</a:t>
            </a:r>
            <a:endParaRPr lang="en-US" sz="750" dirty="0"/>
          </a:p>
        </p:txBody>
      </p:sp>
      <p:sp>
        <p:nvSpPr>
          <p:cNvPr id="146" name="Shape 144"/>
          <p:cNvSpPr/>
          <p:nvPr/>
        </p:nvSpPr>
        <p:spPr>
          <a:xfrm>
            <a:off x="320040" y="4160520"/>
            <a:ext cx="71323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7" name="Text 145"/>
          <p:cNvSpPr/>
          <p:nvPr/>
        </p:nvSpPr>
        <p:spPr>
          <a:xfrm>
            <a:off x="365760" y="4178808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ORD-006</a:t>
            </a:r>
            <a:endParaRPr lang="en-US" sz="800" dirty="0"/>
          </a:p>
        </p:txBody>
      </p:sp>
      <p:sp>
        <p:nvSpPr>
          <p:cNvPr id="148" name="Shape 146"/>
          <p:cNvSpPr/>
          <p:nvPr/>
        </p:nvSpPr>
        <p:spPr>
          <a:xfrm>
            <a:off x="1033272" y="4160520"/>
            <a:ext cx="1389888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9" name="Text 147"/>
          <p:cNvSpPr/>
          <p:nvPr/>
        </p:nvSpPr>
        <p:spPr>
          <a:xfrm>
            <a:off x="1078992" y="4178808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Oscorp</a:t>
            </a:r>
            <a:endParaRPr lang="en-US" sz="800" dirty="0"/>
          </a:p>
        </p:txBody>
      </p:sp>
      <p:sp>
        <p:nvSpPr>
          <p:cNvPr id="150" name="Shape 148"/>
          <p:cNvSpPr/>
          <p:nvPr/>
        </p:nvSpPr>
        <p:spPr>
          <a:xfrm>
            <a:off x="2423160" y="4160520"/>
            <a:ext cx="80467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1" name="Text 149"/>
          <p:cNvSpPr/>
          <p:nvPr/>
        </p:nvSpPr>
        <p:spPr>
          <a:xfrm>
            <a:off x="2468880" y="4178808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€4,200</a:t>
            </a:r>
            <a:endParaRPr lang="en-US" sz="750" dirty="0"/>
          </a:p>
        </p:txBody>
      </p:sp>
      <p:sp>
        <p:nvSpPr>
          <p:cNvPr id="152" name="Shape 150"/>
          <p:cNvSpPr/>
          <p:nvPr/>
        </p:nvSpPr>
        <p:spPr>
          <a:xfrm>
            <a:off x="3227832" y="4160520"/>
            <a:ext cx="5303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3" name="Text 151"/>
          <p:cNvSpPr/>
          <p:nvPr/>
        </p:nvSpPr>
        <p:spPr>
          <a:xfrm>
            <a:off x="3273552" y="4178808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5d</a:t>
            </a:r>
            <a:endParaRPr lang="en-US" sz="750" dirty="0"/>
          </a:p>
        </p:txBody>
      </p:sp>
      <p:sp>
        <p:nvSpPr>
          <p:cNvPr id="154" name="Shape 152"/>
          <p:cNvSpPr/>
          <p:nvPr/>
        </p:nvSpPr>
        <p:spPr>
          <a:xfrm>
            <a:off x="3758184" y="4160520"/>
            <a:ext cx="5303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5" name="Text 153"/>
          <p:cNvSpPr/>
          <p:nvPr/>
        </p:nvSpPr>
        <p:spPr>
          <a:xfrm>
            <a:off x="3803904" y="4178808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750" dirty="0"/>
          </a:p>
        </p:txBody>
      </p:sp>
      <p:sp>
        <p:nvSpPr>
          <p:cNvPr id="156" name="Shape 154"/>
          <p:cNvSpPr/>
          <p:nvPr/>
        </p:nvSpPr>
        <p:spPr>
          <a:xfrm>
            <a:off x="4288536" y="4160520"/>
            <a:ext cx="804672" cy="324612"/>
          </a:xfrm>
          <a:prstGeom prst="rect">
            <a:avLst/>
          </a:prstGeom>
          <a:solidFill>
            <a:srgbClr val="1A6B3A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7" name="Text 155"/>
          <p:cNvSpPr/>
          <p:nvPr/>
        </p:nvSpPr>
        <p:spPr>
          <a:xfrm>
            <a:off x="4334256" y="4178808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P4 LOW</a:t>
            </a:r>
            <a:endParaRPr lang="en-US" sz="750" dirty="0"/>
          </a:p>
        </p:txBody>
      </p:sp>
      <p:sp>
        <p:nvSpPr>
          <p:cNvPr id="158" name="Shape 156"/>
          <p:cNvSpPr/>
          <p:nvPr/>
        </p:nvSpPr>
        <p:spPr>
          <a:xfrm>
            <a:off x="5093208" y="4160520"/>
            <a:ext cx="1901952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9" name="Text 157"/>
          <p:cNvSpPr/>
          <p:nvPr/>
        </p:nvSpPr>
        <p:spPr>
          <a:xfrm>
            <a:off x="5138928" y="4178808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query</a:t>
            </a:r>
            <a:endParaRPr lang="en-US" sz="750" dirty="0"/>
          </a:p>
        </p:txBody>
      </p:sp>
      <p:sp>
        <p:nvSpPr>
          <p:cNvPr id="160" name="Shape 158"/>
          <p:cNvSpPr/>
          <p:nvPr/>
        </p:nvSpPr>
        <p:spPr>
          <a:xfrm>
            <a:off x="6995160" y="4160520"/>
            <a:ext cx="768096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1" name="Text 159"/>
          <p:cNvSpPr/>
          <p:nvPr/>
        </p:nvSpPr>
        <p:spPr>
          <a:xfrm>
            <a:off x="7040880" y="4178808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750" dirty="0"/>
          </a:p>
        </p:txBody>
      </p:sp>
      <p:sp>
        <p:nvSpPr>
          <p:cNvPr id="162" name="Shape 160"/>
          <p:cNvSpPr/>
          <p:nvPr/>
        </p:nvSpPr>
        <p:spPr>
          <a:xfrm>
            <a:off x="7763256" y="4160520"/>
            <a:ext cx="822960" cy="32461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3" name="Text 161"/>
          <p:cNvSpPr/>
          <p:nvPr/>
        </p:nvSpPr>
        <p:spPr>
          <a:xfrm>
            <a:off x="7808976" y="4178808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2025-04-14</a:t>
            </a:r>
            <a:endParaRPr lang="en-US" sz="750" dirty="0"/>
          </a:p>
        </p:txBody>
      </p:sp>
      <p:sp>
        <p:nvSpPr>
          <p:cNvPr id="164" name="Shape 162"/>
          <p:cNvSpPr/>
          <p:nvPr/>
        </p:nvSpPr>
        <p:spPr>
          <a:xfrm>
            <a:off x="320040" y="4512564"/>
            <a:ext cx="71323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5" name="Text 163"/>
          <p:cNvSpPr/>
          <p:nvPr/>
        </p:nvSpPr>
        <p:spPr>
          <a:xfrm>
            <a:off x="365760" y="4530852"/>
            <a:ext cx="62179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ORD-002</a:t>
            </a:r>
            <a:endParaRPr lang="en-US" sz="800" dirty="0"/>
          </a:p>
        </p:txBody>
      </p:sp>
      <p:sp>
        <p:nvSpPr>
          <p:cNvPr id="166" name="Shape 164"/>
          <p:cNvSpPr/>
          <p:nvPr/>
        </p:nvSpPr>
        <p:spPr>
          <a:xfrm>
            <a:off x="1033272" y="4512564"/>
            <a:ext cx="1389888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7" name="Text 165"/>
          <p:cNvSpPr/>
          <p:nvPr/>
        </p:nvSpPr>
        <p:spPr>
          <a:xfrm>
            <a:off x="1078992" y="4530852"/>
            <a:ext cx="1298448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Acme Ltd</a:t>
            </a:r>
            <a:endParaRPr lang="en-US" sz="800" dirty="0"/>
          </a:p>
        </p:txBody>
      </p:sp>
      <p:sp>
        <p:nvSpPr>
          <p:cNvPr id="168" name="Shape 166"/>
          <p:cNvSpPr/>
          <p:nvPr/>
        </p:nvSpPr>
        <p:spPr>
          <a:xfrm>
            <a:off x="2423160" y="4512564"/>
            <a:ext cx="80467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9" name="Text 167"/>
          <p:cNvSpPr/>
          <p:nvPr/>
        </p:nvSpPr>
        <p:spPr>
          <a:xfrm>
            <a:off x="2468880" y="4530852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€8,500</a:t>
            </a:r>
            <a:endParaRPr lang="en-US" sz="750" dirty="0"/>
          </a:p>
        </p:txBody>
      </p:sp>
      <p:sp>
        <p:nvSpPr>
          <p:cNvPr id="170" name="Shape 168"/>
          <p:cNvSpPr/>
          <p:nvPr/>
        </p:nvSpPr>
        <p:spPr>
          <a:xfrm>
            <a:off x="3227832" y="4512564"/>
            <a:ext cx="5303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1" name="Text 169"/>
          <p:cNvSpPr/>
          <p:nvPr/>
        </p:nvSpPr>
        <p:spPr>
          <a:xfrm>
            <a:off x="3273552" y="4530852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3d</a:t>
            </a:r>
            <a:endParaRPr lang="en-US" sz="750" dirty="0"/>
          </a:p>
        </p:txBody>
      </p:sp>
      <p:sp>
        <p:nvSpPr>
          <p:cNvPr id="172" name="Shape 170"/>
          <p:cNvSpPr/>
          <p:nvPr/>
        </p:nvSpPr>
        <p:spPr>
          <a:xfrm>
            <a:off x="3758184" y="4512564"/>
            <a:ext cx="5303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3" name="Text 171"/>
          <p:cNvSpPr/>
          <p:nvPr/>
        </p:nvSpPr>
        <p:spPr>
          <a:xfrm>
            <a:off x="3803904" y="4530852"/>
            <a:ext cx="4389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750" dirty="0"/>
          </a:p>
        </p:txBody>
      </p:sp>
      <p:sp>
        <p:nvSpPr>
          <p:cNvPr id="174" name="Shape 172"/>
          <p:cNvSpPr/>
          <p:nvPr/>
        </p:nvSpPr>
        <p:spPr>
          <a:xfrm>
            <a:off x="4288536" y="4512564"/>
            <a:ext cx="804672" cy="324612"/>
          </a:xfrm>
          <a:prstGeom prst="rect">
            <a:avLst/>
          </a:prstGeom>
          <a:solidFill>
            <a:srgbClr val="1A6B3A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5" name="Text 173"/>
          <p:cNvSpPr/>
          <p:nvPr/>
        </p:nvSpPr>
        <p:spPr>
          <a:xfrm>
            <a:off x="4334256" y="4530852"/>
            <a:ext cx="71323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P4 LOW</a:t>
            </a:r>
            <a:endParaRPr lang="en-US" sz="750" dirty="0"/>
          </a:p>
        </p:txBody>
      </p:sp>
      <p:sp>
        <p:nvSpPr>
          <p:cNvPr id="176" name="Shape 174"/>
          <p:cNvSpPr/>
          <p:nvPr/>
        </p:nvSpPr>
        <p:spPr>
          <a:xfrm>
            <a:off x="5093208" y="4512564"/>
            <a:ext cx="1901952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7" name="Text 175"/>
          <p:cNvSpPr/>
          <p:nvPr/>
        </p:nvSpPr>
        <p:spPr>
          <a:xfrm>
            <a:off x="5138928" y="4530852"/>
            <a:ext cx="1810512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 dispute</a:t>
            </a:r>
            <a:endParaRPr lang="en-US" sz="750" dirty="0"/>
          </a:p>
        </p:txBody>
      </p:sp>
      <p:sp>
        <p:nvSpPr>
          <p:cNvPr id="178" name="Shape 176"/>
          <p:cNvSpPr/>
          <p:nvPr/>
        </p:nvSpPr>
        <p:spPr>
          <a:xfrm>
            <a:off x="6995160" y="4512564"/>
            <a:ext cx="768096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9" name="Text 177"/>
          <p:cNvSpPr/>
          <p:nvPr/>
        </p:nvSpPr>
        <p:spPr>
          <a:xfrm>
            <a:off x="7040880" y="4530852"/>
            <a:ext cx="676656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Mgr</a:t>
            </a:r>
            <a:endParaRPr lang="en-US" sz="750" dirty="0"/>
          </a:p>
        </p:txBody>
      </p:sp>
      <p:sp>
        <p:nvSpPr>
          <p:cNvPr id="180" name="Shape 178"/>
          <p:cNvSpPr/>
          <p:nvPr/>
        </p:nvSpPr>
        <p:spPr>
          <a:xfrm>
            <a:off x="7763256" y="4512564"/>
            <a:ext cx="822960" cy="324612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81" name="Text 179"/>
          <p:cNvSpPr/>
          <p:nvPr/>
        </p:nvSpPr>
        <p:spPr>
          <a:xfrm>
            <a:off x="7808976" y="4530852"/>
            <a:ext cx="731520" cy="288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2025-04-12</a:t>
            </a: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6400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BACKLOG TRACKER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Backlog Priority Cards — Top 6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priority order — share in daily standups and escalation reviews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Backlog Tracker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51760" cy="1463040"/>
          </a:xfrm>
          <a:prstGeom prst="rect">
            <a:avLst/>
          </a:prstGeom>
          <a:solidFill>
            <a:srgbClr val="002D55"/>
          </a:solidFill>
          <a:ln w="19050">
            <a:solidFill>
              <a:srgbClr val="C62828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651760" cy="91440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313432" y="1481328"/>
            <a:ext cx="658368" cy="402336"/>
          </a:xfrm>
          <a:prstGeom prst="rect">
            <a:avLst/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313432" y="1481328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313432" y="1865376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15" name="Text 13"/>
          <p:cNvSpPr/>
          <p:nvPr/>
        </p:nvSpPr>
        <p:spPr>
          <a:xfrm>
            <a:off x="411480" y="149961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ORD-007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411480" y="168249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Umbrella Corp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11480" y="190195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€128,000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1563624" y="1938528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45 days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411480" y="2157984"/>
            <a:ext cx="246888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20" name="Text 18"/>
          <p:cNvSpPr/>
          <p:nvPr/>
        </p:nvSpPr>
        <p:spPr>
          <a:xfrm>
            <a:off x="411480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Escalated — CEO visibility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11480" y="2487168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CFO  ·  URGENT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411480" y="2651760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P1 URGENT</a:t>
            </a:r>
            <a:endParaRPr lang="en-US" sz="800" dirty="0"/>
          </a:p>
        </p:txBody>
      </p:sp>
      <p:sp>
        <p:nvSpPr>
          <p:cNvPr id="23" name="Shape 21"/>
          <p:cNvSpPr/>
          <p:nvPr/>
        </p:nvSpPr>
        <p:spPr>
          <a:xfrm>
            <a:off x="3209544" y="1389888"/>
            <a:ext cx="2651760" cy="1463040"/>
          </a:xfrm>
          <a:prstGeom prst="rect">
            <a:avLst/>
          </a:prstGeom>
          <a:solidFill>
            <a:srgbClr val="002D55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3209544" y="1389888"/>
            <a:ext cx="2651760" cy="9144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5202936" y="1481328"/>
            <a:ext cx="658368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202936" y="1481328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5202936" y="1865376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28" name="Text 26"/>
          <p:cNvSpPr/>
          <p:nvPr/>
        </p:nvSpPr>
        <p:spPr>
          <a:xfrm>
            <a:off x="3300984" y="149961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ORD-003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3300984" y="168249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Wayne Industries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3300984" y="190195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€97,000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4453128" y="1938528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31 days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3300984" y="2157984"/>
            <a:ext cx="246888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3" name="Text 31"/>
          <p:cNvSpPr/>
          <p:nvPr/>
        </p:nvSpPr>
        <p:spPr>
          <a:xfrm>
            <a:off x="3300984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Awaiting PO amendment</a:t>
            </a:r>
            <a:endParaRPr lang="en-US" sz="800" dirty="0"/>
          </a:p>
        </p:txBody>
      </p:sp>
      <p:sp>
        <p:nvSpPr>
          <p:cNvPr id="34" name="Text 32"/>
          <p:cNvSpPr/>
          <p:nvPr/>
        </p:nvSpPr>
        <p:spPr>
          <a:xfrm>
            <a:off x="3300984" y="2487168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PMO  ·  2025-04-08</a:t>
            </a: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3300984" y="2651760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HIGH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6099048" y="1389888"/>
            <a:ext cx="2651760" cy="1463040"/>
          </a:xfrm>
          <a:prstGeom prst="rect">
            <a:avLst/>
          </a:prstGeom>
          <a:solidFill>
            <a:srgbClr val="002D55"/>
          </a:solidFill>
          <a:ln w="19050">
            <a:solidFill>
              <a:srgbClr val="E651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6099048" y="1389888"/>
            <a:ext cx="2651760" cy="91440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8092440" y="1481328"/>
            <a:ext cx="658368" cy="402336"/>
          </a:xfrm>
          <a:prstGeom prst="rect">
            <a:avLst/>
          </a:prstGeom>
          <a:solidFill>
            <a:srgbClr val="E65100"/>
          </a:solidFill>
          <a:ln w="12700">
            <a:solidFill>
              <a:srgbClr val="E6510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8092440" y="1481328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800" dirty="0"/>
          </a:p>
        </p:txBody>
      </p:sp>
      <p:sp>
        <p:nvSpPr>
          <p:cNvPr id="40" name="Text 38"/>
          <p:cNvSpPr/>
          <p:nvPr/>
        </p:nvSpPr>
        <p:spPr>
          <a:xfrm>
            <a:off x="8092440" y="1865376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41" name="Text 39"/>
          <p:cNvSpPr/>
          <p:nvPr/>
        </p:nvSpPr>
        <p:spPr>
          <a:xfrm>
            <a:off x="6190488" y="149961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ORD-005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6190488" y="1682496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Nakatomi Corp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6190488" y="190195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€63,000</a:t>
            </a:r>
            <a:endParaRPr lang="en-US" sz="1000" dirty="0"/>
          </a:p>
        </p:txBody>
      </p:sp>
      <p:sp>
        <p:nvSpPr>
          <p:cNvPr id="44" name="Text 42"/>
          <p:cNvSpPr/>
          <p:nvPr/>
        </p:nvSpPr>
        <p:spPr>
          <a:xfrm>
            <a:off x="7342632" y="1938528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22 days</a:t>
            </a:r>
            <a:endParaRPr lang="en-US" sz="800" dirty="0"/>
          </a:p>
        </p:txBody>
      </p:sp>
      <p:sp>
        <p:nvSpPr>
          <p:cNvPr id="45" name="Shape 43"/>
          <p:cNvSpPr/>
          <p:nvPr/>
        </p:nvSpPr>
        <p:spPr>
          <a:xfrm>
            <a:off x="6190488" y="2157984"/>
            <a:ext cx="246888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6" name="Text 44"/>
          <p:cNvSpPr/>
          <p:nvPr/>
        </p:nvSpPr>
        <p:spPr>
          <a:xfrm>
            <a:off x="6190488" y="2194560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Compliance check pending</a:t>
            </a:r>
            <a:endParaRPr lang="en-US" sz="800" dirty="0"/>
          </a:p>
        </p:txBody>
      </p:sp>
      <p:sp>
        <p:nvSpPr>
          <p:cNvPr id="47" name="Text 45"/>
          <p:cNvSpPr/>
          <p:nvPr/>
        </p:nvSpPr>
        <p:spPr>
          <a:xfrm>
            <a:off x="6190488" y="2487168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Legal  ·  2025-04-09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6190488" y="2651760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 HIGH</a:t>
            </a:r>
            <a:endParaRPr lang="en-US" sz="800" dirty="0"/>
          </a:p>
        </p:txBody>
      </p:sp>
      <p:sp>
        <p:nvSpPr>
          <p:cNvPr id="49" name="Shape 47"/>
          <p:cNvSpPr/>
          <p:nvPr/>
        </p:nvSpPr>
        <p:spPr>
          <a:xfrm>
            <a:off x="320040" y="2999232"/>
            <a:ext cx="2651760" cy="1463040"/>
          </a:xfrm>
          <a:prstGeom prst="rect">
            <a:avLst/>
          </a:prstGeom>
          <a:solidFill>
            <a:srgbClr val="002D55"/>
          </a:solidFill>
          <a:ln w="19050">
            <a:solidFill>
              <a:srgbClr val="F9A825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0" name="Shape 48"/>
          <p:cNvSpPr/>
          <p:nvPr/>
        </p:nvSpPr>
        <p:spPr>
          <a:xfrm>
            <a:off x="320040" y="2999232"/>
            <a:ext cx="2651760" cy="9144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2313432" y="3090672"/>
            <a:ext cx="658368" cy="402336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2313432" y="3090672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1800" dirty="0"/>
          </a:p>
        </p:txBody>
      </p:sp>
      <p:sp>
        <p:nvSpPr>
          <p:cNvPr id="53" name="Text 51"/>
          <p:cNvSpPr/>
          <p:nvPr/>
        </p:nvSpPr>
        <p:spPr>
          <a:xfrm>
            <a:off x="2313432" y="3474720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54" name="Text 52"/>
          <p:cNvSpPr/>
          <p:nvPr/>
        </p:nvSpPr>
        <p:spPr>
          <a:xfrm>
            <a:off x="411480" y="310896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ORD-001</a:t>
            </a:r>
            <a:endParaRPr lang="en-US" sz="900" dirty="0"/>
          </a:p>
        </p:txBody>
      </p:sp>
      <p:sp>
        <p:nvSpPr>
          <p:cNvPr id="55" name="Text 53"/>
          <p:cNvSpPr/>
          <p:nvPr/>
        </p:nvSpPr>
        <p:spPr>
          <a:xfrm>
            <a:off x="411480" y="329184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Globex Corp</a:t>
            </a:r>
            <a:endParaRPr lang="en-US" sz="1100" dirty="0"/>
          </a:p>
        </p:txBody>
      </p:sp>
      <p:sp>
        <p:nvSpPr>
          <p:cNvPr id="56" name="Text 54"/>
          <p:cNvSpPr/>
          <p:nvPr/>
        </p:nvSpPr>
        <p:spPr>
          <a:xfrm>
            <a:off x="411480" y="3511296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€42,000</a:t>
            </a:r>
            <a:endParaRPr lang="en-US" sz="1000" dirty="0"/>
          </a:p>
        </p:txBody>
      </p:sp>
      <p:sp>
        <p:nvSpPr>
          <p:cNvPr id="57" name="Text 55"/>
          <p:cNvSpPr/>
          <p:nvPr/>
        </p:nvSpPr>
        <p:spPr>
          <a:xfrm>
            <a:off x="1563624" y="3547872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18 days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411480" y="3767328"/>
            <a:ext cx="246888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59" name="Text 57"/>
          <p:cNvSpPr/>
          <p:nvPr/>
        </p:nvSpPr>
        <p:spPr>
          <a:xfrm>
            <a:off x="411480" y="3803904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Credit limit breach</a:t>
            </a:r>
            <a:endParaRPr lang="en-US" sz="800" dirty="0"/>
          </a:p>
        </p:txBody>
      </p:sp>
      <p:sp>
        <p:nvSpPr>
          <p:cNvPr id="60" name="Text 58"/>
          <p:cNvSpPr/>
          <p:nvPr/>
        </p:nvSpPr>
        <p:spPr>
          <a:xfrm>
            <a:off x="411480" y="4096512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AR Lead  ·  2025-04-10</a:t>
            </a:r>
            <a:endParaRPr lang="en-US" sz="750" dirty="0"/>
          </a:p>
        </p:txBody>
      </p:sp>
      <p:sp>
        <p:nvSpPr>
          <p:cNvPr id="61" name="Text 59"/>
          <p:cNvSpPr/>
          <p:nvPr/>
        </p:nvSpPr>
        <p:spPr>
          <a:xfrm>
            <a:off x="411480" y="4261104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800" dirty="0"/>
          </a:p>
        </p:txBody>
      </p:sp>
      <p:sp>
        <p:nvSpPr>
          <p:cNvPr id="62" name="Shape 60"/>
          <p:cNvSpPr/>
          <p:nvPr/>
        </p:nvSpPr>
        <p:spPr>
          <a:xfrm>
            <a:off x="3209544" y="2999232"/>
            <a:ext cx="2651760" cy="1463040"/>
          </a:xfrm>
          <a:prstGeom prst="rect">
            <a:avLst/>
          </a:prstGeom>
          <a:solidFill>
            <a:srgbClr val="002D55"/>
          </a:solidFill>
          <a:ln w="19050">
            <a:solidFill>
              <a:srgbClr val="F9A825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3" name="Shape 61"/>
          <p:cNvSpPr/>
          <p:nvPr/>
        </p:nvSpPr>
        <p:spPr>
          <a:xfrm>
            <a:off x="3209544" y="2999232"/>
            <a:ext cx="2651760" cy="9144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5202936" y="3090672"/>
            <a:ext cx="658368" cy="402336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5202936" y="3090672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800" dirty="0"/>
          </a:p>
        </p:txBody>
      </p:sp>
      <p:sp>
        <p:nvSpPr>
          <p:cNvPr id="66" name="Text 64"/>
          <p:cNvSpPr/>
          <p:nvPr/>
        </p:nvSpPr>
        <p:spPr>
          <a:xfrm>
            <a:off x="5202936" y="3474720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67" name="Text 65"/>
          <p:cNvSpPr/>
          <p:nvPr/>
        </p:nvSpPr>
        <p:spPr>
          <a:xfrm>
            <a:off x="3300984" y="310896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ORD-008</a:t>
            </a:r>
            <a:endParaRPr lang="en-US" sz="900" dirty="0"/>
          </a:p>
        </p:txBody>
      </p:sp>
      <p:sp>
        <p:nvSpPr>
          <p:cNvPr id="68" name="Text 66"/>
          <p:cNvSpPr/>
          <p:nvPr/>
        </p:nvSpPr>
        <p:spPr>
          <a:xfrm>
            <a:off x="3300984" y="329184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Cyberdyne Sys</a:t>
            </a:r>
            <a:endParaRPr lang="en-US" sz="1100" dirty="0"/>
          </a:p>
        </p:txBody>
      </p:sp>
      <p:sp>
        <p:nvSpPr>
          <p:cNvPr id="69" name="Text 67"/>
          <p:cNvSpPr/>
          <p:nvPr/>
        </p:nvSpPr>
        <p:spPr>
          <a:xfrm>
            <a:off x="3300984" y="3511296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€22,000</a:t>
            </a:r>
            <a:endParaRPr lang="en-US" sz="1000" dirty="0"/>
          </a:p>
        </p:txBody>
      </p:sp>
      <p:sp>
        <p:nvSpPr>
          <p:cNvPr id="70" name="Text 68"/>
          <p:cNvSpPr/>
          <p:nvPr/>
        </p:nvSpPr>
        <p:spPr>
          <a:xfrm>
            <a:off x="4453128" y="3547872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9 days</a:t>
            </a:r>
            <a:endParaRPr lang="en-US" sz="800" dirty="0"/>
          </a:p>
        </p:txBody>
      </p:sp>
      <p:sp>
        <p:nvSpPr>
          <p:cNvPr id="71" name="Shape 69"/>
          <p:cNvSpPr/>
          <p:nvPr/>
        </p:nvSpPr>
        <p:spPr>
          <a:xfrm>
            <a:off x="3300984" y="3767328"/>
            <a:ext cx="246888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72" name="Text 70"/>
          <p:cNvSpPr/>
          <p:nvPr/>
        </p:nvSpPr>
        <p:spPr>
          <a:xfrm>
            <a:off x="3300984" y="3803904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Shipping docs missing</a:t>
            </a:r>
            <a:endParaRPr lang="en-US" sz="800" dirty="0"/>
          </a:p>
        </p:txBody>
      </p:sp>
      <p:sp>
        <p:nvSpPr>
          <p:cNvPr id="73" name="Text 71"/>
          <p:cNvSpPr/>
          <p:nvPr/>
        </p:nvSpPr>
        <p:spPr>
          <a:xfrm>
            <a:off x="3300984" y="4096512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Logistics  ·  2025-04-13</a:t>
            </a:r>
            <a:endParaRPr lang="en-US" sz="750" dirty="0"/>
          </a:p>
        </p:txBody>
      </p:sp>
      <p:sp>
        <p:nvSpPr>
          <p:cNvPr id="74" name="Text 72"/>
          <p:cNvSpPr/>
          <p:nvPr/>
        </p:nvSpPr>
        <p:spPr>
          <a:xfrm>
            <a:off x="3300984" y="4261104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800" dirty="0"/>
          </a:p>
        </p:txBody>
      </p:sp>
      <p:sp>
        <p:nvSpPr>
          <p:cNvPr id="75" name="Shape 73"/>
          <p:cNvSpPr/>
          <p:nvPr/>
        </p:nvSpPr>
        <p:spPr>
          <a:xfrm>
            <a:off x="6099048" y="2999232"/>
            <a:ext cx="2651760" cy="1463040"/>
          </a:xfrm>
          <a:prstGeom prst="rect">
            <a:avLst/>
          </a:prstGeom>
          <a:solidFill>
            <a:srgbClr val="002D55"/>
          </a:solidFill>
          <a:ln w="19050">
            <a:solidFill>
              <a:srgbClr val="F9A825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6" name="Shape 74"/>
          <p:cNvSpPr/>
          <p:nvPr/>
        </p:nvSpPr>
        <p:spPr>
          <a:xfrm>
            <a:off x="6099048" y="2999232"/>
            <a:ext cx="2651760" cy="91440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8092440" y="3090672"/>
            <a:ext cx="658368" cy="402336"/>
          </a:xfrm>
          <a:prstGeom prst="rect">
            <a:avLst/>
          </a:prstGeom>
          <a:solidFill>
            <a:srgbClr val="F9A825"/>
          </a:solidFill>
          <a:ln w="12700">
            <a:solidFill>
              <a:srgbClr val="F9A825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8092440" y="3090672"/>
            <a:ext cx="6583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800" dirty="0"/>
          </a:p>
        </p:txBody>
      </p:sp>
      <p:sp>
        <p:nvSpPr>
          <p:cNvPr id="79" name="Text 77"/>
          <p:cNvSpPr/>
          <p:nvPr/>
        </p:nvSpPr>
        <p:spPr>
          <a:xfrm>
            <a:off x="8092440" y="3474720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50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</a:t>
            </a:r>
            <a:endParaRPr lang="en-US" sz="650" dirty="0"/>
          </a:p>
        </p:txBody>
      </p:sp>
      <p:sp>
        <p:nvSpPr>
          <p:cNvPr id="80" name="Text 78"/>
          <p:cNvSpPr/>
          <p:nvPr/>
        </p:nvSpPr>
        <p:spPr>
          <a:xfrm>
            <a:off x="6190488" y="310896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ORD-004</a:t>
            </a:r>
            <a:endParaRPr lang="en-US" sz="900" dirty="0"/>
          </a:p>
        </p:txBody>
      </p:sp>
      <p:sp>
        <p:nvSpPr>
          <p:cNvPr id="81" name="Text 79"/>
          <p:cNvSpPr/>
          <p:nvPr/>
        </p:nvSpPr>
        <p:spPr>
          <a:xfrm>
            <a:off x="6190488" y="3291840"/>
            <a:ext cx="18470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Stark Tech</a:t>
            </a:r>
            <a:endParaRPr lang="en-US" sz="1100" dirty="0"/>
          </a:p>
        </p:txBody>
      </p:sp>
      <p:sp>
        <p:nvSpPr>
          <p:cNvPr id="82" name="Text 80"/>
          <p:cNvSpPr/>
          <p:nvPr/>
        </p:nvSpPr>
        <p:spPr>
          <a:xfrm>
            <a:off x="6190488" y="3511296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€15,000</a:t>
            </a:r>
            <a:endParaRPr lang="en-US" sz="1000" dirty="0"/>
          </a:p>
        </p:txBody>
      </p:sp>
      <p:sp>
        <p:nvSpPr>
          <p:cNvPr id="83" name="Text 81"/>
          <p:cNvSpPr/>
          <p:nvPr/>
        </p:nvSpPr>
        <p:spPr>
          <a:xfrm>
            <a:off x="7342632" y="3547872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Age: 7 days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6190488" y="3767328"/>
            <a:ext cx="2468880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85" name="Text 83"/>
          <p:cNvSpPr/>
          <p:nvPr/>
        </p:nvSpPr>
        <p:spPr>
          <a:xfrm>
            <a:off x="6190488" y="3803904"/>
            <a:ext cx="2468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Hold: ERP system error</a:t>
            </a:r>
            <a:endParaRPr lang="en-US" sz="800" dirty="0"/>
          </a:p>
        </p:txBody>
      </p:sp>
      <p:sp>
        <p:nvSpPr>
          <p:cNvPr id="86" name="Text 84"/>
          <p:cNvSpPr/>
          <p:nvPr/>
        </p:nvSpPr>
        <p:spPr>
          <a:xfrm>
            <a:off x="6190488" y="4096512"/>
            <a:ext cx="24688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 IT Lead  ·  2025-04-11</a:t>
            </a:r>
            <a:endParaRPr lang="en-US" sz="750" dirty="0"/>
          </a:p>
        </p:txBody>
      </p:sp>
      <p:sp>
        <p:nvSpPr>
          <p:cNvPr id="87" name="Text 85"/>
          <p:cNvSpPr/>
          <p:nvPr/>
        </p:nvSpPr>
        <p:spPr>
          <a:xfrm>
            <a:off x="6190488" y="4261104"/>
            <a:ext cx="822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9A8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 MED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S|B Resources — O2C &amp; Operations</dc:title>
  <dc:subject>PptxGenJS Presentation</dc:subject>
  <dc:creator>Soufiane Boudarraja</dc:creator>
  <cp:lastModifiedBy>Soufiane Boudarraja</cp:lastModifiedBy>
  <cp:revision>1</cp:revision>
  <dcterms:created xsi:type="dcterms:W3CDTF">2026-03-08T12:24:23Z</dcterms:created>
  <dcterms:modified xsi:type="dcterms:W3CDTF">2026-03-08T12:24:23Z</dcterms:modified>
</cp:coreProperties>
</file>