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72" r:id="rId6"/>
    <p:sldId id="271" r:id="rId7"/>
    <p:sldId id="273" r:id="rId8"/>
    <p:sldId id="280" r:id="rId9"/>
    <p:sldId id="274" r:id="rId10"/>
    <p:sldId id="275" r:id="rId11"/>
    <p:sldId id="279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5209" autoAdjust="0"/>
  </p:normalViewPr>
  <p:slideViewPr>
    <p:cSldViewPr snapToGrid="0">
      <p:cViewPr>
        <p:scale>
          <a:sx n="60" d="100"/>
          <a:sy n="60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0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40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7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1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8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8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2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90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30831-94CC-4F80-8B60-822B09CE636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BD781-B2BE-4B6C-A361-193E1167E3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3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165" y="3278963"/>
            <a:ext cx="898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Crafts regulation in Portugal in </a:t>
            </a:r>
            <a:r>
              <a:rPr lang="en-US" sz="2400" b="1" dirty="0" smtClean="0">
                <a:latin typeface="Arial Narrow" panose="020B0606020202030204" pitchFamily="34" charset="0"/>
              </a:rPr>
              <a:t>the Late </a:t>
            </a:r>
            <a:r>
              <a:rPr lang="en-US" sz="2400" b="1" dirty="0">
                <a:latin typeface="Arial Narrow" panose="020B0606020202030204" pitchFamily="34" charset="0"/>
              </a:rPr>
              <a:t>Middle Ages: 14</a:t>
            </a:r>
            <a:r>
              <a:rPr lang="en-US" sz="2400" b="1" baseline="30000" dirty="0">
                <a:latin typeface="Arial Narrow" panose="020B0606020202030204" pitchFamily="34" charset="0"/>
              </a:rPr>
              <a:t>th</a:t>
            </a:r>
            <a:r>
              <a:rPr lang="en-US" sz="2400" b="1" dirty="0">
                <a:latin typeface="Arial Narrow" panose="020B0606020202030204" pitchFamily="34" charset="0"/>
              </a:rPr>
              <a:t> - 15</a:t>
            </a:r>
            <a:r>
              <a:rPr lang="en-US" sz="2400" b="1" baseline="30000" dirty="0">
                <a:latin typeface="Arial Narrow" panose="020B0606020202030204" pitchFamily="34" charset="0"/>
              </a:rPr>
              <a:t>th</a:t>
            </a:r>
            <a:r>
              <a:rPr lang="en-US" sz="2400" b="1" dirty="0">
                <a:latin typeface="Arial Narrow" panose="020B0606020202030204" pitchFamily="34" charset="0"/>
              </a:rPr>
              <a:t> centuries</a:t>
            </a:r>
          </a:p>
          <a:p>
            <a:pPr algn="ctr"/>
            <a:endParaRPr lang="en-US" sz="2400" b="1" dirty="0">
              <a:latin typeface="Arial Narrow" panose="020B0606020202030204" pitchFamily="34" charset="0"/>
            </a:endParaRPr>
          </a:p>
          <a:p>
            <a:endParaRPr lang="pt-PT" sz="24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Medieval Illustration of a European Ba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3062" r="2052" b="36576"/>
          <a:stretch/>
        </p:blipFill>
        <p:spPr bwMode="auto">
          <a:xfrm>
            <a:off x="0" y="0"/>
            <a:ext cx="9146201" cy="3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3EF06A6-E811-41A0-B985-1D483CB05B41}"/>
              </a:ext>
            </a:extLst>
          </p:cNvPr>
          <p:cNvSpPr txBox="1">
            <a:spLocks/>
          </p:cNvSpPr>
          <p:nvPr/>
        </p:nvSpPr>
        <p:spPr>
          <a:xfrm>
            <a:off x="577461" y="4640033"/>
            <a:ext cx="3455404" cy="122536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latin typeface="Arial Narrow" panose="020B0606020202030204" pitchFamily="34" charset="0"/>
              </a:rPr>
              <a:t>Arnaldo</a:t>
            </a:r>
            <a:r>
              <a:rPr lang="en-US" sz="1800" b="1" dirty="0">
                <a:latin typeface="Arial Narrow" panose="020B0606020202030204" pitchFamily="34" charset="0"/>
              </a:rPr>
              <a:t> Sousa </a:t>
            </a:r>
            <a:r>
              <a:rPr lang="en-US" sz="1800" b="1" dirty="0" err="1">
                <a:latin typeface="Arial Narrow" panose="020B0606020202030204" pitchFamily="34" charset="0"/>
              </a:rPr>
              <a:t>Melo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(</a:t>
            </a:r>
            <a:r>
              <a:rPr lang="en-US" sz="1800" dirty="0">
                <a:latin typeface="Arial Narrow" panose="020B0606020202030204" pitchFamily="34" charset="0"/>
              </a:rPr>
              <a:t>Lab2PT – </a:t>
            </a:r>
            <a:r>
              <a:rPr lang="en-US" sz="1800" dirty="0" smtClean="0">
                <a:latin typeface="Arial Narrow" panose="020B0606020202030204" pitchFamily="34" charset="0"/>
              </a:rPr>
              <a:t>University  of </a:t>
            </a:r>
            <a:r>
              <a:rPr lang="en-US" sz="1800" dirty="0">
                <a:latin typeface="Arial Narrow" panose="020B0606020202030204" pitchFamily="34" charset="0"/>
              </a:rPr>
              <a:t>Minho</a:t>
            </a:r>
            <a:r>
              <a:rPr lang="en-US" sz="1800" dirty="0" smtClean="0">
                <a:latin typeface="Arial Narrow" panose="020B0606020202030204" pitchFamily="34" charset="0"/>
              </a:rPr>
              <a:t>)</a:t>
            </a:r>
            <a:r>
              <a:rPr lang="pt-PT" sz="1800" dirty="0" smtClean="0">
                <a:latin typeface="Arial Narrow" panose="020B0606020202030204" pitchFamily="34" charset="0"/>
              </a:rPr>
              <a:t> </a:t>
            </a:r>
            <a:endParaRPr lang="pt-PT" sz="1800" dirty="0">
              <a:latin typeface="Arial Narrow" panose="020B0606020202030204" pitchFamily="34" charset="0"/>
            </a:endParaRPr>
          </a:p>
          <a:p>
            <a:r>
              <a:rPr lang="pt-PT" sz="1800" b="1" dirty="0">
                <a:latin typeface="Arial Narrow" panose="020B0606020202030204" pitchFamily="34" charset="0"/>
              </a:rPr>
              <a:t> Joana Sequeira </a:t>
            </a:r>
          </a:p>
          <a:p>
            <a:r>
              <a:rPr lang="pt-PT" sz="1800" dirty="0">
                <a:latin typeface="Arial Narrow" panose="020B0606020202030204" pitchFamily="34" charset="0"/>
              </a:rPr>
              <a:t>(</a:t>
            </a:r>
            <a:r>
              <a:rPr lang="pt-PT" sz="1800" dirty="0" smtClean="0">
                <a:latin typeface="Arial Narrow" panose="020B0606020202030204" pitchFamily="34" charset="0"/>
              </a:rPr>
              <a:t>CITCEM- </a:t>
            </a:r>
            <a:r>
              <a:rPr lang="pt-PT" sz="1800" dirty="0" err="1" smtClean="0">
                <a:latin typeface="Arial Narrow" panose="020B0606020202030204" pitchFamily="34" charset="0"/>
              </a:rPr>
              <a:t>Faculty</a:t>
            </a:r>
            <a:r>
              <a:rPr lang="pt-PT" sz="1800" dirty="0" smtClean="0">
                <a:latin typeface="Arial Narrow" panose="020B0606020202030204" pitchFamily="34" charset="0"/>
              </a:rPr>
              <a:t> </a:t>
            </a:r>
            <a:r>
              <a:rPr lang="pt-PT" sz="1800" dirty="0" err="1" smtClean="0">
                <a:latin typeface="Arial Narrow" panose="020B0606020202030204" pitchFamily="34" charset="0"/>
              </a:rPr>
              <a:t>of</a:t>
            </a:r>
            <a:r>
              <a:rPr lang="pt-PT" sz="1800" dirty="0" smtClean="0">
                <a:latin typeface="Arial Narrow" panose="020B0606020202030204" pitchFamily="34" charset="0"/>
              </a:rPr>
              <a:t> </a:t>
            </a:r>
            <a:r>
              <a:rPr lang="pt-PT" sz="1800" dirty="0" err="1" smtClean="0">
                <a:latin typeface="Arial Narrow" panose="020B0606020202030204" pitchFamily="34" charset="0"/>
              </a:rPr>
              <a:t>Arts</a:t>
            </a:r>
            <a:r>
              <a:rPr lang="pt-PT" sz="1800" dirty="0" smtClean="0">
                <a:latin typeface="Arial Narrow" panose="020B0606020202030204" pitchFamily="34" charset="0"/>
              </a:rPr>
              <a:t>, </a:t>
            </a:r>
            <a:r>
              <a:rPr lang="pt-PT" sz="1800" dirty="0" err="1" smtClean="0">
                <a:latin typeface="Arial Narrow" panose="020B0606020202030204" pitchFamily="34" charset="0"/>
              </a:rPr>
              <a:t>University</a:t>
            </a:r>
            <a:r>
              <a:rPr lang="pt-PT" sz="1800" dirty="0" smtClean="0">
                <a:latin typeface="Arial Narrow" panose="020B0606020202030204" pitchFamily="34" charset="0"/>
              </a:rPr>
              <a:t> </a:t>
            </a:r>
            <a:r>
              <a:rPr lang="pt-PT" sz="1800" dirty="0" err="1" smtClean="0">
                <a:latin typeface="Arial Narrow" panose="020B0606020202030204" pitchFamily="34" charset="0"/>
              </a:rPr>
              <a:t>of</a:t>
            </a:r>
            <a:r>
              <a:rPr lang="pt-PT" sz="1800" dirty="0" smtClean="0">
                <a:latin typeface="Arial Narrow" panose="020B0606020202030204" pitchFamily="34" charset="0"/>
              </a:rPr>
              <a:t> Porto)</a:t>
            </a:r>
            <a:endParaRPr lang="pt-PT" sz="1800" dirty="0">
              <a:latin typeface="Arial Narrow" panose="020B0606020202030204" pitchFamily="34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022230C-20E9-4410-8627-F0AB5A18F32D}"/>
              </a:ext>
            </a:extLst>
          </p:cNvPr>
          <p:cNvCxnSpPr/>
          <p:nvPr/>
        </p:nvCxnSpPr>
        <p:spPr>
          <a:xfrm flipV="1">
            <a:off x="4337046" y="4598322"/>
            <a:ext cx="0" cy="1308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12048" b="16416"/>
          <a:stretch/>
        </p:blipFill>
        <p:spPr>
          <a:xfrm>
            <a:off x="4641228" y="4627359"/>
            <a:ext cx="3980893" cy="12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b. 317.2Â° Folio 24 ver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7" t="16887" r="38908" b="23113"/>
          <a:stretch/>
        </p:blipFill>
        <p:spPr bwMode="auto">
          <a:xfrm>
            <a:off x="0" y="0"/>
            <a:ext cx="1460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de movimento para a direita 3"/>
          <p:cNvSpPr/>
          <p:nvPr/>
        </p:nvSpPr>
        <p:spPr>
          <a:xfrm>
            <a:off x="1483475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653171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HOW?→ </a:t>
            </a:r>
            <a:r>
              <a:rPr lang="pt-PT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Methodologies</a:t>
            </a:r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3475" y="1106905"/>
            <a:ext cx="713113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latin typeface="Arial Narrow" panose="020B0606020202030204" pitchFamily="34" charset="0"/>
              </a:rPr>
              <a:t>EXPECTED OUTPUTS</a:t>
            </a:r>
          </a:p>
          <a:p>
            <a:pPr>
              <a:lnSpc>
                <a:spcPct val="150000"/>
              </a:lnSpc>
            </a:pPr>
            <a:endParaRPr lang="pt-PT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Participation in national and international scientific events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Publication of articles and chapters in journals and books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Participation of team members in PhD and Master seminars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Organization of conferences, free courses and seminars for the general public, in cooperation with civic societies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Creation of a </a:t>
            </a:r>
            <a:r>
              <a:rPr lang="en-GB" dirty="0" smtClean="0">
                <a:latin typeface="Arial Narrow" panose="020B0606020202030204" pitchFamily="34" charset="0"/>
              </a:rPr>
              <a:t>website</a:t>
            </a:r>
            <a:r>
              <a:rPr lang="en-GB" dirty="0" smtClean="0">
                <a:latin typeface="Arial Narrow" panose="020B0606020202030204" pitchFamily="34" charset="0"/>
              </a:rPr>
              <a:t>, a  </a:t>
            </a:r>
            <a:r>
              <a:rPr lang="en-GB" dirty="0" smtClean="0">
                <a:latin typeface="Arial Narrow" panose="020B0606020202030204" pitchFamily="34" charset="0"/>
              </a:rPr>
              <a:t>blog </a:t>
            </a:r>
            <a:r>
              <a:rPr lang="en-GB" dirty="0" smtClean="0">
                <a:latin typeface="Arial Narrow" panose="020B0606020202030204" pitchFamily="34" charset="0"/>
              </a:rPr>
              <a:t>and a Facebook page for dissemination of the project’s activities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Organization of a </a:t>
            </a:r>
            <a:r>
              <a:rPr lang="en-GB" b="1" dirty="0" smtClean="0">
                <a:latin typeface="Arial Narrow" panose="020B0606020202030204" pitchFamily="34" charset="0"/>
              </a:rPr>
              <a:t>final congress/conference </a:t>
            </a:r>
            <a:r>
              <a:rPr lang="en-GB" dirty="0" smtClean="0">
                <a:latin typeface="Arial Narrow" panose="020B0606020202030204" pitchFamily="34" charset="0"/>
              </a:rPr>
              <a:t>to present the project’s results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</a:rPr>
              <a:t>Publication of a </a:t>
            </a:r>
            <a:r>
              <a:rPr lang="en-GB" b="1" dirty="0" smtClean="0">
                <a:latin typeface="Arial Narrow" panose="020B0606020202030204" pitchFamily="34" charset="0"/>
              </a:rPr>
              <a:t>collective book </a:t>
            </a:r>
            <a:r>
              <a:rPr lang="en-GB" dirty="0" smtClean="0">
                <a:latin typeface="Arial Narrow" panose="020B0606020202030204" pitchFamily="34" charset="0"/>
              </a:rPr>
              <a:t>with the project’s results</a:t>
            </a:r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65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165" y="3278963"/>
            <a:ext cx="898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Crafts regulation in Portugal in </a:t>
            </a:r>
            <a:r>
              <a:rPr lang="en-US" sz="2400" b="1" dirty="0" smtClean="0">
                <a:latin typeface="Arial Narrow" panose="020B0606020202030204" pitchFamily="34" charset="0"/>
              </a:rPr>
              <a:t>the Late </a:t>
            </a:r>
            <a:r>
              <a:rPr lang="en-US" sz="2400" b="1" dirty="0">
                <a:latin typeface="Arial Narrow" panose="020B0606020202030204" pitchFamily="34" charset="0"/>
              </a:rPr>
              <a:t>Middle Ages: 14</a:t>
            </a:r>
            <a:r>
              <a:rPr lang="en-US" sz="2400" b="1" baseline="30000" dirty="0">
                <a:latin typeface="Arial Narrow" panose="020B0606020202030204" pitchFamily="34" charset="0"/>
              </a:rPr>
              <a:t>th</a:t>
            </a:r>
            <a:r>
              <a:rPr lang="en-US" sz="2400" b="1" dirty="0">
                <a:latin typeface="Arial Narrow" panose="020B0606020202030204" pitchFamily="34" charset="0"/>
              </a:rPr>
              <a:t> - 15</a:t>
            </a:r>
            <a:r>
              <a:rPr lang="en-US" sz="2400" b="1" baseline="30000" dirty="0">
                <a:latin typeface="Arial Narrow" panose="020B0606020202030204" pitchFamily="34" charset="0"/>
              </a:rPr>
              <a:t>th</a:t>
            </a:r>
            <a:r>
              <a:rPr lang="en-US" sz="2400" b="1" dirty="0">
                <a:latin typeface="Arial Narrow" panose="020B0606020202030204" pitchFamily="34" charset="0"/>
              </a:rPr>
              <a:t> centuries</a:t>
            </a:r>
          </a:p>
          <a:p>
            <a:pPr algn="ctr"/>
            <a:endParaRPr lang="en-US" sz="2400" b="1" dirty="0">
              <a:latin typeface="Arial Narrow" panose="020B0606020202030204" pitchFamily="34" charset="0"/>
            </a:endParaRPr>
          </a:p>
          <a:p>
            <a:endParaRPr lang="pt-PT" sz="24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Medieval Illustration of a European Ba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" t="3062" r="2052" b="36576"/>
          <a:stretch/>
        </p:blipFill>
        <p:spPr bwMode="auto">
          <a:xfrm>
            <a:off x="0" y="0"/>
            <a:ext cx="9146201" cy="3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3EF06A6-E811-41A0-B985-1D483CB05B41}"/>
              </a:ext>
            </a:extLst>
          </p:cNvPr>
          <p:cNvSpPr txBox="1">
            <a:spLocks/>
          </p:cNvSpPr>
          <p:nvPr/>
        </p:nvSpPr>
        <p:spPr>
          <a:xfrm>
            <a:off x="577461" y="4640033"/>
            <a:ext cx="3455404" cy="122536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latin typeface="Arial Narrow" panose="020B0606020202030204" pitchFamily="34" charset="0"/>
              </a:rPr>
              <a:t>Arnaldo</a:t>
            </a:r>
            <a:r>
              <a:rPr lang="en-US" sz="1800" b="1" dirty="0">
                <a:latin typeface="Arial Narrow" panose="020B0606020202030204" pitchFamily="34" charset="0"/>
              </a:rPr>
              <a:t> Sousa </a:t>
            </a:r>
            <a:r>
              <a:rPr lang="en-US" sz="1800" b="1" dirty="0" err="1">
                <a:latin typeface="Arial Narrow" panose="020B0606020202030204" pitchFamily="34" charset="0"/>
              </a:rPr>
              <a:t>Melo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amelo@ics.uminho.pt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pt-PT" sz="1800" b="1" dirty="0" smtClean="0">
                <a:latin typeface="Arial Narrow" panose="020B0606020202030204" pitchFamily="34" charset="0"/>
              </a:rPr>
              <a:t> </a:t>
            </a:r>
            <a:r>
              <a:rPr lang="pt-PT" sz="1800" b="1" dirty="0">
                <a:latin typeface="Arial Narrow" panose="020B0606020202030204" pitchFamily="34" charset="0"/>
              </a:rPr>
              <a:t>Joana Sequeira </a:t>
            </a:r>
          </a:p>
          <a:p>
            <a:r>
              <a:rPr lang="pt-PT" sz="1800" dirty="0" smtClean="0">
                <a:latin typeface="Arial Narrow" panose="020B0606020202030204" pitchFamily="34" charset="0"/>
              </a:rPr>
              <a:t>jsequeira@letras.up.pt</a:t>
            </a:r>
            <a:endParaRPr lang="pt-PT" sz="1800" dirty="0">
              <a:latin typeface="Arial Narrow" panose="020B0606020202030204" pitchFamily="34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022230C-20E9-4410-8627-F0AB5A18F32D}"/>
              </a:ext>
            </a:extLst>
          </p:cNvPr>
          <p:cNvCxnSpPr/>
          <p:nvPr/>
        </p:nvCxnSpPr>
        <p:spPr>
          <a:xfrm flipV="1">
            <a:off x="4337046" y="4598322"/>
            <a:ext cx="0" cy="1308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2048" b="16416"/>
          <a:stretch/>
        </p:blipFill>
        <p:spPr>
          <a:xfrm>
            <a:off x="4641228" y="4627359"/>
            <a:ext cx="3980893" cy="12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19250" y="547938"/>
            <a:ext cx="5833812" cy="5438274"/>
            <a:chOff x="1619250" y="547938"/>
            <a:chExt cx="5833812" cy="5438274"/>
          </a:xfrm>
        </p:grpSpPr>
        <p:sp>
          <p:nvSpPr>
            <p:cNvPr id="3" name="CaixaDeTexto 2"/>
            <p:cNvSpPr txBox="1"/>
            <p:nvPr/>
          </p:nvSpPr>
          <p:spPr>
            <a:xfrm>
              <a:off x="3762376" y="1361428"/>
              <a:ext cx="250808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PT" sz="3000" b="1" dirty="0" smtClean="0">
                  <a:latin typeface="Arial Narrow" panose="020B0606020202030204" pitchFamily="34" charset="0"/>
                </a:rPr>
                <a:t>WHAT?</a:t>
              </a:r>
            </a:p>
            <a:p>
              <a:pPr>
                <a:lnSpc>
                  <a:spcPct val="200000"/>
                </a:lnSpc>
              </a:pPr>
              <a:r>
                <a:rPr lang="pt-PT" sz="3000" b="1" dirty="0" smtClean="0">
                  <a:latin typeface="Arial Narrow" panose="020B0606020202030204" pitchFamily="34" charset="0"/>
                </a:rPr>
                <a:t>WHAT FOR?</a:t>
              </a:r>
            </a:p>
            <a:p>
              <a:pPr>
                <a:lnSpc>
                  <a:spcPct val="200000"/>
                </a:lnSpc>
              </a:pPr>
              <a:r>
                <a:rPr lang="pt-PT" sz="3000" b="1" dirty="0">
                  <a:latin typeface="Arial Narrow" panose="020B0606020202030204" pitchFamily="34" charset="0"/>
                </a:rPr>
                <a:t>WHO?</a:t>
              </a:r>
            </a:p>
            <a:p>
              <a:pPr>
                <a:lnSpc>
                  <a:spcPct val="200000"/>
                </a:lnSpc>
              </a:pPr>
              <a:r>
                <a:rPr lang="pt-PT" sz="3000" b="1" dirty="0" smtClean="0">
                  <a:latin typeface="Arial Narrow" panose="020B0606020202030204" pitchFamily="34" charset="0"/>
                </a:rPr>
                <a:t>HOW?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619250" y="547938"/>
              <a:ext cx="5833812" cy="54382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9463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ta de movimento para a direita 26"/>
          <p:cNvSpPr/>
          <p:nvPr/>
        </p:nvSpPr>
        <p:spPr>
          <a:xfrm>
            <a:off x="0" y="-9525"/>
            <a:ext cx="2983553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73194" y="997822"/>
            <a:ext cx="3913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 Narrow" panose="020B0606020202030204" pitchFamily="34" charset="0"/>
              </a:rPr>
              <a:t>MEDCRAFTS  </a:t>
            </a:r>
            <a:r>
              <a:rPr lang="pt-PT" dirty="0" smtClean="0">
                <a:latin typeface="Arial Narrow" panose="020B0606020202030204" pitchFamily="34" charset="0"/>
              </a:rPr>
              <a:t>PTDC/HAR-HIS/31427/2017</a:t>
            </a:r>
            <a:endParaRPr lang="pt-PT" b="1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algn="just"/>
            <a:r>
              <a:rPr lang="en-GB" dirty="0" smtClean="0">
                <a:latin typeface="Arial Narrow" panose="020B0606020202030204" pitchFamily="34" charset="0"/>
              </a:rPr>
              <a:t>Study of the </a:t>
            </a:r>
            <a:r>
              <a:rPr lang="en-GB" b="1" dirty="0" smtClean="0">
                <a:latin typeface="Arial Narrow" panose="020B0606020202030204" pitchFamily="34" charset="0"/>
              </a:rPr>
              <a:t>regulations of crafts activities in late medieval Portugal</a:t>
            </a:r>
            <a:r>
              <a:rPr lang="en-GB" dirty="0" smtClean="0">
                <a:latin typeface="Arial Narrow" panose="020B0606020202030204" pitchFamily="34" charset="0"/>
              </a:rPr>
              <a:t>, in the 14th and 15th centuries, through the analysis of several </a:t>
            </a:r>
            <a:r>
              <a:rPr lang="en-GB" b="1" dirty="0" smtClean="0">
                <a:latin typeface="Arial Narrow" panose="020B0606020202030204" pitchFamily="34" charset="0"/>
              </a:rPr>
              <a:t>Portuguese towns</a:t>
            </a:r>
            <a:r>
              <a:rPr lang="en-GB" dirty="0" smtClean="0">
                <a:latin typeface="Arial Narrow" panose="020B0606020202030204" pitchFamily="34" charset="0"/>
              </a:rPr>
              <a:t>, from different regions, in a </a:t>
            </a:r>
            <a:r>
              <a:rPr lang="en-GB" b="1" dirty="0" smtClean="0">
                <a:latin typeface="Arial Narrow" panose="020B0606020202030204" pitchFamily="34" charset="0"/>
              </a:rPr>
              <a:t>comparative perspective</a:t>
            </a:r>
            <a:r>
              <a:rPr lang="en-GB" dirty="0" smtClean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algn="just"/>
            <a:endParaRPr lang="pt-PT" dirty="0">
              <a:latin typeface="Arial Narrow" panose="020B0606020202030204" pitchFamily="34" charset="0"/>
            </a:endParaRPr>
          </a:p>
          <a:p>
            <a:endParaRPr lang="pt-PT" dirty="0" smtClean="0">
              <a:latin typeface="Arial Narrow" panose="020B0606020202030204" pitchFamily="34" charset="0"/>
            </a:endParaRPr>
          </a:p>
          <a:p>
            <a:endParaRPr lang="pt-PT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http://www.d-maps.com/m/europa/portugal/portugal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9525"/>
            <a:ext cx="4716462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6735763" y="729823"/>
            <a:ext cx="649097" cy="322690"/>
            <a:chOff x="6735763" y="729823"/>
            <a:chExt cx="649097" cy="322690"/>
          </a:xfrm>
        </p:grpSpPr>
        <p:pic>
          <p:nvPicPr>
            <p:cNvPr id="12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873125"/>
              <a:ext cx="1793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6838950" y="729823"/>
              <a:ext cx="545910" cy="28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Braga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915150" y="1003707"/>
            <a:ext cx="933023" cy="276999"/>
            <a:chOff x="6915150" y="1003707"/>
            <a:chExt cx="933023" cy="276999"/>
          </a:xfrm>
        </p:grpSpPr>
        <p:pic>
          <p:nvPicPr>
            <p:cNvPr id="15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50" y="1052513"/>
              <a:ext cx="1793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7015659" y="1003707"/>
              <a:ext cx="832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Guimarães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416675" y="1311275"/>
            <a:ext cx="612360" cy="322090"/>
            <a:chOff x="6416675" y="1311275"/>
            <a:chExt cx="612360" cy="322090"/>
          </a:xfrm>
        </p:grpSpPr>
        <p:pic>
          <p:nvPicPr>
            <p:cNvPr id="11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675" y="1311275"/>
              <a:ext cx="180975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6469476" y="1356366"/>
              <a:ext cx="559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Porto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659563" y="2469377"/>
            <a:ext cx="850142" cy="276999"/>
            <a:chOff x="6659563" y="2469377"/>
            <a:chExt cx="850142" cy="276999"/>
          </a:xfrm>
        </p:grpSpPr>
        <p:pic>
          <p:nvPicPr>
            <p:cNvPr id="16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2503489"/>
              <a:ext cx="1793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6800021" y="2469377"/>
              <a:ext cx="709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Coimbra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336506" y="3830637"/>
            <a:ext cx="794886" cy="339726"/>
            <a:chOff x="6336506" y="3830637"/>
            <a:chExt cx="794886" cy="339726"/>
          </a:xfrm>
        </p:grpSpPr>
        <p:pic>
          <p:nvPicPr>
            <p:cNvPr id="17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06" y="3830637"/>
              <a:ext cx="1793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6367117" y="3893364"/>
              <a:ext cx="764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Santarém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656380" y="4175939"/>
            <a:ext cx="627797" cy="457974"/>
            <a:chOff x="5656380" y="4175939"/>
            <a:chExt cx="627797" cy="457974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088" y="4452938"/>
              <a:ext cx="1809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5656380" y="4175939"/>
              <a:ext cx="627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Lisboa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155531" y="4633913"/>
            <a:ext cx="797386" cy="279638"/>
            <a:chOff x="6155531" y="4633913"/>
            <a:chExt cx="797386" cy="279638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31" y="4695825"/>
              <a:ext cx="1809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6284177" y="4633913"/>
              <a:ext cx="668740" cy="27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Setúbal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088188" y="4599801"/>
            <a:ext cx="759985" cy="386537"/>
            <a:chOff x="7088188" y="4599801"/>
            <a:chExt cx="759985" cy="386537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188" y="4805363"/>
              <a:ext cx="1809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7165785" y="4599801"/>
              <a:ext cx="682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Évora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77733" y="3111925"/>
            <a:ext cx="40067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Integrated vision of regulation systems and social practices in their historical context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Comparative approach to determine similarities and specificities between different regions and towns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Focus on the relations between craftsmen and public authorities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Holistic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en-GB" dirty="0" smtClean="0">
                <a:latin typeface="Arial Narrow" panose="020B0606020202030204" pitchFamily="34" charset="0"/>
              </a:rPr>
              <a:t>analysis including all forms of craft’s regulations (statutes, ordinances, judicial sentences, etc.)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5866143" y="6018662"/>
            <a:ext cx="2363455" cy="798394"/>
            <a:chOff x="5866143" y="6018662"/>
            <a:chExt cx="2363455" cy="798394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781" y="6500813"/>
              <a:ext cx="1809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7088188" y="6291862"/>
              <a:ext cx="504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smtClean="0">
                  <a:latin typeface="Arial Narrow" panose="020B0606020202030204" pitchFamily="34" charset="0"/>
                </a:rPr>
                <a:t>Loulé</a:t>
              </a:r>
              <a:endParaRPr lang="pt-PT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866143" y="6018662"/>
              <a:ext cx="2363455" cy="79839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98438" y="321183"/>
            <a:ext cx="25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WHAT? → </a:t>
            </a:r>
            <a:r>
              <a:rPr lang="pt-PT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Definition</a:t>
            </a:r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7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5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de movimento para a direita 3"/>
          <p:cNvSpPr/>
          <p:nvPr/>
        </p:nvSpPr>
        <p:spPr>
          <a:xfrm>
            <a:off x="1445584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FOR? → </a:t>
            </a:r>
            <a:r>
              <a:rPr lang="pt-PT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Objectives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2197" y="1144019"/>
            <a:ext cx="724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Develop an in-depth study of the reality of craft’s activities in Portugal, namely its organization and production structures, its spatial integration and its real estate properties</a:t>
            </a: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Reinforce the idea of the existence of multiple models of craft’s regulation and organisation in medieval Europe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Contribute for the knowledge about the economic and social evolution of Portugal during the crucial era of maritime expansion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Understand the diversity and specificity of crafts organisations and regulations in Portuguese towns and regions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Understand the particularities of the Portuguese evolution and the similarities with other European regions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Contribute for the development of an hypothetical circulation of ideas and models in Europe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Determine the influence of Islamic tradition in craft’s activities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Provide data and conclusions for other research projects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Narrow" panose="020B0606020202030204" pitchFamily="34" charset="0"/>
              </a:rPr>
              <a:t>Rediscover historical memory with potential to be applied in cultural and touristic projects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de movimento para a direita 1"/>
          <p:cNvSpPr/>
          <p:nvPr/>
        </p:nvSpPr>
        <p:spPr>
          <a:xfrm>
            <a:off x="1445584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WHO? → Research team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31060" y="1474091"/>
            <a:ext cx="76129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Arial Narrow" panose="020B0606020202030204" pitchFamily="34" charset="0"/>
              </a:rPr>
              <a:t>PI </a:t>
            </a:r>
            <a:r>
              <a:rPr lang="pt-PT" sz="2000" b="1" dirty="0">
                <a:latin typeface="Arial Narrow" panose="020B0606020202030204" pitchFamily="34" charset="0"/>
              </a:rPr>
              <a:t>→ </a:t>
            </a:r>
            <a:r>
              <a:rPr lang="pt-PT" sz="2000" b="1" dirty="0" smtClean="0">
                <a:latin typeface="Arial Narrow" panose="020B0606020202030204" pitchFamily="34" charset="0"/>
              </a:rPr>
              <a:t>Arnaldo Melo </a:t>
            </a:r>
            <a:r>
              <a:rPr lang="en-US" sz="2000" dirty="0">
                <a:latin typeface="Arial Narrow" panose="020B0606020202030204" pitchFamily="34" charset="0"/>
              </a:rPr>
              <a:t>(Lab2PT – University  of Minho)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</a:p>
          <a:p>
            <a:endParaRPr lang="pt-PT" sz="2000" b="1" dirty="0">
              <a:latin typeface="Arial Narrow" panose="020B0606020202030204" pitchFamily="34" charset="0"/>
            </a:endParaRPr>
          </a:p>
          <a:p>
            <a:r>
              <a:rPr lang="pt-PT" sz="2000" b="1" dirty="0" err="1" smtClean="0">
                <a:latin typeface="Arial Narrow" panose="020B0606020202030204" pitchFamily="34" charset="0"/>
              </a:rPr>
              <a:t>Co-PI</a:t>
            </a:r>
            <a:r>
              <a:rPr lang="pt-PT" sz="2000" b="1" dirty="0" smtClean="0">
                <a:latin typeface="Arial Narrow" panose="020B0606020202030204" pitchFamily="34" charset="0"/>
              </a:rPr>
              <a:t> → Joana Sequeira </a:t>
            </a:r>
            <a:r>
              <a:rPr lang="pt-PT" sz="2000" dirty="0">
                <a:latin typeface="Arial Narrow" panose="020B0606020202030204" pitchFamily="34" charset="0"/>
              </a:rPr>
              <a:t>(CITCEM- </a:t>
            </a:r>
            <a:r>
              <a:rPr lang="pt-PT" sz="2000" dirty="0" err="1">
                <a:latin typeface="Arial Narrow" panose="020B0606020202030204" pitchFamily="34" charset="0"/>
              </a:rPr>
              <a:t>Faculty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of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Arts</a:t>
            </a:r>
            <a:r>
              <a:rPr lang="pt-PT" sz="2000" dirty="0">
                <a:latin typeface="Arial Narrow" panose="020B0606020202030204" pitchFamily="34" charset="0"/>
              </a:rPr>
              <a:t>, </a:t>
            </a:r>
            <a:r>
              <a:rPr lang="pt-PT" sz="2000" dirty="0" err="1">
                <a:latin typeface="Arial Narrow" panose="020B0606020202030204" pitchFamily="34" charset="0"/>
              </a:rPr>
              <a:t>University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of</a:t>
            </a:r>
            <a:r>
              <a:rPr lang="pt-PT" sz="2000" dirty="0">
                <a:latin typeface="Arial Narrow" panose="020B0606020202030204" pitchFamily="34" charset="0"/>
              </a:rPr>
              <a:t> Porto)</a:t>
            </a:r>
          </a:p>
          <a:p>
            <a:endParaRPr lang="pt-PT" sz="2000" b="1" dirty="0">
              <a:latin typeface="Arial Narrow" panose="020B0606020202030204" pitchFamily="34" charset="0"/>
            </a:endParaRPr>
          </a:p>
          <a:p>
            <a:r>
              <a:rPr lang="pt-PT" sz="2000" b="1" dirty="0" smtClean="0">
                <a:latin typeface="Arial Narrow" panose="020B0606020202030204" pitchFamily="34" charset="0"/>
              </a:rPr>
              <a:t>6 PORTUGUESE UNIVERSITIES = 29 RESEARCHERS</a:t>
            </a:r>
          </a:p>
          <a:p>
            <a:endParaRPr lang="pt-PT" sz="2000" b="1" dirty="0">
              <a:latin typeface="Arial Narrow" panose="020B0606020202030204" pitchFamily="34" charset="0"/>
            </a:endParaRPr>
          </a:p>
          <a:p>
            <a:r>
              <a:rPr lang="pt-PT" sz="2000" b="1" dirty="0">
                <a:latin typeface="Arial Narrow" panose="020B0606020202030204" pitchFamily="34" charset="0"/>
              </a:rPr>
              <a:t>8</a:t>
            </a:r>
            <a:r>
              <a:rPr lang="pt-PT" sz="2000" b="1" dirty="0" smtClean="0">
                <a:latin typeface="Arial Narrow" panose="020B0606020202030204" pitchFamily="34" charset="0"/>
              </a:rPr>
              <a:t> FOREIGN CONSULTANTS</a:t>
            </a:r>
          </a:p>
          <a:p>
            <a:endParaRPr lang="pt-PT" sz="2400" b="1" dirty="0" smtClean="0">
              <a:latin typeface="Arial Narrow" panose="020B0606020202030204" pitchFamily="34" charset="0"/>
            </a:endParaRPr>
          </a:p>
          <a:p>
            <a:endParaRPr lang="pt-PT" b="1" dirty="0">
              <a:latin typeface="Arial Narrow" panose="020B0606020202030204" pitchFamily="34" charset="0"/>
            </a:endParaRPr>
          </a:p>
          <a:p>
            <a:endParaRPr lang="pt-PT" b="1" dirty="0">
              <a:latin typeface="Arial Narrow" panose="020B0606020202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531060" y="4066674"/>
            <a:ext cx="7579895" cy="2062477"/>
            <a:chOff x="1531060" y="4644190"/>
            <a:chExt cx="7579895" cy="1484961"/>
          </a:xfrm>
        </p:grpSpPr>
        <p:sp>
          <p:nvSpPr>
            <p:cNvPr id="6" name="Seta para baixo 5"/>
            <p:cNvSpPr/>
            <p:nvPr/>
          </p:nvSpPr>
          <p:spPr>
            <a:xfrm>
              <a:off x="1574695" y="4644190"/>
              <a:ext cx="7155740" cy="8027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531060" y="5790597"/>
              <a:ext cx="7579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latin typeface="Arial Narrow" panose="020B0606020202030204" pitchFamily="34" charset="0"/>
                </a:rPr>
                <a:t>WIDERANGING TEAM OF SPECIALISTS FOR AN INTEGRATED AND COMPARATIVE STUDY </a:t>
              </a:r>
              <a:endParaRPr lang="pt-PT" sz="16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0" name="Picture 2" descr="Amb. 317.2Â° Folio 93 ver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4" t="27789" r="48763" b="11789"/>
          <a:stretch/>
        </p:blipFill>
        <p:spPr bwMode="auto">
          <a:xfrm>
            <a:off x="0" y="0"/>
            <a:ext cx="149191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de movimento para a direita 1"/>
          <p:cNvSpPr/>
          <p:nvPr/>
        </p:nvSpPr>
        <p:spPr>
          <a:xfrm>
            <a:off x="1445584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WHO? → Research team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4" name="Picture 10" descr="Resultado de imagem para faculdade de letras da universidade de coimbr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6" y="4740980"/>
            <a:ext cx="1820132" cy="1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33" y="5386867"/>
            <a:ext cx="2193759" cy="350144"/>
          </a:xfrm>
          <a:prstGeom prst="rect">
            <a:avLst/>
          </a:prstGeom>
        </p:spPr>
      </p:pic>
      <p:sp>
        <p:nvSpPr>
          <p:cNvPr id="18" name="Chaveta à direita 17"/>
          <p:cNvSpPr/>
          <p:nvPr/>
        </p:nvSpPr>
        <p:spPr>
          <a:xfrm>
            <a:off x="5979769" y="5003017"/>
            <a:ext cx="280792" cy="1015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3" name="Grupo 12"/>
          <p:cNvGrpSpPr/>
          <p:nvPr/>
        </p:nvGrpSpPr>
        <p:grpSpPr>
          <a:xfrm>
            <a:off x="1601159" y="3270319"/>
            <a:ext cx="7368447" cy="1569660"/>
            <a:chOff x="1601159" y="3270319"/>
            <a:chExt cx="7368447" cy="1569660"/>
          </a:xfrm>
        </p:grpSpPr>
        <p:pic>
          <p:nvPicPr>
            <p:cNvPr id="1030" name="Picture 6" descr="Resultado de imagem para faculdade de letras porto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6" r="9383"/>
            <a:stretch/>
          </p:blipFill>
          <p:spPr bwMode="auto">
            <a:xfrm>
              <a:off x="1601159" y="3270319"/>
              <a:ext cx="2201779" cy="110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sultado de imagem para citcem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303" y="3320830"/>
              <a:ext cx="2585581" cy="87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haveta à direita 16"/>
            <p:cNvSpPr/>
            <p:nvPr/>
          </p:nvSpPr>
          <p:spPr>
            <a:xfrm>
              <a:off x="5979769" y="3420802"/>
              <a:ext cx="280792" cy="10158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350862" y="3270319"/>
              <a:ext cx="26187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Co- PI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assistant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coordinator</a:t>
              </a:r>
              <a:r>
                <a:rPr lang="pt-PT" sz="1600" dirty="0" smtClean="0">
                  <a:latin typeface="Arial Narrow" panose="020B0606020202030204" pitchFamily="34" charset="0"/>
                </a:rPr>
                <a:t> in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the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Unit</a:t>
              </a:r>
              <a:r>
                <a:rPr lang="pt-PT" sz="1600" dirty="0" smtClean="0">
                  <a:latin typeface="Arial Narrow" panose="020B0606020202030204" pitchFamily="34" charset="0"/>
                </a:rPr>
                <a:t>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latin typeface="Arial Narrow" panose="020B0606020202030204" pitchFamily="34" charset="0"/>
                </a:rPr>
                <a:t>2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researchers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265833" y="1238646"/>
            <a:ext cx="7711115" cy="1815882"/>
            <a:chOff x="1265833" y="1238646"/>
            <a:chExt cx="7711115" cy="1815882"/>
          </a:xfrm>
        </p:grpSpPr>
        <p:pic>
          <p:nvPicPr>
            <p:cNvPr id="1026" name="Picture 2" descr="Resultado de imagem para universidade do minho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833" y="1661302"/>
              <a:ext cx="2183220" cy="124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m para lab2pt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333" y="1638643"/>
              <a:ext cx="1805342" cy="101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haveta à direita 9"/>
            <p:cNvSpPr/>
            <p:nvPr/>
          </p:nvSpPr>
          <p:spPr>
            <a:xfrm>
              <a:off x="5921189" y="1638643"/>
              <a:ext cx="280792" cy="10158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358204" y="1238646"/>
              <a:ext cx="26187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PI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latin typeface="Arial Narrow" panose="020B0606020202030204" pitchFamily="34" charset="0"/>
                </a:rPr>
                <a:t>3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researchers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post-doc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6358204" y="4952181"/>
            <a:ext cx="2618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Arial Narrow" panose="020B0606020202030204" pitchFamily="34" charset="0"/>
              </a:rPr>
              <a:t>1 </a:t>
            </a:r>
            <a:r>
              <a:rPr lang="pt-PT" sz="1600" dirty="0" err="1" smtClean="0">
                <a:latin typeface="Arial Narrow" panose="020B0606020202030204" pitchFamily="34" charset="0"/>
              </a:rPr>
              <a:t>coordinator</a:t>
            </a:r>
            <a:r>
              <a:rPr lang="pt-PT" sz="1600" dirty="0" smtClean="0">
                <a:latin typeface="Arial Narrow" panose="020B0606020202030204" pitchFamily="34" charset="0"/>
              </a:rPr>
              <a:t> in </a:t>
            </a:r>
            <a:r>
              <a:rPr lang="pt-PT" sz="1600" dirty="0" err="1" smtClean="0">
                <a:latin typeface="Arial Narrow" panose="020B0606020202030204" pitchFamily="34" charset="0"/>
              </a:rPr>
              <a:t>the</a:t>
            </a:r>
            <a:r>
              <a:rPr lang="pt-PT" sz="1600" dirty="0" smtClean="0">
                <a:latin typeface="Arial Narrow" panose="020B0606020202030204" pitchFamily="34" charset="0"/>
              </a:rPr>
              <a:t> </a:t>
            </a:r>
            <a:r>
              <a:rPr lang="pt-PT" sz="1600" dirty="0" err="1" smtClean="0">
                <a:latin typeface="Arial Narrow" panose="020B0606020202030204" pitchFamily="34" charset="0"/>
              </a:rPr>
              <a:t>Unit</a:t>
            </a:r>
            <a:r>
              <a:rPr lang="pt-PT" sz="1600" dirty="0" smtClean="0">
                <a:latin typeface="Arial Narrow" panose="020B0606020202030204" pitchFamily="34" charset="0"/>
              </a:rPr>
              <a:t> (</a:t>
            </a:r>
            <a:r>
              <a:rPr lang="pt-PT" sz="1600" dirty="0" err="1" smtClean="0">
                <a:latin typeface="Arial Narrow" panose="020B0606020202030204" pitchFamily="34" charset="0"/>
              </a:rPr>
              <a:t>senior</a:t>
            </a:r>
            <a:r>
              <a:rPr lang="pt-PT" sz="1600" dirty="0" smtClean="0">
                <a:latin typeface="Arial Narrow" panose="020B0606020202030204" pitchFamily="34" charset="0"/>
              </a:rPr>
              <a:t> </a:t>
            </a:r>
            <a:r>
              <a:rPr lang="pt-PT" sz="1600" dirty="0" err="1" smtClean="0">
                <a:latin typeface="Arial Narrow" panose="020B0606020202030204" pitchFamily="34" charset="0"/>
              </a:rPr>
              <a:t>researcher</a:t>
            </a:r>
            <a:r>
              <a:rPr lang="pt-PT" sz="16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>
                <a:latin typeface="Arial Narrow" panose="020B0606020202030204" pitchFamily="34" charset="0"/>
              </a:rPr>
              <a:t>2</a:t>
            </a:r>
            <a:r>
              <a:rPr lang="pt-PT" sz="1600" dirty="0" smtClean="0">
                <a:latin typeface="Arial Narrow" panose="020B0606020202030204" pitchFamily="34" charset="0"/>
              </a:rPr>
              <a:t> </a:t>
            </a:r>
            <a:r>
              <a:rPr lang="pt-PT" sz="1600" dirty="0" err="1" smtClean="0">
                <a:latin typeface="Arial Narrow" panose="020B0606020202030204" pitchFamily="34" charset="0"/>
              </a:rPr>
              <a:t>junior</a:t>
            </a:r>
            <a:r>
              <a:rPr lang="pt-PT" sz="1600" dirty="0" smtClean="0">
                <a:latin typeface="Arial Narrow" panose="020B0606020202030204" pitchFamily="34" charset="0"/>
              </a:rPr>
              <a:t> </a:t>
            </a:r>
            <a:r>
              <a:rPr lang="pt-PT" sz="1600" dirty="0" err="1" smtClean="0">
                <a:latin typeface="Arial Narrow" panose="020B0606020202030204" pitchFamily="34" charset="0"/>
              </a:rPr>
              <a:t>researchers</a:t>
            </a:r>
            <a:endParaRPr lang="pt-PT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Arial Narrow" panose="020B0606020202030204" pitchFamily="34" charset="0"/>
              </a:rPr>
              <a:t>1 </a:t>
            </a:r>
            <a:r>
              <a:rPr lang="pt-PT" sz="1600" dirty="0" err="1" smtClean="0">
                <a:latin typeface="Arial Narrow" panose="020B0606020202030204" pitchFamily="34" charset="0"/>
              </a:rPr>
              <a:t>assistant</a:t>
            </a:r>
            <a:r>
              <a:rPr lang="pt-PT" sz="1600" dirty="0" smtClean="0">
                <a:latin typeface="Arial Narrow" panose="020B0606020202030204" pitchFamily="34" charset="0"/>
              </a:rPr>
              <a:t> </a:t>
            </a:r>
            <a:r>
              <a:rPr lang="pt-PT" sz="1600" dirty="0" err="1" smtClean="0">
                <a:latin typeface="Arial Narrow" panose="020B0606020202030204" pitchFamily="34" charset="0"/>
              </a:rPr>
              <a:t>researcher</a:t>
            </a:r>
            <a:endParaRPr lang="pt-PT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b="1" dirty="0" smtClean="0">
                <a:latin typeface="Arial Narrow" panose="020B0606020202030204" pitchFamily="34" charset="0"/>
              </a:rPr>
              <a:t>1 </a:t>
            </a:r>
            <a:r>
              <a:rPr lang="pt-PT" sz="1600" b="1" dirty="0" err="1" smtClean="0">
                <a:latin typeface="Arial Narrow" panose="020B0606020202030204" pitchFamily="34" charset="0"/>
              </a:rPr>
              <a:t>junior</a:t>
            </a:r>
            <a:r>
              <a:rPr lang="pt-PT" sz="1600" b="1" dirty="0" smtClean="0">
                <a:latin typeface="Arial Narrow" panose="020B0606020202030204" pitchFamily="34" charset="0"/>
              </a:rPr>
              <a:t> </a:t>
            </a:r>
            <a:r>
              <a:rPr lang="pt-PT" sz="1600" b="1" dirty="0" err="1" smtClean="0">
                <a:latin typeface="Arial Narrow" panose="020B0606020202030204" pitchFamily="34" charset="0"/>
              </a:rPr>
              <a:t>researcher</a:t>
            </a:r>
            <a:r>
              <a:rPr lang="pt-PT" sz="1600" b="1" dirty="0" smtClean="0">
                <a:latin typeface="Arial Narrow" panose="020B0606020202030204" pitchFamily="34" charset="0"/>
              </a:rPr>
              <a:t> (to </a:t>
            </a:r>
            <a:r>
              <a:rPr lang="pt-PT" sz="1600" b="1" dirty="0" err="1" smtClean="0">
                <a:latin typeface="Arial Narrow" panose="020B0606020202030204" pitchFamily="34" charset="0"/>
              </a:rPr>
              <a:t>be</a:t>
            </a:r>
            <a:r>
              <a:rPr lang="pt-PT" sz="1600" b="1" dirty="0" smtClean="0">
                <a:latin typeface="Arial Narrow" panose="020B0606020202030204" pitchFamily="34" charset="0"/>
              </a:rPr>
              <a:t> </a:t>
            </a:r>
            <a:r>
              <a:rPr lang="pt-PT" sz="1600" b="1" dirty="0" err="1" smtClean="0">
                <a:latin typeface="Arial Narrow" panose="020B0606020202030204" pitchFamily="34" charset="0"/>
              </a:rPr>
              <a:t>recruited</a:t>
            </a:r>
            <a:r>
              <a:rPr lang="pt-PT" sz="1600" b="1" dirty="0" smtClean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2" name="Picture 10" descr="Leather worker, House Books of the Nuremberg Twelve Brothers Foundation, Nuremberg 1388. Occupation and dress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7254" r="37321" b="8310"/>
          <a:stretch/>
        </p:blipFill>
        <p:spPr bwMode="auto">
          <a:xfrm>
            <a:off x="14779" y="28061"/>
            <a:ext cx="1404276" cy="6829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881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de movimento para a direita 1"/>
          <p:cNvSpPr/>
          <p:nvPr/>
        </p:nvSpPr>
        <p:spPr>
          <a:xfrm>
            <a:off x="1445584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WHO? → Research team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45584" y="1129018"/>
            <a:ext cx="7410293" cy="1765954"/>
            <a:chOff x="1445584" y="1129018"/>
            <a:chExt cx="7410293" cy="1765954"/>
          </a:xfrm>
        </p:grpSpPr>
        <p:pic>
          <p:nvPicPr>
            <p:cNvPr id="3074" name="Picture 2" descr="Resultado de imagem para faculdade de letras da universidade de lisboa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584" y="1275721"/>
              <a:ext cx="19050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Resultado de imagem para centro de histÃ³ria universidade de lisboa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896" y="1129018"/>
              <a:ext cx="1765954" cy="1765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haveta à direita 16"/>
            <p:cNvSpPr/>
            <p:nvPr/>
          </p:nvSpPr>
          <p:spPr>
            <a:xfrm>
              <a:off x="5885093" y="1638643"/>
              <a:ext cx="280792" cy="10158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237133" y="1472542"/>
              <a:ext cx="2618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coordinator</a:t>
              </a:r>
              <a:r>
                <a:rPr lang="pt-PT" sz="1600" dirty="0" smtClean="0">
                  <a:latin typeface="Arial Narrow" panose="020B0606020202030204" pitchFamily="34" charset="0"/>
                </a:rPr>
                <a:t> in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the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Unit</a:t>
              </a:r>
              <a:r>
                <a:rPr lang="pt-PT" sz="1600" dirty="0" smtClean="0">
                  <a:latin typeface="Arial Narrow" panose="020B0606020202030204" pitchFamily="34" charset="0"/>
                </a:rPr>
                <a:t>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651376" y="2953272"/>
            <a:ext cx="7204501" cy="1815882"/>
            <a:chOff x="1651376" y="2953272"/>
            <a:chExt cx="7204501" cy="1815882"/>
          </a:xfrm>
        </p:grpSpPr>
        <p:pic>
          <p:nvPicPr>
            <p:cNvPr id="3078" name="Picture 6" descr="Resultado de imagem para faculdade de ciÃªncias sociais e human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76" y="3198349"/>
              <a:ext cx="2063863" cy="132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Resultado de imagem para instituto de estudos medieva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239" y="3042202"/>
              <a:ext cx="138112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haveta à direita 18"/>
            <p:cNvSpPr/>
            <p:nvPr/>
          </p:nvSpPr>
          <p:spPr>
            <a:xfrm>
              <a:off x="5839373" y="3429000"/>
              <a:ext cx="280792" cy="10158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237133" y="2953272"/>
              <a:ext cx="26187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coordinator</a:t>
              </a:r>
              <a:r>
                <a:rPr lang="pt-PT" sz="1600" dirty="0" smtClean="0">
                  <a:latin typeface="Arial Narrow" panose="020B0606020202030204" pitchFamily="34" charset="0"/>
                </a:rPr>
                <a:t> in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the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Unit</a:t>
              </a:r>
              <a:r>
                <a:rPr lang="pt-PT" sz="1600" dirty="0" smtClean="0">
                  <a:latin typeface="Arial Narrow" panose="020B0606020202030204" pitchFamily="34" charset="0"/>
                </a:rPr>
                <a:t>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2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assistant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researchers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25326" y="4997131"/>
            <a:ext cx="7130551" cy="1323439"/>
            <a:chOff x="1725326" y="4997131"/>
            <a:chExt cx="7130551" cy="1323439"/>
          </a:xfrm>
        </p:grpSpPr>
        <p:pic>
          <p:nvPicPr>
            <p:cNvPr id="3082" name="Picture 10" descr="Resultado de imagem para universidade de Ã©vo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326" y="5257799"/>
              <a:ext cx="1989913" cy="62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Resultado de imagem para cideh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81" y="5077325"/>
              <a:ext cx="1163053" cy="116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haveta à direita 17"/>
            <p:cNvSpPr/>
            <p:nvPr/>
          </p:nvSpPr>
          <p:spPr>
            <a:xfrm>
              <a:off x="5885093" y="5150907"/>
              <a:ext cx="280792" cy="10158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237133" y="4997131"/>
              <a:ext cx="2618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coordinator</a:t>
              </a:r>
              <a:r>
                <a:rPr lang="pt-PT" sz="1600" dirty="0" smtClean="0">
                  <a:latin typeface="Arial Narrow" panose="020B0606020202030204" pitchFamily="34" charset="0"/>
                </a:rPr>
                <a:t> in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the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Unit</a:t>
              </a:r>
              <a:r>
                <a:rPr lang="pt-PT" sz="1600" dirty="0" smtClean="0">
                  <a:latin typeface="Arial Narrow" panose="020B0606020202030204" pitchFamily="34" charset="0"/>
                </a:rPr>
                <a:t> (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dirty="0" smtClean="0">
                  <a:latin typeface="Arial Narrow" panose="020B0606020202030204" pitchFamily="34" charset="0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 smtClean="0">
                  <a:latin typeface="Arial Narrow" panose="020B0606020202030204" pitchFamily="34" charset="0"/>
                </a:rPr>
                <a:t>2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senior</a:t>
              </a:r>
              <a:r>
                <a:rPr lang="pt-PT" sz="1600" dirty="0" smtClean="0">
                  <a:latin typeface="Arial Narrow" panose="020B0606020202030204" pitchFamily="34" charset="0"/>
                </a:rPr>
                <a:t> </a:t>
              </a:r>
              <a:r>
                <a:rPr lang="pt-PT" sz="1600" dirty="0" err="1" smtClean="0">
                  <a:latin typeface="Arial Narrow" panose="020B0606020202030204" pitchFamily="34" charset="0"/>
                </a:rPr>
                <a:t>researchers</a:t>
              </a:r>
              <a:endParaRPr lang="pt-PT" sz="16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b="1" dirty="0" smtClean="0">
                  <a:latin typeface="Arial Narrow" panose="020B0606020202030204" pitchFamily="34" charset="0"/>
                </a:rPr>
                <a:t>1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junior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researcher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(to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be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 </a:t>
              </a:r>
              <a:r>
                <a:rPr lang="pt-PT" sz="1600" b="1" dirty="0" err="1" smtClean="0">
                  <a:latin typeface="Arial Narrow" panose="020B0606020202030204" pitchFamily="34" charset="0"/>
                </a:rPr>
                <a:t>recruited</a:t>
              </a:r>
              <a:r>
                <a:rPr lang="pt-PT" sz="1600" b="1" dirty="0" smtClean="0">
                  <a:latin typeface="Arial Narrow" panose="020B0606020202030204" pitchFamily="34" charset="0"/>
                </a:rPr>
                <a:t>)</a:t>
              </a:r>
            </a:p>
          </p:txBody>
        </p:sp>
      </p:grpSp>
      <p:pic>
        <p:nvPicPr>
          <p:cNvPr id="23" name="Picture 8" descr="http://1.bp.blogspot.com/-5zC7FWVX3hc/VHQhxONd8yI/AAAAAAAAAGI/Qh6nPrNAmm0/s1600/tann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12224" r="28946" b="7234"/>
          <a:stretch/>
        </p:blipFill>
        <p:spPr bwMode="auto">
          <a:xfrm>
            <a:off x="1795" y="0"/>
            <a:ext cx="14437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256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de movimento para a direita 1"/>
          <p:cNvSpPr/>
          <p:nvPr/>
        </p:nvSpPr>
        <p:spPr>
          <a:xfrm>
            <a:off x="1445584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WHO? → Research team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" descr="https://i.pinimg.com/originals/63/87/ac/6387ac62e4089f0a259de1618a13ed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4" r="39140"/>
          <a:stretch/>
        </p:blipFill>
        <p:spPr bwMode="auto">
          <a:xfrm>
            <a:off x="-15402" y="2894"/>
            <a:ext cx="1467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52073" y="1407694"/>
            <a:ext cx="70023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CONSULTANTS</a:t>
            </a:r>
          </a:p>
          <a:p>
            <a:endParaRPr lang="pt-PT" dirty="0"/>
          </a:p>
          <a:p>
            <a:r>
              <a:rPr lang="pt-PT" dirty="0" err="1" smtClean="0"/>
              <a:t>Germán</a:t>
            </a:r>
            <a:r>
              <a:rPr lang="pt-PT" dirty="0" smtClean="0"/>
              <a:t> Navarro </a:t>
            </a:r>
            <a:r>
              <a:rPr lang="pt-PT" dirty="0" err="1" smtClean="0"/>
              <a:t>Espinach</a:t>
            </a:r>
            <a:r>
              <a:rPr lang="pt-PT" dirty="0" smtClean="0"/>
              <a:t>, </a:t>
            </a:r>
            <a:r>
              <a:rPr lang="pt-PT" b="1" dirty="0" err="1" smtClean="0"/>
              <a:t>University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Zaragoza</a:t>
            </a:r>
          </a:p>
          <a:p>
            <a:endParaRPr lang="pt-PT" dirty="0"/>
          </a:p>
          <a:p>
            <a:r>
              <a:rPr lang="pt-PT" dirty="0" smtClean="0"/>
              <a:t>Ricardo Córdoba, </a:t>
            </a:r>
            <a:r>
              <a:rPr lang="pt-PT" b="1" dirty="0" err="1" smtClean="0"/>
              <a:t>University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Cordoba</a:t>
            </a:r>
            <a:endParaRPr lang="pt-PT" b="1" dirty="0"/>
          </a:p>
          <a:p>
            <a:endParaRPr lang="pt-PT" dirty="0"/>
          </a:p>
          <a:p>
            <a:r>
              <a:rPr lang="pt-PT" dirty="0" smtClean="0"/>
              <a:t>Jesus </a:t>
            </a:r>
            <a:r>
              <a:rPr lang="pt-PT" dirty="0" err="1" smtClean="0"/>
              <a:t>Ángel</a:t>
            </a:r>
            <a:r>
              <a:rPr lang="pt-PT" dirty="0" smtClean="0"/>
              <a:t> </a:t>
            </a:r>
            <a:r>
              <a:rPr lang="pt-PT" dirty="0" err="1" smtClean="0"/>
              <a:t>Solorzano</a:t>
            </a:r>
            <a:r>
              <a:rPr lang="pt-PT" dirty="0" smtClean="0"/>
              <a:t> </a:t>
            </a:r>
            <a:r>
              <a:rPr lang="pt-PT" dirty="0" err="1" smtClean="0"/>
              <a:t>Telechea</a:t>
            </a:r>
            <a:r>
              <a:rPr lang="pt-PT" dirty="0" smtClean="0"/>
              <a:t>, </a:t>
            </a:r>
            <a:r>
              <a:rPr lang="pt-PT" b="1" dirty="0" err="1" smtClean="0"/>
              <a:t>University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Cantabria</a:t>
            </a:r>
            <a:endParaRPr lang="pt-PT" b="1" dirty="0"/>
          </a:p>
          <a:p>
            <a:endParaRPr lang="pt-PT" dirty="0"/>
          </a:p>
          <a:p>
            <a:r>
              <a:rPr lang="pt-PT" dirty="0" smtClean="0"/>
              <a:t>Philippe Bernardi, </a:t>
            </a:r>
            <a:r>
              <a:rPr lang="pt-PT" b="1" dirty="0" smtClean="0"/>
              <a:t>LAMOP </a:t>
            </a:r>
            <a:r>
              <a:rPr lang="pt-PT" b="1" dirty="0"/>
              <a:t>- </a:t>
            </a:r>
            <a:r>
              <a:rPr lang="pt-PT" b="1" dirty="0" err="1"/>
              <a:t>University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Paris 1 </a:t>
            </a:r>
            <a:r>
              <a:rPr lang="pt-PT" b="1" dirty="0" err="1"/>
              <a:t>Panthéon</a:t>
            </a:r>
            <a:r>
              <a:rPr lang="pt-PT" b="1" dirty="0"/>
              <a:t> – Sorbonne / CNRS</a:t>
            </a:r>
          </a:p>
          <a:p>
            <a:endParaRPr lang="pt-PT" dirty="0"/>
          </a:p>
          <a:p>
            <a:r>
              <a:rPr lang="pt-PT" dirty="0" smtClean="0"/>
              <a:t>Gabriela </a:t>
            </a:r>
            <a:r>
              <a:rPr lang="pt-PT" dirty="0" err="1" smtClean="0"/>
              <a:t>Piccinni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Franco </a:t>
            </a:r>
            <a:r>
              <a:rPr lang="pt-PT" dirty="0" err="1" smtClean="0"/>
              <a:t>Franceschi</a:t>
            </a:r>
            <a:r>
              <a:rPr lang="pt-PT" dirty="0" smtClean="0"/>
              <a:t>, </a:t>
            </a:r>
            <a:r>
              <a:rPr lang="pt-PT" b="1" dirty="0" err="1" smtClean="0"/>
              <a:t>University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Sienna</a:t>
            </a:r>
            <a:endParaRPr lang="pt-PT" b="1" dirty="0"/>
          </a:p>
          <a:p>
            <a:endParaRPr lang="pt-PT" dirty="0"/>
          </a:p>
          <a:p>
            <a:r>
              <a:rPr lang="pt-PT" dirty="0" smtClean="0"/>
              <a:t>Sarah </a:t>
            </a:r>
            <a:r>
              <a:rPr lang="pt-PT" dirty="0" err="1" smtClean="0"/>
              <a:t>Rees</a:t>
            </a:r>
            <a:r>
              <a:rPr lang="pt-PT" dirty="0" smtClean="0"/>
              <a:t> Jones, </a:t>
            </a:r>
            <a:r>
              <a:rPr lang="pt-PT" b="1" dirty="0" err="1" smtClean="0"/>
              <a:t>University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York</a:t>
            </a:r>
          </a:p>
          <a:p>
            <a:endParaRPr lang="pt-PT" dirty="0"/>
          </a:p>
          <a:p>
            <a:r>
              <a:rPr lang="pt-PT" dirty="0" err="1" smtClean="0"/>
              <a:t>Mathew</a:t>
            </a:r>
            <a:r>
              <a:rPr lang="pt-PT" dirty="0" smtClean="0"/>
              <a:t> </a:t>
            </a:r>
            <a:r>
              <a:rPr lang="pt-PT" dirty="0" err="1" smtClean="0"/>
              <a:t>Davies</a:t>
            </a:r>
            <a:r>
              <a:rPr lang="pt-PT" dirty="0" smtClean="0"/>
              <a:t>, </a:t>
            </a:r>
            <a:r>
              <a:rPr lang="pt-PT" b="1" dirty="0" err="1" smtClean="0"/>
              <a:t>Birkbeck</a:t>
            </a:r>
            <a:r>
              <a:rPr lang="pt-PT" b="1" dirty="0"/>
              <a:t>, </a:t>
            </a:r>
            <a:r>
              <a:rPr lang="pt-PT" b="1" dirty="0" err="1"/>
              <a:t>University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London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06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6" t="19648" r="34891" b="10703"/>
          <a:stretch/>
        </p:blipFill>
        <p:spPr>
          <a:xfrm>
            <a:off x="0" y="0"/>
            <a:ext cx="1483475" cy="6876290"/>
          </a:xfrm>
          <a:prstGeom prst="rect">
            <a:avLst/>
          </a:prstGeom>
        </p:spPr>
      </p:pic>
      <p:sp>
        <p:nvSpPr>
          <p:cNvPr id="4" name="Seta de movimento para a direita 3"/>
          <p:cNvSpPr/>
          <p:nvPr/>
        </p:nvSpPr>
        <p:spPr>
          <a:xfrm>
            <a:off x="1481680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651376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HOW?→ </a:t>
            </a:r>
            <a:r>
              <a:rPr lang="pt-PT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Methodologies</a:t>
            </a:r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28978" y="1058427"/>
            <a:ext cx="638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Arial Narrow" panose="020B0606020202030204" pitchFamily="34" charset="0"/>
              </a:rPr>
              <a:t>Starting</a:t>
            </a:r>
            <a:r>
              <a:rPr lang="pt-PT" b="1" dirty="0" smtClean="0">
                <a:latin typeface="Arial Narrow" panose="020B0606020202030204" pitchFamily="34" charset="0"/>
              </a:rPr>
              <a:t> </a:t>
            </a:r>
            <a:r>
              <a:rPr lang="pt-PT" b="1" dirty="0" err="1" smtClean="0">
                <a:latin typeface="Arial Narrow" panose="020B0606020202030204" pitchFamily="34" charset="0"/>
              </a:rPr>
              <a:t>point</a:t>
            </a:r>
            <a:r>
              <a:rPr lang="pt-PT" b="1" dirty="0" smtClean="0">
                <a:latin typeface="Arial Narrow" panose="020B0606020202030204" pitchFamily="34" charset="0"/>
              </a:rPr>
              <a:t>: </a:t>
            </a:r>
            <a:r>
              <a:rPr lang="pt-PT" dirty="0" err="1" smtClean="0">
                <a:latin typeface="Arial Narrow" panose="020B0606020202030204" pitchFamily="34" charset="0"/>
              </a:rPr>
              <a:t>published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works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about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the</a:t>
            </a:r>
            <a:r>
              <a:rPr lang="pt-PT" dirty="0" smtClean="0">
                <a:latin typeface="Arial Narrow" panose="020B0606020202030204" pitchFamily="34" charset="0"/>
              </a:rPr>
              <a:t> 9 </a:t>
            </a:r>
            <a:r>
              <a:rPr lang="pt-PT" dirty="0" err="1" smtClean="0">
                <a:latin typeface="Arial Narrow" panose="020B0606020202030204" pitchFamily="34" charset="0"/>
              </a:rPr>
              <a:t>towns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included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and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specific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studies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on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crafts</a:t>
            </a:r>
            <a:r>
              <a:rPr lang="pt-PT" dirty="0" smtClean="0">
                <a:latin typeface="Arial Narrow" panose="020B0606020202030204" pitchFamily="34" charset="0"/>
              </a:rPr>
              <a:t>, </a:t>
            </a:r>
            <a:r>
              <a:rPr lang="pt-PT" dirty="0" err="1" smtClean="0">
                <a:latin typeface="Arial Narrow" panose="020B0606020202030204" pitchFamily="34" charset="0"/>
              </a:rPr>
              <a:t>food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trade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and</a:t>
            </a:r>
            <a:r>
              <a:rPr lang="pt-PT" dirty="0" smtClean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provisioning</a:t>
            </a:r>
            <a:r>
              <a:rPr lang="pt-PT" dirty="0" smtClean="0">
                <a:latin typeface="Arial Narrow" panose="020B0606020202030204" pitchFamily="34" charset="0"/>
              </a:rPr>
              <a:t>, </a:t>
            </a:r>
            <a:r>
              <a:rPr lang="pt-PT" dirty="0" err="1" smtClean="0">
                <a:latin typeface="Arial Narrow" panose="020B0606020202030204" pitchFamily="34" charset="0"/>
              </a:rPr>
              <a:t>urban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 smtClean="0">
                <a:latin typeface="Arial Narrow" panose="020B0606020202030204" pitchFamily="34" charset="0"/>
              </a:rPr>
              <a:t>organisation</a:t>
            </a:r>
            <a:r>
              <a:rPr lang="pt-PT" dirty="0" smtClean="0">
                <a:latin typeface="Arial Narrow" panose="020B0606020202030204" pitchFamily="34" charset="0"/>
              </a:rPr>
              <a:t>, etc.</a:t>
            </a:r>
          </a:p>
          <a:p>
            <a:endParaRPr lang="pt-PT" dirty="0"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28978" y="1981757"/>
            <a:ext cx="6962693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PT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YEARS PROJECT WITH </a:t>
            </a:r>
            <a:r>
              <a:rPr lang="pt-PT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€238.263.12 OF FUNDING</a:t>
            </a:r>
            <a:endParaRPr lang="pt-PT" sz="20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PT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P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endParaRPr lang="pt-P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P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historical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description and characterisation of the documents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and analysis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characterisation of the crafts regulations and control agents and mechanisms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aspects object of regulations and control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Characterisation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craftsmen forms of organisation and of crafts economic structure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each town and </a:t>
            </a:r>
            <a:r>
              <a:rPr lang="en-GB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global comparisons between them</a:t>
            </a: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9" name="Seta de movimento para a direita 8"/>
          <p:cNvSpPr/>
          <p:nvPr/>
        </p:nvSpPr>
        <p:spPr>
          <a:xfrm>
            <a:off x="1483475" y="0"/>
            <a:ext cx="3831266" cy="972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653171" y="303377"/>
            <a:ext cx="44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HOW?→ </a:t>
            </a:r>
            <a:r>
              <a:rPr lang="pt-PT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Methodologies</a:t>
            </a:r>
            <a:r>
              <a:rPr 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</TotalTime>
  <Words>762</Words>
  <Application>Microsoft Office PowerPoint</Application>
  <PresentationFormat>Apresentação no Ecrã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Arnaldo Melo</dc:creator>
  <cp:lastModifiedBy>Joana Sequeira</cp:lastModifiedBy>
  <cp:revision>65</cp:revision>
  <dcterms:created xsi:type="dcterms:W3CDTF">2017-09-15T09:23:55Z</dcterms:created>
  <dcterms:modified xsi:type="dcterms:W3CDTF">2018-11-28T22:04:15Z</dcterms:modified>
</cp:coreProperties>
</file>