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HN" dirty="0" smtClean="0"/>
              <a:t>Diplomado nuevo código penal</a:t>
            </a:r>
            <a:endParaRPr lang="es-HN" dirty="0"/>
          </a:p>
        </p:txBody>
      </p:sp>
      <p:pic>
        <p:nvPicPr>
          <p:cNvPr id="4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732" y="4878567"/>
            <a:ext cx="2835313" cy="112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HN" b="1" dirty="0" smtClean="0">
                <a:solidFill>
                  <a:srgbClr val="0070C0"/>
                </a:solidFill>
              </a:rPr>
              <a:t>Modulo II</a:t>
            </a:r>
            <a:endParaRPr lang="es-HN" b="1" dirty="0">
              <a:solidFill>
                <a:srgbClr val="0070C0"/>
              </a:solidFill>
            </a:endParaRPr>
          </a:p>
        </p:txBody>
      </p:sp>
      <p:pic>
        <p:nvPicPr>
          <p:cNvPr id="6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062" y="123624"/>
            <a:ext cx="1907034" cy="179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1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HN" b="1" dirty="0"/>
              <a:t>CAPÍTULO </a:t>
            </a:r>
            <a:r>
              <a:rPr lang="es-HN" b="1" dirty="0" smtClean="0"/>
              <a:t>IV</a:t>
            </a:r>
            <a:br>
              <a:rPr lang="es-HN" b="1" dirty="0" smtClean="0"/>
            </a:br>
            <a:r>
              <a:rPr lang="es-HN" b="1" dirty="0" smtClean="0"/>
              <a:t>CRIMEN </a:t>
            </a:r>
            <a:r>
              <a:rPr lang="es-HN" b="1" dirty="0"/>
              <a:t>DE AGRESIÓN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HN" b="1" dirty="0"/>
              <a:t>ARTÍCULO 152.- CRIMEN DE AGRESIÓN</a:t>
            </a:r>
            <a:r>
              <a:rPr lang="es-HN" b="1" dirty="0" smtClean="0"/>
              <a:t>.</a:t>
            </a:r>
          </a:p>
          <a:p>
            <a:pPr marL="0" indent="0">
              <a:buNone/>
            </a:pPr>
            <a:r>
              <a:rPr lang="es-HN" dirty="0"/>
              <a:t>El </a:t>
            </a:r>
            <a:r>
              <a:rPr lang="es-HN" dirty="0" smtClean="0"/>
              <a:t>que cometa </a:t>
            </a:r>
            <a:r>
              <a:rPr lang="es-HN" dirty="0"/>
              <a:t>un crimen de agresión al que hace referencia el </a:t>
            </a:r>
            <a:r>
              <a:rPr lang="es-HN" dirty="0" smtClean="0"/>
              <a:t>Estatuto de </a:t>
            </a:r>
            <a:r>
              <a:rPr lang="es-HN" dirty="0"/>
              <a:t>Roma de la </a:t>
            </a:r>
            <a:r>
              <a:rPr lang="es-HN" dirty="0" smtClean="0"/>
              <a:t>Corte </a:t>
            </a:r>
            <a:r>
              <a:rPr lang="es-HN" dirty="0"/>
              <a:t>Penal Internacional, adoptado el 17 </a:t>
            </a:r>
            <a:r>
              <a:rPr lang="es-HN" dirty="0" smtClean="0"/>
              <a:t>de Julio </a:t>
            </a:r>
            <a:r>
              <a:rPr lang="es-HN" dirty="0"/>
              <a:t>de 1998 en Roma, Italia y en base a los lineamientos </a:t>
            </a:r>
            <a:r>
              <a:rPr lang="es-HN" dirty="0" smtClean="0"/>
              <a:t>que establezca </a:t>
            </a:r>
            <a:r>
              <a:rPr lang="es-HN" dirty="0"/>
              <a:t>el Consejo de Seguridad de las Naciones Unidas</a:t>
            </a:r>
            <a:r>
              <a:rPr lang="es-HN" dirty="0" smtClean="0"/>
              <a:t>, debe </a:t>
            </a:r>
            <a:r>
              <a:rPr lang="es-HN" dirty="0"/>
              <a:t>ser castigado con una pena de veinticinco (25) a </a:t>
            </a:r>
            <a:r>
              <a:rPr lang="es-HN" dirty="0" smtClean="0"/>
              <a:t>treinta (</a:t>
            </a:r>
            <a:r>
              <a:rPr lang="es-HN" dirty="0"/>
              <a:t>30) años de prisión.</a:t>
            </a:r>
          </a:p>
        </p:txBody>
      </p:sp>
    </p:spTree>
    <p:extLst>
      <p:ext uri="{BB962C8B-B14F-4D97-AF65-F5344CB8AC3E}">
        <p14:creationId xmlns:p14="http://schemas.microsoft.com/office/powerpoint/2010/main" val="1840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HN" sz="3200" b="1" dirty="0"/>
              <a:t>CAPÍTULO V</a:t>
            </a:r>
            <a:br>
              <a:rPr lang="es-HN" sz="3200" b="1" dirty="0"/>
            </a:br>
            <a:r>
              <a:rPr lang="es-HN" sz="3200" b="1" dirty="0"/>
              <a:t>DISPOSICIONES COMUNES A LOS CRÍMENES DE</a:t>
            </a:r>
            <a:br>
              <a:rPr lang="es-HN" sz="3200" b="1" dirty="0"/>
            </a:br>
            <a:r>
              <a:rPr lang="es-HN" sz="3200" b="1" dirty="0"/>
              <a:t>LESA HUMANIDAD, GENOCIDIO Y DE GUERRA</a:t>
            </a:r>
            <a:endParaRPr lang="es-HN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2285999"/>
            <a:ext cx="10417126" cy="4353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HN" b="1" dirty="0"/>
              <a:t>ARTÍCULO 153.- </a:t>
            </a:r>
            <a:r>
              <a:rPr lang="es-HN" b="1" dirty="0" smtClean="0"/>
              <a:t>RESPONSABILIDAD </a:t>
            </a:r>
            <a:r>
              <a:rPr lang="es-HN" b="1" dirty="0"/>
              <a:t>DE </a:t>
            </a:r>
            <a:r>
              <a:rPr lang="es-HN" b="1" dirty="0" smtClean="0"/>
              <a:t>LOS JEFES </a:t>
            </a:r>
            <a:r>
              <a:rPr lang="es-HN" b="1" dirty="0"/>
              <a:t>Y OTROS SUPERIORES</a:t>
            </a:r>
            <a:r>
              <a:rPr lang="es-HN" b="1" dirty="0" smtClean="0"/>
              <a:t>.</a:t>
            </a:r>
          </a:p>
          <a:p>
            <a:pPr marL="0" indent="0" algn="just">
              <a:buNone/>
            </a:pPr>
            <a:r>
              <a:rPr lang="es-HN" dirty="0"/>
              <a:t>Deben ser </a:t>
            </a:r>
            <a:r>
              <a:rPr lang="es-HN" dirty="0" smtClean="0"/>
              <a:t>castigados con </a:t>
            </a:r>
            <a:r>
              <a:rPr lang="es-HN" dirty="0"/>
              <a:t>las mismas penas previstas para los autores de los </a:t>
            </a:r>
            <a:r>
              <a:rPr lang="es-HN" dirty="0" smtClean="0"/>
              <a:t>delitos comprendidos </a:t>
            </a:r>
            <a:r>
              <a:rPr lang="es-HN" dirty="0"/>
              <a:t>en los capítulos I, II y III del presente Título</a:t>
            </a:r>
            <a:r>
              <a:rPr lang="es-HN" dirty="0" smtClean="0"/>
              <a:t>, la </a:t>
            </a:r>
            <a:r>
              <a:rPr lang="es-HN" dirty="0"/>
              <a:t>autoridad o jefe militar, o </a:t>
            </a:r>
            <a:r>
              <a:rPr lang="es-HN" dirty="0" smtClean="0"/>
              <a:t> quien </a:t>
            </a:r>
            <a:r>
              <a:rPr lang="es-HN" dirty="0"/>
              <a:t>actúe efectivamente </a:t>
            </a:r>
            <a:r>
              <a:rPr lang="es-HN" dirty="0" smtClean="0"/>
              <a:t>como tal</a:t>
            </a:r>
            <a:r>
              <a:rPr lang="es-HN" dirty="0"/>
              <a:t>, cuando tales crímenes sean cometidos o, por </a:t>
            </a:r>
            <a:r>
              <a:rPr lang="es-HN" dirty="0" smtClean="0"/>
              <a:t> fuerzas bajo su </a:t>
            </a:r>
            <a:r>
              <a:rPr lang="es-HN" dirty="0"/>
              <a:t>mando y control efectivo o bajo su autoridad y </a:t>
            </a:r>
            <a:r>
              <a:rPr lang="es-HN" dirty="0" smtClean="0"/>
              <a:t>control efectivo</a:t>
            </a:r>
            <a:r>
              <a:rPr lang="es-HN" dirty="0"/>
              <a:t>, según sea el caso, si no se hubieran adoptado </a:t>
            </a:r>
            <a:r>
              <a:rPr lang="es-HN" dirty="0" smtClean="0"/>
              <a:t>las medidas </a:t>
            </a:r>
            <a:r>
              <a:rPr lang="es-HN" dirty="0"/>
              <a:t>necesarias y razonables a su alcance para evitar </a:t>
            </a:r>
            <a:r>
              <a:rPr lang="es-HN" dirty="0" smtClean="0"/>
              <a:t>la comisión.</a:t>
            </a:r>
          </a:p>
          <a:p>
            <a:pPr marL="0" indent="0" algn="just">
              <a:buNone/>
            </a:pPr>
            <a:r>
              <a:rPr lang="es-HN" b="1" dirty="0"/>
              <a:t>ARTÍCULO 157.- PROHIBICIÓN </a:t>
            </a:r>
            <a:r>
              <a:rPr lang="es-HN" b="1" dirty="0" smtClean="0"/>
              <a:t>DE APLICACIÓN DE </a:t>
            </a:r>
            <a:r>
              <a:rPr lang="es-HN" b="1" dirty="0"/>
              <a:t>CAUSA DE JUSTIFICACIÓN</a:t>
            </a:r>
            <a:r>
              <a:rPr lang="es-HN" b="1" dirty="0" smtClean="0"/>
              <a:t>.</a:t>
            </a:r>
          </a:p>
          <a:p>
            <a:pPr marL="0" indent="0" algn="just">
              <a:buNone/>
            </a:pPr>
            <a:r>
              <a:rPr lang="es-HN" dirty="0"/>
              <a:t>No se deben aplicar </a:t>
            </a:r>
            <a:r>
              <a:rPr lang="es-HN" dirty="0" smtClean="0"/>
              <a:t>las </a:t>
            </a:r>
            <a:r>
              <a:rPr lang="es-HN" dirty="0"/>
              <a:t>causas de justificación de obrar en ejercicio de un derecho</a:t>
            </a:r>
            <a:r>
              <a:rPr lang="es-HN" dirty="0" smtClean="0"/>
              <a:t>, profesión </a:t>
            </a:r>
            <a:r>
              <a:rPr lang="es-HN" dirty="0"/>
              <a:t>o cumplimiento de un </a:t>
            </a:r>
            <a:r>
              <a:rPr lang="es-HN" dirty="0" smtClean="0"/>
              <a:t> deber</a:t>
            </a:r>
            <a:r>
              <a:rPr lang="es-HN" dirty="0"/>
              <a:t>, ni obediencia </a:t>
            </a:r>
            <a:r>
              <a:rPr lang="es-HN" dirty="0" smtClean="0"/>
              <a:t>debida a </a:t>
            </a:r>
            <a:r>
              <a:rPr lang="es-HN" dirty="0"/>
              <a:t>quienes cometen los delitos establecidos en los </a:t>
            </a:r>
            <a:r>
              <a:rPr lang="es-HN" dirty="0" smtClean="0"/>
              <a:t>capítulos precedentes</a:t>
            </a:r>
            <a:r>
              <a:rPr lang="es-HN" dirty="0"/>
              <a:t>, ya que las órdenes para cometer genocidio</a:t>
            </a:r>
            <a:r>
              <a:rPr lang="es-HN" dirty="0" smtClean="0"/>
              <a:t>, crímenes </a:t>
            </a:r>
            <a:r>
              <a:rPr lang="es-HN" dirty="0"/>
              <a:t>de lesa humanidad o crímenes de guerra </a:t>
            </a:r>
            <a:r>
              <a:rPr lang="es-HN" dirty="0" smtClean="0"/>
              <a:t>son manifiestamente </a:t>
            </a:r>
            <a:r>
              <a:rPr lang="es-HN" dirty="0"/>
              <a:t>ilícitas y por lo tanto no pueden ser </a:t>
            </a:r>
            <a:r>
              <a:rPr lang="es-HN" dirty="0" smtClean="0"/>
              <a:t>cubiertas por </a:t>
            </a:r>
            <a:r>
              <a:rPr lang="es-HN" dirty="0"/>
              <a:t>estas causas.</a:t>
            </a:r>
          </a:p>
        </p:txBody>
      </p:sp>
    </p:spTree>
    <p:extLst>
      <p:ext uri="{BB962C8B-B14F-4D97-AF65-F5344CB8AC3E}">
        <p14:creationId xmlns:p14="http://schemas.microsoft.com/office/powerpoint/2010/main" val="340438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HN" sz="2800" b="1" dirty="0"/>
              <a:t>TÍTULO </a:t>
            </a:r>
            <a:r>
              <a:rPr lang="es-HN" sz="2800" b="1" dirty="0" smtClean="0"/>
              <a:t>II DELITOS </a:t>
            </a:r>
            <a:r>
              <a:rPr lang="es-HN" sz="2800" b="1" dirty="0"/>
              <a:t>CONTRA LA SEGURIDAD </a:t>
            </a:r>
            <a:r>
              <a:rPr lang="es-HN" sz="2800" b="1" dirty="0" smtClean="0"/>
              <a:t>COLECTIVA </a:t>
            </a:r>
            <a:br>
              <a:rPr lang="es-HN" sz="2800" b="1" dirty="0" smtClean="0"/>
            </a:br>
            <a:endParaRPr lang="es-HN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HN" sz="2800" b="1" dirty="0"/>
              <a:t>CAPÍTULO I: DELITOS RELATIVOS A LA ENERGÍA NUCLEAR Y</a:t>
            </a:r>
            <a:br>
              <a:rPr lang="es-HN" sz="2800" b="1" dirty="0"/>
            </a:br>
            <a:r>
              <a:rPr lang="es-HN" sz="2800" b="1" dirty="0"/>
              <a:t>RADIACIONES IONIZANTES</a:t>
            </a:r>
            <a:endParaRPr lang="es-HN" sz="2800" b="1" dirty="0" smtClean="0"/>
          </a:p>
          <a:p>
            <a:pPr marL="0" indent="0">
              <a:buNone/>
            </a:pPr>
            <a:endParaRPr lang="es-HN" b="1" dirty="0"/>
          </a:p>
          <a:p>
            <a:pPr marL="0" indent="0">
              <a:buNone/>
            </a:pPr>
            <a:r>
              <a:rPr lang="es-HN" b="1" dirty="0" smtClean="0"/>
              <a:t>ARTÍCULO </a:t>
            </a:r>
            <a:r>
              <a:rPr lang="es-HN" b="1" dirty="0"/>
              <a:t>177.- PERTURBACIÓN </a:t>
            </a:r>
            <a:r>
              <a:rPr lang="es-HN" b="1" dirty="0" smtClean="0"/>
              <a:t>DE INSTALACIONES </a:t>
            </a:r>
            <a:r>
              <a:rPr lang="es-HN" b="1" dirty="0"/>
              <a:t>CON ALTO RIESGO </a:t>
            </a:r>
            <a:r>
              <a:rPr lang="es-HN" b="1" dirty="0" smtClean="0"/>
              <a:t>DE RADIACIÓN</a:t>
            </a:r>
            <a:r>
              <a:rPr lang="es-HN" b="1" dirty="0"/>
              <a:t>. </a:t>
            </a:r>
            <a:endParaRPr lang="es-HN" b="1" dirty="0" smtClean="0"/>
          </a:p>
          <a:p>
            <a:pPr marL="0" indent="0" algn="just">
              <a:buNone/>
            </a:pPr>
            <a:r>
              <a:rPr lang="es-HN" dirty="0" smtClean="0"/>
              <a:t>Quien </a:t>
            </a:r>
            <a:r>
              <a:rPr lang="es-HN" dirty="0"/>
              <a:t>perturba el correcto </a:t>
            </a:r>
            <a:r>
              <a:rPr lang="es-HN" dirty="0" smtClean="0"/>
              <a:t>funcionamiento de </a:t>
            </a:r>
            <a:r>
              <a:rPr lang="es-HN" dirty="0"/>
              <a:t>una instalación que produce energía </a:t>
            </a:r>
            <a:r>
              <a:rPr lang="es-HN" dirty="0" smtClean="0"/>
              <a:t>nuclear </a:t>
            </a:r>
            <a:r>
              <a:rPr lang="es-HN" dirty="0"/>
              <a:t>o </a:t>
            </a:r>
            <a:r>
              <a:rPr lang="es-HN" dirty="0" smtClean="0"/>
              <a:t>genera radiaciones </a:t>
            </a:r>
            <a:r>
              <a:rPr lang="es-HN" dirty="0"/>
              <a:t>ionizantes violando los protocolos </a:t>
            </a:r>
            <a:r>
              <a:rPr lang="es-HN" dirty="0" smtClean="0"/>
              <a:t>aprobados por los estándares </a:t>
            </a:r>
            <a:r>
              <a:rPr lang="es-HN" dirty="0"/>
              <a:t>internacionales, creando una situación </a:t>
            </a:r>
            <a:r>
              <a:rPr lang="es-HN" dirty="0" smtClean="0"/>
              <a:t>de peligro </a:t>
            </a:r>
            <a:r>
              <a:rPr lang="es-HN" dirty="0"/>
              <a:t>grave para la vida o salud de las personas, debe </a:t>
            </a:r>
            <a:r>
              <a:rPr lang="es-HN" dirty="0" smtClean="0"/>
              <a:t>ser castigado </a:t>
            </a:r>
            <a:r>
              <a:rPr lang="es-HN" dirty="0"/>
              <a:t>con pena de prisión de cinco (5) </a:t>
            </a:r>
            <a:r>
              <a:rPr lang="es-HN" dirty="0" smtClean="0"/>
              <a:t>a </a:t>
            </a:r>
            <a:r>
              <a:rPr lang="es-HN" dirty="0"/>
              <a:t>diez (10) años</a:t>
            </a:r>
            <a:r>
              <a:rPr lang="es-HN" dirty="0" smtClean="0"/>
              <a:t>.</a:t>
            </a:r>
          </a:p>
          <a:p>
            <a:pPr marL="0" indent="0" algn="just">
              <a:buNone/>
            </a:pP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68298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4818" y="362243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s-HN" sz="3200" b="1" dirty="0"/>
              <a:t>CAPÍTULO II</a:t>
            </a:r>
            <a:br>
              <a:rPr lang="es-HN" sz="3200" b="1" dirty="0"/>
            </a:br>
            <a:r>
              <a:rPr lang="es-HN" sz="3200" b="1" dirty="0"/>
              <a:t>INCENDIOS Y ESTRAGOS</a:t>
            </a:r>
            <a:endParaRPr lang="es-HN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674055"/>
            <a:ext cx="10431194" cy="47970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HN" b="1" dirty="0"/>
              <a:t>ARTÍCULO 183.- </a:t>
            </a:r>
            <a:r>
              <a:rPr lang="es-HN" b="1" dirty="0" smtClean="0"/>
              <a:t>INCENDIO</a:t>
            </a:r>
            <a:r>
              <a:rPr lang="es-HN" dirty="0" smtClean="0"/>
              <a:t>.</a:t>
            </a:r>
          </a:p>
          <a:p>
            <a:pPr marL="0" indent="0">
              <a:buNone/>
            </a:pPr>
            <a:r>
              <a:rPr lang="es-HN" dirty="0"/>
              <a:t>Quien provoca </a:t>
            </a:r>
            <a:r>
              <a:rPr lang="es-HN" dirty="0" smtClean="0"/>
              <a:t>un incendio </a:t>
            </a:r>
            <a:r>
              <a:rPr lang="es-HN" dirty="0"/>
              <a:t>con riesgo para la vida, la integridad o la salud </a:t>
            </a:r>
            <a:r>
              <a:rPr lang="es-HN" dirty="0" smtClean="0"/>
              <a:t>de las </a:t>
            </a:r>
            <a:r>
              <a:rPr lang="es-HN" dirty="0"/>
              <a:t>personas, debe ser castigado con las penas de prisión </a:t>
            </a:r>
            <a:r>
              <a:rPr lang="es-HN" dirty="0" smtClean="0"/>
              <a:t>de diez </a:t>
            </a:r>
            <a:r>
              <a:rPr lang="es-HN" dirty="0"/>
              <a:t>(10) a quince (15) años y multa de ciento cincuenta (150</a:t>
            </a:r>
            <a:r>
              <a:rPr lang="es-HN" dirty="0" smtClean="0"/>
              <a:t>) a </a:t>
            </a:r>
            <a:r>
              <a:rPr lang="es-HN" dirty="0"/>
              <a:t>trescientos (300) días</a:t>
            </a:r>
            <a:r>
              <a:rPr lang="es-HN" dirty="0" smtClean="0"/>
              <a:t>.</a:t>
            </a:r>
          </a:p>
          <a:p>
            <a:pPr marL="0" indent="0">
              <a:buNone/>
            </a:pPr>
            <a:r>
              <a:rPr lang="es-HN" b="1" dirty="0"/>
              <a:t>ARTÍCULO 184.- INCENDIO CUALIFICADO</a:t>
            </a:r>
            <a:r>
              <a:rPr lang="es-HN" dirty="0"/>
              <a:t>. </a:t>
            </a:r>
            <a:endParaRPr lang="es-HN" dirty="0" smtClean="0"/>
          </a:p>
          <a:p>
            <a:pPr marL="0" indent="0">
              <a:buNone/>
            </a:pPr>
            <a:r>
              <a:rPr lang="es-HN" dirty="0" smtClean="0"/>
              <a:t>Las </a:t>
            </a:r>
            <a:r>
              <a:rPr lang="es-HN" dirty="0"/>
              <a:t>penas del artículo anterior se deben aumentar en un </a:t>
            </a:r>
            <a:r>
              <a:rPr lang="es-HN" dirty="0" smtClean="0"/>
              <a:t>tercio (</a:t>
            </a:r>
            <a:r>
              <a:rPr lang="es-HN" dirty="0"/>
              <a:t>1/3) cuando las conductas se realizaren en las </a:t>
            </a:r>
            <a:r>
              <a:rPr lang="es-HN" dirty="0" smtClean="0"/>
              <a:t>circunstancias siguientes:</a:t>
            </a:r>
          </a:p>
          <a:p>
            <a:pPr marL="457200" indent="-457200">
              <a:buFont typeface="+mj-lt"/>
              <a:buAutoNum type="arabicPeriod"/>
            </a:pPr>
            <a:r>
              <a:rPr lang="es-HN" dirty="0"/>
              <a:t>Lugar habitado o destinado a </a:t>
            </a:r>
            <a:r>
              <a:rPr lang="es-HN" dirty="0" smtClean="0"/>
              <a:t>habitación;</a:t>
            </a:r>
          </a:p>
          <a:p>
            <a:pPr marL="457200" indent="-457200">
              <a:buFont typeface="+mj-lt"/>
              <a:buAutoNum type="arabicPeriod"/>
            </a:pPr>
            <a:r>
              <a:rPr lang="es-HN" dirty="0" smtClean="0"/>
              <a:t>Lugar </a:t>
            </a:r>
            <a:r>
              <a:rPr lang="es-HN" dirty="0"/>
              <a:t>público o destinado al uso público</a:t>
            </a:r>
            <a:r>
              <a:rPr lang="es-HN" dirty="0" smtClean="0"/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es-HN" dirty="0" smtClean="0"/>
              <a:t>Embarcación</a:t>
            </a:r>
            <a:r>
              <a:rPr lang="es-HN" dirty="0"/>
              <a:t>, aeronave u otro transporte colectivo</a:t>
            </a:r>
            <a:r>
              <a:rPr lang="es-HN" dirty="0" smtClean="0"/>
              <a:t>, público </a:t>
            </a:r>
            <a:r>
              <a:rPr lang="es-HN" dirty="0"/>
              <a:t>o privado, en activo</a:t>
            </a:r>
            <a:r>
              <a:rPr lang="es-HN" dirty="0" smtClean="0"/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es-HN" dirty="0" smtClean="0"/>
              <a:t>Fábrica </a:t>
            </a:r>
            <a:r>
              <a:rPr lang="es-HN" dirty="0"/>
              <a:t>o establecimiento comercial, industrial</a:t>
            </a:r>
            <a:r>
              <a:rPr lang="es-HN" dirty="0" smtClean="0"/>
              <a:t>, </a:t>
            </a:r>
            <a:r>
              <a:rPr lang="pt-BR" dirty="0" smtClean="0"/>
              <a:t>agrícola </a:t>
            </a:r>
            <a:r>
              <a:rPr lang="pt-BR" dirty="0"/>
              <a:t>o depósito de alimentos</a:t>
            </a:r>
            <a:r>
              <a:rPr lang="pt-BR" dirty="0" smtClean="0"/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es-HN" dirty="0" smtClean="0"/>
              <a:t>Depósito </a:t>
            </a:r>
            <a:r>
              <a:rPr lang="es-HN" dirty="0"/>
              <a:t>de sustancias explosivas o inflamables; y</a:t>
            </a:r>
            <a:r>
              <a:rPr lang="es-HN" dirty="0" smtClean="0"/>
              <a:t>, </a:t>
            </a:r>
          </a:p>
          <a:p>
            <a:pPr marL="457200" indent="-457200">
              <a:buFont typeface="+mj-lt"/>
              <a:buAutoNum type="arabicPeriod"/>
            </a:pPr>
            <a:r>
              <a:rPr lang="es-HN" dirty="0" smtClean="0"/>
              <a:t>Pozo </a:t>
            </a:r>
            <a:r>
              <a:rPr lang="es-HN" dirty="0"/>
              <a:t>petrolero, galería de mina u oleoducto.</a:t>
            </a:r>
          </a:p>
        </p:txBody>
      </p:sp>
    </p:spTree>
    <p:extLst>
      <p:ext uri="{BB962C8B-B14F-4D97-AF65-F5344CB8AC3E}">
        <p14:creationId xmlns:p14="http://schemas.microsoft.com/office/powerpoint/2010/main" val="16907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2277" y="277837"/>
            <a:ext cx="9601200" cy="1485900"/>
          </a:xfrm>
        </p:spPr>
        <p:txBody>
          <a:bodyPr>
            <a:noAutofit/>
          </a:bodyPr>
          <a:lstStyle/>
          <a:p>
            <a:pPr algn="ctr"/>
            <a:r>
              <a:rPr lang="es-HN" sz="2800" b="1" dirty="0"/>
              <a:t>CAPÍTULO III</a:t>
            </a:r>
            <a:br>
              <a:rPr lang="es-HN" sz="2800" b="1" dirty="0"/>
            </a:br>
            <a:r>
              <a:rPr lang="es-HN" sz="2800" b="1" dirty="0"/>
              <a:t>DELITOS CONTRA MEDIOS DE TRANSPORTE</a:t>
            </a:r>
            <a:br>
              <a:rPr lang="es-HN" sz="2800" b="1" dirty="0"/>
            </a:br>
            <a:r>
              <a:rPr lang="es-HN" sz="2800" b="1" dirty="0"/>
              <a:t>PÚBLICO Y SERVICIOS PÚBLICOS</a:t>
            </a:r>
            <a:endParaRPr lang="es-HN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599" y="1561514"/>
            <a:ext cx="9741877" cy="4909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HN" b="1" dirty="0"/>
              <a:t>ARTÍCULO 189.- PUESTA EN PELIGRO </a:t>
            </a:r>
            <a:r>
              <a:rPr lang="es-HN" b="1" dirty="0" smtClean="0"/>
              <a:t>DEL TRANSPORTE </a:t>
            </a:r>
            <a:r>
              <a:rPr lang="es-HN" b="1" dirty="0"/>
              <a:t>PÚBLICO E INFRAESTRUCTURA</a:t>
            </a:r>
            <a:r>
              <a:rPr lang="es-HN" dirty="0" smtClean="0"/>
              <a:t>.</a:t>
            </a:r>
          </a:p>
          <a:p>
            <a:pPr marL="0" indent="0" algn="just">
              <a:buNone/>
            </a:pPr>
            <a:r>
              <a:rPr lang="es-HN" dirty="0"/>
              <a:t>Quien por cualquier medio o procedimiento altera </a:t>
            </a:r>
            <a:r>
              <a:rPr lang="es-HN" dirty="0" smtClean="0"/>
              <a:t>las condiciones </a:t>
            </a:r>
            <a:r>
              <a:rPr lang="es-HN" dirty="0"/>
              <a:t>mínimas de </a:t>
            </a:r>
            <a:r>
              <a:rPr lang="es-HN" dirty="0" smtClean="0"/>
              <a:t> seguridad </a:t>
            </a:r>
            <a:r>
              <a:rPr lang="es-HN" dirty="0"/>
              <a:t>en el funcionamiento </a:t>
            </a:r>
            <a:r>
              <a:rPr lang="es-HN" dirty="0" smtClean="0"/>
              <a:t>de cualquier </a:t>
            </a:r>
            <a:r>
              <a:rPr lang="es-HN" dirty="0"/>
              <a:t>clase de transporte público, vías de comunicación</a:t>
            </a:r>
            <a:r>
              <a:rPr lang="es-HN" dirty="0" smtClean="0"/>
              <a:t>, plantas </a:t>
            </a:r>
            <a:r>
              <a:rPr lang="es-HN" dirty="0"/>
              <a:t>de producción o de distribución a los usuarios de </a:t>
            </a:r>
            <a:r>
              <a:rPr lang="es-HN" dirty="0" smtClean="0"/>
              <a:t>agua o </a:t>
            </a:r>
            <a:r>
              <a:rPr lang="es-HN" dirty="0"/>
              <a:t>energías o las telecomunicaciones, de forma que ponga </a:t>
            </a:r>
            <a:r>
              <a:rPr lang="es-HN" dirty="0" smtClean="0"/>
              <a:t>en peligro </a:t>
            </a:r>
            <a:r>
              <a:rPr lang="es-HN" dirty="0"/>
              <a:t>grave la vida, integridad o salud de las personas, </a:t>
            </a:r>
            <a:r>
              <a:rPr lang="es-HN" dirty="0" smtClean="0"/>
              <a:t>debe </a:t>
            </a:r>
            <a:r>
              <a:rPr lang="es-HN" dirty="0"/>
              <a:t>ser castigado con las penas de prisión de diez (10) a </a:t>
            </a:r>
            <a:r>
              <a:rPr lang="es-HN" dirty="0" smtClean="0"/>
              <a:t>quince (15</a:t>
            </a:r>
            <a:r>
              <a:rPr lang="es-HN" dirty="0"/>
              <a:t>) años y multa de doscientos (200) a quinientos (500) días</a:t>
            </a:r>
            <a:r>
              <a:rPr lang="es-HN" dirty="0" smtClean="0"/>
              <a:t>. </a:t>
            </a:r>
          </a:p>
          <a:p>
            <a:pPr marL="0" indent="0" algn="just">
              <a:buNone/>
            </a:pPr>
            <a:r>
              <a:rPr lang="es-HN" dirty="0" smtClean="0"/>
              <a:t>Si </a:t>
            </a:r>
            <a:r>
              <a:rPr lang="es-HN" dirty="0"/>
              <a:t>del hecho resulta la destrucción o inutilización de </a:t>
            </a:r>
            <a:r>
              <a:rPr lang="es-HN" dirty="0" smtClean="0"/>
              <a:t>los objetos </a:t>
            </a:r>
            <a:r>
              <a:rPr lang="es-HN" dirty="0"/>
              <a:t>materiales señalados en el párrafo anterior, la </a:t>
            </a:r>
            <a:r>
              <a:rPr lang="es-HN" dirty="0" smtClean="0"/>
              <a:t>pena se </a:t>
            </a:r>
            <a:r>
              <a:rPr lang="es-HN" dirty="0"/>
              <a:t>debe aumentar en un cuarto (1/4).</a:t>
            </a:r>
          </a:p>
          <a:p>
            <a:pPr marL="0" indent="0" algn="just">
              <a:buNone/>
            </a:pPr>
            <a:r>
              <a:rPr lang="es-HN" dirty="0"/>
              <a:t>Las penas previstas en los párrafos anteriores deben </a:t>
            </a:r>
            <a:r>
              <a:rPr lang="es-HN" dirty="0" smtClean="0"/>
              <a:t>imponerse sin </a:t>
            </a:r>
            <a:r>
              <a:rPr lang="es-HN" dirty="0"/>
              <a:t>perjuicio de las que pudieran corresponder por </a:t>
            </a:r>
            <a:r>
              <a:rPr lang="es-HN" dirty="0" smtClean="0"/>
              <a:t>otros delitos</a:t>
            </a:r>
            <a:r>
              <a:rPr lang="es-H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19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422031"/>
            <a:ext cx="9601200" cy="5445369"/>
          </a:xfrm>
        </p:spPr>
        <p:txBody>
          <a:bodyPr/>
          <a:lstStyle/>
          <a:p>
            <a:pPr marL="0" indent="0" algn="just">
              <a:buNone/>
            </a:pPr>
            <a:r>
              <a:rPr lang="es-HN" b="1" dirty="0"/>
              <a:t>ARTÍCULO 190.- PUESTA EN PELIGRO </a:t>
            </a:r>
            <a:r>
              <a:rPr lang="es-HN" b="1" dirty="0" smtClean="0"/>
              <a:t>IMPRUDENTE DEL </a:t>
            </a:r>
            <a:r>
              <a:rPr lang="es-HN" b="1" dirty="0"/>
              <a:t>TRANSPORTE PÚBLICO E INFRAESTRUCTURA</a:t>
            </a:r>
            <a:r>
              <a:rPr lang="es-HN" dirty="0" smtClean="0"/>
              <a:t>.</a:t>
            </a:r>
          </a:p>
          <a:p>
            <a:pPr marL="0" indent="0" algn="just">
              <a:buNone/>
            </a:pPr>
            <a:r>
              <a:rPr lang="es-HN" dirty="0"/>
              <a:t>Quien por imprudencia grave realiza la conducta </a:t>
            </a:r>
            <a:r>
              <a:rPr lang="es-HN" dirty="0" smtClean="0"/>
              <a:t>contemplada en </a:t>
            </a:r>
            <a:r>
              <a:rPr lang="es-HN" dirty="0"/>
              <a:t>el artículo anterior, debe ser castigado con las </a:t>
            </a:r>
            <a:r>
              <a:rPr lang="es-HN" dirty="0" smtClean="0"/>
              <a:t>penas señaladas </a:t>
            </a:r>
            <a:r>
              <a:rPr lang="es-HN" dirty="0"/>
              <a:t>previstas en éste, reducidas en dos tercios (2/3</a:t>
            </a:r>
            <a:r>
              <a:rPr lang="es-HN" dirty="0" smtClean="0"/>
              <a:t>).</a:t>
            </a:r>
          </a:p>
          <a:p>
            <a:pPr marL="0" indent="0" algn="just">
              <a:buNone/>
            </a:pPr>
            <a:endParaRPr lang="es-HN" dirty="0"/>
          </a:p>
          <a:p>
            <a:pPr marL="0" indent="0" algn="just">
              <a:buNone/>
            </a:pPr>
            <a:r>
              <a:rPr lang="es-HN" b="1" dirty="0"/>
              <a:t>ARTÍCULO 191.- PUNIBILIDAD DE </a:t>
            </a:r>
            <a:r>
              <a:rPr lang="es-HN" b="1" dirty="0" smtClean="0"/>
              <a:t>ACTOS PREPARATORIOS.</a:t>
            </a:r>
          </a:p>
          <a:p>
            <a:pPr marL="0" indent="0" algn="just">
              <a:buNone/>
            </a:pPr>
            <a:r>
              <a:rPr lang="es-HN" dirty="0"/>
              <a:t>La conspiración, proposición </a:t>
            </a:r>
            <a:r>
              <a:rPr lang="es-HN" dirty="0" smtClean="0"/>
              <a:t>o provocación </a:t>
            </a:r>
            <a:r>
              <a:rPr lang="es-HN" dirty="0"/>
              <a:t>para cometer los delitos contenidos en </a:t>
            </a:r>
            <a:r>
              <a:rPr lang="es-HN" dirty="0" smtClean="0"/>
              <a:t>este capítulo</a:t>
            </a:r>
            <a:r>
              <a:rPr lang="es-HN" dirty="0"/>
              <a:t>, debe ser castigada con la pena prevista para el </a:t>
            </a:r>
            <a:r>
              <a:rPr lang="es-HN" dirty="0" smtClean="0"/>
              <a:t>delito consumado </a:t>
            </a:r>
            <a:r>
              <a:rPr lang="es-HN" dirty="0"/>
              <a:t>rebajada en dos tercios (2/3).</a:t>
            </a:r>
          </a:p>
        </p:txBody>
      </p:sp>
    </p:spTree>
    <p:extLst>
      <p:ext uri="{BB962C8B-B14F-4D97-AF65-F5344CB8AC3E}">
        <p14:creationId xmlns:p14="http://schemas.microsoft.com/office/powerpoint/2010/main" val="30531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263769"/>
            <a:ext cx="9601200" cy="1485900"/>
          </a:xfrm>
        </p:spPr>
        <p:txBody>
          <a:bodyPr>
            <a:noAutofit/>
          </a:bodyPr>
          <a:lstStyle/>
          <a:p>
            <a:pPr algn="ctr"/>
            <a:r>
              <a:rPr lang="es-HN" sz="2800" b="1" dirty="0"/>
              <a:t>TÍTULO III</a:t>
            </a:r>
            <a:br>
              <a:rPr lang="es-HN" sz="2800" b="1" dirty="0"/>
            </a:br>
            <a:r>
              <a:rPr lang="es-HN" sz="2800" b="1" dirty="0"/>
              <a:t>DELITOS CONTRA LA VIDA, LA INTEGRIDAD</a:t>
            </a:r>
            <a:br>
              <a:rPr lang="es-HN" sz="2800" b="1" dirty="0"/>
            </a:br>
            <a:r>
              <a:rPr lang="es-HN" sz="2800" b="1" dirty="0"/>
              <a:t>CORPORAL Y LA </a:t>
            </a:r>
            <a:r>
              <a:rPr lang="es-HN" sz="2800" b="1" dirty="0" smtClean="0"/>
              <a:t>SALUD</a:t>
            </a:r>
            <a:br>
              <a:rPr lang="es-HN" sz="2800" b="1" dirty="0" smtClean="0"/>
            </a:br>
            <a:r>
              <a:rPr lang="es-HN" sz="2800" b="1" dirty="0"/>
              <a:t>CAPÍTULO I DELITOS CONTRA LA VIDA</a:t>
            </a:r>
            <a:r>
              <a:rPr lang="es-HN" sz="2800" dirty="0"/>
              <a:t/>
            </a:r>
            <a:br>
              <a:rPr lang="es-HN" sz="2800" dirty="0"/>
            </a:br>
            <a:endParaRPr lang="es-HN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885071"/>
            <a:ext cx="9601200" cy="4249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HN" b="1" dirty="0"/>
              <a:t>ARTÍCULO 192.- HOMICIDIO</a:t>
            </a:r>
            <a:r>
              <a:rPr lang="es-HN" b="1" dirty="0" smtClean="0"/>
              <a:t>.</a:t>
            </a:r>
          </a:p>
          <a:p>
            <a:pPr marL="0" indent="0">
              <a:buNone/>
            </a:pPr>
            <a:r>
              <a:rPr lang="es-HN" dirty="0"/>
              <a:t>Quien da muerte a </a:t>
            </a:r>
            <a:r>
              <a:rPr lang="es-HN" dirty="0" smtClean="0"/>
              <a:t>una persona </a:t>
            </a:r>
            <a:r>
              <a:rPr lang="es-HN" dirty="0"/>
              <a:t>debe ser castigado con la pena de prisión de </a:t>
            </a:r>
            <a:r>
              <a:rPr lang="es-HN" dirty="0" smtClean="0"/>
              <a:t>quince (</a:t>
            </a:r>
            <a:r>
              <a:rPr lang="es-HN" dirty="0"/>
              <a:t>15) a veinte (20) años</a:t>
            </a:r>
            <a:r>
              <a:rPr lang="es-HN" dirty="0" smtClean="0"/>
              <a:t>.</a:t>
            </a:r>
          </a:p>
          <a:p>
            <a:pPr marL="0" indent="0">
              <a:buNone/>
            </a:pPr>
            <a:endParaRPr lang="es-HN" dirty="0"/>
          </a:p>
          <a:p>
            <a:pPr marL="0" indent="0">
              <a:buNone/>
            </a:pPr>
            <a:r>
              <a:rPr lang="es-HN" b="1" dirty="0"/>
              <a:t>ARTÍCULO 193.- ASESINATO</a:t>
            </a:r>
            <a:r>
              <a:rPr lang="es-HN" dirty="0"/>
              <a:t>. </a:t>
            </a:r>
            <a:endParaRPr lang="es-HN" dirty="0" smtClean="0"/>
          </a:p>
          <a:p>
            <a:pPr marL="0" indent="0">
              <a:buNone/>
            </a:pPr>
            <a:r>
              <a:rPr lang="es-HN" dirty="0" smtClean="0"/>
              <a:t>Quien </a:t>
            </a:r>
            <a:r>
              <a:rPr lang="es-HN" dirty="0"/>
              <a:t>da muerte a </a:t>
            </a:r>
            <a:r>
              <a:rPr lang="es-HN" dirty="0" smtClean="0"/>
              <a:t>una persona </a:t>
            </a:r>
            <a:r>
              <a:rPr lang="es-HN" dirty="0"/>
              <a:t>concurriendo alevosía o ensañamiento, debe </a:t>
            </a:r>
            <a:r>
              <a:rPr lang="es-HN" dirty="0" smtClean="0"/>
              <a:t>ser castigado </a:t>
            </a:r>
            <a:r>
              <a:rPr lang="es-HN" dirty="0"/>
              <a:t>con la pena de prisión de veinte (20) a </a:t>
            </a:r>
            <a:r>
              <a:rPr lang="es-HN" dirty="0" smtClean="0"/>
              <a:t>veinticinco (</a:t>
            </a:r>
            <a:r>
              <a:rPr lang="es-HN" dirty="0"/>
              <a:t>25) años</a:t>
            </a:r>
            <a:r>
              <a:rPr lang="es-HN" dirty="0" smtClean="0"/>
              <a:t>. </a:t>
            </a:r>
          </a:p>
          <a:p>
            <a:pPr marL="0" indent="0">
              <a:buNone/>
            </a:pPr>
            <a:r>
              <a:rPr lang="es-HN" dirty="0" smtClean="0"/>
              <a:t>Si </a:t>
            </a:r>
            <a:r>
              <a:rPr lang="es-HN" dirty="0"/>
              <a:t>concurre la circunstancia de precio, recompensa o </a:t>
            </a:r>
            <a:r>
              <a:rPr lang="es-HN" dirty="0" smtClean="0"/>
              <a:t>promesa remuneratoria</a:t>
            </a:r>
            <a:r>
              <a:rPr lang="es-HN" dirty="0"/>
              <a:t>, la pena de prisión debe ser de veinticinco (25</a:t>
            </a:r>
            <a:r>
              <a:rPr lang="es-HN" dirty="0" smtClean="0"/>
              <a:t>) a </a:t>
            </a:r>
            <a:r>
              <a:rPr lang="es-HN" dirty="0"/>
              <a:t>treinta (30) años.</a:t>
            </a:r>
          </a:p>
        </p:txBody>
      </p:sp>
    </p:spTree>
    <p:extLst>
      <p:ext uri="{BB962C8B-B14F-4D97-AF65-F5344CB8AC3E}">
        <p14:creationId xmlns:p14="http://schemas.microsoft.com/office/powerpoint/2010/main" val="33729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407963"/>
            <a:ext cx="9601200" cy="58099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HN" b="1" dirty="0"/>
              <a:t>ARTÍCULO 194.- PARRICIDIO</a:t>
            </a:r>
            <a:r>
              <a:rPr lang="es-HN" b="1" dirty="0" smtClean="0"/>
              <a:t>.</a:t>
            </a:r>
          </a:p>
          <a:p>
            <a:pPr marL="0" indent="0" algn="just">
              <a:buNone/>
            </a:pPr>
            <a:r>
              <a:rPr lang="es-HN" dirty="0"/>
              <a:t>Quien mata a alguno </a:t>
            </a:r>
            <a:r>
              <a:rPr lang="es-HN" dirty="0" smtClean="0"/>
              <a:t>de sus </a:t>
            </a:r>
            <a:r>
              <a:rPr lang="es-HN" dirty="0"/>
              <a:t>ascendientes, descendientes, a su cónyuge o persona </a:t>
            </a:r>
            <a:r>
              <a:rPr lang="es-HN" dirty="0" smtClean="0"/>
              <a:t>con la </a:t>
            </a:r>
            <a:r>
              <a:rPr lang="es-HN" dirty="0"/>
              <a:t>que el agraviado mantenga una relación estable de </a:t>
            </a:r>
            <a:r>
              <a:rPr lang="es-HN" dirty="0" smtClean="0"/>
              <a:t>análoga naturaleza </a:t>
            </a:r>
            <a:r>
              <a:rPr lang="es-HN" dirty="0"/>
              <a:t>a la anterior, debe ser castigado con la pena </a:t>
            </a:r>
            <a:r>
              <a:rPr lang="es-HN" dirty="0" smtClean="0"/>
              <a:t>de prisión </a:t>
            </a:r>
            <a:r>
              <a:rPr lang="es-HN" dirty="0"/>
              <a:t>de veinte (20) a veinticinco (25) años</a:t>
            </a:r>
            <a:r>
              <a:rPr lang="es-HN" dirty="0" smtClean="0"/>
              <a:t>. </a:t>
            </a:r>
          </a:p>
          <a:p>
            <a:pPr marL="0" indent="0" algn="just">
              <a:buNone/>
            </a:pPr>
            <a:r>
              <a:rPr lang="es-HN" dirty="0" smtClean="0"/>
              <a:t>La </a:t>
            </a:r>
            <a:r>
              <a:rPr lang="es-HN" dirty="0"/>
              <a:t>pena establecida en el párrafo anterior se aumenta en </a:t>
            </a:r>
            <a:r>
              <a:rPr lang="es-HN" dirty="0" smtClean="0"/>
              <a:t>un tercio </a:t>
            </a:r>
            <a:r>
              <a:rPr lang="es-HN" dirty="0"/>
              <a:t>(1/3) cuando la muerte a que hace referencia este </a:t>
            </a:r>
            <a:r>
              <a:rPr lang="es-HN" dirty="0" smtClean="0"/>
              <a:t>se produzca </a:t>
            </a:r>
            <a:r>
              <a:rPr lang="es-HN" dirty="0"/>
              <a:t>concurriendo alguna de las circunstancias </a:t>
            </a:r>
            <a:r>
              <a:rPr lang="es-HN" dirty="0" smtClean="0"/>
              <a:t>señaladas para </a:t>
            </a:r>
            <a:r>
              <a:rPr lang="es-HN" dirty="0"/>
              <a:t>el asesinato.</a:t>
            </a:r>
          </a:p>
          <a:p>
            <a:pPr marL="0" indent="0" algn="just">
              <a:buNone/>
            </a:pPr>
            <a:r>
              <a:rPr lang="es-HN" b="1" dirty="0"/>
              <a:t>ARTÍCULO 195.-PUNIBILIDAD DE ACTOS PREPARATORIOS.</a:t>
            </a:r>
          </a:p>
          <a:p>
            <a:pPr marL="0" indent="0" algn="just">
              <a:buNone/>
            </a:pPr>
            <a:r>
              <a:rPr lang="es-HN" dirty="0"/>
              <a:t>La conspiración, proposición o </a:t>
            </a:r>
            <a:r>
              <a:rPr lang="es-HN" dirty="0" smtClean="0"/>
              <a:t>provocación para </a:t>
            </a:r>
            <a:r>
              <a:rPr lang="es-HN" dirty="0"/>
              <a:t>cometer los anteriores delitos debe ser castigada con </a:t>
            </a:r>
            <a:r>
              <a:rPr lang="es-HN" dirty="0" smtClean="0"/>
              <a:t>las penas </a:t>
            </a:r>
            <a:r>
              <a:rPr lang="es-HN" dirty="0"/>
              <a:t>correspondientes reducidas en un tercio (1/3). Con </a:t>
            </a:r>
            <a:r>
              <a:rPr lang="es-HN" dirty="0" smtClean="0"/>
              <a:t>la misma </a:t>
            </a:r>
            <a:r>
              <a:rPr lang="es-HN" dirty="0"/>
              <a:t>pena se debe castigar la oferta o demanda de </a:t>
            </a:r>
            <a:r>
              <a:rPr lang="es-HN" dirty="0" err="1"/>
              <a:t>sicariato</a:t>
            </a:r>
            <a:r>
              <a:rPr lang="es-HN" dirty="0" smtClean="0"/>
              <a:t>.</a:t>
            </a:r>
          </a:p>
          <a:p>
            <a:pPr marL="0" indent="0" algn="just">
              <a:buNone/>
            </a:pPr>
            <a:r>
              <a:rPr lang="es-HN" b="1" dirty="0"/>
              <a:t>ARTÍCULO 196.- ABORTO. </a:t>
            </a:r>
            <a:endParaRPr lang="es-HN" b="1" dirty="0" smtClean="0"/>
          </a:p>
          <a:p>
            <a:pPr marL="0" indent="0" algn="just">
              <a:buNone/>
            </a:pPr>
            <a:r>
              <a:rPr lang="es-HN" dirty="0" smtClean="0"/>
              <a:t>El </a:t>
            </a:r>
            <a:r>
              <a:rPr lang="es-HN" dirty="0"/>
              <a:t>aborto es la muerte de </a:t>
            </a:r>
            <a:r>
              <a:rPr lang="es-HN" dirty="0" smtClean="0"/>
              <a:t>un ser </a:t>
            </a:r>
            <a:r>
              <a:rPr lang="es-HN" dirty="0"/>
              <a:t>humano en cualquier momento del embarazo o </a:t>
            </a:r>
            <a:r>
              <a:rPr lang="es-HN" dirty="0" smtClean="0"/>
              <a:t>durante el </a:t>
            </a:r>
            <a:r>
              <a:rPr lang="es-HN" dirty="0"/>
              <a:t>parto. Quien intencionalmente cause un aborto debe </a:t>
            </a:r>
            <a:r>
              <a:rPr lang="es-HN" dirty="0" smtClean="0"/>
              <a:t>ser castigado</a:t>
            </a:r>
            <a:r>
              <a:rPr lang="es-HN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750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3803" y="562708"/>
            <a:ext cx="9601200" cy="536096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HN" dirty="0"/>
              <a:t>Con tres (3) a seis (6) años de prisión si la </a:t>
            </a:r>
            <a:r>
              <a:rPr lang="es-HN" dirty="0" smtClean="0"/>
              <a:t>mujer lo </a:t>
            </a:r>
            <a:r>
              <a:rPr lang="es-HN" dirty="0"/>
              <a:t>hubiere consentido o produzca su aborto</a:t>
            </a:r>
            <a:r>
              <a:rPr lang="es-HN" dirty="0" smtClean="0"/>
              <a:t>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Con </a:t>
            </a:r>
            <a:r>
              <a:rPr lang="es-HN" dirty="0"/>
              <a:t>seis (6) a ocho (8) años de prisión si el </a:t>
            </a:r>
            <a:r>
              <a:rPr lang="es-HN" dirty="0" smtClean="0"/>
              <a:t>agente obra </a:t>
            </a:r>
            <a:r>
              <a:rPr lang="es-HN" dirty="0"/>
              <a:t>sin el consentimiento de la embarazada y </a:t>
            </a:r>
            <a:r>
              <a:rPr lang="es-HN" dirty="0" smtClean="0"/>
              <a:t>sin emplear </a:t>
            </a:r>
            <a:r>
              <a:rPr lang="es-HN" dirty="0"/>
              <a:t>violencia o intimidación; y</a:t>
            </a:r>
            <a:r>
              <a:rPr lang="es-HN" dirty="0" smtClean="0"/>
              <a:t>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Con </a:t>
            </a:r>
            <a:r>
              <a:rPr lang="es-HN" dirty="0"/>
              <a:t>ocho (8) a diez (10) años de prisión si el </a:t>
            </a:r>
            <a:r>
              <a:rPr lang="es-HN" dirty="0" smtClean="0"/>
              <a:t>agente emplea </a:t>
            </a:r>
            <a:r>
              <a:rPr lang="es-HN" dirty="0"/>
              <a:t>violencia, intimidación o engaño</a:t>
            </a:r>
            <a:r>
              <a:rPr lang="es-HN" dirty="0" smtClean="0"/>
              <a:t>.</a:t>
            </a:r>
          </a:p>
          <a:p>
            <a:pPr marL="0" indent="0" algn="just">
              <a:buNone/>
            </a:pPr>
            <a:r>
              <a:rPr lang="es-HN" b="1" dirty="0"/>
              <a:t>ARTÍCULO 197.- INDUCCIÓN Y AUXILIO </a:t>
            </a:r>
            <a:r>
              <a:rPr lang="es-HN" b="1" dirty="0" smtClean="0"/>
              <a:t>AL SUICIDIO</a:t>
            </a:r>
            <a:r>
              <a:rPr lang="es-HN" b="1" dirty="0"/>
              <a:t>. </a:t>
            </a:r>
            <a:endParaRPr lang="es-HN" b="1" dirty="0" smtClean="0"/>
          </a:p>
          <a:p>
            <a:pPr marL="0" indent="0" algn="just">
              <a:buNone/>
            </a:pPr>
            <a:r>
              <a:rPr lang="es-HN" dirty="0" smtClean="0"/>
              <a:t>Quien </a:t>
            </a:r>
            <a:r>
              <a:rPr lang="es-HN" dirty="0"/>
              <a:t>induce a otro a que se suicide debe </a:t>
            </a:r>
            <a:r>
              <a:rPr lang="es-HN" dirty="0" smtClean="0"/>
              <a:t>incurrir en </a:t>
            </a:r>
            <a:r>
              <a:rPr lang="es-HN" dirty="0"/>
              <a:t>la pena de prisión de tres (3) a seis (6) años</a:t>
            </a:r>
            <a:r>
              <a:rPr lang="es-HN" dirty="0" smtClean="0"/>
              <a:t>. </a:t>
            </a:r>
          </a:p>
          <a:p>
            <a:pPr marL="0" indent="0" algn="just">
              <a:buNone/>
            </a:pPr>
            <a:r>
              <a:rPr lang="es-HN" dirty="0" smtClean="0"/>
              <a:t>Quien </a:t>
            </a:r>
            <a:r>
              <a:rPr lang="es-HN" dirty="0"/>
              <a:t>mediando requerimiento inequívoco auxilia a </a:t>
            </a:r>
            <a:r>
              <a:rPr lang="es-HN" dirty="0" smtClean="0"/>
              <a:t>otra persona </a:t>
            </a:r>
            <a:r>
              <a:rPr lang="es-HN" dirty="0"/>
              <a:t>a cometer suicidio, debe incurrir en la misma </a:t>
            </a:r>
            <a:r>
              <a:rPr lang="es-HN" dirty="0" smtClean="0"/>
              <a:t>pena que </a:t>
            </a:r>
            <a:r>
              <a:rPr lang="es-HN" dirty="0"/>
              <a:t>la prevista en el párrafo anterior</a:t>
            </a:r>
            <a:r>
              <a:rPr lang="es-HN" dirty="0" smtClean="0"/>
              <a:t>. </a:t>
            </a:r>
          </a:p>
          <a:p>
            <a:pPr marL="0" indent="0" algn="just">
              <a:buNone/>
            </a:pPr>
            <a:r>
              <a:rPr lang="es-HN" dirty="0" smtClean="0"/>
              <a:t>Si </a:t>
            </a:r>
            <a:r>
              <a:rPr lang="es-HN" dirty="0"/>
              <a:t>en cualquiera de los casos anteriores el suicida es </a:t>
            </a:r>
            <a:r>
              <a:rPr lang="es-HN" dirty="0" smtClean="0"/>
              <a:t>un incapaz</a:t>
            </a:r>
            <a:r>
              <a:rPr lang="es-HN" dirty="0"/>
              <a:t>, menor de dieciocho (18) años o se ha </a:t>
            </a:r>
            <a:r>
              <a:rPr lang="es-HN" dirty="0" smtClean="0"/>
              <a:t>empleado engaño</a:t>
            </a:r>
            <a:r>
              <a:rPr lang="es-HN" dirty="0"/>
              <a:t>, se deben aplicar las penas del homicidio.</a:t>
            </a:r>
          </a:p>
        </p:txBody>
      </p:sp>
    </p:spTree>
    <p:extLst>
      <p:ext uri="{BB962C8B-B14F-4D97-AF65-F5344CB8AC3E}">
        <p14:creationId xmlns:p14="http://schemas.microsoft.com/office/powerpoint/2010/main" val="10335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520505"/>
            <a:ext cx="9601200" cy="5346895"/>
          </a:xfrm>
        </p:spPr>
        <p:txBody>
          <a:bodyPr/>
          <a:lstStyle/>
          <a:p>
            <a:pPr marL="0" indent="0" algn="just">
              <a:buNone/>
            </a:pPr>
            <a:r>
              <a:rPr lang="es-HN" b="1" dirty="0"/>
              <a:t>ARTÍCULO 198.- HOMICIDIO IMPRUDENTE</a:t>
            </a:r>
            <a:r>
              <a:rPr lang="es-HN" b="1" dirty="0" smtClean="0"/>
              <a:t>.</a:t>
            </a:r>
          </a:p>
          <a:p>
            <a:pPr marL="0" indent="0" algn="just">
              <a:buNone/>
            </a:pPr>
            <a:r>
              <a:rPr lang="es-HN" dirty="0" smtClean="0"/>
              <a:t>Quien causa </a:t>
            </a:r>
            <a:r>
              <a:rPr lang="es-HN" dirty="0"/>
              <a:t>por imprudencia grave la muerte de otra persona, </a:t>
            </a:r>
            <a:r>
              <a:rPr lang="es-HN" dirty="0" smtClean="0"/>
              <a:t>debe ser </a:t>
            </a:r>
            <a:r>
              <a:rPr lang="es-HN" dirty="0"/>
              <a:t>castigado con la pena de tres (3) a siete (7) años de prisión</a:t>
            </a:r>
            <a:r>
              <a:rPr lang="es-HN" dirty="0" smtClean="0"/>
              <a:t>; si </a:t>
            </a:r>
            <a:r>
              <a:rPr lang="es-HN" dirty="0"/>
              <a:t>la imprudencia es leve la pena debe ser de un (1) año a </a:t>
            </a:r>
            <a:r>
              <a:rPr lang="es-HN" dirty="0" smtClean="0"/>
              <a:t>tres (</a:t>
            </a:r>
            <a:r>
              <a:rPr lang="es-HN" dirty="0"/>
              <a:t>3) años de prisión</a:t>
            </a:r>
            <a:r>
              <a:rPr lang="es-HN" dirty="0" smtClean="0"/>
              <a:t>.</a:t>
            </a:r>
          </a:p>
          <a:p>
            <a:pPr marL="0" indent="0" algn="just">
              <a:buNone/>
            </a:pPr>
            <a:endParaRPr lang="es-HN" dirty="0" smtClean="0"/>
          </a:p>
          <a:p>
            <a:pPr marL="0" indent="0" algn="just">
              <a:buNone/>
            </a:pPr>
            <a:r>
              <a:rPr lang="es-HN" dirty="0"/>
              <a:t>Cuando el homicidio imprudente se comete con armas </a:t>
            </a:r>
            <a:r>
              <a:rPr lang="es-HN" dirty="0" smtClean="0"/>
              <a:t>de fuego </a:t>
            </a:r>
            <a:r>
              <a:rPr lang="es-HN" dirty="0"/>
              <a:t>o explosivos, vehículo automotor o por </a:t>
            </a:r>
            <a:r>
              <a:rPr lang="es-HN" dirty="0" smtClean="0"/>
              <a:t>imprudencia profesional</a:t>
            </a:r>
            <a:r>
              <a:rPr lang="es-HN" dirty="0"/>
              <a:t>, se deben aplicar además, respectivamente, </a:t>
            </a:r>
            <a:r>
              <a:rPr lang="es-HN" dirty="0" smtClean="0"/>
              <a:t>las siguientes </a:t>
            </a:r>
            <a:r>
              <a:rPr lang="es-HN" dirty="0"/>
              <a:t>penas por tiempo de tres (3) a seis (6) años</a:t>
            </a:r>
            <a:r>
              <a:rPr lang="es-HN" dirty="0" smtClean="0"/>
              <a:t>:</a:t>
            </a:r>
          </a:p>
          <a:p>
            <a:pPr marL="0" indent="0" algn="just">
              <a:buNone/>
            </a:pPr>
            <a:endParaRPr lang="es-HN" dirty="0"/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Privación </a:t>
            </a:r>
            <a:r>
              <a:rPr lang="es-HN" dirty="0"/>
              <a:t>de los derechos a la tenencia y </a:t>
            </a:r>
            <a:r>
              <a:rPr lang="es-HN" dirty="0" smtClean="0"/>
              <a:t>portación de </a:t>
            </a:r>
            <a:r>
              <a:rPr lang="es-HN" dirty="0"/>
              <a:t>armas de fuego</a:t>
            </a:r>
            <a:r>
              <a:rPr lang="es-HN" dirty="0" smtClean="0"/>
              <a:t>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Privación </a:t>
            </a:r>
            <a:r>
              <a:rPr lang="es-HN" dirty="0"/>
              <a:t>del derecho de conducción de </a:t>
            </a:r>
            <a:r>
              <a:rPr lang="es-HN" dirty="0" smtClean="0"/>
              <a:t>vehículos automotores</a:t>
            </a:r>
            <a:r>
              <a:rPr lang="es-HN" dirty="0"/>
              <a:t>; o</a:t>
            </a:r>
            <a:r>
              <a:rPr lang="es-HN" dirty="0" smtClean="0"/>
              <a:t>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Inhabilitación </a:t>
            </a:r>
            <a:r>
              <a:rPr lang="es-HN" dirty="0"/>
              <a:t>especial de profesión u oficio.</a:t>
            </a:r>
          </a:p>
        </p:txBody>
      </p:sp>
    </p:spTree>
    <p:extLst>
      <p:ext uri="{BB962C8B-B14F-4D97-AF65-F5344CB8AC3E}">
        <p14:creationId xmlns:p14="http://schemas.microsoft.com/office/powerpoint/2010/main" val="172975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3803" y="1165860"/>
            <a:ext cx="9601200" cy="1485900"/>
          </a:xfrm>
        </p:spPr>
        <p:txBody>
          <a:bodyPr/>
          <a:lstStyle/>
          <a:p>
            <a:pPr algn="ctr"/>
            <a:r>
              <a:rPr lang="es-HN" dirty="0" smtClean="0"/>
              <a:t>Temario a Desarrollar</a:t>
            </a:r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29729" y="2651760"/>
            <a:ext cx="9277643" cy="3581400"/>
          </a:xfrm>
        </p:spPr>
        <p:txBody>
          <a:bodyPr/>
          <a:lstStyle/>
          <a:p>
            <a:r>
              <a:rPr lang="es-HN" sz="3200" dirty="0" smtClean="0"/>
              <a:t>Delitos contra la Comunidad Internacional</a:t>
            </a:r>
          </a:p>
          <a:p>
            <a:r>
              <a:rPr lang="es-HN" sz="3200" dirty="0" smtClean="0"/>
              <a:t>Delitos </a:t>
            </a:r>
            <a:r>
              <a:rPr lang="es-HN" sz="3200" dirty="0"/>
              <a:t>contra la Seguridad Colectiva </a:t>
            </a:r>
          </a:p>
          <a:p>
            <a:r>
              <a:rPr lang="es-HN" sz="3200" dirty="0" smtClean="0"/>
              <a:t>Delitos </a:t>
            </a:r>
            <a:r>
              <a:rPr lang="es-HN" sz="3200" dirty="0"/>
              <a:t>contra la Vida, Libertad, Sexual, Violencia contra la Mujer y Agresiones Sexuales </a:t>
            </a:r>
          </a:p>
          <a:p>
            <a:r>
              <a:rPr lang="es-HN" sz="3200" dirty="0" smtClean="0"/>
              <a:t>Delitos </a:t>
            </a:r>
            <a:r>
              <a:rPr lang="es-HN" sz="3200" dirty="0"/>
              <a:t>contra la Integridad Corporal </a:t>
            </a:r>
          </a:p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4136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142" y="362243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s-HN" sz="3600" b="1" dirty="0"/>
              <a:t>CAPÍTULO II</a:t>
            </a:r>
            <a:br>
              <a:rPr lang="es-HN" sz="3600" b="1" dirty="0"/>
            </a:br>
            <a:r>
              <a:rPr lang="es-HN" sz="3600" b="1" dirty="0"/>
              <a:t>DELITOS DE LESIONES</a:t>
            </a:r>
            <a:endParaRPr lang="es-HN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631852"/>
            <a:ext cx="10220178" cy="49658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HN" b="1" dirty="0"/>
              <a:t>ARTÍCULO 199.- LESIONES</a:t>
            </a:r>
            <a:r>
              <a:rPr lang="es-HN" b="1" dirty="0" smtClean="0"/>
              <a:t>.</a:t>
            </a:r>
          </a:p>
          <a:p>
            <a:pPr marL="0" indent="0" algn="just">
              <a:buNone/>
            </a:pPr>
            <a:r>
              <a:rPr lang="es-HN" dirty="0"/>
              <a:t>Quien, por </a:t>
            </a:r>
            <a:r>
              <a:rPr lang="es-HN" dirty="0" smtClean="0"/>
              <a:t>cualquier medio </a:t>
            </a:r>
            <a:r>
              <a:rPr lang="es-HN" dirty="0"/>
              <a:t>o procedimiento, causa a otra persona una lesión </a:t>
            </a:r>
            <a:r>
              <a:rPr lang="es-HN" dirty="0" smtClean="0"/>
              <a:t>que menoscaba </a:t>
            </a:r>
            <a:r>
              <a:rPr lang="es-HN" dirty="0"/>
              <a:t>su integridad corporal, su salud física o mental</a:t>
            </a:r>
            <a:r>
              <a:rPr lang="es-HN" dirty="0" smtClean="0"/>
              <a:t>, debe </a:t>
            </a:r>
            <a:r>
              <a:rPr lang="es-HN" dirty="0"/>
              <a:t>ser castigado con la pena de prisión de uno (1) a </a:t>
            </a:r>
            <a:r>
              <a:rPr lang="es-HN" dirty="0" smtClean="0"/>
              <a:t>cuatro (</a:t>
            </a:r>
            <a:r>
              <a:rPr lang="es-HN" dirty="0"/>
              <a:t>4) años, siempre que la lesión requiera objetivamente </a:t>
            </a:r>
            <a:r>
              <a:rPr lang="es-HN" dirty="0" smtClean="0"/>
              <a:t>para su </a:t>
            </a:r>
            <a:r>
              <a:rPr lang="es-HN" dirty="0"/>
              <a:t>sanidad, además de una primera asistencia facultativa</a:t>
            </a:r>
            <a:r>
              <a:rPr lang="es-HN" dirty="0" smtClean="0"/>
              <a:t>, tratamiento </a:t>
            </a:r>
            <a:r>
              <a:rPr lang="es-HN" dirty="0"/>
              <a:t>médico o quirúrgico. La simple vigilancia </a:t>
            </a:r>
            <a:r>
              <a:rPr lang="es-HN" dirty="0" smtClean="0"/>
              <a:t>o seguimiento </a:t>
            </a:r>
            <a:r>
              <a:rPr lang="es-HN" dirty="0"/>
              <a:t>facultativo del curso de la lesión no se </a:t>
            </a:r>
            <a:r>
              <a:rPr lang="es-HN" dirty="0" smtClean="0"/>
              <a:t>considera tratamiento </a:t>
            </a:r>
            <a:r>
              <a:rPr lang="es-HN" dirty="0"/>
              <a:t>médico.</a:t>
            </a:r>
          </a:p>
          <a:p>
            <a:pPr marL="0" indent="0" algn="just">
              <a:buNone/>
            </a:pPr>
            <a:r>
              <a:rPr lang="es-HN" dirty="0"/>
              <a:t>No obstante, el hecho descrito en el párrafo anterior debe </a:t>
            </a:r>
            <a:r>
              <a:rPr lang="es-HN" dirty="0" smtClean="0"/>
              <a:t>ser castigado </a:t>
            </a:r>
            <a:r>
              <a:rPr lang="es-HN" dirty="0"/>
              <a:t>con la pena de prisión de seis (6) meses a un (1) </a:t>
            </a:r>
            <a:r>
              <a:rPr lang="es-HN" dirty="0" smtClean="0"/>
              <a:t>año </a:t>
            </a:r>
            <a:r>
              <a:rPr lang="es-HN" dirty="0"/>
              <a:t>cuando sea de menor gravedad, atendidos el medio </a:t>
            </a:r>
            <a:r>
              <a:rPr lang="es-HN" dirty="0" smtClean="0"/>
              <a:t>empleado o </a:t>
            </a:r>
            <a:r>
              <a:rPr lang="es-HN" dirty="0"/>
              <a:t>el resultado producido</a:t>
            </a:r>
            <a:r>
              <a:rPr lang="es-HN" dirty="0" smtClean="0"/>
              <a:t>.</a:t>
            </a:r>
          </a:p>
          <a:p>
            <a:pPr marL="0" indent="0" algn="just">
              <a:buNone/>
            </a:pPr>
            <a:r>
              <a:rPr lang="es-HN" dirty="0"/>
              <a:t>A los efectos de este artículo, por tratamiento médico </a:t>
            </a:r>
            <a:r>
              <a:rPr lang="es-HN" dirty="0" smtClean="0"/>
              <a:t>se entiende </a:t>
            </a:r>
            <a:r>
              <a:rPr lang="es-HN" dirty="0"/>
              <a:t>todo sistema curativo prescrito por un facultativo </a:t>
            </a:r>
            <a:r>
              <a:rPr lang="es-HN" dirty="0" smtClean="0"/>
              <a:t>y dirigido </a:t>
            </a:r>
            <a:r>
              <a:rPr lang="es-HN" dirty="0"/>
              <a:t>a superar o mitigar el quebranto causado por la lesión</a:t>
            </a:r>
            <a:r>
              <a:rPr lang="es-HN" dirty="0" smtClean="0"/>
              <a:t>; y </a:t>
            </a:r>
            <a:r>
              <a:rPr lang="es-HN" dirty="0"/>
              <a:t>por tratamiento quirúrgico el que consiste en curar </a:t>
            </a:r>
            <a:r>
              <a:rPr lang="es-HN" dirty="0" smtClean="0"/>
              <a:t>mediante una </a:t>
            </a:r>
            <a:r>
              <a:rPr lang="es-HN" dirty="0"/>
              <a:t>operación llevada a cabo por facultativo.</a:t>
            </a:r>
          </a:p>
        </p:txBody>
      </p:sp>
    </p:spTree>
    <p:extLst>
      <p:ext uri="{BB962C8B-B14F-4D97-AF65-F5344CB8AC3E}">
        <p14:creationId xmlns:p14="http://schemas.microsoft.com/office/powerpoint/2010/main" val="227935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942535"/>
            <a:ext cx="9601200" cy="49248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HN" b="1" dirty="0"/>
              <a:t>ARTÍCULO 200.- TIPOS AGRAVADOS DE LESIONES.</a:t>
            </a:r>
          </a:p>
          <a:p>
            <a:pPr marL="0" indent="0" algn="just">
              <a:buNone/>
            </a:pPr>
            <a:r>
              <a:rPr lang="es-HN" dirty="0"/>
              <a:t>Las lesiones previstas en el párrafo primero del </a:t>
            </a:r>
            <a:r>
              <a:rPr lang="es-HN" dirty="0" smtClean="0"/>
              <a:t>artículo anterior</a:t>
            </a:r>
            <a:r>
              <a:rPr lang="es-HN" dirty="0"/>
              <a:t>, deben ser castigadas con la pena de prisión de </a:t>
            </a:r>
            <a:r>
              <a:rPr lang="es-HN" dirty="0" smtClean="0"/>
              <a:t>cuatro (4</a:t>
            </a:r>
            <a:r>
              <a:rPr lang="es-HN" dirty="0"/>
              <a:t>) a seis (6) años, si concurriere alguna de las </a:t>
            </a:r>
            <a:r>
              <a:rPr lang="es-HN" dirty="0" smtClean="0"/>
              <a:t>circunstancias siguientes: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Alevosía;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Ensañamiento;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dirty="0" err="1" smtClean="0"/>
              <a:t>Precio</a:t>
            </a:r>
            <a:r>
              <a:rPr lang="pt-BR" dirty="0"/>
              <a:t>, recompensa o </a:t>
            </a:r>
            <a:r>
              <a:rPr lang="pt-BR" dirty="0" err="1"/>
              <a:t>promesa</a:t>
            </a:r>
            <a:r>
              <a:rPr lang="pt-BR" dirty="0"/>
              <a:t> </a:t>
            </a:r>
            <a:r>
              <a:rPr lang="pt-BR" dirty="0" err="1"/>
              <a:t>remuneratoria</a:t>
            </a:r>
            <a:r>
              <a:rPr lang="pt-BR" dirty="0" smtClean="0"/>
              <a:t>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Utilización </a:t>
            </a:r>
            <a:r>
              <a:rPr lang="es-HN" dirty="0"/>
              <a:t>de armas o instrumentos </a:t>
            </a:r>
            <a:r>
              <a:rPr lang="es-HN" dirty="0" smtClean="0"/>
              <a:t>peligrosos para </a:t>
            </a:r>
            <a:r>
              <a:rPr lang="es-HN" dirty="0"/>
              <a:t>la vida o la salud</a:t>
            </a:r>
            <a:r>
              <a:rPr lang="es-HN" dirty="0" smtClean="0"/>
              <a:t>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Cuando </a:t>
            </a:r>
            <a:r>
              <a:rPr lang="es-HN" dirty="0"/>
              <a:t>la víctima sea especialmente </a:t>
            </a:r>
            <a:r>
              <a:rPr lang="es-HN" dirty="0" smtClean="0"/>
              <a:t>vulnerable por </a:t>
            </a:r>
            <a:r>
              <a:rPr lang="es-HN" dirty="0"/>
              <a:t>razón de edad, situación, enfermedad, </a:t>
            </a:r>
            <a:r>
              <a:rPr lang="es-HN" dirty="0" smtClean="0"/>
              <a:t>escaso desarrollo </a:t>
            </a:r>
            <a:r>
              <a:rPr lang="es-HN" dirty="0"/>
              <a:t>intelectual o físico; y</a:t>
            </a:r>
            <a:r>
              <a:rPr lang="es-HN" dirty="0" smtClean="0"/>
              <a:t>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Razones </a:t>
            </a:r>
            <a:r>
              <a:rPr lang="es-HN" dirty="0"/>
              <a:t>de género.</a:t>
            </a:r>
          </a:p>
        </p:txBody>
      </p:sp>
    </p:spTree>
    <p:extLst>
      <p:ext uri="{BB962C8B-B14F-4D97-AF65-F5344CB8AC3E}">
        <p14:creationId xmlns:p14="http://schemas.microsoft.com/office/powerpoint/2010/main" val="284073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590843"/>
            <a:ext cx="10051366" cy="5486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HN" b="1" dirty="0"/>
              <a:t>ARTÍCULO 201.- LESIONES GRAVES. </a:t>
            </a:r>
            <a:endParaRPr lang="es-HN" b="1" dirty="0" smtClean="0"/>
          </a:p>
          <a:p>
            <a:pPr marL="0" indent="0" algn="just">
              <a:buNone/>
            </a:pPr>
            <a:r>
              <a:rPr lang="es-HN" dirty="0" smtClean="0"/>
              <a:t>Quien</a:t>
            </a:r>
            <a:r>
              <a:rPr lang="es-HN" dirty="0"/>
              <a:t>, </a:t>
            </a:r>
            <a:r>
              <a:rPr lang="es-HN" dirty="0" smtClean="0"/>
              <a:t>por cualquier </a:t>
            </a:r>
            <a:r>
              <a:rPr lang="es-HN" dirty="0"/>
              <a:t>medio o procedimiento, mutila o </a:t>
            </a:r>
            <a:r>
              <a:rPr lang="es-HN" dirty="0" smtClean="0"/>
              <a:t>inutiliza un </a:t>
            </a:r>
            <a:r>
              <a:rPr lang="es-HN" dirty="0"/>
              <a:t>miembro u órgano </a:t>
            </a:r>
            <a:r>
              <a:rPr lang="es-HN" dirty="0" smtClean="0"/>
              <a:t> principal </a:t>
            </a:r>
            <a:r>
              <a:rPr lang="es-HN" dirty="0"/>
              <a:t>de otra persona </a:t>
            </a:r>
            <a:r>
              <a:rPr lang="es-HN" dirty="0" smtClean="0"/>
              <a:t>o le </a:t>
            </a:r>
            <a:r>
              <a:rPr lang="es-HN" dirty="0"/>
              <a:t>causa impotencia, esterilidad o una </a:t>
            </a:r>
            <a:r>
              <a:rPr lang="es-HN" dirty="0" smtClean="0"/>
              <a:t>enfermedad o </a:t>
            </a:r>
            <a:r>
              <a:rPr lang="es-HN" dirty="0"/>
              <a:t>deformidad grave debe ser castigado con la </a:t>
            </a:r>
            <a:r>
              <a:rPr lang="es-HN" dirty="0" smtClean="0"/>
              <a:t>pena de </a:t>
            </a:r>
            <a:r>
              <a:rPr lang="es-HN" dirty="0"/>
              <a:t>prisión de ocho (8) a doce (12) años</a:t>
            </a:r>
            <a:r>
              <a:rPr lang="es-HN" dirty="0" smtClean="0"/>
              <a:t>.</a:t>
            </a:r>
          </a:p>
          <a:p>
            <a:pPr marL="0" indent="0" algn="just">
              <a:buNone/>
            </a:pPr>
            <a:r>
              <a:rPr lang="es-HN" b="1" dirty="0"/>
              <a:t>ARTÍCULO 202.- LESIONES IMPRUDENTES. </a:t>
            </a:r>
            <a:endParaRPr lang="es-HN" b="1" dirty="0" smtClean="0"/>
          </a:p>
          <a:p>
            <a:pPr marL="0" indent="0" algn="just">
              <a:buNone/>
            </a:pPr>
            <a:r>
              <a:rPr lang="es-HN" dirty="0" smtClean="0"/>
              <a:t>Quien por </a:t>
            </a:r>
            <a:r>
              <a:rPr lang="es-HN" dirty="0"/>
              <a:t>imprudencia grave causa alguna de las lesiones </a:t>
            </a:r>
            <a:r>
              <a:rPr lang="es-HN" dirty="0" smtClean="0"/>
              <a:t>definidas en </a:t>
            </a:r>
            <a:r>
              <a:rPr lang="es-HN" dirty="0"/>
              <a:t>los artículos anteriores, debe ser castigado de la </a:t>
            </a:r>
            <a:r>
              <a:rPr lang="es-HN" dirty="0" smtClean="0"/>
              <a:t>manera siguiente: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En </a:t>
            </a:r>
            <a:r>
              <a:rPr lang="es-HN" dirty="0"/>
              <a:t>el caso del Artículo 201, párrafo primero, </a:t>
            </a:r>
            <a:r>
              <a:rPr lang="es-HN" dirty="0" smtClean="0"/>
              <a:t>con la </a:t>
            </a:r>
            <a:r>
              <a:rPr lang="es-HN" dirty="0"/>
              <a:t>pena de prisión de uno (1) a cuatro (4) </a:t>
            </a:r>
            <a:r>
              <a:rPr lang="es-HN" dirty="0" smtClean="0"/>
              <a:t>años;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En </a:t>
            </a:r>
            <a:r>
              <a:rPr lang="es-HN" dirty="0"/>
              <a:t>el caso del Artículo 201, párrafo segundo, </a:t>
            </a:r>
            <a:r>
              <a:rPr lang="es-HN" dirty="0" smtClean="0"/>
              <a:t>con la </a:t>
            </a:r>
            <a:r>
              <a:rPr lang="es-HN" dirty="0"/>
              <a:t>pena de prisión de uno (1) a tres (3) años; </a:t>
            </a:r>
            <a:r>
              <a:rPr lang="es-HN" dirty="0" smtClean="0"/>
              <a:t>y,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En </a:t>
            </a:r>
            <a:r>
              <a:rPr lang="es-HN" dirty="0"/>
              <a:t>el caso del Artículo 199, párrafo primero, </a:t>
            </a:r>
            <a:r>
              <a:rPr lang="es-HN" dirty="0" smtClean="0"/>
              <a:t>con la </a:t>
            </a:r>
            <a:r>
              <a:rPr lang="es-HN" dirty="0"/>
              <a:t>pena de arresto domiciliario de seis (6) </a:t>
            </a:r>
            <a:r>
              <a:rPr lang="es-HN" dirty="0" smtClean="0"/>
              <a:t>meses a </a:t>
            </a:r>
            <a:r>
              <a:rPr lang="es-HN" dirty="0"/>
              <a:t>un (1) año.</a:t>
            </a:r>
          </a:p>
        </p:txBody>
      </p:sp>
    </p:spTree>
    <p:extLst>
      <p:ext uri="{BB962C8B-B14F-4D97-AF65-F5344CB8AC3E}">
        <p14:creationId xmlns:p14="http://schemas.microsoft.com/office/powerpoint/2010/main" val="8647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2277" y="32004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s-HN" sz="4000" b="1" dirty="0"/>
              <a:t>TÍTULO V</a:t>
            </a:r>
            <a:br>
              <a:rPr lang="es-HN" sz="4000" b="1" dirty="0"/>
            </a:br>
            <a:r>
              <a:rPr lang="es-HN" sz="4000" b="1" dirty="0"/>
              <a:t>VIOLENCIA CONTRA LA MUJER</a:t>
            </a:r>
            <a:endParaRPr lang="es-HN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599" y="1702190"/>
            <a:ext cx="10473397" cy="478301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HN" b="1" dirty="0"/>
              <a:t>ARTÍCULO 208.- FEMICIDIO. </a:t>
            </a:r>
            <a:endParaRPr lang="es-HN" b="1" dirty="0" smtClean="0"/>
          </a:p>
          <a:p>
            <a:pPr marL="0" indent="0" algn="just">
              <a:buNone/>
            </a:pPr>
            <a:r>
              <a:rPr lang="es-HN" dirty="0" smtClean="0"/>
              <a:t>Comete </a:t>
            </a:r>
            <a:r>
              <a:rPr lang="es-HN" dirty="0"/>
              <a:t>delito de </a:t>
            </a:r>
            <a:r>
              <a:rPr lang="es-HN" dirty="0" err="1" smtClean="0"/>
              <a:t>femicidio</a:t>
            </a:r>
            <a:r>
              <a:rPr lang="es-HN" dirty="0" smtClean="0"/>
              <a:t> el </a:t>
            </a:r>
            <a:r>
              <a:rPr lang="es-HN" dirty="0"/>
              <a:t>hombre que mata a una mujer en el marco de </a:t>
            </a:r>
            <a:r>
              <a:rPr lang="es-HN" dirty="0" smtClean="0"/>
              <a:t>relaciones desiguales </a:t>
            </a:r>
            <a:r>
              <a:rPr lang="es-HN" dirty="0"/>
              <a:t>de poder entre hombres y mujeres basadas en </a:t>
            </a:r>
            <a:r>
              <a:rPr lang="es-HN" dirty="0" smtClean="0"/>
              <a:t>el género. </a:t>
            </a:r>
          </a:p>
          <a:p>
            <a:pPr marL="0" indent="0" algn="just">
              <a:buNone/>
            </a:pPr>
            <a:r>
              <a:rPr lang="es-HN" dirty="0" smtClean="0"/>
              <a:t>El </a:t>
            </a:r>
            <a:r>
              <a:rPr lang="es-HN" dirty="0"/>
              <a:t>delito de </a:t>
            </a:r>
            <a:r>
              <a:rPr lang="es-HN" dirty="0" err="1"/>
              <a:t>femicidio</a:t>
            </a:r>
            <a:r>
              <a:rPr lang="es-HN" dirty="0"/>
              <a:t> debe ser castigado con la pena de </a:t>
            </a:r>
            <a:r>
              <a:rPr lang="es-HN" dirty="0" smtClean="0"/>
              <a:t>prisión de </a:t>
            </a:r>
            <a:r>
              <a:rPr lang="es-HN" dirty="0"/>
              <a:t>veinte (20) a veinticinco (25) años</a:t>
            </a:r>
            <a:r>
              <a:rPr lang="es-HN" dirty="0" smtClean="0"/>
              <a:t>. </a:t>
            </a:r>
          </a:p>
          <a:p>
            <a:pPr marL="0" indent="0" algn="just">
              <a:buNone/>
            </a:pPr>
            <a:r>
              <a:rPr lang="es-HN" dirty="0" smtClean="0"/>
              <a:t>Comete </a:t>
            </a:r>
            <a:r>
              <a:rPr lang="es-HN" dirty="0"/>
              <a:t>delito de </a:t>
            </a:r>
            <a:r>
              <a:rPr lang="es-HN" dirty="0" err="1"/>
              <a:t>femicidio</a:t>
            </a:r>
            <a:r>
              <a:rPr lang="es-HN" dirty="0"/>
              <a:t> agravado el hombre que </a:t>
            </a:r>
            <a:r>
              <a:rPr lang="es-HN" dirty="0" smtClean="0"/>
              <a:t>mata a </a:t>
            </a:r>
            <a:r>
              <a:rPr lang="es-HN" dirty="0"/>
              <a:t>una mujer en el marco de relaciones desiguales de </a:t>
            </a:r>
            <a:r>
              <a:rPr lang="es-HN" dirty="0" smtClean="0"/>
              <a:t>poder entre </a:t>
            </a:r>
            <a:r>
              <a:rPr lang="es-HN" dirty="0"/>
              <a:t>hombres y mujeres basadas en el género, la pena </a:t>
            </a:r>
            <a:r>
              <a:rPr lang="es-HN" dirty="0" smtClean="0"/>
              <a:t>del </a:t>
            </a:r>
            <a:r>
              <a:rPr lang="es-HN" dirty="0" err="1" smtClean="0"/>
              <a:t>femicidio</a:t>
            </a:r>
            <a:r>
              <a:rPr lang="es-HN" dirty="0" smtClean="0"/>
              <a:t> </a:t>
            </a:r>
            <a:r>
              <a:rPr lang="es-HN" dirty="0"/>
              <a:t>agravado, debe ser de prisión de veinticinco (25</a:t>
            </a:r>
            <a:r>
              <a:rPr lang="es-HN" dirty="0" smtClean="0"/>
              <a:t>) a </a:t>
            </a:r>
            <a:r>
              <a:rPr lang="es-HN" dirty="0"/>
              <a:t>treinta (30) años, a no ser que corresponda mayor pena </a:t>
            </a:r>
            <a:r>
              <a:rPr lang="es-HN" dirty="0" smtClean="0"/>
              <a:t>por la </a:t>
            </a:r>
            <a:r>
              <a:rPr lang="es-HN" dirty="0"/>
              <a:t>aplicación de otros preceptos del presente Código, </a:t>
            </a:r>
            <a:r>
              <a:rPr lang="es-HN" dirty="0" smtClean="0"/>
              <a:t>cuando concurra </a:t>
            </a:r>
            <a:r>
              <a:rPr lang="es-HN" dirty="0"/>
              <a:t>alguna de las circunstancias siguientes</a:t>
            </a:r>
            <a:r>
              <a:rPr lang="es-HN" dirty="0" smtClean="0"/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/>
              <a:t>Cualquiera de las contempladas en el delito </a:t>
            </a:r>
            <a:r>
              <a:rPr lang="es-HN" dirty="0" smtClean="0"/>
              <a:t>de asesinato;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Que </a:t>
            </a:r>
            <a:r>
              <a:rPr lang="es-HN" dirty="0"/>
              <a:t>el culpable sea o haya sido cónyuge o </a:t>
            </a:r>
            <a:r>
              <a:rPr lang="es-HN" dirty="0" smtClean="0"/>
              <a:t>persona con </a:t>
            </a:r>
            <a:r>
              <a:rPr lang="es-HN" dirty="0"/>
              <a:t>la que la víctima mantenga o haya </a:t>
            </a:r>
            <a:r>
              <a:rPr lang="es-HN" dirty="0" smtClean="0"/>
              <a:t>mantenido una </a:t>
            </a:r>
            <a:r>
              <a:rPr lang="es-HN" dirty="0"/>
              <a:t>relación estable de análoga naturaleza a </a:t>
            </a:r>
            <a:r>
              <a:rPr lang="es-HN" dirty="0" smtClean="0"/>
              <a:t>la anterior </a:t>
            </a:r>
            <a:r>
              <a:rPr lang="es-HN" dirty="0"/>
              <a:t>o ser ascendiente, </a:t>
            </a:r>
            <a:r>
              <a:rPr lang="es-HN" dirty="0" smtClean="0"/>
              <a:t>descendiente</a:t>
            </a:r>
            <a:r>
              <a:rPr lang="es-HN" dirty="0"/>
              <a:t>, </a:t>
            </a:r>
            <a:r>
              <a:rPr lang="es-HN" dirty="0" smtClean="0"/>
              <a:t>hermano de </a:t>
            </a:r>
            <a:r>
              <a:rPr lang="es-HN" dirty="0"/>
              <a:t>la agraviada o de su cónyuge o conviviente</a:t>
            </a:r>
            <a:r>
              <a:rPr lang="es-HN" dirty="0" smtClean="0"/>
              <a:t>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Que </a:t>
            </a:r>
            <a:r>
              <a:rPr lang="es-HN" dirty="0"/>
              <a:t>el </a:t>
            </a:r>
            <a:r>
              <a:rPr lang="es-HN" dirty="0" err="1"/>
              <a:t>femicidio</a:t>
            </a:r>
            <a:r>
              <a:rPr lang="es-HN" dirty="0"/>
              <a:t> haya estado precedido por un </a:t>
            </a:r>
            <a:r>
              <a:rPr lang="es-HN" dirty="0" smtClean="0"/>
              <a:t>acto contra </a:t>
            </a:r>
            <a:r>
              <a:rPr lang="es-HN" dirty="0"/>
              <a:t>la libertad sexual de la </a:t>
            </a:r>
            <a:r>
              <a:rPr lang="es-HN" dirty="0" smtClean="0"/>
              <a:t> víctima</a:t>
            </a:r>
            <a:r>
              <a:rPr lang="es-HN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455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393895"/>
            <a:ext cx="9601200" cy="5473505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HN" dirty="0"/>
              <a:t>Cuando el delito se comete por o en el contexto </a:t>
            </a:r>
            <a:r>
              <a:rPr lang="es-HN" dirty="0" smtClean="0"/>
              <a:t>de un </a:t>
            </a:r>
            <a:r>
              <a:rPr lang="es-HN" dirty="0"/>
              <a:t>grupo delictivo organizado</a:t>
            </a:r>
            <a:r>
              <a:rPr lang="es-HN" dirty="0" smtClean="0"/>
              <a:t>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Cuando </a:t>
            </a:r>
            <a:r>
              <a:rPr lang="es-HN" dirty="0"/>
              <a:t>la víctima del delito sea una </a:t>
            </a:r>
            <a:r>
              <a:rPr lang="es-HN" dirty="0" smtClean="0"/>
              <a:t>trabajadora sexual;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Cuando </a:t>
            </a:r>
            <a:r>
              <a:rPr lang="es-HN" dirty="0"/>
              <a:t>la víctima lo sea también de los delitos </a:t>
            </a:r>
            <a:r>
              <a:rPr lang="es-HN" dirty="0" smtClean="0"/>
              <a:t>de trata </a:t>
            </a:r>
            <a:r>
              <a:rPr lang="es-HN" dirty="0"/>
              <a:t>de personas, esclavitud o servidumbre</a:t>
            </a:r>
            <a:r>
              <a:rPr lang="es-HN" dirty="0" smtClean="0"/>
              <a:t>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Cuando </a:t>
            </a:r>
            <a:r>
              <a:rPr lang="es-HN" dirty="0"/>
              <a:t>se hayan ocasionado lesiones o </a:t>
            </a:r>
            <a:r>
              <a:rPr lang="es-HN" dirty="0" smtClean="0"/>
              <a:t>mutilaciones a </a:t>
            </a:r>
            <a:r>
              <a:rPr lang="es-HN" dirty="0"/>
              <a:t>la víctima o a su cadáver relacionadas con </a:t>
            </a:r>
            <a:r>
              <a:rPr lang="es-HN" dirty="0" smtClean="0"/>
              <a:t>su condición </a:t>
            </a:r>
            <a:r>
              <a:rPr lang="es-HN" dirty="0"/>
              <a:t>de mujer; y</a:t>
            </a:r>
            <a:r>
              <a:rPr lang="es-HN" dirty="0" smtClean="0"/>
              <a:t>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Cuando </a:t>
            </a:r>
            <a:r>
              <a:rPr lang="es-HN" dirty="0"/>
              <a:t>el cuerpo de la víctima sea expuesto </a:t>
            </a:r>
            <a:r>
              <a:rPr lang="es-HN" dirty="0" smtClean="0"/>
              <a:t>o exhibido </a:t>
            </a:r>
            <a:r>
              <a:rPr lang="es-HN" dirty="0"/>
              <a:t>por el culpable en lugar público</a:t>
            </a:r>
            <a:r>
              <a:rPr lang="es-HN" dirty="0" smtClean="0"/>
              <a:t>.</a:t>
            </a:r>
          </a:p>
          <a:p>
            <a:pPr marL="0" indent="0" algn="just">
              <a:buNone/>
            </a:pPr>
            <a:r>
              <a:rPr lang="es-HN" b="1" dirty="0"/>
              <a:t>ARTÍCULO 209.- VIOLENCIA CONTRA LA MUJER</a:t>
            </a:r>
            <a:r>
              <a:rPr lang="es-HN" b="1" dirty="0" smtClean="0"/>
              <a:t>.</a:t>
            </a:r>
          </a:p>
          <a:p>
            <a:pPr marL="0" indent="0" algn="just">
              <a:buNone/>
            </a:pPr>
            <a:r>
              <a:rPr lang="es-HN" dirty="0"/>
              <a:t>Quien en el marco de relaciones desiguales de poder </a:t>
            </a:r>
            <a:r>
              <a:rPr lang="es-HN" dirty="0" smtClean="0"/>
              <a:t>entre hombres </a:t>
            </a:r>
            <a:r>
              <a:rPr lang="es-HN" dirty="0"/>
              <a:t>y mujeres basadas en género ejerce, violencia </a:t>
            </a:r>
            <a:r>
              <a:rPr lang="es-HN" dirty="0" smtClean="0"/>
              <a:t>física o </a:t>
            </a:r>
            <a:r>
              <a:rPr lang="es-HN" dirty="0"/>
              <a:t>psíquica sobre una mujer debe ser castigado con las </a:t>
            </a:r>
            <a:r>
              <a:rPr lang="es-HN" dirty="0" smtClean="0"/>
              <a:t>penas de </a:t>
            </a:r>
            <a:r>
              <a:rPr lang="es-HN" dirty="0"/>
              <a:t>prisión de uno (1) a cuatro (4) años y multa de cien (100</a:t>
            </a:r>
            <a:r>
              <a:rPr lang="es-HN" dirty="0" smtClean="0"/>
              <a:t>) a </a:t>
            </a:r>
            <a:r>
              <a:rPr lang="es-HN" dirty="0"/>
              <a:t>trescientos (300) días o prestación de servicios de </a:t>
            </a:r>
            <a:r>
              <a:rPr lang="es-HN" dirty="0" smtClean="0"/>
              <a:t>utilidad pública </a:t>
            </a:r>
            <a:r>
              <a:rPr lang="es-HN" dirty="0"/>
              <a:t>o a las víctimas por el mismo tiempo.</a:t>
            </a:r>
          </a:p>
          <a:p>
            <a:pPr marL="0" indent="0" algn="just">
              <a:buNone/>
            </a:pPr>
            <a:r>
              <a:rPr lang="es-HN" dirty="0"/>
              <a:t>Se grava en un tercio (1/3) la pena, cuando el maltrato </a:t>
            </a:r>
            <a:r>
              <a:rPr lang="es-HN" dirty="0" smtClean="0"/>
              <a:t>se realiza </a:t>
            </a:r>
            <a:r>
              <a:rPr lang="es-HN" dirty="0"/>
              <a:t>concurriendo algunas de las circunstancias siguientes:</a:t>
            </a:r>
          </a:p>
        </p:txBody>
      </p:sp>
    </p:spTree>
    <p:extLst>
      <p:ext uri="{BB962C8B-B14F-4D97-AF65-F5344CB8AC3E}">
        <p14:creationId xmlns:p14="http://schemas.microsoft.com/office/powerpoint/2010/main" val="40181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464234"/>
            <a:ext cx="9601200" cy="5403166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HN" dirty="0"/>
              <a:t>Sobre una víctima especialmente vulnerable </a:t>
            </a:r>
            <a:r>
              <a:rPr lang="es-HN" dirty="0" smtClean="0"/>
              <a:t>por su </a:t>
            </a:r>
            <a:r>
              <a:rPr lang="es-HN" dirty="0"/>
              <a:t>edad o ser una persona con discapacidad </a:t>
            </a:r>
            <a:r>
              <a:rPr lang="es-HN" dirty="0" smtClean="0"/>
              <a:t>de necesitada </a:t>
            </a:r>
            <a:r>
              <a:rPr lang="es-HN" dirty="0"/>
              <a:t>de especial protección</a:t>
            </a:r>
            <a:r>
              <a:rPr lang="es-HN" dirty="0" smtClean="0"/>
              <a:t>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En </a:t>
            </a:r>
            <a:r>
              <a:rPr lang="es-HN" dirty="0"/>
              <a:t>presencia de menores</a:t>
            </a:r>
            <a:r>
              <a:rPr lang="es-HN" dirty="0" smtClean="0"/>
              <a:t>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Utilizando </a:t>
            </a:r>
            <a:r>
              <a:rPr lang="es-HN" dirty="0"/>
              <a:t>armas o instrumentos peligrosos</a:t>
            </a:r>
            <a:r>
              <a:rPr lang="es-HN" dirty="0" smtClean="0"/>
              <a:t>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En </a:t>
            </a:r>
            <a:r>
              <a:rPr lang="es-HN" dirty="0"/>
              <a:t>el domicilio de la víctima; o</a:t>
            </a:r>
            <a:r>
              <a:rPr lang="es-HN" dirty="0" smtClean="0"/>
              <a:t>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Incumpliendo </a:t>
            </a:r>
            <a:r>
              <a:rPr lang="es-HN" dirty="0"/>
              <a:t>los mecanismos de </a:t>
            </a:r>
            <a:r>
              <a:rPr lang="es-HN" dirty="0" smtClean="0"/>
              <a:t>protección aplicados </a:t>
            </a:r>
            <a:r>
              <a:rPr lang="es-HN" dirty="0"/>
              <a:t>en base a la legislación contra </a:t>
            </a:r>
            <a:r>
              <a:rPr lang="es-HN" dirty="0" smtClean="0"/>
              <a:t>la violencia </a:t>
            </a:r>
            <a:r>
              <a:rPr lang="es-HN" dirty="0"/>
              <a:t>de género</a:t>
            </a:r>
            <a:r>
              <a:rPr lang="es-HN" dirty="0" smtClean="0"/>
              <a:t>. </a:t>
            </a:r>
          </a:p>
          <a:p>
            <a:pPr marL="0" indent="0" algn="just">
              <a:buNone/>
            </a:pPr>
            <a:r>
              <a:rPr lang="es-HN" dirty="0" smtClean="0"/>
              <a:t>En </a:t>
            </a:r>
            <a:r>
              <a:rPr lang="es-HN" dirty="0"/>
              <a:t>el caso de concurrir dos (2) o más de las </a:t>
            </a:r>
            <a:r>
              <a:rPr lang="es-HN" dirty="0" smtClean="0"/>
              <a:t>circunstancias anteriores</a:t>
            </a:r>
            <a:r>
              <a:rPr lang="es-HN" dirty="0"/>
              <a:t>, se debe imponer la pena aumentada en dos </a:t>
            </a:r>
            <a:r>
              <a:rPr lang="es-HN" dirty="0" smtClean="0"/>
              <a:t>tercios (</a:t>
            </a:r>
            <a:r>
              <a:rPr lang="es-HN" dirty="0"/>
              <a:t>2/3</a:t>
            </a:r>
            <a:r>
              <a:rPr lang="es-HN" dirty="0" smtClean="0"/>
              <a:t>). </a:t>
            </a:r>
          </a:p>
          <a:p>
            <a:pPr marL="0" indent="0" algn="just">
              <a:buNone/>
            </a:pPr>
            <a:r>
              <a:rPr lang="es-HN" dirty="0" smtClean="0"/>
              <a:t>Lo </a:t>
            </a:r>
            <a:r>
              <a:rPr lang="es-HN" dirty="0"/>
              <a:t>dispuesto en este artículo, se debe aplicar sin perjuicio </a:t>
            </a:r>
            <a:r>
              <a:rPr lang="es-HN" dirty="0" smtClean="0"/>
              <a:t>de otra </a:t>
            </a:r>
            <a:r>
              <a:rPr lang="es-HN" dirty="0"/>
              <a:t>disposición del presente Código que tenga una </a:t>
            </a:r>
            <a:r>
              <a:rPr lang="es-HN" dirty="0" smtClean="0"/>
              <a:t>pena mayor</a:t>
            </a:r>
            <a:r>
              <a:rPr lang="es-H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054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HN" sz="3200" b="1" dirty="0"/>
              <a:t>TÍTULO VI</a:t>
            </a:r>
            <a:br>
              <a:rPr lang="es-HN" sz="3200" b="1" dirty="0"/>
            </a:br>
            <a:r>
              <a:rPr lang="es-HN" sz="3200" b="1" dirty="0"/>
              <a:t>DISCRIMINACIÓN CON OCASIÓN DEL</a:t>
            </a:r>
            <a:br>
              <a:rPr lang="es-HN" sz="3200" b="1" dirty="0"/>
            </a:br>
            <a:r>
              <a:rPr lang="es-HN" sz="3200" b="1" dirty="0"/>
              <a:t>EJERCICIO DE DERECHOS</a:t>
            </a:r>
            <a:endParaRPr lang="es-HN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1007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HN" b="1" dirty="0"/>
              <a:t>ARTÍCULO 211.- DENEGACIÓN DE PRESTACIÓN </a:t>
            </a:r>
            <a:r>
              <a:rPr lang="es-HN" b="1" dirty="0" smtClean="0"/>
              <a:t>DE UN </a:t>
            </a:r>
            <a:r>
              <a:rPr lang="es-HN" b="1" dirty="0"/>
              <a:t>SERVICIO PÚBLICO POR DISCRIMINACIÓN</a:t>
            </a:r>
            <a:r>
              <a:rPr lang="es-HN" b="1" dirty="0" smtClean="0"/>
              <a:t>.</a:t>
            </a:r>
          </a:p>
          <a:p>
            <a:pPr algn="just"/>
            <a:r>
              <a:rPr lang="es-HN" dirty="0" smtClean="0"/>
              <a:t>El funcionario </a:t>
            </a:r>
            <a:r>
              <a:rPr lang="es-HN" dirty="0"/>
              <a:t>o empleado público o, el particular </a:t>
            </a:r>
            <a:r>
              <a:rPr lang="es-HN" dirty="0" smtClean="0"/>
              <a:t>encargado de </a:t>
            </a:r>
            <a:r>
              <a:rPr lang="es-HN" dirty="0"/>
              <a:t>un servicio público, que deniega a una persona, grupo</a:t>
            </a:r>
            <a:r>
              <a:rPr lang="es-HN" dirty="0" smtClean="0"/>
              <a:t>, asociación</a:t>
            </a:r>
            <a:r>
              <a:rPr lang="es-HN" dirty="0"/>
              <a:t>, corporación o a sus miembros, por razón de </a:t>
            </a:r>
            <a:r>
              <a:rPr lang="es-HN" dirty="0" smtClean="0"/>
              <a:t>su ideología</a:t>
            </a:r>
            <a:r>
              <a:rPr lang="es-HN" dirty="0"/>
              <a:t>, religión o creencias, lengua, pertenencia a una </a:t>
            </a:r>
            <a:r>
              <a:rPr lang="es-HN" dirty="0" smtClean="0"/>
              <a:t>etnia o </a:t>
            </a:r>
            <a:r>
              <a:rPr lang="es-HN" dirty="0"/>
              <a:t>raza, origen nacional, pueblo indígena o afrodescendiente</a:t>
            </a:r>
            <a:r>
              <a:rPr lang="es-HN" dirty="0" smtClean="0"/>
              <a:t>, su </a:t>
            </a:r>
            <a:r>
              <a:rPr lang="es-HN" dirty="0"/>
              <a:t>sexo, orientación sexual o identidad de género, razones </a:t>
            </a:r>
            <a:r>
              <a:rPr lang="es-HN" dirty="0" smtClean="0"/>
              <a:t>de género</a:t>
            </a:r>
            <a:r>
              <a:rPr lang="es-HN" dirty="0"/>
              <a:t>, estado civil, situación familiar o económica, edad</a:t>
            </a:r>
            <a:r>
              <a:rPr lang="es-HN" dirty="0" smtClean="0"/>
              <a:t>, enfermedad </a:t>
            </a:r>
            <a:r>
              <a:rPr lang="es-HN" dirty="0"/>
              <a:t>o discapacidad, una prestación a la que </a:t>
            </a:r>
            <a:r>
              <a:rPr lang="es-HN" dirty="0" smtClean="0"/>
              <a:t>tiene derecho</a:t>
            </a:r>
            <a:r>
              <a:rPr lang="es-HN" dirty="0"/>
              <a:t>, debe ser castigado con las penas de prisión de </a:t>
            </a:r>
            <a:r>
              <a:rPr lang="es-HN" dirty="0" smtClean="0"/>
              <a:t>uno </a:t>
            </a:r>
            <a:r>
              <a:rPr lang="es-HN" dirty="0"/>
              <a:t>(1) a tres (3) años, multa de cien (100) a doscientos (200) </a:t>
            </a:r>
            <a:r>
              <a:rPr lang="es-HN" dirty="0" smtClean="0"/>
              <a:t>días e </a:t>
            </a:r>
            <a:r>
              <a:rPr lang="es-HN" dirty="0"/>
              <a:t>inhabilitación especial para empleo o cargo público de </a:t>
            </a:r>
            <a:r>
              <a:rPr lang="es-HN" dirty="0" smtClean="0"/>
              <a:t>uno (1</a:t>
            </a:r>
            <a:r>
              <a:rPr lang="es-HN" dirty="0"/>
              <a:t>) a tres (3) años,</a:t>
            </a:r>
          </a:p>
        </p:txBody>
      </p:sp>
    </p:spTree>
    <p:extLst>
      <p:ext uri="{BB962C8B-B14F-4D97-AF65-F5344CB8AC3E}">
        <p14:creationId xmlns:p14="http://schemas.microsoft.com/office/powerpoint/2010/main" val="167606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703385"/>
            <a:ext cx="9601200" cy="55004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HN" b="1" dirty="0"/>
              <a:t>ARTÍCULO 212.- DENEGACIÓN DE PRESTACIÓN </a:t>
            </a:r>
            <a:r>
              <a:rPr lang="es-HN" b="1" dirty="0" smtClean="0"/>
              <a:t>EN EL </a:t>
            </a:r>
            <a:r>
              <a:rPr lang="es-HN" b="1" dirty="0"/>
              <a:t>EJERCICIO DE ACTIVIDADES </a:t>
            </a:r>
            <a:r>
              <a:rPr lang="es-HN" b="1" dirty="0" smtClean="0"/>
              <a:t>PROFESIONALES O EMPRESARIALES </a:t>
            </a:r>
            <a:r>
              <a:rPr lang="es-HN" b="1" dirty="0"/>
              <a:t>POR RAZONES </a:t>
            </a:r>
            <a:r>
              <a:rPr lang="es-HN" b="1" dirty="0" smtClean="0"/>
              <a:t>DE DISCRIMINACIÓN.</a:t>
            </a:r>
          </a:p>
          <a:p>
            <a:pPr marL="0" indent="0" algn="just">
              <a:buNone/>
            </a:pPr>
            <a:r>
              <a:rPr lang="es-HN" dirty="0"/>
              <a:t>Quien en el ejercicio de sus </a:t>
            </a:r>
            <a:r>
              <a:rPr lang="es-HN" dirty="0" smtClean="0"/>
              <a:t>actividades profesionales</a:t>
            </a:r>
            <a:r>
              <a:rPr lang="es-HN" dirty="0"/>
              <a:t>, mercantiles o empresariales deniega a </a:t>
            </a:r>
            <a:r>
              <a:rPr lang="es-HN" dirty="0" smtClean="0"/>
              <a:t>una persona</a:t>
            </a:r>
            <a:r>
              <a:rPr lang="es-HN" dirty="0"/>
              <a:t>, grupo, lugar de residencia, asociación o </a:t>
            </a:r>
            <a:r>
              <a:rPr lang="es-HN" dirty="0" smtClean="0"/>
              <a:t>corporación o </a:t>
            </a:r>
            <a:r>
              <a:rPr lang="es-HN" dirty="0"/>
              <a:t>a sus miembros por alguna de las razones a las que se </a:t>
            </a:r>
            <a:r>
              <a:rPr lang="es-HN" dirty="0" smtClean="0"/>
              <a:t>refiere el </a:t>
            </a:r>
            <a:r>
              <a:rPr lang="es-HN" dirty="0"/>
              <a:t>artículo anterior, una prestación a la que tiene derecho, </a:t>
            </a:r>
            <a:r>
              <a:rPr lang="es-HN" dirty="0" smtClean="0"/>
              <a:t>debe ser </a:t>
            </a:r>
            <a:r>
              <a:rPr lang="es-HN" dirty="0"/>
              <a:t>castigado con la pena de inhabilitación especial para </a:t>
            </a:r>
            <a:r>
              <a:rPr lang="es-HN" dirty="0" smtClean="0"/>
              <a:t>el ejercicio </a:t>
            </a:r>
            <a:r>
              <a:rPr lang="es-HN" dirty="0"/>
              <a:t>de profesión, oficio, industria o comercio de uno (1</a:t>
            </a:r>
            <a:r>
              <a:rPr lang="es-HN" dirty="0" smtClean="0"/>
              <a:t>) a </a:t>
            </a:r>
            <a:r>
              <a:rPr lang="es-HN" dirty="0"/>
              <a:t>tres (3) años</a:t>
            </a:r>
            <a:r>
              <a:rPr lang="es-HN" dirty="0" smtClean="0"/>
              <a:t>.</a:t>
            </a:r>
          </a:p>
          <a:p>
            <a:pPr marL="0" indent="0" algn="just">
              <a:buNone/>
            </a:pPr>
            <a:r>
              <a:rPr lang="es-HN" b="1" dirty="0"/>
              <a:t>ARTÍCULO 213.- INCITACIÓN A LA DISCRIMINACIÓN.</a:t>
            </a:r>
          </a:p>
          <a:p>
            <a:pPr marL="0" indent="0" algn="just">
              <a:buNone/>
            </a:pPr>
            <a:r>
              <a:rPr lang="es-HN" dirty="0"/>
              <a:t>Debe ser castigado con las penas de prisión de uno (1) a </a:t>
            </a:r>
            <a:r>
              <a:rPr lang="es-HN" dirty="0" smtClean="0"/>
              <a:t>dos (</a:t>
            </a:r>
            <a:r>
              <a:rPr lang="es-HN" dirty="0"/>
              <a:t>2) años y multa de cien (100) a quinientos (500) días </a:t>
            </a:r>
            <a:r>
              <a:rPr lang="es-HN" dirty="0" smtClean="0"/>
              <a:t>quienes desarrollan </a:t>
            </a:r>
            <a:r>
              <a:rPr lang="es-HN" dirty="0"/>
              <a:t>las conductas siguientes</a:t>
            </a:r>
            <a:r>
              <a:rPr lang="es-HN" dirty="0" smtClean="0"/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/>
              <a:t>Quien directa y públicamente o a través de </a:t>
            </a:r>
            <a:r>
              <a:rPr lang="es-HN" dirty="0" smtClean="0"/>
              <a:t>medios de </a:t>
            </a:r>
            <a:r>
              <a:rPr lang="es-HN" dirty="0"/>
              <a:t>comunicación o difusión destinados al público</a:t>
            </a:r>
            <a:r>
              <a:rPr lang="es-HN" dirty="0" smtClean="0"/>
              <a:t>, incita </a:t>
            </a:r>
            <a:r>
              <a:rPr lang="es-HN" dirty="0"/>
              <a:t>a la discriminación o a cualquier forma </a:t>
            </a:r>
            <a:r>
              <a:rPr lang="es-HN" dirty="0" smtClean="0"/>
              <a:t>de violencia </a:t>
            </a:r>
            <a:r>
              <a:rPr lang="es-HN" dirty="0"/>
              <a:t>contra un grupo, asociación, </a:t>
            </a:r>
            <a:r>
              <a:rPr lang="es-HN" dirty="0" smtClean="0"/>
              <a:t>corporación o </a:t>
            </a:r>
            <a:r>
              <a:rPr lang="es-HN" dirty="0"/>
              <a:t>una parte de los mismos, o contra una </a:t>
            </a:r>
            <a:r>
              <a:rPr lang="es-HN" dirty="0" smtClean="0"/>
              <a:t>persona determinada </a:t>
            </a:r>
            <a:r>
              <a:rPr lang="es-HN" dirty="0"/>
              <a:t>por razón de su pertenencia a aquellos</a:t>
            </a:r>
            <a:r>
              <a:rPr lang="es-HN" dirty="0" smtClean="0"/>
              <a:t>, por </a:t>
            </a:r>
            <a:r>
              <a:rPr lang="es-HN" dirty="0"/>
              <a:t>cualquiera de las causas mencionadas en </a:t>
            </a:r>
            <a:r>
              <a:rPr lang="es-HN" dirty="0" smtClean="0"/>
              <a:t>los artículos </a:t>
            </a:r>
            <a:r>
              <a:rPr lang="es-HN" dirty="0"/>
              <a:t>anteriores del presente título; y,</a:t>
            </a:r>
          </a:p>
        </p:txBody>
      </p:sp>
    </p:spTree>
    <p:extLst>
      <p:ext uri="{BB962C8B-B14F-4D97-AF65-F5344CB8AC3E}">
        <p14:creationId xmlns:p14="http://schemas.microsoft.com/office/powerpoint/2010/main" val="39518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492369"/>
            <a:ext cx="9601200" cy="5375031"/>
          </a:xfrm>
        </p:spPr>
        <p:txBody>
          <a:bodyPr/>
          <a:lstStyle/>
          <a:p>
            <a:pPr marL="457200" indent="-457200" algn="just">
              <a:buFont typeface="+mj-lt"/>
              <a:buAutoNum type="arabicPeriod" startAt="2"/>
            </a:pPr>
            <a:r>
              <a:rPr lang="es-HN" dirty="0"/>
              <a:t>Quien lesiona la dignidad de las personas </a:t>
            </a:r>
            <a:r>
              <a:rPr lang="es-HN" dirty="0" smtClean="0"/>
              <a:t>mediante acciones </a:t>
            </a:r>
            <a:r>
              <a:rPr lang="es-HN" dirty="0"/>
              <a:t>o expresiones, incluidas las gráficas, </a:t>
            </a:r>
            <a:r>
              <a:rPr lang="es-HN" dirty="0" smtClean="0"/>
              <a:t>que entrañan </a:t>
            </a:r>
            <a:r>
              <a:rPr lang="es-HN" dirty="0"/>
              <a:t>humillación, menosprecio o descrédito </a:t>
            </a:r>
            <a:r>
              <a:rPr lang="es-HN" dirty="0" smtClean="0"/>
              <a:t>de alguno </a:t>
            </a:r>
            <a:r>
              <a:rPr lang="es-HN" dirty="0"/>
              <a:t>de los grupos a que se refiere el </a:t>
            </a:r>
            <a:r>
              <a:rPr lang="es-HN" dirty="0" smtClean="0"/>
              <a:t>numeral anterior </a:t>
            </a:r>
            <a:r>
              <a:rPr lang="es-HN" dirty="0"/>
              <a:t>o, de una parte de los mismos o contra </a:t>
            </a:r>
            <a:r>
              <a:rPr lang="es-HN" dirty="0" smtClean="0"/>
              <a:t>una persona </a:t>
            </a:r>
            <a:r>
              <a:rPr lang="es-HN" dirty="0"/>
              <a:t>determinada por razón de su pertenencia </a:t>
            </a:r>
            <a:r>
              <a:rPr lang="es-HN" dirty="0" smtClean="0"/>
              <a:t>a aquellos</a:t>
            </a:r>
            <a:r>
              <a:rPr lang="es-HN" dirty="0"/>
              <a:t>, por cualquiera de las causas </a:t>
            </a:r>
            <a:r>
              <a:rPr lang="es-HN" dirty="0" smtClean="0"/>
              <a:t>mencionadas en </a:t>
            </a:r>
            <a:r>
              <a:rPr lang="es-HN" dirty="0"/>
              <a:t>los artículos anteriores</a:t>
            </a:r>
            <a:r>
              <a:rPr lang="es-HN" dirty="0" smtClean="0"/>
              <a:t>.</a:t>
            </a:r>
          </a:p>
          <a:p>
            <a:pPr marL="457200" indent="-457200" algn="just">
              <a:buFont typeface="+mj-lt"/>
              <a:buAutoNum type="arabicPeriod" startAt="2"/>
            </a:pPr>
            <a:endParaRPr lang="es-HN" dirty="0"/>
          </a:p>
          <a:p>
            <a:pPr marL="0" indent="0" algn="just">
              <a:buNone/>
            </a:pPr>
            <a:r>
              <a:rPr lang="es-HN" dirty="0"/>
              <a:t>La pena de prisión debe ser aumentada en un tercio (1/3</a:t>
            </a:r>
            <a:r>
              <a:rPr lang="es-HN" dirty="0" smtClean="0"/>
              <a:t>) cuando </a:t>
            </a:r>
            <a:r>
              <a:rPr lang="es-HN" dirty="0"/>
              <a:t>los hechos descritos en los numerales anteriores </a:t>
            </a:r>
            <a:r>
              <a:rPr lang="es-HN" dirty="0" smtClean="0"/>
              <a:t>sean cometidos </a:t>
            </a:r>
            <a:r>
              <a:rPr lang="es-HN" dirty="0"/>
              <a:t>por funcionario o empleado público en el </a:t>
            </a:r>
            <a:r>
              <a:rPr lang="es-HN" dirty="0" smtClean="0"/>
              <a:t>ejercicio de </a:t>
            </a:r>
            <a:r>
              <a:rPr lang="es-HN" dirty="0"/>
              <a:t>sus funciones, además se le debe imponer la pena </a:t>
            </a:r>
            <a:r>
              <a:rPr lang="es-HN" dirty="0" smtClean="0"/>
              <a:t>de </a:t>
            </a:r>
            <a:r>
              <a:rPr lang="es-HN" dirty="0"/>
              <a:t>inhabilitación especial para empleo o cargo público de </a:t>
            </a:r>
            <a:r>
              <a:rPr lang="es-HN" dirty="0" smtClean="0"/>
              <a:t>uno (</a:t>
            </a:r>
            <a:r>
              <a:rPr lang="es-HN" dirty="0"/>
              <a:t>1) a tres (3) años.</a:t>
            </a:r>
          </a:p>
        </p:txBody>
      </p:sp>
    </p:spTree>
    <p:extLst>
      <p:ext uri="{BB962C8B-B14F-4D97-AF65-F5344CB8AC3E}">
        <p14:creationId xmlns:p14="http://schemas.microsoft.com/office/powerpoint/2010/main" val="10601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817" t="29911" r="44646" b="21478"/>
          <a:stretch/>
        </p:blipFill>
        <p:spPr>
          <a:xfrm>
            <a:off x="3599542" y="1465942"/>
            <a:ext cx="6705601" cy="355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7872" y="249696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es-HN" b="1" dirty="0"/>
              <a:t>LIBRO </a:t>
            </a:r>
            <a:r>
              <a:rPr lang="es-HN" b="1" dirty="0" smtClean="0"/>
              <a:t>II PARTE ESPECIAL</a:t>
            </a:r>
            <a:br>
              <a:rPr lang="es-HN" b="1" dirty="0" smtClean="0"/>
            </a:br>
            <a:r>
              <a:rPr lang="es-HN" b="1" dirty="0" smtClean="0"/>
              <a:t>CAPÍTULO I: CRIMEN </a:t>
            </a:r>
            <a:r>
              <a:rPr lang="es-HN" b="1" dirty="0"/>
              <a:t>DE LESA HUMANIDAD</a:t>
            </a:r>
            <a:endParaRPr lang="es-H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735596"/>
            <a:ext cx="10712548" cy="4932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HN" b="1" dirty="0" smtClean="0"/>
              <a:t>ARTÍCULO </a:t>
            </a:r>
            <a:r>
              <a:rPr lang="es-HN" b="1" dirty="0"/>
              <a:t>139.- CRIMEN DE LESA HUMANIDAD.</a:t>
            </a:r>
          </a:p>
          <a:p>
            <a:pPr marL="0" indent="0" algn="just">
              <a:buNone/>
            </a:pPr>
            <a:r>
              <a:rPr lang="es-HN" dirty="0"/>
              <a:t>Debe ser castigado con la pena de prisión de treinta (</a:t>
            </a:r>
            <a:r>
              <a:rPr lang="es-HN" dirty="0" smtClean="0"/>
              <a:t>30) años </a:t>
            </a:r>
            <a:r>
              <a:rPr lang="es-HN" dirty="0"/>
              <a:t>a prisión a perpetuidad, pérdida de la nacionalidad </a:t>
            </a:r>
            <a:r>
              <a:rPr lang="es-HN" dirty="0" smtClean="0"/>
              <a:t>e inhabilitación </a:t>
            </a:r>
            <a:r>
              <a:rPr lang="es-HN" dirty="0"/>
              <a:t>absoluta con la misma duración que la pena </a:t>
            </a:r>
            <a:r>
              <a:rPr lang="es-HN" dirty="0" smtClean="0"/>
              <a:t>de prisión</a:t>
            </a:r>
            <a:r>
              <a:rPr lang="es-HN" dirty="0"/>
              <a:t>, quien comete un crimen de lesa humanidad como </a:t>
            </a:r>
            <a:r>
              <a:rPr lang="es-HN" dirty="0" smtClean="0"/>
              <a:t>parte de </a:t>
            </a:r>
            <a:r>
              <a:rPr lang="es-HN" dirty="0"/>
              <a:t>un ataque </a:t>
            </a:r>
            <a:r>
              <a:rPr lang="es-HN" dirty="0" smtClean="0"/>
              <a:t>generalizado </a:t>
            </a:r>
            <a:r>
              <a:rPr lang="es-HN" dirty="0"/>
              <a:t>o sistemático contra la </a:t>
            </a:r>
            <a:r>
              <a:rPr lang="es-HN" dirty="0" smtClean="0"/>
              <a:t>población civil </a:t>
            </a:r>
            <a:r>
              <a:rPr lang="es-HN" dirty="0"/>
              <a:t>y con conocimiento de dicho ataque, en cualquiera </a:t>
            </a:r>
            <a:r>
              <a:rPr lang="es-HN" dirty="0" smtClean="0"/>
              <a:t>de los </a:t>
            </a:r>
            <a:r>
              <a:rPr lang="es-HN" dirty="0"/>
              <a:t>actos siguientes</a:t>
            </a:r>
            <a:r>
              <a:rPr lang="es-HN" dirty="0" smtClean="0"/>
              <a:t>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Asesinato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Exterminio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Esclavitud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/>
              <a:t>Deportación o traslado forzoso de </a:t>
            </a:r>
            <a:r>
              <a:rPr lang="es-HN" dirty="0" smtClean="0"/>
              <a:t>población</a:t>
            </a:r>
          </a:p>
          <a:p>
            <a:pPr marL="457200" indent="-457200">
              <a:buFont typeface="+mj-lt"/>
              <a:buAutoNum type="arabicPeriod"/>
            </a:pPr>
            <a:r>
              <a:rPr lang="es-HN" dirty="0"/>
              <a:t>Encarcelación u otra privación grave de la </a:t>
            </a:r>
            <a:r>
              <a:rPr lang="es-HN" dirty="0" smtClean="0"/>
              <a:t>libertad física </a:t>
            </a:r>
            <a:r>
              <a:rPr lang="es-HN" dirty="0"/>
              <a:t>en violación de normas fundamentales </a:t>
            </a:r>
            <a:r>
              <a:rPr lang="es-HN" dirty="0" smtClean="0"/>
              <a:t>de derecho </a:t>
            </a:r>
            <a:r>
              <a:rPr lang="es-HN" dirty="0"/>
              <a:t>internacional</a:t>
            </a:r>
            <a:endParaRPr lang="es-HN" dirty="0" smtClean="0"/>
          </a:p>
          <a:p>
            <a:pPr marL="0" indent="0" algn="just">
              <a:buNone/>
            </a:pP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29115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1498209" y="900333"/>
            <a:ext cx="9601200" cy="4839286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6"/>
            </a:pPr>
            <a:r>
              <a:rPr lang="es-HN" dirty="0" smtClean="0"/>
              <a:t>Tortura;</a:t>
            </a:r>
          </a:p>
          <a:p>
            <a:pPr marL="457200" indent="-457200" algn="just">
              <a:buFont typeface="+mj-lt"/>
              <a:buAutoNum type="arabicPeriod" startAt="6"/>
            </a:pPr>
            <a:r>
              <a:rPr lang="es-HN" dirty="0" smtClean="0"/>
              <a:t>Violación</a:t>
            </a:r>
            <a:r>
              <a:rPr lang="es-HN" dirty="0"/>
              <a:t>, esclavitud sexual, </a:t>
            </a:r>
            <a:r>
              <a:rPr lang="es-HN" dirty="0" smtClean="0"/>
              <a:t>prostitución forzada</a:t>
            </a:r>
            <a:r>
              <a:rPr lang="es-HN" dirty="0"/>
              <a:t>, embarazo forzado, esterilización </a:t>
            </a:r>
            <a:r>
              <a:rPr lang="es-HN" dirty="0" smtClean="0"/>
              <a:t>forzada o </a:t>
            </a:r>
            <a:r>
              <a:rPr lang="es-HN" dirty="0"/>
              <a:t>cualquier otra forma de violencia sexual </a:t>
            </a:r>
            <a:r>
              <a:rPr lang="es-HN" dirty="0" smtClean="0"/>
              <a:t>de gravedad </a:t>
            </a:r>
            <a:r>
              <a:rPr lang="es-HN" dirty="0"/>
              <a:t>comparable</a:t>
            </a:r>
            <a:r>
              <a:rPr lang="es-HN" dirty="0" smtClean="0"/>
              <a:t>; </a:t>
            </a:r>
          </a:p>
          <a:p>
            <a:pPr marL="457200" indent="-457200" algn="just">
              <a:buFont typeface="+mj-lt"/>
              <a:buAutoNum type="arabicPeriod" startAt="6"/>
            </a:pPr>
            <a:r>
              <a:rPr lang="es-HN" dirty="0" smtClean="0"/>
              <a:t>Persecución </a:t>
            </a:r>
            <a:r>
              <a:rPr lang="es-HN" dirty="0"/>
              <a:t>de un grupo o colectividad </a:t>
            </a:r>
            <a:r>
              <a:rPr lang="es-HN" dirty="0" smtClean="0"/>
              <a:t>con identidad </a:t>
            </a:r>
            <a:r>
              <a:rPr lang="es-HN" dirty="0"/>
              <a:t>propia fundada en motivos políticos</a:t>
            </a:r>
            <a:r>
              <a:rPr lang="es-HN" dirty="0" smtClean="0"/>
              <a:t>, raciales</a:t>
            </a:r>
            <a:r>
              <a:rPr lang="es-HN" dirty="0"/>
              <a:t>, nacionales, étnicos, culturales, religiosos</a:t>
            </a:r>
            <a:r>
              <a:rPr lang="es-HN" dirty="0" smtClean="0"/>
              <a:t>, de </a:t>
            </a:r>
            <a:r>
              <a:rPr lang="es-HN" dirty="0"/>
              <a:t>género u otros motivos </a:t>
            </a:r>
            <a:r>
              <a:rPr lang="es-HN" dirty="0" smtClean="0"/>
              <a:t>universalmente reconocidos </a:t>
            </a:r>
            <a:r>
              <a:rPr lang="es-HN" dirty="0"/>
              <a:t>como inaceptables con arreglo </a:t>
            </a:r>
            <a:r>
              <a:rPr lang="es-HN" dirty="0" smtClean="0"/>
              <a:t>al Derecho </a:t>
            </a:r>
            <a:r>
              <a:rPr lang="es-HN" dirty="0"/>
              <a:t>Internacional</a:t>
            </a:r>
            <a:r>
              <a:rPr lang="es-HN" dirty="0" smtClean="0"/>
              <a:t>;</a:t>
            </a:r>
          </a:p>
          <a:p>
            <a:pPr marL="457200" indent="-457200" algn="just">
              <a:buFont typeface="+mj-lt"/>
              <a:buAutoNum type="arabicPeriod" startAt="6"/>
            </a:pPr>
            <a:r>
              <a:rPr lang="es-HN" dirty="0"/>
              <a:t>Desaparición forzada de personas</a:t>
            </a:r>
            <a:r>
              <a:rPr lang="es-HN" dirty="0" smtClean="0"/>
              <a:t>;</a:t>
            </a:r>
          </a:p>
          <a:p>
            <a:pPr marL="457200" indent="-457200" algn="just">
              <a:buFont typeface="+mj-lt"/>
              <a:buAutoNum type="arabicPeriod" startAt="6"/>
            </a:pPr>
            <a:r>
              <a:rPr lang="es-HN" dirty="0"/>
              <a:t>El crimen de apartheid; y</a:t>
            </a:r>
            <a:r>
              <a:rPr lang="es-HN" dirty="0" smtClean="0"/>
              <a:t>,</a:t>
            </a:r>
          </a:p>
          <a:p>
            <a:pPr marL="457200" indent="-457200" algn="just">
              <a:buFont typeface="+mj-lt"/>
              <a:buAutoNum type="arabicPeriod" startAt="6"/>
            </a:pPr>
            <a:r>
              <a:rPr lang="es-HN" dirty="0"/>
              <a:t>Otros actos inhumanos de carácter similar </a:t>
            </a:r>
            <a:r>
              <a:rPr lang="es-HN" dirty="0" smtClean="0"/>
              <a:t>que Otros </a:t>
            </a:r>
            <a:r>
              <a:rPr lang="es-HN" dirty="0"/>
              <a:t>actos inhumanos de carácter similar </a:t>
            </a:r>
            <a:r>
              <a:rPr lang="es-HN" dirty="0" smtClean="0"/>
              <a:t>que causan </a:t>
            </a:r>
            <a:r>
              <a:rPr lang="es-HN" dirty="0"/>
              <a:t>intencionalmente grandes sufrimientos </a:t>
            </a:r>
            <a:r>
              <a:rPr lang="es-HN" dirty="0" smtClean="0"/>
              <a:t>o atentan </a:t>
            </a:r>
            <a:r>
              <a:rPr lang="es-HN" dirty="0"/>
              <a:t>gravemente contra la integridad física </a:t>
            </a:r>
            <a:r>
              <a:rPr lang="es-HN" dirty="0" smtClean="0"/>
              <a:t>o la </a:t>
            </a:r>
            <a:r>
              <a:rPr lang="es-HN" dirty="0"/>
              <a:t>salud mental o física.</a:t>
            </a:r>
          </a:p>
        </p:txBody>
      </p:sp>
    </p:spTree>
    <p:extLst>
      <p:ext uri="{BB962C8B-B14F-4D97-AF65-F5344CB8AC3E}">
        <p14:creationId xmlns:p14="http://schemas.microsoft.com/office/powerpoint/2010/main" val="223355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26345" y="822960"/>
            <a:ext cx="9601200" cy="5015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HN" b="1" dirty="0"/>
              <a:t>ARTÍCULO 140.- DESAPARICIÓN FORZADA </a:t>
            </a:r>
            <a:r>
              <a:rPr lang="es-HN" b="1" dirty="0" smtClean="0"/>
              <a:t>DE PERSONAS.</a:t>
            </a:r>
          </a:p>
          <a:p>
            <a:pPr marL="0" indent="0" algn="just">
              <a:buNone/>
            </a:pPr>
            <a:r>
              <a:rPr lang="es-HN" dirty="0"/>
              <a:t>Comete el delito de desaparición forzada </a:t>
            </a:r>
            <a:r>
              <a:rPr lang="es-HN" dirty="0" smtClean="0"/>
              <a:t>de personas </a:t>
            </a:r>
            <a:r>
              <a:rPr lang="es-HN" dirty="0"/>
              <a:t>y debe ser castigado con las penas de quince (15) </a:t>
            </a:r>
            <a:r>
              <a:rPr lang="es-HN" dirty="0" smtClean="0"/>
              <a:t>a veinte </a:t>
            </a:r>
            <a:r>
              <a:rPr lang="es-HN" dirty="0"/>
              <a:t>(20) años de prisión y suspensión de la ciudadanía, </a:t>
            </a:r>
            <a:r>
              <a:rPr lang="es-HN" dirty="0" smtClean="0"/>
              <a:t>el funcionario </a:t>
            </a:r>
            <a:r>
              <a:rPr lang="es-HN" dirty="0"/>
              <a:t>público, agente del Estado o personas o </a:t>
            </a:r>
            <a:r>
              <a:rPr lang="es-HN" dirty="0" smtClean="0"/>
              <a:t>grupo de </a:t>
            </a:r>
            <a:r>
              <a:rPr lang="es-HN" dirty="0"/>
              <a:t>personas, que actuando con la autorización, el apoyo </a:t>
            </a:r>
            <a:r>
              <a:rPr lang="es-HN" dirty="0" smtClean="0"/>
              <a:t>o la </a:t>
            </a:r>
            <a:r>
              <a:rPr lang="es-HN" dirty="0"/>
              <a:t>aquiescencia del Estado, privan de la libertad a una o </a:t>
            </a:r>
            <a:r>
              <a:rPr lang="es-HN" dirty="0" smtClean="0"/>
              <a:t>más personas</a:t>
            </a:r>
            <a:r>
              <a:rPr lang="es-HN" dirty="0"/>
              <a:t>, cualquiera que fuere su forma, seguida de la </a:t>
            </a:r>
            <a:r>
              <a:rPr lang="es-HN" dirty="0" smtClean="0"/>
              <a:t>falta de </a:t>
            </a:r>
            <a:r>
              <a:rPr lang="es-HN" dirty="0"/>
              <a:t>información o de la negativa </a:t>
            </a:r>
            <a:r>
              <a:rPr lang="es-HN" dirty="0" smtClean="0"/>
              <a:t>a </a:t>
            </a:r>
            <a:r>
              <a:rPr lang="es-HN" dirty="0"/>
              <a:t>reconocer dicha </a:t>
            </a:r>
            <a:r>
              <a:rPr lang="es-HN" dirty="0" smtClean="0"/>
              <a:t>privación de </a:t>
            </a:r>
            <a:r>
              <a:rPr lang="es-HN" dirty="0"/>
              <a:t>libertad o de informar sobre el paradero de la persona, </a:t>
            </a:r>
            <a:r>
              <a:rPr lang="es-HN" dirty="0" smtClean="0"/>
              <a:t>con lo </a:t>
            </a:r>
            <a:r>
              <a:rPr lang="es-HN" dirty="0"/>
              <a:t>cual se impide el ejercicio de los recursos legales y de </a:t>
            </a:r>
            <a:r>
              <a:rPr lang="es-HN" dirty="0" smtClean="0"/>
              <a:t>las garantías procesales </a:t>
            </a:r>
            <a:r>
              <a:rPr lang="es-HN" dirty="0"/>
              <a:t>pertinentes</a:t>
            </a:r>
            <a:r>
              <a:rPr lang="es-HN" dirty="0" smtClean="0"/>
              <a:t>.</a:t>
            </a:r>
          </a:p>
          <a:p>
            <a:pPr marL="0" indent="0" algn="just">
              <a:buNone/>
            </a:pPr>
            <a:endParaRPr lang="es-HN" dirty="0"/>
          </a:p>
          <a:p>
            <a:pPr marL="0" indent="0" algn="just">
              <a:buNone/>
            </a:pPr>
            <a:r>
              <a:rPr lang="es-HN" dirty="0"/>
              <a:t>Cuando el hecho sea realizado por un funcionario o </a:t>
            </a:r>
            <a:r>
              <a:rPr lang="es-HN" dirty="0" smtClean="0"/>
              <a:t>empleado público </a:t>
            </a:r>
            <a:r>
              <a:rPr lang="es-HN" dirty="0"/>
              <a:t>en el ejercicio de sus funciones, además de las </a:t>
            </a:r>
            <a:r>
              <a:rPr lang="es-HN" dirty="0" smtClean="0"/>
              <a:t>penas señaladas </a:t>
            </a:r>
            <a:r>
              <a:rPr lang="es-HN" dirty="0"/>
              <a:t>en el párrafo anterior, se le debe imponer la pena </a:t>
            </a:r>
            <a:r>
              <a:rPr lang="es-HN" dirty="0" smtClean="0"/>
              <a:t>de inhabilitación </a:t>
            </a:r>
            <a:r>
              <a:rPr lang="es-HN" dirty="0"/>
              <a:t>absoluta de veinte (20) a veinticinco (25) años.</a:t>
            </a:r>
          </a:p>
        </p:txBody>
      </p:sp>
    </p:spTree>
    <p:extLst>
      <p:ext uri="{BB962C8B-B14F-4D97-AF65-F5344CB8AC3E}">
        <p14:creationId xmlns:p14="http://schemas.microsoft.com/office/powerpoint/2010/main" val="28877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548640"/>
            <a:ext cx="9601200" cy="53187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HN" b="1" dirty="0"/>
              <a:t>ARTÍCULO 141.- DESAPARICIÓN FORZADA </a:t>
            </a:r>
            <a:r>
              <a:rPr lang="es-HN" b="1" dirty="0" smtClean="0"/>
              <a:t>DE PERSONAS </a:t>
            </a:r>
            <a:r>
              <a:rPr lang="es-HN" b="1" dirty="0"/>
              <a:t>AGRAVADA</a:t>
            </a:r>
            <a:r>
              <a:rPr lang="es-HN" b="1" dirty="0" smtClean="0"/>
              <a:t>.</a:t>
            </a:r>
          </a:p>
          <a:p>
            <a:pPr marL="0" indent="0" algn="just">
              <a:buNone/>
            </a:pPr>
            <a:r>
              <a:rPr lang="es-HN" dirty="0" smtClean="0"/>
              <a:t>La </a:t>
            </a:r>
            <a:r>
              <a:rPr lang="es-HN" dirty="0"/>
              <a:t>pena de prisión se </a:t>
            </a:r>
            <a:r>
              <a:rPr lang="es-HN" dirty="0" smtClean="0"/>
              <a:t>aumenta en </a:t>
            </a:r>
            <a:r>
              <a:rPr lang="es-HN" dirty="0"/>
              <a:t>un tercio (1/3), si concurre alguna de las </a:t>
            </a:r>
            <a:r>
              <a:rPr lang="es-HN" dirty="0" smtClean="0"/>
              <a:t>circunstancias siguientes</a:t>
            </a:r>
            <a:r>
              <a:rPr lang="es-HN" dirty="0"/>
              <a:t>:</a:t>
            </a:r>
          </a:p>
          <a:p>
            <a:pPr marL="457200" indent="-457200" algn="just">
              <a:buAutoNum type="arabicParenR"/>
            </a:pPr>
            <a:r>
              <a:rPr lang="es-HN" dirty="0" smtClean="0"/>
              <a:t>La </a:t>
            </a:r>
            <a:r>
              <a:rPr lang="es-HN" dirty="0"/>
              <a:t>privación de libertad de la persona </a:t>
            </a:r>
            <a:r>
              <a:rPr lang="es-HN" dirty="0" smtClean="0"/>
              <a:t>desaparecida se </a:t>
            </a:r>
            <a:r>
              <a:rPr lang="es-HN" dirty="0"/>
              <a:t>prolonga más de setenta y dos (72) horas; o</a:t>
            </a:r>
            <a:r>
              <a:rPr lang="es-HN" dirty="0" smtClean="0"/>
              <a:t>,</a:t>
            </a:r>
          </a:p>
          <a:p>
            <a:pPr marL="0" indent="0" algn="just">
              <a:buNone/>
            </a:pPr>
            <a:r>
              <a:rPr lang="es-HN" dirty="0" smtClean="0"/>
              <a:t>2</a:t>
            </a:r>
            <a:r>
              <a:rPr lang="es-HN" dirty="0"/>
              <a:t>) La persona desaparecida es menor de </a:t>
            </a:r>
            <a:r>
              <a:rPr lang="es-HN" dirty="0" smtClean="0"/>
              <a:t>dieciocho (</a:t>
            </a:r>
            <a:r>
              <a:rPr lang="es-HN" dirty="0"/>
              <a:t>18) años, mujer embarazada, persona de </a:t>
            </a:r>
            <a:r>
              <a:rPr lang="es-HN" dirty="0" smtClean="0"/>
              <a:t>avanzada edad</a:t>
            </a:r>
            <a:r>
              <a:rPr lang="es-HN" dirty="0"/>
              <a:t>, con discapacidad o padece una </a:t>
            </a:r>
            <a:r>
              <a:rPr lang="es-HN" dirty="0" smtClean="0"/>
              <a:t>enfermedad que </a:t>
            </a:r>
            <a:r>
              <a:rPr lang="es-HN" dirty="0"/>
              <a:t>le impide valerse por sí misma</a:t>
            </a:r>
            <a:r>
              <a:rPr lang="es-HN" dirty="0" smtClean="0"/>
              <a:t>.</a:t>
            </a:r>
          </a:p>
          <a:p>
            <a:pPr marL="0" indent="0" algn="just">
              <a:buNone/>
            </a:pPr>
            <a:endParaRPr lang="es-HN" dirty="0" smtClean="0"/>
          </a:p>
          <a:p>
            <a:pPr marL="0" indent="0">
              <a:buNone/>
            </a:pPr>
            <a:r>
              <a:rPr lang="es-HN" b="1" dirty="0"/>
              <a:t>ARTÍCULO 142.- DESAPARICIÓN FORZADA DE PERSONAS ATENUADA.</a:t>
            </a:r>
          </a:p>
          <a:p>
            <a:pPr marL="0" indent="0" algn="just">
              <a:buNone/>
            </a:pPr>
            <a:r>
              <a:rPr lang="es-HN" dirty="0" smtClean="0"/>
              <a:t>La </a:t>
            </a:r>
            <a:r>
              <a:rPr lang="es-HN" dirty="0"/>
              <a:t>pena se reduce en un tercio (1/3) cuando, en un plazo no superior a setenta y dos (72) horas desde la privación de libertad, el responsable libera a la víctima voluntariamente o como producto de negociaciones suministra información que conduce a su localización, siempre que ésta no haya sufrido daño en su salud e integridad física.</a:t>
            </a:r>
          </a:p>
          <a:p>
            <a:pPr marL="0" indent="0" algn="just">
              <a:buNone/>
            </a:pP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46368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371600" y="1575580"/>
            <a:ext cx="10234246" cy="50784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HN" b="1" dirty="0" smtClean="0"/>
              <a:t>ARTÍCULO </a:t>
            </a:r>
            <a:r>
              <a:rPr lang="es-HN" b="1" dirty="0"/>
              <a:t>143.- GENOCIDIO.</a:t>
            </a:r>
            <a:endParaRPr lang="es-HN" dirty="0" smtClean="0"/>
          </a:p>
          <a:p>
            <a:pPr marL="0" indent="0" algn="just">
              <a:buNone/>
            </a:pPr>
            <a:r>
              <a:rPr lang="es-HN" dirty="0"/>
              <a:t>Debe ser </a:t>
            </a:r>
            <a:r>
              <a:rPr lang="es-HN" dirty="0" smtClean="0"/>
              <a:t>castigado con </a:t>
            </a:r>
            <a:r>
              <a:rPr lang="es-HN" dirty="0"/>
              <a:t>prisión de treinta (30) años a prisión a perpetuidad, </a:t>
            </a:r>
            <a:r>
              <a:rPr lang="es-HN" dirty="0" smtClean="0"/>
              <a:t>e inhabilitación </a:t>
            </a:r>
            <a:r>
              <a:rPr lang="es-HN" dirty="0"/>
              <a:t>absoluta con la misma duración que la </a:t>
            </a:r>
            <a:r>
              <a:rPr lang="es-HN" dirty="0" smtClean="0"/>
              <a:t>pena de </a:t>
            </a:r>
            <a:r>
              <a:rPr lang="es-HN" dirty="0"/>
              <a:t>prisión, además de la </a:t>
            </a:r>
            <a:r>
              <a:rPr lang="es-HN" dirty="0" smtClean="0"/>
              <a:t> perdida </a:t>
            </a:r>
            <a:r>
              <a:rPr lang="es-HN" dirty="0"/>
              <a:t>de la nacionalidad </a:t>
            </a:r>
            <a:r>
              <a:rPr lang="es-HN" dirty="0" smtClean="0"/>
              <a:t>cuando se </a:t>
            </a:r>
            <a:r>
              <a:rPr lang="es-HN" dirty="0"/>
              <a:t>trate de hondureños que no lo sea de origen, quien con </a:t>
            </a:r>
            <a:r>
              <a:rPr lang="es-HN" dirty="0" smtClean="0"/>
              <a:t>el propósito </a:t>
            </a:r>
            <a:r>
              <a:rPr lang="es-HN" dirty="0"/>
              <a:t>de destruir total o parcialmente un grupo nacional</a:t>
            </a:r>
            <a:r>
              <a:rPr lang="es-HN" dirty="0" smtClean="0"/>
              <a:t>, étnico</a:t>
            </a:r>
            <a:r>
              <a:rPr lang="es-HN" dirty="0"/>
              <a:t>, racial, ideológico o religioso, realiza alguno de </a:t>
            </a:r>
            <a:r>
              <a:rPr lang="es-HN" dirty="0" smtClean="0"/>
              <a:t>los hechos </a:t>
            </a:r>
            <a:r>
              <a:rPr lang="es-HN" dirty="0"/>
              <a:t>siguientes</a:t>
            </a:r>
            <a:r>
              <a:rPr lang="es-HN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s-HN" dirty="0"/>
              <a:t>Matar a miembros del grupo</a:t>
            </a:r>
            <a:r>
              <a:rPr lang="es-HN" dirty="0" smtClean="0"/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es-HN" dirty="0" smtClean="0"/>
              <a:t>Lesionar </a:t>
            </a:r>
            <a:r>
              <a:rPr lang="es-HN" dirty="0"/>
              <a:t>gravemente la integridad física o </a:t>
            </a:r>
            <a:r>
              <a:rPr lang="es-HN" dirty="0" smtClean="0"/>
              <a:t>mental de </a:t>
            </a:r>
            <a:r>
              <a:rPr lang="es-HN" dirty="0"/>
              <a:t>los miembros del grupo</a:t>
            </a:r>
            <a:r>
              <a:rPr lang="es-HN" dirty="0" smtClean="0"/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es-HN" dirty="0" smtClean="0"/>
              <a:t>Someter </a:t>
            </a:r>
            <a:r>
              <a:rPr lang="es-HN" dirty="0"/>
              <a:t>intencionalmente al grupo a </a:t>
            </a:r>
            <a:r>
              <a:rPr lang="es-HN" dirty="0" smtClean="0"/>
              <a:t>condiciones de </a:t>
            </a:r>
            <a:r>
              <a:rPr lang="es-HN" dirty="0"/>
              <a:t>existencia que hayan de acarrear </a:t>
            </a:r>
            <a:r>
              <a:rPr lang="es-HN" dirty="0" smtClean="0"/>
              <a:t>su destrucción física</a:t>
            </a:r>
            <a:r>
              <a:rPr lang="es-HN" dirty="0"/>
              <a:t>, total o parcial</a:t>
            </a:r>
            <a:r>
              <a:rPr lang="es-HN" dirty="0" smtClean="0"/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es-HN" dirty="0" smtClean="0"/>
              <a:t>Adoptar </a:t>
            </a:r>
            <a:r>
              <a:rPr lang="es-HN" dirty="0"/>
              <a:t>medidas destinadas a impedir </a:t>
            </a:r>
            <a:r>
              <a:rPr lang="es-HN" dirty="0" smtClean="0"/>
              <a:t>nacimientos en </a:t>
            </a:r>
            <a:r>
              <a:rPr lang="es-HN" dirty="0"/>
              <a:t>el seno del grupo; o</a:t>
            </a:r>
            <a:r>
              <a:rPr lang="es-HN" dirty="0" smtClean="0"/>
              <a:t>, </a:t>
            </a:r>
          </a:p>
          <a:p>
            <a:pPr marL="457200" indent="-457200">
              <a:buFont typeface="+mj-lt"/>
              <a:buAutoNum type="arabicPeriod"/>
            </a:pPr>
            <a:r>
              <a:rPr lang="es-HN" dirty="0" smtClean="0"/>
              <a:t>Trasladar </a:t>
            </a:r>
            <a:r>
              <a:rPr lang="es-HN" dirty="0"/>
              <a:t>por la fuerza niños de un grupo a </a:t>
            </a:r>
            <a:r>
              <a:rPr lang="es-HN" dirty="0" smtClean="0"/>
              <a:t>otro grupo.</a:t>
            </a:r>
          </a:p>
          <a:p>
            <a:pPr marL="457200" indent="-457200">
              <a:buFont typeface="+mj-lt"/>
              <a:buAutoNum type="arabicPeriod"/>
            </a:pPr>
            <a:endParaRPr lang="es-HN" dirty="0" smtClean="0"/>
          </a:p>
          <a:p>
            <a:pPr marL="0" indent="0" algn="just">
              <a:buNone/>
            </a:pPr>
            <a:r>
              <a:rPr lang="es-HN" dirty="0"/>
              <a:t>La conspiración, proposición o provocación para la </a:t>
            </a:r>
            <a:r>
              <a:rPr lang="es-HN" dirty="0" smtClean="0"/>
              <a:t>comisión del </a:t>
            </a:r>
            <a:r>
              <a:rPr lang="es-HN" dirty="0"/>
              <a:t>delito de genocidio se debe castigar con la pena de </a:t>
            </a:r>
            <a:r>
              <a:rPr lang="es-HN" dirty="0" smtClean="0"/>
              <a:t>prisión de </a:t>
            </a:r>
            <a:r>
              <a:rPr lang="es-HN" dirty="0"/>
              <a:t>diez (10) a quince (15) años.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695157" y="221566"/>
            <a:ext cx="8954086" cy="1354015"/>
          </a:xfrm>
        </p:spPr>
        <p:txBody>
          <a:bodyPr/>
          <a:lstStyle/>
          <a:p>
            <a:pPr algn="ctr"/>
            <a:r>
              <a:rPr lang="es-HN" b="1" dirty="0"/>
              <a:t>CAPÍTULO II</a:t>
            </a:r>
            <a:br>
              <a:rPr lang="es-HN" b="1" dirty="0"/>
            </a:br>
            <a:r>
              <a:rPr lang="es-HN" b="1" dirty="0"/>
              <a:t>GENOCIDIO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01481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599" y="1702190"/>
            <a:ext cx="10304585" cy="4965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HN" b="1" dirty="0" smtClean="0"/>
              <a:t>ARTÍCULO 144</a:t>
            </a:r>
            <a:r>
              <a:rPr lang="es-HN" b="1" dirty="0"/>
              <a:t>.- INFRACCIONES GRAVES A </a:t>
            </a:r>
            <a:r>
              <a:rPr lang="es-HN" b="1" dirty="0" smtClean="0"/>
              <a:t>LOS CONVENIOS </a:t>
            </a:r>
            <a:r>
              <a:rPr lang="es-HN" b="1" dirty="0"/>
              <a:t>DE GINEBRA</a:t>
            </a:r>
            <a:r>
              <a:rPr lang="es-HN" b="1" dirty="0" smtClean="0"/>
              <a:t>.</a:t>
            </a:r>
          </a:p>
          <a:p>
            <a:pPr algn="just"/>
            <a:r>
              <a:rPr lang="es-HN" dirty="0"/>
              <a:t>Debe ser castigado con </a:t>
            </a:r>
            <a:r>
              <a:rPr lang="es-HN" dirty="0" smtClean="0"/>
              <a:t>las penas </a:t>
            </a:r>
            <a:r>
              <a:rPr lang="es-HN" dirty="0"/>
              <a:t>de prisión de treinta (30) a cuarenta (40) años </a:t>
            </a:r>
            <a:r>
              <a:rPr lang="es-HN" dirty="0" smtClean="0"/>
              <a:t>pérdida de </a:t>
            </a:r>
            <a:r>
              <a:rPr lang="es-HN" dirty="0"/>
              <a:t>la nacionalidad, e inhabilitación absoluta con la </a:t>
            </a:r>
            <a:r>
              <a:rPr lang="es-HN" dirty="0" smtClean="0"/>
              <a:t>misma duración </a:t>
            </a:r>
            <a:r>
              <a:rPr lang="es-HN" dirty="0"/>
              <a:t>que la pena de prisión, quien en situación de </a:t>
            </a:r>
            <a:r>
              <a:rPr lang="es-HN" dirty="0" smtClean="0"/>
              <a:t>guerra declarada </a:t>
            </a:r>
            <a:r>
              <a:rPr lang="es-HN" dirty="0"/>
              <a:t>o cualquier otro conflicto armado, reconocido </a:t>
            </a:r>
            <a:r>
              <a:rPr lang="es-HN" dirty="0" smtClean="0"/>
              <a:t>o no</a:t>
            </a:r>
            <a:r>
              <a:rPr lang="es-HN" dirty="0"/>
              <a:t>, que surja entre dos (2) o varios Estados en situación </a:t>
            </a:r>
            <a:r>
              <a:rPr lang="es-HN" dirty="0" smtClean="0"/>
              <a:t>de </a:t>
            </a:r>
            <a:r>
              <a:rPr lang="es-HN" dirty="0"/>
              <a:t>ocupación total o parcial del territorio de un Estado, </a:t>
            </a:r>
            <a:r>
              <a:rPr lang="es-HN" dirty="0" smtClean="0"/>
              <a:t>aunque tal </a:t>
            </a:r>
            <a:r>
              <a:rPr lang="es-HN" dirty="0"/>
              <a:t>ocupación no </a:t>
            </a:r>
            <a:r>
              <a:rPr lang="es-HN" dirty="0" smtClean="0"/>
              <a:t> encuentre </a:t>
            </a:r>
            <a:r>
              <a:rPr lang="es-HN" dirty="0"/>
              <a:t>resistencia militar o en </a:t>
            </a:r>
            <a:r>
              <a:rPr lang="es-HN" dirty="0" smtClean="0"/>
              <a:t>situación de </a:t>
            </a:r>
            <a:r>
              <a:rPr lang="es-HN" dirty="0"/>
              <a:t>conflicto interno, actos contra personas o bienes </a:t>
            </a:r>
            <a:r>
              <a:rPr lang="es-HN" dirty="0" smtClean="0"/>
              <a:t>protegidos en </a:t>
            </a:r>
            <a:r>
              <a:rPr lang="es-HN" dirty="0"/>
              <a:t>caso de conflicto armado, realice alguno de los </a:t>
            </a:r>
            <a:r>
              <a:rPr lang="es-HN" dirty="0" smtClean="0"/>
              <a:t>actos siguientes: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/>
              <a:t>Homicidio </a:t>
            </a:r>
            <a:r>
              <a:rPr lang="es-HN" dirty="0" smtClean="0"/>
              <a:t>doloso;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Tortura </a:t>
            </a:r>
            <a:r>
              <a:rPr lang="es-HN" dirty="0"/>
              <a:t>o tratos inhumanos, incluidos los </a:t>
            </a:r>
            <a:r>
              <a:rPr lang="es-HN" dirty="0" smtClean="0"/>
              <a:t>experimentos biológicos;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Causar </a:t>
            </a:r>
            <a:r>
              <a:rPr lang="es-HN" dirty="0"/>
              <a:t>deliberadamente grandes sufrimientos </a:t>
            </a:r>
            <a:r>
              <a:rPr lang="es-HN" dirty="0" smtClean="0"/>
              <a:t>o atentado </a:t>
            </a:r>
            <a:r>
              <a:rPr lang="es-HN" dirty="0"/>
              <a:t>grave contra la integridad física o la salud</a:t>
            </a:r>
            <a:r>
              <a:rPr lang="es-HN" dirty="0" smtClean="0"/>
              <a:t>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Destrucción </a:t>
            </a:r>
            <a:r>
              <a:rPr lang="es-HN" dirty="0"/>
              <a:t>o apropiación de bienes no </a:t>
            </a:r>
            <a:r>
              <a:rPr lang="es-HN" dirty="0" smtClean="0"/>
              <a:t>justificados por </a:t>
            </a:r>
            <a:r>
              <a:rPr lang="es-HN" dirty="0"/>
              <a:t>necesidades militares y efectuados a gran escala</a:t>
            </a:r>
            <a:r>
              <a:rPr lang="es-HN" dirty="0" smtClean="0"/>
              <a:t>, ilícita </a:t>
            </a:r>
            <a:r>
              <a:rPr lang="es-HN" dirty="0"/>
              <a:t>y arbitrariamente;</a:t>
            </a:r>
            <a:endParaRPr lang="es-HN" b="1" u="sng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695157" y="221566"/>
            <a:ext cx="8954086" cy="1354015"/>
          </a:xfrm>
        </p:spPr>
        <p:txBody>
          <a:bodyPr/>
          <a:lstStyle/>
          <a:p>
            <a:pPr algn="ctr"/>
            <a:r>
              <a:rPr lang="es-HN" b="1" dirty="0"/>
              <a:t>CAPÍTULO III</a:t>
            </a:r>
            <a:br>
              <a:rPr lang="es-HN" b="1" dirty="0"/>
            </a:br>
            <a:r>
              <a:rPr lang="es-HN" b="1" dirty="0"/>
              <a:t>CRÍMENES DE GUERRA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605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365760"/>
            <a:ext cx="9601200" cy="550164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HN" dirty="0"/>
              <a:t>Forzar a un prisionero de guerra o a otra </a:t>
            </a:r>
            <a:r>
              <a:rPr lang="es-HN" dirty="0" smtClean="0"/>
              <a:t>persona protegida </a:t>
            </a:r>
            <a:r>
              <a:rPr lang="es-HN" dirty="0"/>
              <a:t>a servir en las fuerzas de un </a:t>
            </a:r>
            <a:r>
              <a:rPr lang="es-HN" dirty="0" smtClean="0"/>
              <a:t>Estado enemigo;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Privar </a:t>
            </a:r>
            <a:r>
              <a:rPr lang="es-HN" dirty="0"/>
              <a:t>deliberadamente a un prisionero de guerra </a:t>
            </a:r>
            <a:r>
              <a:rPr lang="es-HN" dirty="0" smtClean="0"/>
              <a:t>o a </a:t>
            </a:r>
            <a:r>
              <a:rPr lang="es-HN" dirty="0"/>
              <a:t>otra persona protegida de su derecho a ser </a:t>
            </a:r>
            <a:r>
              <a:rPr lang="es-HN" dirty="0" smtClean="0"/>
              <a:t>juzgado legítima </a:t>
            </a:r>
            <a:r>
              <a:rPr lang="es-HN" dirty="0"/>
              <a:t>e imparcialmente</a:t>
            </a:r>
            <a:r>
              <a:rPr lang="es-HN" dirty="0" smtClean="0"/>
              <a:t>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Deportación</a:t>
            </a:r>
            <a:r>
              <a:rPr lang="es-HN" dirty="0"/>
              <a:t>, traslado o privación de libertad</a:t>
            </a:r>
            <a:r>
              <a:rPr lang="es-HN" dirty="0" smtClean="0"/>
              <a:t>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/>
              <a:t>T</a:t>
            </a:r>
            <a:r>
              <a:rPr lang="es-HN" dirty="0" smtClean="0"/>
              <a:t>oma </a:t>
            </a:r>
            <a:r>
              <a:rPr lang="es-HN" dirty="0"/>
              <a:t>de </a:t>
            </a:r>
            <a:r>
              <a:rPr lang="es-HN" dirty="0" smtClean="0"/>
              <a:t>rehenes;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Retraso </a:t>
            </a:r>
            <a:r>
              <a:rPr lang="es-HN" dirty="0"/>
              <a:t>injustificado en la repatriación de </a:t>
            </a:r>
            <a:r>
              <a:rPr lang="es-HN" dirty="0" smtClean="0"/>
              <a:t>prisioneros de </a:t>
            </a:r>
            <a:r>
              <a:rPr lang="es-HN" dirty="0"/>
              <a:t>guerra o de personas </a:t>
            </a:r>
            <a:r>
              <a:rPr lang="es-HN" dirty="0" smtClean="0"/>
              <a:t>civiles;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Ejecutar </a:t>
            </a:r>
            <a:r>
              <a:rPr lang="es-HN" dirty="0"/>
              <a:t>prácticas de apartheid y otras </a:t>
            </a:r>
            <a:r>
              <a:rPr lang="es-HN" dirty="0" smtClean="0"/>
              <a:t>prácticas inhumanas </a:t>
            </a:r>
            <a:r>
              <a:rPr lang="es-HN" dirty="0"/>
              <a:t>y degradantes, basadas en </a:t>
            </a:r>
            <a:r>
              <a:rPr lang="es-HN" dirty="0" smtClean="0"/>
              <a:t>la discriminación</a:t>
            </a:r>
            <a:r>
              <a:rPr lang="es-HN" dirty="0"/>
              <a:t>, que entrañen un ultraje contra </a:t>
            </a:r>
            <a:r>
              <a:rPr lang="es-HN" dirty="0" smtClean="0"/>
              <a:t>la dignidad personal; y,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HN" dirty="0" smtClean="0"/>
              <a:t>Violación</a:t>
            </a:r>
            <a:r>
              <a:rPr lang="es-HN" dirty="0"/>
              <a:t>, esclavitud sexual, prostitución forzada</a:t>
            </a:r>
            <a:r>
              <a:rPr lang="es-HN" dirty="0" smtClean="0"/>
              <a:t>, embarazo </a:t>
            </a:r>
            <a:r>
              <a:rPr lang="es-HN" dirty="0"/>
              <a:t>forzado, esterilización forzada o </a:t>
            </a:r>
            <a:r>
              <a:rPr lang="es-HN" dirty="0" smtClean="0"/>
              <a:t>cualquier otra </a:t>
            </a:r>
            <a:r>
              <a:rPr lang="es-HN" dirty="0"/>
              <a:t>forma de violencia sexual de </a:t>
            </a:r>
            <a:r>
              <a:rPr lang="es-HN" dirty="0" smtClean="0"/>
              <a:t>gravedad comparable</a:t>
            </a:r>
            <a:r>
              <a:rPr lang="es-H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540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137</TotalTime>
  <Words>3782</Words>
  <Application>Microsoft Office PowerPoint</Application>
  <PresentationFormat>Panorámica</PresentationFormat>
  <Paragraphs>173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1" baseType="lpstr">
      <vt:lpstr>Franklin Gothic Book</vt:lpstr>
      <vt:lpstr>Crop</vt:lpstr>
      <vt:lpstr>Diplomado nuevo código penal</vt:lpstr>
      <vt:lpstr>Temario a Desarrollar</vt:lpstr>
      <vt:lpstr>LIBRO II PARTE ESPECIAL CAPÍTULO I: CRIMEN DE LESA HUMANIDAD</vt:lpstr>
      <vt:lpstr>Presentación de PowerPoint</vt:lpstr>
      <vt:lpstr>Presentación de PowerPoint</vt:lpstr>
      <vt:lpstr>Presentación de PowerPoint</vt:lpstr>
      <vt:lpstr>CAPÍTULO II GENOCIDIO</vt:lpstr>
      <vt:lpstr>CAPÍTULO III CRÍMENES DE GUERRA</vt:lpstr>
      <vt:lpstr>Presentación de PowerPoint</vt:lpstr>
      <vt:lpstr>CAPÍTULO IV CRIMEN DE AGRESIÓN</vt:lpstr>
      <vt:lpstr>CAPÍTULO V DISPOSICIONES COMUNES A LOS CRÍMENES DE LESA HUMANIDAD, GENOCIDIO Y DE GUERRA</vt:lpstr>
      <vt:lpstr>TÍTULO II DELITOS CONTRA LA SEGURIDAD COLECTIVA  </vt:lpstr>
      <vt:lpstr>CAPÍTULO II INCENDIOS Y ESTRAGOS</vt:lpstr>
      <vt:lpstr>CAPÍTULO III DELITOS CONTRA MEDIOS DE TRANSPORTE PÚBLICO Y SERVICIOS PÚBLICOS</vt:lpstr>
      <vt:lpstr>Presentación de PowerPoint</vt:lpstr>
      <vt:lpstr>TÍTULO III DELITOS CONTRA LA VIDA, LA INTEGRIDAD CORPORAL Y LA SALUD CAPÍTULO I DELITOS CONTRA LA VIDA </vt:lpstr>
      <vt:lpstr>Presentación de PowerPoint</vt:lpstr>
      <vt:lpstr>Presentación de PowerPoint</vt:lpstr>
      <vt:lpstr>Presentación de PowerPoint</vt:lpstr>
      <vt:lpstr>CAPÍTULO II DELITOS DE LESIONES</vt:lpstr>
      <vt:lpstr>Presentación de PowerPoint</vt:lpstr>
      <vt:lpstr>Presentación de PowerPoint</vt:lpstr>
      <vt:lpstr>TÍTULO V VIOLENCIA CONTRA LA MUJER</vt:lpstr>
      <vt:lpstr>Presentación de PowerPoint</vt:lpstr>
      <vt:lpstr>Presentación de PowerPoint</vt:lpstr>
      <vt:lpstr>TÍTULO VI DISCRIMINACIÓN CON OCASIÓN DEL EJERCICIO DE DERECHOS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Diplomado nuevo código penal</dc:title>
  <dc:creator>capacitacion</dc:creator>
  <cp:lastModifiedBy>capacitacion</cp:lastModifiedBy>
  <cp:revision>17</cp:revision>
  <dcterms:created xsi:type="dcterms:W3CDTF">2019-07-02T15:04:55Z</dcterms:created>
  <dcterms:modified xsi:type="dcterms:W3CDTF">2019-07-02T17:26:10Z</dcterms:modified>
</cp:coreProperties>
</file>