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autoCompressPictures="0">
  <p:sldMasterIdLst>
    <p:sldMasterId r:id="rId1"/>
  </p:sldMasterIdLst>
  <p:sldIdLst>
    <p:sldId id="256" r:id="rId2"/>
    <p:sldId id="258" r:id="rId3"/>
    <p:sldId id="259" r:id="rId4"/>
    <p:sldId id="260" r:id="rId5"/>
    <p:sldId id="263" r:id="rId6"/>
    <p:sldId id="264" r:id="rId7"/>
    <p:sldId id="267" r:id="rId8"/>
    <p:sldId id="266" r:id="rId9"/>
    <p:sldId id="265" r:id="rId10"/>
    <p:sldId id="262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-640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1295401"/>
            <a:ext cx="10970684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3307976"/>
            <a:ext cx="10970684" cy="1066800"/>
          </a:xfrm>
        </p:spPr>
        <p:txBody>
          <a:bodyPr tIns="0" bIns="0"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057091" y="5804647"/>
            <a:ext cx="366987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1"/>
            <a:ext cx="4679577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0" y="273051"/>
            <a:ext cx="48768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649071"/>
            <a:ext cx="4679577" cy="338819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A54C80-263E-416B-A8E0-580EDEADCBDC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5234" y="381001"/>
            <a:ext cx="4847167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35234" y="2649071"/>
            <a:ext cx="4847167" cy="350566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04800" y="1143000"/>
            <a:ext cx="56896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imágenes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5234" y="381001"/>
            <a:ext cx="4847167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35234" y="2649071"/>
            <a:ext cx="4847167" cy="350566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320800" y="2590800"/>
            <a:ext cx="46736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306234" y="1260475"/>
            <a:ext cx="1672167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359834" y="762000"/>
            <a:ext cx="2789767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568389"/>
            <a:ext cx="10970684" cy="346887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274639"/>
            <a:ext cx="2032000" cy="5851525"/>
          </a:xfrm>
        </p:spPr>
        <p:txBody>
          <a:bodyPr vert="eaVert" anchor="t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16859"/>
            <a:ext cx="8026400" cy="5615642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ier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36695"/>
            <a:ext cx="85344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5200" y="3609696"/>
            <a:ext cx="6908801" cy="1500187"/>
          </a:xfrm>
        </p:spPr>
        <p:txBody>
          <a:bodyPr anchor="t" anchorCtr="0"/>
          <a:lstStyle>
            <a:lvl1pPr marL="0" indent="0" algn="r"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51999" y="6356351"/>
            <a:ext cx="192828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057091" y="5804647"/>
            <a:ext cx="366987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552" y="2784475"/>
            <a:ext cx="5023104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9671" y="2784475"/>
            <a:ext cx="5023104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2232211"/>
            <a:ext cx="5023104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7552" y="3160060"/>
            <a:ext cx="5023104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5437" y="2232211"/>
            <a:ext cx="5023104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5437" y="3160060"/>
            <a:ext cx="5023104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2784475"/>
            <a:ext cx="10208683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1016000" y="4497070"/>
            <a:ext cx="10208683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1344" y="2784475"/>
            <a:ext cx="5023104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181344" y="4497070"/>
            <a:ext cx="5023104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987552" y="2784475"/>
            <a:ext cx="5023104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1344" y="2784475"/>
            <a:ext cx="5023104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181344" y="4497070"/>
            <a:ext cx="5023104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986367" y="2784475"/>
            <a:ext cx="5023104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986367" y="4497070"/>
            <a:ext cx="5023104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45141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67" y="2770095"/>
            <a:ext cx="10217152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19484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40400" y="6356351"/>
            <a:ext cx="711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  <p:sldLayoutId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7695" y="939316"/>
            <a:ext cx="7766936" cy="2119284"/>
          </a:xfrm>
        </p:spPr>
        <p:txBody>
          <a:bodyPr/>
          <a:lstStyle/>
          <a:p>
            <a:r>
              <a:rPr lang="es-ES" sz="3700" b="1" dirty="0"/>
              <a:t>Investigación sobre los costos para la sociedad, el sistema y las personas acreedoras de las pensiones alimentarias y la disolución de la sociedad conyugal en Centroamérica</a:t>
            </a:r>
            <a:r>
              <a:rPr lang="es-MX" sz="2000" dirty="0"/>
              <a:t/>
            </a:r>
            <a:br>
              <a:rPr lang="es-MX" sz="2000" dirty="0"/>
            </a:br>
            <a:endParaRPr lang="es-MX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1983" y="4194520"/>
            <a:ext cx="1104762" cy="80952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2902" y="4365948"/>
            <a:ext cx="1104762" cy="46666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4405" y="4308806"/>
            <a:ext cx="1180952" cy="69523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1109" y="4418330"/>
            <a:ext cx="1161905" cy="47619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1999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Marco teórico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6367" y="2431861"/>
            <a:ext cx="10217152" cy="3605404"/>
          </a:xfrm>
        </p:spPr>
        <p:txBody>
          <a:bodyPr>
            <a:noAutofit/>
          </a:bodyPr>
          <a:lstStyle/>
          <a:p>
            <a:pPr algn="ctr"/>
            <a:r>
              <a:rPr lang="es-MX" sz="3400" dirty="0" smtClean="0"/>
              <a:t> Las </a:t>
            </a:r>
            <a:r>
              <a:rPr lang="es-MX" sz="3400" dirty="0"/>
              <a:t>mujeres las que se encuentran más afectadas y que en su mayoría enfrentan dificultad en la fijación de las pensiones para sí mismas o su</a:t>
            </a:r>
            <a:r>
              <a:rPr lang="es-MX" sz="3400" dirty="0" smtClean="0"/>
              <a:t> prole, </a:t>
            </a:r>
            <a:r>
              <a:rPr lang="es-MX" sz="3400" dirty="0"/>
              <a:t>con la respectiva consecuencia de sufrir menoscabo en su patrimonio y un impacto en su salud y planes de vida, y por supuesto en las posibilidades de que sus hijos e hijas reciban lo que por derecho les corresponde.</a:t>
            </a:r>
            <a:endParaRPr lang="es-MX" sz="34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66926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Marco teórico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6367" y="2478329"/>
            <a:ext cx="10217152" cy="3558935"/>
          </a:xfrm>
        </p:spPr>
        <p:txBody>
          <a:bodyPr>
            <a:noAutofit/>
          </a:bodyPr>
          <a:lstStyle/>
          <a:p>
            <a:pPr algn="ctr"/>
            <a:r>
              <a:rPr lang="es-MX" sz="3500" dirty="0"/>
              <a:t> En este sentido es importantísimo repensar el derecho y ver cuáles son las nuevas prácticas que consoliden nuevos paradigmas que permitan avanzar hacia la igualdad y no discriminación en la aplicación de las instituciones jurídicas tales como las pensiones alimenticias y la disolución del vínculo conyugal.</a:t>
            </a:r>
            <a:endParaRPr lang="es-MX" sz="35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79002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Metodología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2400" dirty="0"/>
              <a:t> </a:t>
            </a:r>
            <a:r>
              <a:rPr lang="es-MX" sz="3800" dirty="0"/>
              <a:t>Para esta investigación se utilizó la metodología para el análisis de género del fenómeno jurídico, que lo aborda en la conformación de sus tres componentes: formal normativo, estructural, y político cultural (Facio, 1992).</a:t>
            </a:r>
            <a:endParaRPr lang="es-MX" sz="38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58083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2"/>
          <p:cNvSpPr>
            <a:spLocks noChangeArrowheads="1"/>
          </p:cNvSpPr>
          <p:nvPr/>
        </p:nvSpPr>
        <p:spPr bwMode="auto">
          <a:xfrm>
            <a:off x="1676400" y="1219200"/>
            <a:ext cx="3581400" cy="3200400"/>
          </a:xfrm>
          <a:prstGeom prst="ellips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 rot="18996779">
            <a:off x="7467600" y="4876800"/>
            <a:ext cx="1143000" cy="152400"/>
          </a:xfrm>
          <a:prstGeom prst="leftArrow">
            <a:avLst>
              <a:gd name="adj1" fmla="val 50000"/>
              <a:gd name="adj2" fmla="val 187500"/>
            </a:avLst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 rot="-13437755">
            <a:off x="7696200" y="5029200"/>
            <a:ext cx="1143000" cy="152400"/>
          </a:xfrm>
          <a:prstGeom prst="leftArrow">
            <a:avLst>
              <a:gd name="adj1" fmla="val 50000"/>
              <a:gd name="adj2" fmla="val 187500"/>
            </a:avLst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 rot="10800708">
            <a:off x="5486401" y="2589213"/>
            <a:ext cx="1217613" cy="152400"/>
          </a:xfrm>
          <a:prstGeom prst="leftArrow">
            <a:avLst>
              <a:gd name="adj1" fmla="val 50000"/>
              <a:gd name="adj2" fmla="val 199740"/>
            </a:avLst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 rot="708">
            <a:off x="5486400" y="2819400"/>
            <a:ext cx="1143000" cy="228600"/>
          </a:xfrm>
          <a:prstGeom prst="leftArrow">
            <a:avLst>
              <a:gd name="adj1" fmla="val 50000"/>
              <a:gd name="adj2" fmla="val 125000"/>
            </a:avLst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810000" y="153988"/>
            <a:ext cx="35285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s-ES_tradnl" b="1">
                <a:latin typeface="Maiandra GD" panose="020E0502030308020204" pitchFamily="34" charset="0"/>
              </a:rPr>
              <a:t>COMPONENTES DEL DERECHO</a:t>
            </a:r>
            <a:endParaRPr lang="es-ES" b="1">
              <a:latin typeface="Maiandra GD" panose="020E0502030308020204" pitchFamily="34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936751" y="457201"/>
            <a:ext cx="22094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>
                <a:latin typeface="Maiandra GD" panose="020E0502030308020204" pitchFamily="34" charset="0"/>
              </a:rPr>
              <a:t>Componente</a:t>
            </a:r>
          </a:p>
          <a:p>
            <a:r>
              <a:rPr lang="es-ES_tradnl" b="1">
                <a:latin typeface="Maiandra GD" panose="020E0502030308020204" pitchFamily="34" charset="0"/>
              </a:rPr>
              <a:t>Formal - Normativo</a:t>
            </a:r>
            <a:endParaRPr lang="es-ES" b="1">
              <a:latin typeface="Maiandra GD" panose="020E0502030308020204" pitchFamily="34" charset="0"/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2092326" y="1374775"/>
            <a:ext cx="2722563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 b="1" dirty="0">
                <a:latin typeface="Maiandra GD" panose="020E0502030308020204" pitchFamily="34" charset="0"/>
              </a:rPr>
              <a:t>DERECHO</a:t>
            </a:r>
          </a:p>
          <a:p>
            <a:r>
              <a:rPr lang="es-ES_tradnl" sz="2000" b="1" dirty="0">
                <a:latin typeface="Maiandra GD" panose="020E0502030308020204" pitchFamily="34" charset="0"/>
              </a:rPr>
              <a:t>LEGISLATIVO</a:t>
            </a:r>
          </a:p>
          <a:p>
            <a:endParaRPr lang="es-ES_tradnl" sz="1000" b="1" dirty="0">
              <a:latin typeface="Maiandra GD" panose="020E0502030308020204" pitchFamily="34" charset="0"/>
            </a:endParaRPr>
          </a:p>
          <a:p>
            <a:r>
              <a:rPr lang="es-ES_tradnl" sz="1600" dirty="0">
                <a:latin typeface="Maiandra GD" panose="020E0502030308020204" pitchFamily="34" charset="0"/>
              </a:rPr>
              <a:t>Todas las normas</a:t>
            </a:r>
          </a:p>
          <a:p>
            <a:r>
              <a:rPr lang="es-ES_tradnl" sz="1600" dirty="0">
                <a:latin typeface="Maiandra GD" panose="020E0502030308020204" pitchFamily="34" charset="0"/>
              </a:rPr>
              <a:t>formalmente generadas tales</a:t>
            </a:r>
          </a:p>
          <a:p>
            <a:r>
              <a:rPr lang="es-ES_tradnl" sz="1600" dirty="0">
                <a:latin typeface="Maiandra GD" panose="020E0502030308020204" pitchFamily="34" charset="0"/>
              </a:rPr>
              <a:t>como la ley constitucional,</a:t>
            </a:r>
          </a:p>
          <a:p>
            <a:r>
              <a:rPr lang="es-ES_tradnl" sz="1600" dirty="0">
                <a:latin typeface="Maiandra GD" panose="020E0502030308020204" pitchFamily="34" charset="0"/>
              </a:rPr>
              <a:t>tratado internacional, leyes,</a:t>
            </a:r>
          </a:p>
          <a:p>
            <a:r>
              <a:rPr lang="es-ES_tradnl" sz="1600" dirty="0">
                <a:latin typeface="Maiandra GD" panose="020E0502030308020204" pitchFamily="34" charset="0"/>
              </a:rPr>
              <a:t>decretos, reglamentos,</a:t>
            </a:r>
          </a:p>
          <a:p>
            <a:r>
              <a:rPr lang="es-ES_tradnl" sz="1600" dirty="0">
                <a:latin typeface="Maiandra GD" panose="020E0502030308020204" pitchFamily="34" charset="0"/>
              </a:rPr>
              <a:t>convenciones colectivas, etc</a:t>
            </a:r>
            <a:r>
              <a:rPr lang="es-ES_tradnl" sz="2000" dirty="0">
                <a:latin typeface="Maiandra GD" panose="020E0502030308020204" pitchFamily="34" charset="0"/>
              </a:rPr>
              <a:t>.</a:t>
            </a:r>
            <a:endParaRPr lang="es-ES" sz="2000" dirty="0">
              <a:latin typeface="Maiandra GD" panose="020E0502030308020204" pitchFamily="34" charset="0"/>
            </a:endParaRPr>
          </a:p>
        </p:txBody>
      </p:sp>
      <p:sp>
        <p:nvSpPr>
          <p:cNvPr id="11281" name="Oval 17"/>
          <p:cNvSpPr>
            <a:spLocks noChangeArrowheads="1"/>
          </p:cNvSpPr>
          <p:nvPr/>
        </p:nvSpPr>
        <p:spPr bwMode="auto">
          <a:xfrm>
            <a:off x="6934200" y="1219200"/>
            <a:ext cx="3581400" cy="3200400"/>
          </a:xfrm>
          <a:prstGeom prst="ellips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82" name="Oval 18"/>
          <p:cNvSpPr>
            <a:spLocks noChangeArrowheads="1"/>
          </p:cNvSpPr>
          <p:nvPr/>
        </p:nvSpPr>
        <p:spPr bwMode="auto">
          <a:xfrm>
            <a:off x="4495800" y="3810000"/>
            <a:ext cx="3124200" cy="3048000"/>
          </a:xfrm>
          <a:prstGeom prst="ellips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4595813" y="4129088"/>
            <a:ext cx="29019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 b="1">
                <a:latin typeface="Maiandra GD" panose="020E0502030308020204" pitchFamily="34" charset="0"/>
              </a:rPr>
              <a:t>DERECHO</a:t>
            </a:r>
          </a:p>
          <a:p>
            <a:r>
              <a:rPr lang="es-ES_tradnl" sz="2000" b="1">
                <a:latin typeface="Maiandra GD" panose="020E0502030308020204" pitchFamily="34" charset="0"/>
              </a:rPr>
              <a:t>CONSUETUDINARIO</a:t>
            </a:r>
          </a:p>
          <a:p>
            <a:endParaRPr lang="es-ES_tradnl" sz="2000" b="1">
              <a:latin typeface="Maiandra GD" panose="020E0502030308020204" pitchFamily="34" charset="0"/>
            </a:endParaRPr>
          </a:p>
          <a:p>
            <a:r>
              <a:rPr lang="es-ES_tradnl">
                <a:latin typeface="Maiandra GD" panose="020E0502030308020204" pitchFamily="34" charset="0"/>
              </a:rPr>
              <a:t>Tradiciones, costumbres,</a:t>
            </a:r>
          </a:p>
          <a:p>
            <a:r>
              <a:rPr lang="es-ES_tradnl">
                <a:latin typeface="Maiandra GD" panose="020E0502030308020204" pitchFamily="34" charset="0"/>
              </a:rPr>
              <a:t>creencias, actitudes, valores</a:t>
            </a:r>
            <a:endParaRPr lang="es-ES">
              <a:latin typeface="Maiandra GD" panose="020E0502030308020204" pitchFamily="34" charset="0"/>
            </a:endParaRP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4838700" y="3078164"/>
            <a:ext cx="193117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>
                <a:latin typeface="Maiandra GD" panose="020E0502030308020204" pitchFamily="34" charset="0"/>
              </a:rPr>
              <a:t>Componente</a:t>
            </a:r>
          </a:p>
          <a:p>
            <a:r>
              <a:rPr lang="es-ES_tradnl" b="1">
                <a:latin typeface="Maiandra GD" panose="020E0502030308020204" pitchFamily="34" charset="0"/>
              </a:rPr>
              <a:t>Político - Cultural</a:t>
            </a:r>
            <a:endParaRPr lang="es-ES" b="1">
              <a:latin typeface="Maiandra GD" panose="020E0502030308020204" pitchFamily="34" charset="0"/>
            </a:endParaRPr>
          </a:p>
        </p:txBody>
      </p:sp>
      <p:sp>
        <p:nvSpPr>
          <p:cNvPr id="11287" name="AutoShape 23"/>
          <p:cNvSpPr>
            <a:spLocks noChangeArrowheads="1"/>
          </p:cNvSpPr>
          <p:nvPr/>
        </p:nvSpPr>
        <p:spPr bwMode="auto">
          <a:xfrm rot="-7786950">
            <a:off x="3467100" y="4914900"/>
            <a:ext cx="1143000" cy="152400"/>
          </a:xfrm>
          <a:prstGeom prst="leftArrow">
            <a:avLst>
              <a:gd name="adj1" fmla="val 50000"/>
              <a:gd name="adj2" fmla="val 187500"/>
            </a:avLst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88" name="AutoShape 24"/>
          <p:cNvSpPr>
            <a:spLocks noChangeArrowheads="1"/>
          </p:cNvSpPr>
          <p:nvPr/>
        </p:nvSpPr>
        <p:spPr bwMode="auto">
          <a:xfrm rot="-18653859">
            <a:off x="3314700" y="5067300"/>
            <a:ext cx="1143000" cy="152400"/>
          </a:xfrm>
          <a:prstGeom prst="leftArrow">
            <a:avLst>
              <a:gd name="adj1" fmla="val 50000"/>
              <a:gd name="adj2" fmla="val 187500"/>
            </a:avLst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7994650" y="471489"/>
            <a:ext cx="15087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>
                <a:latin typeface="Maiandra GD" panose="020E0502030308020204" pitchFamily="34" charset="0"/>
              </a:rPr>
              <a:t>Componente</a:t>
            </a:r>
          </a:p>
          <a:p>
            <a:r>
              <a:rPr lang="es-ES_tradnl" b="1">
                <a:latin typeface="Maiandra GD" panose="020E0502030308020204" pitchFamily="34" charset="0"/>
              </a:rPr>
              <a:t>Estructural</a:t>
            </a:r>
            <a:endParaRPr lang="es-ES" b="1">
              <a:latin typeface="Maiandra GD" panose="020E0502030308020204" pitchFamily="34" charset="0"/>
            </a:endParaRP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7259639" y="1766888"/>
            <a:ext cx="3025775" cy="173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 b="1">
                <a:latin typeface="Maiandra GD" panose="020E0502030308020204" pitchFamily="34" charset="0"/>
              </a:rPr>
              <a:t>DERECHO</a:t>
            </a:r>
          </a:p>
          <a:p>
            <a:r>
              <a:rPr lang="es-ES_tradnl" sz="2000" b="1">
                <a:latin typeface="Maiandra GD" panose="020E0502030308020204" pitchFamily="34" charset="0"/>
              </a:rPr>
              <a:t> JUDICIAL</a:t>
            </a:r>
          </a:p>
          <a:p>
            <a:endParaRPr lang="es-ES_tradnl" sz="1400">
              <a:latin typeface="Maiandra GD" panose="020E0502030308020204" pitchFamily="34" charset="0"/>
            </a:endParaRPr>
          </a:p>
          <a:p>
            <a:r>
              <a:rPr lang="es-ES_tradnl">
                <a:latin typeface="Maiandra GD" panose="020E0502030308020204" pitchFamily="34" charset="0"/>
              </a:rPr>
              <a:t>Todas las normas que se van</a:t>
            </a:r>
          </a:p>
          <a:p>
            <a:r>
              <a:rPr lang="es-ES_tradnl">
                <a:latin typeface="Maiandra GD" panose="020E0502030308020204" pitchFamily="34" charset="0"/>
              </a:rPr>
              <a:t>generando a través de la</a:t>
            </a:r>
          </a:p>
          <a:p>
            <a:r>
              <a:rPr lang="es-ES_tradnl">
                <a:latin typeface="Maiandra GD" panose="020E0502030308020204" pitchFamily="34" charset="0"/>
              </a:rPr>
              <a:t>práctica judicial</a:t>
            </a:r>
            <a:endParaRPr lang="es-ES"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36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 autoUpdateAnimBg="0"/>
      <p:bldP spid="11277" grpId="0" autoUpdateAnimBg="0"/>
      <p:bldP spid="11278" grpId="0" autoUpdateAnimBg="0"/>
      <p:bldP spid="11283" grpId="0" autoUpdateAnimBg="0"/>
      <p:bldP spid="11286" grpId="0" autoUpdateAnimBg="0"/>
      <p:bldP spid="11289" grpId="0" autoUpdateAnimBg="0"/>
      <p:bldP spid="1129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Metodología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6367" y="2230497"/>
            <a:ext cx="10217152" cy="3806768"/>
          </a:xfrm>
        </p:spPr>
        <p:txBody>
          <a:bodyPr>
            <a:noAutofit/>
          </a:bodyPr>
          <a:lstStyle/>
          <a:p>
            <a:r>
              <a:rPr lang="es-MX" sz="3600" dirty="0" smtClean="0"/>
              <a:t>Estudio cualitativo  </a:t>
            </a:r>
            <a:r>
              <a:rPr lang="es-MX" sz="3600" dirty="0"/>
              <a:t>y </a:t>
            </a:r>
            <a:r>
              <a:rPr lang="es-MX" sz="3600" dirty="0" smtClean="0"/>
              <a:t>cuantitativo  </a:t>
            </a:r>
            <a:r>
              <a:rPr lang="es-MX" sz="3600" dirty="0"/>
              <a:t>para lograr un acercamiento descriptivo, analítico y exploratorio para el análisis de las instituciones que estamos estudiando y así poder determinar las buenas y malas prácticas existentes.</a:t>
            </a:r>
            <a:r>
              <a:rPr lang="es-MX" sz="3600" dirty="0" smtClean="0"/>
              <a:t> </a:t>
            </a:r>
          </a:p>
          <a:p>
            <a:r>
              <a:rPr lang="es-MX" sz="3600" dirty="0" smtClean="0"/>
              <a:t>Fuentes primarias y secundarias.</a:t>
            </a:r>
            <a:endParaRPr lang="es-MX" sz="36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7215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Marco teórico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6367" y="2400881"/>
            <a:ext cx="10217152" cy="3636383"/>
          </a:xfrm>
        </p:spPr>
        <p:txBody>
          <a:bodyPr>
            <a:noAutofit/>
          </a:bodyPr>
          <a:lstStyle/>
          <a:p>
            <a:r>
              <a:rPr lang="es-MX" sz="4200" dirty="0" smtClean="0"/>
              <a:t>Perspectiva de género</a:t>
            </a:r>
            <a:r>
              <a:rPr lang="es-MX" sz="4200" dirty="0" smtClean="0"/>
              <a:t>.</a:t>
            </a:r>
          </a:p>
          <a:p>
            <a:r>
              <a:rPr lang="es-MX" sz="4200" dirty="0" smtClean="0"/>
              <a:t>D</a:t>
            </a:r>
            <a:r>
              <a:rPr lang="es-MX" sz="4200" dirty="0" smtClean="0"/>
              <a:t>erecho </a:t>
            </a:r>
            <a:r>
              <a:rPr lang="es-MX" sz="4200" dirty="0" smtClean="0"/>
              <a:t>de familia y sus </a:t>
            </a:r>
            <a:r>
              <a:rPr lang="es-MX" sz="4200" dirty="0" smtClean="0"/>
              <a:t>instituciones </a:t>
            </a:r>
          </a:p>
          <a:p>
            <a:r>
              <a:rPr lang="es-MX" sz="4200" dirty="0" smtClean="0"/>
              <a:t>Derechos de las mujeres, niñez, personas con discapacidad, personas adultas mayores.</a:t>
            </a:r>
            <a:endParaRPr lang="es-MX" sz="42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34000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Marco teórico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6367" y="2509309"/>
            <a:ext cx="10217152" cy="3527956"/>
          </a:xfrm>
        </p:spPr>
        <p:txBody>
          <a:bodyPr>
            <a:noAutofit/>
          </a:bodyPr>
          <a:lstStyle/>
          <a:p>
            <a:r>
              <a:rPr lang="es-MX" sz="3500" dirty="0" smtClean="0"/>
              <a:t>Triada acceso a la justicia, igualdad y no discriminación</a:t>
            </a:r>
            <a:r>
              <a:rPr lang="es-MX" sz="3500" dirty="0" smtClean="0"/>
              <a:t>.</a:t>
            </a:r>
          </a:p>
          <a:p>
            <a:r>
              <a:rPr lang="es-MX" sz="3500" dirty="0" smtClean="0"/>
              <a:t>Desarrollo expansivo de la igualdad-legislación no discriminatoria</a:t>
            </a:r>
            <a:r>
              <a:rPr lang="es-MX" sz="3500" dirty="0" smtClean="0"/>
              <a:t>.</a:t>
            </a:r>
          </a:p>
          <a:p>
            <a:r>
              <a:rPr lang="es-MX" sz="3500" dirty="0" smtClean="0"/>
              <a:t>El derecho a vivir una vida libre de violencia.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47647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Marco teórico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6367" y="2431861"/>
            <a:ext cx="10217152" cy="3605404"/>
          </a:xfrm>
        </p:spPr>
        <p:txBody>
          <a:bodyPr>
            <a:normAutofit/>
          </a:bodyPr>
          <a:lstStyle/>
          <a:p>
            <a:r>
              <a:rPr lang="es-MX" sz="3100" dirty="0" smtClean="0"/>
              <a:t>Culturas jurídicas en constante disputa</a:t>
            </a:r>
            <a:r>
              <a:rPr lang="es-MX" sz="3100" dirty="0" smtClean="0"/>
              <a:t>.</a:t>
            </a:r>
          </a:p>
          <a:p>
            <a:r>
              <a:rPr lang="es-MX" sz="3100" dirty="0" smtClean="0"/>
              <a:t>Institución </a:t>
            </a:r>
            <a:r>
              <a:rPr lang="es-MX" sz="3100" dirty="0" err="1"/>
              <a:t>social:“constructo</a:t>
            </a:r>
            <a:r>
              <a:rPr lang="es-MX" sz="3100" dirty="0"/>
              <a:t> de elementos que convergen en un núcleo humano-afectivo que varía en función de espacio-tiempo; y constituye el pilar básico de las relaciones humanas organizadas” (</a:t>
            </a:r>
            <a:r>
              <a:rPr lang="es-MX" sz="3100" dirty="0" err="1"/>
              <a:t>Ordeñana</a:t>
            </a:r>
            <a:r>
              <a:rPr lang="es-MX" sz="3100" dirty="0"/>
              <a:t> y Barahona, 2016:14).</a:t>
            </a:r>
            <a:endParaRPr lang="es-MX" sz="31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6757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Marco teórico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55393" y="2617734"/>
            <a:ext cx="10217152" cy="3651873"/>
          </a:xfrm>
        </p:spPr>
        <p:txBody>
          <a:bodyPr>
            <a:noAutofit/>
          </a:bodyPr>
          <a:lstStyle/>
          <a:p>
            <a:r>
              <a:rPr lang="es-MX" sz="2600" dirty="0"/>
              <a:t>“[…la institución matrimonial monopolizó la familia, la intimidad y privacidad de las personas; así como sus relaciones sentimentales familiares internas y externas. El matrimonio ha sido una institución ideal para determinar el sistema de producción social, designando la posición que ocupa cada persona en el sistema socioeconómico (trabajo-propiedad-herencia). Por lo que, es posible afirmar que el contrato matrimonial reguló sexo, género, hogar, familia, procreación, cuidado y manutención de los niños, labores domésticas y propiedad” (</a:t>
            </a:r>
            <a:r>
              <a:rPr lang="es-MX" sz="2600" dirty="0" err="1"/>
              <a:t>Ordeñana</a:t>
            </a:r>
            <a:r>
              <a:rPr lang="es-MX" sz="2600" dirty="0"/>
              <a:t> y Barahona, 2016:17).</a:t>
            </a:r>
            <a:endParaRPr lang="es-MX" sz="26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4205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Marco teórico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6367" y="2447351"/>
            <a:ext cx="10217152" cy="4120220"/>
          </a:xfrm>
        </p:spPr>
        <p:txBody>
          <a:bodyPr>
            <a:normAutofit/>
          </a:bodyPr>
          <a:lstStyle/>
          <a:p>
            <a:r>
              <a:rPr lang="es-MX" sz="4600" dirty="0" smtClean="0"/>
              <a:t>Contexto de asimetrías de género y de interseccionalidades de discriminación</a:t>
            </a:r>
            <a:r>
              <a:rPr lang="es-MX" sz="4600" dirty="0" smtClean="0"/>
              <a:t>.</a:t>
            </a:r>
          </a:p>
          <a:p>
            <a:r>
              <a:rPr lang="es-MX" sz="4600" dirty="0"/>
              <a:t>la violencia </a:t>
            </a:r>
            <a:r>
              <a:rPr lang="es-MX" sz="4600" dirty="0" smtClean="0"/>
              <a:t>patrimonial</a:t>
            </a:r>
          </a:p>
          <a:p>
            <a:r>
              <a:rPr lang="es-MX" sz="4600" dirty="0" smtClean="0"/>
              <a:t> </a:t>
            </a:r>
            <a:r>
              <a:rPr lang="es-MX" sz="4600" dirty="0"/>
              <a:t>la división sexual del trabajo</a:t>
            </a:r>
            <a:r>
              <a:rPr lang="es-MX" sz="4600" dirty="0" smtClean="0"/>
              <a:t>,</a:t>
            </a:r>
            <a:endParaRPr lang="es-MX" sz="4600" dirty="0" smtClean="0"/>
          </a:p>
          <a:p>
            <a:pPr>
              <a:buNone/>
            </a:pPr>
            <a:endParaRPr lang="es-MX" sz="46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28887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Marco teórico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4400" dirty="0"/>
              <a:t>L</a:t>
            </a:r>
            <a:r>
              <a:rPr lang="es-MX" sz="4400" dirty="0" smtClean="0"/>
              <a:t>a </a:t>
            </a:r>
            <a:r>
              <a:rPr lang="es-MX" sz="4400" dirty="0"/>
              <a:t>asignación del cuido como exclusividad de las mujeres</a:t>
            </a:r>
            <a:r>
              <a:rPr lang="es-MX" sz="4400" dirty="0" smtClean="0"/>
              <a:t> </a:t>
            </a:r>
          </a:p>
          <a:p>
            <a:r>
              <a:rPr lang="es-MX" sz="4400" dirty="0" smtClean="0"/>
              <a:t>Desventajas  </a:t>
            </a:r>
            <a:r>
              <a:rPr lang="es-MX" sz="4400" dirty="0" smtClean="0"/>
              <a:t>laborales</a:t>
            </a:r>
          </a:p>
          <a:p>
            <a:r>
              <a:rPr lang="es-MX" sz="4400" dirty="0" smtClean="0"/>
              <a:t>Las relaciones de poder</a:t>
            </a:r>
          </a:p>
          <a:p>
            <a:endParaRPr lang="es-MX" sz="4400" dirty="0"/>
          </a:p>
          <a:p>
            <a:endParaRPr lang="es-MX" sz="24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8269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Marco teórico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3700" dirty="0" smtClean="0"/>
              <a:t>El </a:t>
            </a:r>
            <a:r>
              <a:rPr lang="es-MX" sz="3700" dirty="0"/>
              <a:t>acceso a la justicia desde una perspectiva de género es de fundamental importancia, tanto para la valoración de los derechos de las mujeres, los derechos de la niñez y </a:t>
            </a:r>
            <a:r>
              <a:rPr lang="es-MX" sz="3700" dirty="0" smtClean="0"/>
              <a:t>adolescencia,  </a:t>
            </a:r>
            <a:r>
              <a:rPr lang="es-MX" sz="3700" dirty="0"/>
              <a:t>de las personas adultas </a:t>
            </a:r>
            <a:r>
              <a:rPr lang="es-MX" sz="3700" dirty="0" smtClean="0"/>
              <a:t>mayores y personas con discapacidad </a:t>
            </a:r>
            <a:endParaRPr lang="es-MX" sz="37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06170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Marco teórico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s-MX" sz="3800" dirty="0" smtClean="0"/>
              <a:t>Violencia patrimonial : </a:t>
            </a:r>
            <a:r>
              <a:rPr lang="es-MX" sz="3800" dirty="0"/>
              <a:t>feminización de la pobreza de las mujeres por el tratamiento que existe en muchas legislaciones o por los criterios aplicados en el tema de pensiones alimentarias y separación que afecta su patrimonio.</a:t>
            </a:r>
            <a:endParaRPr lang="es-MX" sz="38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889022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énesis">
  <a:themeElements>
    <a:clrScheme name="Gé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é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é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Génesis.thmx</Template>
  <TotalTime>217</TotalTime>
  <Words>643</Words>
  <Application>Microsoft Office PowerPoint</Application>
  <PresentationFormat>Personalizado</PresentationFormat>
  <Paragraphs>62</Paragraphs>
  <Slides>14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Génesis</vt:lpstr>
      <vt:lpstr>Investigación sobre los costos para la sociedad, el sistema y las personas acreedoras de las pensiones alimentarias y la disolución de la sociedad conyugal en Centroamérica </vt:lpstr>
      <vt:lpstr>Marco teórico</vt:lpstr>
      <vt:lpstr>Marco teórico</vt:lpstr>
      <vt:lpstr>Marco teórico</vt:lpstr>
      <vt:lpstr>Marco teórico</vt:lpstr>
      <vt:lpstr>Marco teórico</vt:lpstr>
      <vt:lpstr>Marco teórico</vt:lpstr>
      <vt:lpstr>Marco teórico</vt:lpstr>
      <vt:lpstr>Marco teórico</vt:lpstr>
      <vt:lpstr>Marco teórico</vt:lpstr>
      <vt:lpstr>Marco teórico</vt:lpstr>
      <vt:lpstr>Metodología </vt:lpstr>
      <vt:lpstr>Diapositiva 13</vt:lpstr>
      <vt:lpstr>Metodología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Investigación sobre los costos para la sociedad, el sistema y las personas acreedoras de las pensiones alimentarias y la disolución de la sociedad conyugal en Centroamérica</dc:title>
  <dc:creator>roxana arroyo</dc:creator>
  <cp:lastModifiedBy>Rodrigo Jimenez</cp:lastModifiedBy>
  <cp:revision>11</cp:revision>
  <dcterms:created xsi:type="dcterms:W3CDTF">2019-08-07T01:36:09Z</dcterms:created>
  <dcterms:modified xsi:type="dcterms:W3CDTF">2019-08-07T04:35:17Z</dcterms:modified>
</cp:coreProperties>
</file>