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85" r:id="rId5"/>
    <p:sldId id="286" r:id="rId6"/>
    <p:sldId id="287" r:id="rId7"/>
    <p:sldId id="288" r:id="rId8"/>
    <p:sldId id="289" r:id="rId9"/>
    <p:sldId id="290" r:id="rId10"/>
    <p:sldId id="34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28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68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66582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37013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52476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15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59439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97036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7/8/2019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83322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7/8/2019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78801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7/8/2019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997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93415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7/8/2019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412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HN" dirty="0" smtClean="0"/>
              <a:t>Diplomado nuevo código penal</a:t>
            </a:r>
            <a:endParaRPr lang="es-HN" dirty="0"/>
          </a:p>
        </p:txBody>
      </p:sp>
      <p:sp>
        <p:nvSpPr>
          <p:cNvPr id="5" name="Subtítulo 4"/>
          <p:cNvSpPr>
            <a:spLocks noGrp="1"/>
          </p:cNvSpPr>
          <p:nvPr>
            <p:ph type="subTitle" idx="1"/>
          </p:nvPr>
        </p:nvSpPr>
        <p:spPr/>
        <p:txBody>
          <a:bodyPr/>
          <a:lstStyle/>
          <a:p>
            <a:pPr algn="ctr"/>
            <a:r>
              <a:rPr lang="es-HN" b="1" dirty="0" smtClean="0">
                <a:solidFill>
                  <a:srgbClr val="0070C0"/>
                </a:solidFill>
              </a:rPr>
              <a:t>Modulo IV</a:t>
            </a:r>
            <a:endParaRPr lang="es-HN" b="1" dirty="0">
              <a:solidFill>
                <a:srgbClr val="0070C0"/>
              </a:solidFill>
            </a:endParaRPr>
          </a:p>
        </p:txBody>
      </p:sp>
      <p:pic>
        <p:nvPicPr>
          <p:cNvPr id="4" name="Imagen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2732" y="4878567"/>
            <a:ext cx="2835313" cy="1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8062" y="123624"/>
            <a:ext cx="1907034" cy="179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17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2800" b="1" dirty="0"/>
              <a:t>CAPÍTULO </a:t>
            </a:r>
            <a:r>
              <a:rPr lang="es-ES" sz="2800" b="1" dirty="0" smtClean="0"/>
              <a:t>II: DELITOS </a:t>
            </a:r>
            <a:r>
              <a:rPr lang="es-ES" sz="2800" b="1" dirty="0"/>
              <a:t>RELATIVOS A ALIMENTOS O PRODUCTOS DESTINADOS AL CONSUMO</a:t>
            </a:r>
            <a:r>
              <a:rPr lang="es-HN" sz="2800" dirty="0"/>
              <a:t/>
            </a:r>
            <a:br>
              <a:rPr lang="es-HN" sz="2800" dirty="0"/>
            </a:br>
            <a:endParaRPr lang="es-HN" sz="2800" dirty="0"/>
          </a:p>
        </p:txBody>
      </p:sp>
      <p:sp>
        <p:nvSpPr>
          <p:cNvPr id="3" name="Marcador de contenido 2"/>
          <p:cNvSpPr>
            <a:spLocks noGrp="1"/>
          </p:cNvSpPr>
          <p:nvPr>
            <p:ph idx="1"/>
          </p:nvPr>
        </p:nvSpPr>
        <p:spPr>
          <a:xfrm>
            <a:off x="1097280" y="1468191"/>
            <a:ext cx="10058400" cy="4649273"/>
          </a:xfrm>
          <a:solidFill>
            <a:schemeClr val="bg1"/>
          </a:solidFill>
        </p:spPr>
        <p:txBody>
          <a:bodyPr>
            <a:normAutofit lnSpcReduction="10000"/>
          </a:bodyPr>
          <a:lstStyle/>
          <a:p>
            <a:pPr algn="just"/>
            <a:r>
              <a:rPr lang="es-ES" b="1" dirty="0"/>
              <a:t>ARTÍCULO 305.-	ADULTERACIÓN DE AGUA POTABLE Y ALIMENTOS</a:t>
            </a:r>
            <a:r>
              <a:rPr lang="es-ES" b="1" dirty="0" smtClean="0"/>
              <a:t>.</a:t>
            </a:r>
          </a:p>
          <a:p>
            <a:pPr algn="just"/>
            <a:r>
              <a:rPr lang="es-ES" dirty="0"/>
              <a:t>Quien adultera con sustancias infecciosas u otras que puedan ser gravemente nocivas para la salud, el agua potable o las fuentes de agua destinadas al consumo humano o las sustancias alimenticias destinadas al uso público o al consumo de una colectividad de personas, debe ser castigado con la pena de prisión de tres (3) a seis (6) años y multa de cien (100) a trescientos (300) días,  salvo que el hecho esté castigado con mayor pena en otra disposición del presente Código y sin perjuicio de las que correspondan  por los delitos cometidos contra la vida, integridad corporal o salud física o psicológica</a:t>
            </a:r>
            <a:r>
              <a:rPr lang="es-ES" dirty="0" smtClean="0"/>
              <a:t>.</a:t>
            </a:r>
          </a:p>
          <a:p>
            <a:pPr algn="just"/>
            <a:r>
              <a:rPr lang="es-ES" b="1" dirty="0"/>
              <a:t>ARTÍCULO 306.-	SUMINISTRACIÓN PELIGROSA DE </a:t>
            </a:r>
            <a:r>
              <a:rPr lang="es-ES" b="1" dirty="0" smtClean="0"/>
              <a:t>SUSTANCIAS</a:t>
            </a:r>
            <a:r>
              <a:rPr lang="es-ES" dirty="0" smtClean="0"/>
              <a:t>.</a:t>
            </a:r>
          </a:p>
          <a:p>
            <a:pPr algn="just"/>
            <a:r>
              <a:rPr lang="es-ES" dirty="0"/>
              <a:t>Debe ser castigado con la pena de prisión de dos (2) a cuatro (4) años quien:</a:t>
            </a:r>
            <a:endParaRPr lang="es-HN" dirty="0"/>
          </a:p>
          <a:p>
            <a:pPr marL="457200" lvl="0" indent="-457200" algn="just">
              <a:buFont typeface="+mj-lt"/>
              <a:buAutoNum type="arabicPeriod"/>
            </a:pPr>
            <a:r>
              <a:rPr lang="es-ES" dirty="0"/>
              <a:t>Suministrar a los animales o vegetales destinados al consumo humano, sustancias no permitidas o en el caso de las permitidas, lo haga en dosis superiores a las reglamentadas o para fines distintos de los autorizados que generan en todos los casos riesgo para la salud de las personas;</a:t>
            </a:r>
            <a:endParaRPr lang="es-HN" dirty="0"/>
          </a:p>
          <a:p>
            <a:pPr algn="just"/>
            <a:endParaRPr lang="es-HN" dirty="0"/>
          </a:p>
        </p:txBody>
      </p:sp>
    </p:spTree>
    <p:extLst>
      <p:ext uri="{BB962C8B-B14F-4D97-AF65-F5344CB8AC3E}">
        <p14:creationId xmlns:p14="http://schemas.microsoft.com/office/powerpoint/2010/main" val="123582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197735"/>
            <a:ext cx="10058400" cy="4671359"/>
          </a:xfrm>
          <a:solidFill>
            <a:schemeClr val="bg1"/>
          </a:solidFill>
        </p:spPr>
        <p:txBody>
          <a:bodyPr/>
          <a:lstStyle/>
          <a:p>
            <a:pPr marL="457200" lvl="0" indent="-457200" algn="just">
              <a:buFont typeface="+mj-lt"/>
              <a:buAutoNum type="arabicPeriod" startAt="2"/>
            </a:pPr>
            <a:r>
              <a:rPr lang="es-ES" dirty="0"/>
              <a:t>En la elaboración de alimentos emplea materias, productos o subproductos que contienen sustancias extrañas, descompuestas o tóxicas, con peligro para la vida o la salud de las personas; o, </a:t>
            </a:r>
            <a:r>
              <a:rPr lang="es-ES" dirty="0" smtClean="0"/>
              <a:t> </a:t>
            </a:r>
          </a:p>
          <a:p>
            <a:pPr marL="457200" lvl="0" indent="-457200" algn="just">
              <a:buFont typeface="+mj-lt"/>
              <a:buAutoNum type="arabicPeriod" startAt="2"/>
            </a:pPr>
            <a:r>
              <a:rPr lang="es-ES" dirty="0" smtClean="0"/>
              <a:t>Industrializa </a:t>
            </a:r>
            <a:r>
              <a:rPr lang="es-ES" dirty="0"/>
              <a:t>para consumo humano carnes o subproductos de animales afectados por enfermedades directa o indirectamente transmisibles a las personas, o tratados con sustancias peligrosas o cuya diseminación genera peligro para la vida o la salud de las personas.</a:t>
            </a:r>
            <a:endParaRPr lang="es-HN" dirty="0"/>
          </a:p>
          <a:p>
            <a:pPr algn="just"/>
            <a:endParaRPr lang="es-HN" dirty="0"/>
          </a:p>
        </p:txBody>
      </p:sp>
    </p:spTree>
    <p:extLst>
      <p:ext uri="{BB962C8B-B14F-4D97-AF65-F5344CB8AC3E}">
        <p14:creationId xmlns:p14="http://schemas.microsoft.com/office/powerpoint/2010/main" val="145703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437882"/>
            <a:ext cx="10058400" cy="5431212"/>
          </a:xfrm>
          <a:solidFill>
            <a:schemeClr val="bg1"/>
          </a:solidFill>
        </p:spPr>
        <p:txBody>
          <a:bodyPr/>
          <a:lstStyle/>
          <a:p>
            <a:pPr algn="just"/>
            <a:r>
              <a:rPr lang="es-ES" b="1" dirty="0"/>
              <a:t>ARTÍCULO 307.-	PROPAGACIÓN DE EPIDEMIAS Y DE ENFERMEDADES </a:t>
            </a:r>
            <a:r>
              <a:rPr lang="es-ES" b="1" dirty="0" smtClean="0"/>
              <a:t>INFECTO-CONTAGIOSAS.</a:t>
            </a:r>
          </a:p>
          <a:p>
            <a:pPr algn="just"/>
            <a:r>
              <a:rPr lang="es-ES" dirty="0"/>
              <a:t>Quien causa, introduce o propaga una epidemia humana mediante la difusión de agentes o gérmenes patógenos, debe ser castigado con la pena de prisión de seis (6) a diez (10) años y multa de trescientos (300) a quinientos (500) días.  </a:t>
            </a:r>
            <a:endParaRPr lang="es-HN" dirty="0"/>
          </a:p>
          <a:p>
            <a:pPr algn="just"/>
            <a:r>
              <a:rPr lang="es-ES" dirty="0"/>
              <a:t>Con las mismas penas se debe castigar al que introduce o propaga una epidemia humana violando las medidas previamente impuestas por las autoridades competentes para impedirlo.</a:t>
            </a:r>
            <a:endParaRPr lang="es-HN" dirty="0"/>
          </a:p>
          <a:p>
            <a:pPr algn="just"/>
            <a:r>
              <a:rPr lang="es-ES" dirty="0"/>
              <a:t> </a:t>
            </a:r>
            <a:r>
              <a:rPr lang="es-ES" dirty="0" smtClean="0"/>
              <a:t>Cuando </a:t>
            </a:r>
            <a:r>
              <a:rPr lang="es-ES" dirty="0"/>
              <a:t>se trate de la introducción o propagación de una plaga que ponga en peligro la salud, la pena de prisión debe ser de tres (3) a cinco (5) años y multa de trescientos (300) a quinientos (500)  días.</a:t>
            </a:r>
            <a:endParaRPr lang="es-HN" dirty="0"/>
          </a:p>
          <a:p>
            <a:pPr algn="just"/>
            <a:r>
              <a:rPr lang="es-ES" dirty="0"/>
              <a:t> </a:t>
            </a:r>
            <a:r>
              <a:rPr lang="es-ES" dirty="0" smtClean="0"/>
              <a:t>Con </a:t>
            </a:r>
            <a:r>
              <a:rPr lang="es-ES" dirty="0"/>
              <a:t>la misma pena se debe castigar al que cause, introduzca o propague una epidemia en animales destinados al consumo humano.</a:t>
            </a:r>
            <a:endParaRPr lang="es-HN" dirty="0"/>
          </a:p>
        </p:txBody>
      </p:sp>
    </p:spTree>
    <p:extLst>
      <p:ext uri="{BB962C8B-B14F-4D97-AF65-F5344CB8AC3E}">
        <p14:creationId xmlns:p14="http://schemas.microsoft.com/office/powerpoint/2010/main" val="393538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b="1" dirty="0"/>
              <a:t>CAPÍTULO </a:t>
            </a:r>
            <a:r>
              <a:rPr lang="es-ES" sz="4000" b="1" dirty="0" smtClean="0"/>
              <a:t>III: DISPOSICIONES </a:t>
            </a:r>
            <a:r>
              <a:rPr lang="es-ES" sz="4000" b="1" dirty="0"/>
              <a:t>COMUNES </a:t>
            </a:r>
            <a:r>
              <a:rPr lang="es-HN" dirty="0"/>
              <a:t/>
            </a:r>
            <a:br>
              <a:rPr lang="es-HN" dirty="0"/>
            </a:br>
            <a:endParaRPr lang="es-HN" dirty="0"/>
          </a:p>
        </p:txBody>
      </p:sp>
      <p:sp>
        <p:nvSpPr>
          <p:cNvPr id="3" name="Marcador de contenido 2"/>
          <p:cNvSpPr>
            <a:spLocks noGrp="1"/>
          </p:cNvSpPr>
          <p:nvPr>
            <p:ph idx="1"/>
          </p:nvPr>
        </p:nvSpPr>
        <p:spPr>
          <a:xfrm>
            <a:off x="1097280" y="1171977"/>
            <a:ext cx="10058400" cy="4697117"/>
          </a:xfrm>
          <a:solidFill>
            <a:schemeClr val="bg1"/>
          </a:solidFill>
        </p:spPr>
        <p:txBody>
          <a:bodyPr/>
          <a:lstStyle/>
          <a:p>
            <a:pPr algn="just"/>
            <a:r>
              <a:rPr lang="es-ES" b="1" dirty="0"/>
              <a:t>ARTÍCULO 308.-	INHABILITACIÓN</a:t>
            </a:r>
            <a:r>
              <a:rPr lang="es-ES" b="1" dirty="0" smtClean="0"/>
              <a:t>.</a:t>
            </a:r>
          </a:p>
          <a:p>
            <a:pPr algn="just"/>
            <a:r>
              <a:rPr lang="es-ES" dirty="0"/>
              <a:t>En los delitos regulados en los dos (2) capítulos anteriores se debe imponer, además, la pena de inhabilitación especial para profesión, oficio, industria o comercio por el doble de tiempo que dure la pena de prisión.</a:t>
            </a:r>
            <a:endParaRPr lang="es-HN" dirty="0"/>
          </a:p>
          <a:p>
            <a:pPr algn="just"/>
            <a:r>
              <a:rPr lang="es-ES_tradnl" b="1" dirty="0"/>
              <a:t>ARTÍCULO 309.-	RESPONSABILIDAD DE LA PERSONAS JURÍDICAS</a:t>
            </a:r>
            <a:r>
              <a:rPr lang="es-ES_tradnl" b="1" dirty="0" smtClean="0"/>
              <a:t>.</a:t>
            </a:r>
          </a:p>
          <a:p>
            <a:pPr algn="just"/>
            <a:r>
              <a:rPr lang="es-ES_tradnl" dirty="0"/>
              <a:t>Cuando de acuerdo con lo establecido en el Artículo 102 </a:t>
            </a:r>
            <a:r>
              <a:rPr lang="es-ES" dirty="0"/>
              <a:t>del presente Código</a:t>
            </a:r>
            <a:r>
              <a:rPr lang="es-ES_tradnl" dirty="0"/>
              <a:t>, una persona jurídica sea responsable de los delitos comprendidos en los dos (2) capítulos anteriores, se le debe imponer la pena de multa por una cantidad igual o hasta diez (10) veces el beneficio obtenido o pretendido. Adicionalmente se le pueda imponer alguna de las sanciones siguientes</a:t>
            </a:r>
            <a:r>
              <a:rPr lang="es-ES_tradnl" dirty="0" smtClean="0"/>
              <a:t>:</a:t>
            </a:r>
          </a:p>
          <a:p>
            <a:pPr marL="457200" lvl="0" indent="-457200" algn="just">
              <a:buFont typeface="+mj-lt"/>
              <a:buAutoNum type="arabicPeriod"/>
            </a:pPr>
            <a:r>
              <a:rPr lang="es-ES_tradnl" dirty="0"/>
              <a:t>Suspensión de las actividades en las que se produjo el delito, por un plazo que no puede exceder de cinco (5) años;</a:t>
            </a:r>
            <a:endParaRPr lang="es-HN" dirty="0"/>
          </a:p>
          <a:p>
            <a:pPr algn="just"/>
            <a:endParaRPr lang="es-HN" dirty="0"/>
          </a:p>
        </p:txBody>
      </p:sp>
    </p:spTree>
    <p:extLst>
      <p:ext uri="{BB962C8B-B14F-4D97-AF65-F5344CB8AC3E}">
        <p14:creationId xmlns:p14="http://schemas.microsoft.com/office/powerpoint/2010/main" val="346189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798490"/>
            <a:ext cx="10058400" cy="5070604"/>
          </a:xfrm>
          <a:solidFill>
            <a:schemeClr val="bg1"/>
          </a:solidFill>
        </p:spPr>
        <p:txBody>
          <a:bodyPr>
            <a:normAutofit/>
          </a:bodyPr>
          <a:lstStyle/>
          <a:p>
            <a:pPr marL="457200" lvl="0" indent="-457200" algn="just">
              <a:buFont typeface="+mj-lt"/>
              <a:buAutoNum type="arabicPeriod" startAt="2"/>
            </a:pPr>
            <a:r>
              <a:rPr lang="es-ES_tradnl" dirty="0"/>
              <a:t>Clausura de los locales y establecimientos que se utilizaron para la realización del delito, por un plazo que no pueda exceder de cinco (5) años</a:t>
            </a:r>
            <a:r>
              <a:rPr lang="es-ES_tradnl" dirty="0" smtClean="0"/>
              <a:t>; </a:t>
            </a:r>
          </a:p>
          <a:p>
            <a:pPr marL="457200" lvl="0" indent="-457200" algn="just">
              <a:buFont typeface="+mj-lt"/>
              <a:buAutoNum type="arabicPeriod" startAt="2"/>
            </a:pPr>
            <a:r>
              <a:rPr lang="es-ES_tradnl" dirty="0" smtClean="0"/>
              <a:t>Prohibición </a:t>
            </a:r>
            <a:r>
              <a:rPr lang="es-ES_tradnl" dirty="0"/>
              <a:t>de realizar en el futuro las actividades en cuyo ejercicio se haya cometido, favorecido o encubierto el delito</a:t>
            </a:r>
            <a:r>
              <a:rPr lang="es-ES_tradnl" dirty="0" smtClean="0"/>
              <a:t>;  </a:t>
            </a:r>
          </a:p>
          <a:p>
            <a:pPr marL="457200" lvl="0" indent="-457200" algn="just">
              <a:buFont typeface="+mj-lt"/>
              <a:buAutoNum type="arabicPeriod" startAt="2"/>
            </a:pPr>
            <a:r>
              <a:rPr lang="es-ES_tradnl" dirty="0" smtClean="0"/>
              <a:t>Inhabilitación </a:t>
            </a:r>
            <a:r>
              <a:rPr lang="es-ES_tradnl" dirty="0"/>
              <a:t>para obtener subvenciones y ayudas públicas, para contratar con el sector público y para gozar de beneficios e incentivos fiscales o de la Seguridad Social, por un plazo que no pueda </a:t>
            </a:r>
            <a:r>
              <a:rPr lang="es-ES_tradnl" dirty="0" smtClean="0"/>
              <a:t>exceder </a:t>
            </a:r>
            <a:r>
              <a:rPr lang="es-ES_tradnl" dirty="0"/>
              <a:t>de (15) quince años</a:t>
            </a:r>
            <a:r>
              <a:rPr lang="es-ES_tradnl" dirty="0" smtClean="0"/>
              <a:t>.</a:t>
            </a:r>
          </a:p>
          <a:p>
            <a:pPr marL="0" lvl="0" indent="0" algn="just">
              <a:buNone/>
            </a:pPr>
            <a:r>
              <a:rPr lang="es-ES" b="1" dirty="0"/>
              <a:t>ARTÍCULO 310.-	DELITO IMPRUDENTE CONTRA LA SALUD PÚBLICA Y AGRAVANTE ESPECIAL. </a:t>
            </a:r>
            <a:endParaRPr lang="es-ES" b="1" dirty="0" smtClean="0"/>
          </a:p>
          <a:p>
            <a:pPr algn="just"/>
            <a:r>
              <a:rPr lang="es-ES" dirty="0"/>
              <a:t>Los delitos regulados en los dos capítulos anteriores que se cometan por imprudencia grave deben ser castigados con las penas previstas en los artículos anteriores rebajadas en un tercio (1/3). </a:t>
            </a:r>
            <a:endParaRPr lang="es-HN" dirty="0"/>
          </a:p>
          <a:p>
            <a:pPr algn="just"/>
            <a:r>
              <a:rPr lang="es-ES" dirty="0" smtClean="0"/>
              <a:t>Cuando </a:t>
            </a:r>
            <a:r>
              <a:rPr lang="es-ES" dirty="0"/>
              <a:t>los delitos a que hacen referencia los dos capítulos anteriores son cometidos por empleado o funcionario público, deben ser castigados con las penas previstas para cada uno de ellos aumentando en un tercio (1/3). </a:t>
            </a:r>
            <a:endParaRPr lang="es-HN" dirty="0"/>
          </a:p>
        </p:txBody>
      </p:sp>
    </p:spTree>
    <p:extLst>
      <p:ext uri="{BB962C8B-B14F-4D97-AF65-F5344CB8AC3E}">
        <p14:creationId xmlns:p14="http://schemas.microsoft.com/office/powerpoint/2010/main" val="10395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0"/>
            <a:ext cx="10058400" cy="1157811"/>
          </a:xfrm>
        </p:spPr>
        <p:txBody>
          <a:bodyPr>
            <a:normAutofit/>
          </a:bodyPr>
          <a:lstStyle/>
          <a:p>
            <a:r>
              <a:rPr lang="es-ES" sz="3200" b="1" dirty="0"/>
              <a:t>CAPÍTULO </a:t>
            </a:r>
            <a:r>
              <a:rPr lang="es-ES" sz="3200" b="1" dirty="0" smtClean="0"/>
              <a:t>IV: </a:t>
            </a:r>
            <a:r>
              <a:rPr lang="es-ES" sz="3200" b="1" dirty="0"/>
              <a:t>DELITOS DE TRÁFICO DE </a:t>
            </a:r>
            <a:r>
              <a:rPr lang="es-ES" sz="3200" b="1" dirty="0" smtClean="0"/>
              <a:t/>
            </a:r>
            <a:br>
              <a:rPr lang="es-ES" sz="3200" b="1" dirty="0" smtClean="0"/>
            </a:br>
            <a:r>
              <a:rPr lang="es-ES" sz="3200" b="1" dirty="0" smtClean="0"/>
              <a:t>DROGAS </a:t>
            </a:r>
            <a:r>
              <a:rPr lang="es-ES" sz="3200" b="1" dirty="0"/>
              <a:t>Y PRECURSORES</a:t>
            </a:r>
            <a:endParaRPr lang="es-HN" sz="3200" dirty="0"/>
          </a:p>
        </p:txBody>
      </p:sp>
      <p:sp>
        <p:nvSpPr>
          <p:cNvPr id="3" name="Marcador de contenido 2"/>
          <p:cNvSpPr>
            <a:spLocks noGrp="1"/>
          </p:cNvSpPr>
          <p:nvPr>
            <p:ph idx="1"/>
          </p:nvPr>
        </p:nvSpPr>
        <p:spPr>
          <a:xfrm>
            <a:off x="1097280" y="1157811"/>
            <a:ext cx="10058400" cy="4711283"/>
          </a:xfrm>
          <a:solidFill>
            <a:schemeClr val="bg1"/>
          </a:solidFill>
        </p:spPr>
        <p:txBody>
          <a:bodyPr/>
          <a:lstStyle/>
          <a:p>
            <a:pPr algn="just"/>
            <a:endParaRPr lang="es-ES" b="1" dirty="0" smtClean="0"/>
          </a:p>
          <a:p>
            <a:pPr algn="just"/>
            <a:r>
              <a:rPr lang="es-ES" b="1" dirty="0" smtClean="0"/>
              <a:t>ARTÍCULO </a:t>
            </a:r>
            <a:r>
              <a:rPr lang="es-ES" b="1" dirty="0"/>
              <a:t>311.-	TRÁFICO DE DROGAS. </a:t>
            </a:r>
            <a:endParaRPr lang="es-ES" b="1" dirty="0" smtClean="0"/>
          </a:p>
          <a:p>
            <a:pPr algn="just"/>
            <a:r>
              <a:rPr lang="es-ES" dirty="0"/>
              <a:t>Quien realiza actos de siembra, cultivo, cosecha, elaboración, comercio, transporte, tráfico o de cualquier forma promueve, favorece o facilita el consumo ilegal de drogas tóxicas, estupefacientes o sustancias psicotrópicas o las posee para aquellos fines, debe ser castigado con la pena de prisión de cuatro (4) a siete (7) años si se trata de drogas que no causan grave daño a la salud y de siete (7) a diez (10) años en los demás casos. En ambos supuestos se debe imponer, además, multa de cien (100) a quinientos (500) días</a:t>
            </a:r>
            <a:r>
              <a:rPr lang="es-ES" dirty="0" smtClean="0"/>
              <a:t>.</a:t>
            </a:r>
            <a:r>
              <a:rPr lang="es-ES" dirty="0"/>
              <a:t> </a:t>
            </a:r>
            <a:endParaRPr lang="es-HN" dirty="0"/>
          </a:p>
          <a:p>
            <a:pPr algn="just"/>
            <a:r>
              <a:rPr lang="es-ES" dirty="0"/>
              <a:t>Las penas de prisión a imponer deben ser, en cada uno de los supuestos del párrafo anterior, de uno (1) a tres (3) años o de dos (2) a cinco (5) años de prisión, cuando de las circunstancias del hecho y de las personales del culpable, se deduzca una menor gravedad. No se puede hacer uso de esta regla si concurre alguna de las agravantes contempladas en el artículo siguiente.</a:t>
            </a:r>
            <a:endParaRPr lang="es-HN" dirty="0"/>
          </a:p>
        </p:txBody>
      </p:sp>
      <p:pic>
        <p:nvPicPr>
          <p:cNvPr id="4" name="Imagen 3"/>
          <p:cNvPicPr>
            <a:picLocks noChangeAspect="1"/>
          </p:cNvPicPr>
          <p:nvPr/>
        </p:nvPicPr>
        <p:blipFill rotWithShape="1">
          <a:blip r:embed="rId2"/>
          <a:srcRect l="8790" t="36576" r="49043" b="22403"/>
          <a:stretch/>
        </p:blipFill>
        <p:spPr>
          <a:xfrm>
            <a:off x="7180222" y="275608"/>
            <a:ext cx="3225909" cy="1764405"/>
          </a:xfrm>
          <a:prstGeom prst="rect">
            <a:avLst/>
          </a:prstGeom>
        </p:spPr>
      </p:pic>
    </p:spTree>
    <p:extLst>
      <p:ext uri="{BB962C8B-B14F-4D97-AF65-F5344CB8AC3E}">
        <p14:creationId xmlns:p14="http://schemas.microsoft.com/office/powerpoint/2010/main" val="196879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888643"/>
            <a:ext cx="10058400" cy="4980452"/>
          </a:xfrm>
          <a:solidFill>
            <a:schemeClr val="bg1"/>
          </a:solidFill>
        </p:spPr>
        <p:txBody>
          <a:bodyPr>
            <a:normAutofit fontScale="92500" lnSpcReduction="10000"/>
          </a:bodyPr>
          <a:lstStyle/>
          <a:p>
            <a:pPr algn="just"/>
            <a:r>
              <a:rPr lang="es-ES" b="1" dirty="0"/>
              <a:t>ARTÍCULO 312.-	AGRAVANTES ESPECÍFICAS DEL TRÁFICO DE DROGAS</a:t>
            </a:r>
            <a:r>
              <a:rPr lang="es-ES" b="1" dirty="0" smtClean="0"/>
              <a:t>.</a:t>
            </a:r>
          </a:p>
          <a:p>
            <a:pPr algn="just"/>
            <a:endParaRPr lang="es-ES" b="1" dirty="0"/>
          </a:p>
          <a:p>
            <a:pPr algn="just"/>
            <a:r>
              <a:rPr lang="es-ES" dirty="0"/>
              <a:t>En el caso del párrafo primero del artículo anterior se deben imponer las penas de prisión de diez (10) a quince (15) años y multa de trescientos (300) a quinientos (500) días, si concurre alguna de las circunstancias </a:t>
            </a:r>
            <a:r>
              <a:rPr lang="es-ES" dirty="0" smtClean="0"/>
              <a:t>siguientes:</a:t>
            </a:r>
          </a:p>
          <a:p>
            <a:pPr marL="457200" indent="-457200" algn="just">
              <a:buFont typeface="+mj-lt"/>
              <a:buAutoNum type="arabicPeriod"/>
            </a:pPr>
            <a:r>
              <a:rPr lang="es-ES" dirty="0" smtClean="0"/>
              <a:t>Las </a:t>
            </a:r>
            <a:r>
              <a:rPr lang="es-ES" dirty="0"/>
              <a:t>sustancias objeto del delito se facilitan a menores de dieciocho (18) años, personas con discapacidad o personas sometidas a tratamiento de rehabilitación y desintoxicación, o se les utiliza para la actividad del </a:t>
            </a:r>
            <a:r>
              <a:rPr lang="es-ES" dirty="0" smtClean="0"/>
              <a:t>tráfico;</a:t>
            </a:r>
          </a:p>
          <a:p>
            <a:pPr marL="457200" indent="-457200" algn="just">
              <a:buFont typeface="+mj-lt"/>
              <a:buAutoNum type="arabicPeriod"/>
            </a:pPr>
            <a:r>
              <a:rPr lang="es-ES" dirty="0" smtClean="0"/>
              <a:t>El </a:t>
            </a:r>
            <a:r>
              <a:rPr lang="es-ES" dirty="0"/>
              <a:t>culpable se aprovecha de su carácter público o de su implicación en el área de ciencias de la salud para la realización del </a:t>
            </a:r>
            <a:r>
              <a:rPr lang="es-ES" dirty="0" smtClean="0"/>
              <a:t>hecho;</a:t>
            </a:r>
            <a:endParaRPr lang="es-HN" dirty="0"/>
          </a:p>
          <a:p>
            <a:pPr marL="457200" indent="-457200" algn="just">
              <a:buFont typeface="+mj-lt"/>
              <a:buAutoNum type="arabicPeriod"/>
            </a:pPr>
            <a:r>
              <a:rPr lang="es-ES" dirty="0" smtClean="0"/>
              <a:t>El </a:t>
            </a:r>
            <a:r>
              <a:rPr lang="es-ES" dirty="0"/>
              <a:t>delito se comete en el ámbito de un grupo delictivo organizado</a:t>
            </a:r>
            <a:r>
              <a:rPr lang="es-ES" dirty="0" smtClean="0"/>
              <a:t>;</a:t>
            </a:r>
          </a:p>
          <a:p>
            <a:pPr marL="457200" lvl="0" indent="-457200" algn="just">
              <a:buFont typeface="+mj-lt"/>
              <a:buAutoNum type="arabicPeriod"/>
            </a:pPr>
            <a:r>
              <a:rPr lang="es-ES" dirty="0"/>
              <a:t>El hecho puede poner en grave peligro la vida o la salud de la víctima, como consecuencia de la pureza de la sustancia, su adulteración, mezcla, manipulación o de cualquiera otra circunstancia controlada por el culpable</a:t>
            </a:r>
            <a:r>
              <a:rPr lang="es-ES" dirty="0" smtClean="0"/>
              <a:t>;</a:t>
            </a:r>
            <a:endParaRPr lang="es-HN" dirty="0"/>
          </a:p>
          <a:p>
            <a:pPr algn="just"/>
            <a:r>
              <a:rPr lang="es-ES" b="1" dirty="0" smtClean="0"/>
              <a:t> </a:t>
            </a:r>
            <a:endParaRPr lang="es-HN" dirty="0"/>
          </a:p>
        </p:txBody>
      </p:sp>
    </p:spTree>
    <p:extLst>
      <p:ext uri="{BB962C8B-B14F-4D97-AF65-F5344CB8AC3E}">
        <p14:creationId xmlns:p14="http://schemas.microsoft.com/office/powerpoint/2010/main" val="3473527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811369"/>
            <a:ext cx="10058400" cy="5057725"/>
          </a:xfrm>
          <a:solidFill>
            <a:schemeClr val="bg1"/>
          </a:solidFill>
        </p:spPr>
        <p:txBody>
          <a:bodyPr>
            <a:normAutofit/>
          </a:bodyPr>
          <a:lstStyle/>
          <a:p>
            <a:pPr algn="just"/>
            <a:r>
              <a:rPr lang="es-ES" dirty="0"/>
              <a:t> </a:t>
            </a:r>
            <a:endParaRPr lang="es-HN" dirty="0"/>
          </a:p>
          <a:p>
            <a:pPr marL="457200" lvl="0" indent="-457200" algn="just">
              <a:buFont typeface="+mj-lt"/>
              <a:buAutoNum type="arabicPeriod" startAt="5"/>
            </a:pPr>
            <a:r>
              <a:rPr lang="es-ES" dirty="0"/>
              <a:t>La cantidad objeto del delito es de especial </a:t>
            </a:r>
            <a:r>
              <a:rPr lang="es-ES" dirty="0" smtClean="0"/>
              <a:t>importancia;</a:t>
            </a:r>
          </a:p>
          <a:p>
            <a:pPr marL="457200" lvl="0" indent="-457200" algn="just">
              <a:buFont typeface="+mj-lt"/>
              <a:buAutoNum type="arabicPeriod" startAt="5"/>
            </a:pPr>
            <a:r>
              <a:rPr lang="es-ES" dirty="0" smtClean="0"/>
              <a:t>La </a:t>
            </a:r>
            <a:r>
              <a:rPr lang="es-ES" dirty="0"/>
              <a:t>conducta se dirige a unidades militares, policiales, establecimientos penitenciarios o de detención, docentes de desintoxicación o rehabilitación</a:t>
            </a:r>
            <a:r>
              <a:rPr lang="es-ES" dirty="0" smtClean="0"/>
              <a:t>; </a:t>
            </a:r>
          </a:p>
          <a:p>
            <a:pPr marL="457200" lvl="0" indent="-457200" algn="just">
              <a:buFont typeface="+mj-lt"/>
              <a:buAutoNum type="arabicPeriod" startAt="5"/>
            </a:pPr>
            <a:r>
              <a:rPr lang="es-ES" dirty="0" smtClean="0"/>
              <a:t>Se </a:t>
            </a:r>
            <a:r>
              <a:rPr lang="es-ES" dirty="0"/>
              <a:t>utilizan medios extraordinarios de transporte</a:t>
            </a:r>
            <a:r>
              <a:rPr lang="es-ES" dirty="0" smtClean="0"/>
              <a:t>; </a:t>
            </a:r>
          </a:p>
          <a:p>
            <a:pPr marL="457200" lvl="0" indent="-457200" algn="just">
              <a:buFont typeface="+mj-lt"/>
              <a:buAutoNum type="arabicPeriod" startAt="5"/>
            </a:pPr>
            <a:r>
              <a:rPr lang="es-ES" dirty="0" smtClean="0"/>
              <a:t>Se </a:t>
            </a:r>
            <a:r>
              <a:rPr lang="es-ES" dirty="0"/>
              <a:t>emplea violencia, intimidación o armas en la comisión del hecho; o</a:t>
            </a:r>
            <a:r>
              <a:rPr lang="es-ES" dirty="0" smtClean="0"/>
              <a:t>, </a:t>
            </a:r>
          </a:p>
          <a:p>
            <a:pPr marL="457200" lvl="0" indent="-457200" algn="just">
              <a:buFont typeface="+mj-lt"/>
              <a:buAutoNum type="arabicPeriod" startAt="5"/>
            </a:pPr>
            <a:r>
              <a:rPr lang="es-ES" dirty="0" smtClean="0"/>
              <a:t>La </a:t>
            </a:r>
            <a:r>
              <a:rPr lang="es-ES" dirty="0"/>
              <a:t>conducta se dirige al tráfico internacional.</a:t>
            </a:r>
            <a:endParaRPr lang="es-HN" dirty="0"/>
          </a:p>
          <a:p>
            <a:pPr algn="just"/>
            <a:endParaRPr lang="es-HN" dirty="0" smtClean="0"/>
          </a:p>
          <a:p>
            <a:pPr algn="just"/>
            <a:r>
              <a:rPr lang="es-ES" dirty="0"/>
              <a:t>Si concurre la circunstancia del numeral 3) junto con las previstas en los numerales 5) o 7), las penas de prisión se deben incrementar en un tercio (1/3). </a:t>
            </a:r>
            <a:endParaRPr lang="es-HN" dirty="0"/>
          </a:p>
        </p:txBody>
      </p:sp>
    </p:spTree>
    <p:extLst>
      <p:ext uri="{BB962C8B-B14F-4D97-AF65-F5344CB8AC3E}">
        <p14:creationId xmlns:p14="http://schemas.microsoft.com/office/powerpoint/2010/main" val="1612590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991673"/>
            <a:ext cx="10058400" cy="4877421"/>
          </a:xfrm>
          <a:solidFill>
            <a:schemeClr val="bg1"/>
          </a:solidFill>
        </p:spPr>
        <p:txBody>
          <a:bodyPr>
            <a:normAutofit/>
          </a:bodyPr>
          <a:lstStyle/>
          <a:p>
            <a:pPr algn="just"/>
            <a:r>
              <a:rPr lang="es-ES" b="1" dirty="0"/>
              <a:t>ARTÍCULO 313.-	ATENUANTES ESPECÍFICAS DE TRÁFICO DE DROGAS. </a:t>
            </a:r>
            <a:endParaRPr lang="es-ES" b="1" dirty="0" smtClean="0"/>
          </a:p>
          <a:p>
            <a:pPr algn="just"/>
            <a:r>
              <a:rPr lang="es-ES" dirty="0"/>
              <a:t>Las penas del párrafo primero del Artículo 311 y las del Artículo 312 del presente Código, deben ser disminuidas en un tercio (1/3) si concurre alguna de las circunstancias siguientes</a:t>
            </a:r>
            <a:r>
              <a:rPr lang="es-ES" dirty="0" smtClean="0"/>
              <a:t>:</a:t>
            </a:r>
            <a:r>
              <a:rPr lang="es-ES" dirty="0"/>
              <a:t> </a:t>
            </a:r>
            <a:endParaRPr lang="es-HN" dirty="0"/>
          </a:p>
          <a:p>
            <a:pPr marL="457200" lvl="0" indent="-457200" algn="just">
              <a:buFont typeface="+mj-lt"/>
              <a:buAutoNum type="arabicPeriod"/>
            </a:pPr>
            <a:r>
              <a:rPr lang="es-ES" dirty="0"/>
              <a:t>La confesión de las actividades de tráfico de drogas en las que ha participado el culpable y la consecuente aportación u obtención de pruebas</a:t>
            </a:r>
            <a:r>
              <a:rPr lang="es-ES" dirty="0" smtClean="0"/>
              <a:t>; </a:t>
            </a:r>
          </a:p>
          <a:p>
            <a:pPr marL="457200" lvl="0" indent="-457200" algn="just">
              <a:buFont typeface="+mj-lt"/>
              <a:buAutoNum type="arabicPeriod"/>
            </a:pPr>
            <a:r>
              <a:rPr lang="es-ES" dirty="0" smtClean="0"/>
              <a:t>La </a:t>
            </a:r>
            <a:r>
              <a:rPr lang="es-ES" dirty="0"/>
              <a:t>colaboración con las autoridades para prevenir la realización de delitos de tráfico de drogas o atenuar sus efectos, o la colaboración para aportar u obtener pruebas de otros ya </a:t>
            </a:r>
            <a:r>
              <a:rPr lang="es-ES" dirty="0" smtClean="0"/>
              <a:t>cometidos;</a:t>
            </a:r>
          </a:p>
          <a:p>
            <a:pPr marL="457200" lvl="0" indent="-457200" algn="just">
              <a:buFont typeface="+mj-lt"/>
              <a:buAutoNum type="arabicPeriod"/>
            </a:pPr>
            <a:r>
              <a:rPr lang="es-ES" dirty="0" smtClean="0"/>
              <a:t>La </a:t>
            </a:r>
            <a:r>
              <a:rPr lang="es-ES" dirty="0"/>
              <a:t>colaboración con las autoridades para la identificación, persecución y procesamiento de responsables de la comisión de delitos de tráfico de drogas; </a:t>
            </a:r>
            <a:r>
              <a:rPr lang="es-ES" dirty="0" smtClean="0"/>
              <a:t>o,</a:t>
            </a:r>
            <a:endParaRPr lang="es-HN" dirty="0"/>
          </a:p>
          <a:p>
            <a:pPr marL="457200" lvl="0" indent="-457200" algn="just">
              <a:buFont typeface="+mj-lt"/>
              <a:buAutoNum type="arabicPeriod"/>
            </a:pPr>
            <a:r>
              <a:rPr lang="es-ES" dirty="0" smtClean="0"/>
              <a:t>La </a:t>
            </a:r>
            <a:r>
              <a:rPr lang="es-ES" dirty="0"/>
              <a:t>realización de actividades encaminadas a privar a la organización delictiva de medios y recursos predispuestos para contribuir a su criminal actividad o de los beneficios obtenidos con ella.</a:t>
            </a:r>
            <a:endParaRPr lang="es-HN" dirty="0"/>
          </a:p>
          <a:p>
            <a:pPr marL="457200" lvl="0" indent="-457200" algn="just">
              <a:buFont typeface="+mj-lt"/>
              <a:buAutoNum type="arabicPeriod"/>
            </a:pPr>
            <a:endParaRPr lang="es-HN" dirty="0"/>
          </a:p>
        </p:txBody>
      </p:sp>
    </p:spTree>
    <p:extLst>
      <p:ext uri="{BB962C8B-B14F-4D97-AF65-F5344CB8AC3E}">
        <p14:creationId xmlns:p14="http://schemas.microsoft.com/office/powerpoint/2010/main" val="61559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412124"/>
            <a:ext cx="10058400" cy="5456970"/>
          </a:xfrm>
          <a:solidFill>
            <a:schemeClr val="bg1"/>
          </a:solidFill>
        </p:spPr>
        <p:txBody>
          <a:bodyPr/>
          <a:lstStyle/>
          <a:p>
            <a:pPr algn="just"/>
            <a:r>
              <a:rPr lang="es-ES" b="1" dirty="0"/>
              <a:t>ARTÍCULO 314.-	TRÁFICO DE PRECURSORES</a:t>
            </a:r>
            <a:r>
              <a:rPr lang="es-ES" b="1" dirty="0" smtClean="0"/>
              <a:t>.</a:t>
            </a:r>
          </a:p>
          <a:p>
            <a:pPr algn="just"/>
            <a:r>
              <a:rPr lang="es-ES" dirty="0"/>
              <a:t>Quién financia, fabrica, elabora, trafica o distribuye equipos, materiales o sustancias con destino al cultivo o elaboración ilícitas de drogas tóxicas, estupefacientes o sustancias psicotrópicas, o los posee con aquellas finalidades, debe ser castigado con la pena de prisión de cuatro (4) a seis (6) años y multa de cien (100) a trescientos (300) días.</a:t>
            </a:r>
            <a:endParaRPr lang="es-HN" dirty="0"/>
          </a:p>
          <a:p>
            <a:pPr algn="just"/>
            <a:r>
              <a:rPr lang="es-ES" b="1" dirty="0"/>
              <a:t>ARTÍCULO 315.-	AGRAVANTES ESPECÍFICAS DEL TRÁFICO DE PRECURSORES</a:t>
            </a:r>
            <a:r>
              <a:rPr lang="es-ES" b="1" dirty="0" smtClean="0"/>
              <a:t>.</a:t>
            </a:r>
          </a:p>
          <a:p>
            <a:pPr algn="just"/>
            <a:r>
              <a:rPr lang="es-ES" dirty="0"/>
              <a:t>Se debe imponer la pena de prisión de seis (6) a diez (10) años y multa de cien (100) a quinientos (500) días si concurre alguna de las circunstancias contempladas en el Artículo 312 del presente Código, o si el culpable, estando autorizado administrativamente para la posesión y el comercio de precursores, los desviara para fines ilícitos.</a:t>
            </a:r>
            <a:endParaRPr lang="es-HN" dirty="0"/>
          </a:p>
          <a:p>
            <a:pPr algn="just"/>
            <a:r>
              <a:rPr lang="es-ES" b="1" dirty="0"/>
              <a:t>ARTÍCULO 316.-	ATENUANTES ESPECÍFICAS DEL TRÁFICO DE PRECURSORES. </a:t>
            </a:r>
            <a:endParaRPr lang="es-ES" b="1" dirty="0" smtClean="0"/>
          </a:p>
          <a:p>
            <a:pPr algn="just"/>
            <a:r>
              <a:rPr lang="es-ES" dirty="0" smtClean="0"/>
              <a:t>Se </a:t>
            </a:r>
            <a:r>
              <a:rPr lang="es-ES" dirty="0"/>
              <a:t>debe imponer la pena de uno (1) a tres (3) años de prisión y multa de cincuenta (50) a cien (100) días, si concurre alguna de las circunstancias contempladas en el Artículo 313 del presente Código</a:t>
            </a:r>
            <a:r>
              <a:rPr lang="es-ES" dirty="0" smtClean="0"/>
              <a:t>.</a:t>
            </a:r>
            <a:endParaRPr lang="es-HN" dirty="0"/>
          </a:p>
        </p:txBody>
      </p:sp>
    </p:spTree>
    <p:extLst>
      <p:ext uri="{BB962C8B-B14F-4D97-AF65-F5344CB8AC3E}">
        <p14:creationId xmlns:p14="http://schemas.microsoft.com/office/powerpoint/2010/main" val="156473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3803" y="1165860"/>
            <a:ext cx="9601200" cy="1485900"/>
          </a:xfrm>
        </p:spPr>
        <p:txBody>
          <a:bodyPr/>
          <a:lstStyle/>
          <a:p>
            <a:pPr algn="ctr"/>
            <a:r>
              <a:rPr lang="es-HN" dirty="0" smtClean="0"/>
              <a:t>Temario a Desarrollar</a:t>
            </a:r>
            <a:endParaRPr lang="es-HN" dirty="0"/>
          </a:p>
        </p:txBody>
      </p:sp>
      <p:sp>
        <p:nvSpPr>
          <p:cNvPr id="3" name="Marcador de contenido 2"/>
          <p:cNvSpPr>
            <a:spLocks noGrp="1"/>
          </p:cNvSpPr>
          <p:nvPr>
            <p:ph idx="1"/>
          </p:nvPr>
        </p:nvSpPr>
        <p:spPr>
          <a:xfrm>
            <a:off x="2229729" y="2651760"/>
            <a:ext cx="9277643" cy="3581400"/>
          </a:xfrm>
        </p:spPr>
        <p:txBody>
          <a:bodyPr/>
          <a:lstStyle/>
          <a:p>
            <a:pPr>
              <a:buFont typeface="Wingdings" panose="05000000000000000000" pitchFamily="2" charset="2"/>
              <a:buChar char="v"/>
            </a:pPr>
            <a:r>
              <a:rPr lang="es-HN" sz="3200" dirty="0"/>
              <a:t>Delitos contra la Salud </a:t>
            </a:r>
            <a:r>
              <a:rPr lang="es-HN" sz="3200" dirty="0" smtClean="0"/>
              <a:t>Pública </a:t>
            </a:r>
          </a:p>
          <a:p>
            <a:pPr>
              <a:buFont typeface="Wingdings" panose="05000000000000000000" pitchFamily="2" charset="2"/>
              <a:buChar char="v"/>
            </a:pPr>
            <a:r>
              <a:rPr lang="es-HN" sz="3200" dirty="0" smtClean="0"/>
              <a:t>Delitos </a:t>
            </a:r>
            <a:r>
              <a:rPr lang="es-HN" sz="3200" dirty="0"/>
              <a:t>contra la Seguridad Vial </a:t>
            </a:r>
            <a:endParaRPr lang="es-HN" sz="3200" dirty="0" smtClean="0"/>
          </a:p>
          <a:p>
            <a:pPr>
              <a:buFont typeface="Wingdings" panose="05000000000000000000" pitchFamily="2" charset="2"/>
              <a:buChar char="v"/>
            </a:pPr>
            <a:r>
              <a:rPr lang="es-HN" sz="3200" dirty="0" smtClean="0"/>
              <a:t>Delitos </a:t>
            </a:r>
            <a:r>
              <a:rPr lang="es-HN" sz="3200" dirty="0"/>
              <a:t>contra el Bienestar </a:t>
            </a:r>
            <a:r>
              <a:rPr lang="es-HN" sz="3200" dirty="0" smtClean="0"/>
              <a:t>Animal</a:t>
            </a:r>
          </a:p>
          <a:p>
            <a:pPr>
              <a:buFont typeface="Wingdings" panose="05000000000000000000" pitchFamily="2" charset="2"/>
              <a:buChar char="v"/>
            </a:pPr>
            <a:r>
              <a:rPr lang="es-HN" sz="3200" dirty="0" smtClean="0"/>
              <a:t>Delitos </a:t>
            </a:r>
            <a:r>
              <a:rPr lang="es-HN" sz="3200" dirty="0" err="1"/>
              <a:t>Urbanisticos</a:t>
            </a:r>
            <a:endParaRPr lang="es-HN" sz="3200" dirty="0"/>
          </a:p>
          <a:p>
            <a:endParaRPr lang="es-HN" dirty="0"/>
          </a:p>
        </p:txBody>
      </p:sp>
    </p:spTree>
    <p:extLst>
      <p:ext uri="{BB962C8B-B14F-4D97-AF65-F5344CB8AC3E}">
        <p14:creationId xmlns:p14="http://schemas.microsoft.com/office/powerpoint/2010/main" val="2413677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631065"/>
            <a:ext cx="10058400" cy="5238029"/>
          </a:xfrm>
          <a:solidFill>
            <a:schemeClr val="bg1"/>
          </a:solidFill>
        </p:spPr>
        <p:txBody>
          <a:bodyPr/>
          <a:lstStyle/>
          <a:p>
            <a:pPr algn="just"/>
            <a:r>
              <a:rPr lang="es-ES_tradnl" b="1" dirty="0"/>
              <a:t>ARTÍCULO 317.-	RESPONSABILIDAD DE LAS PERSONAS JURÍDICAS.</a:t>
            </a:r>
            <a:r>
              <a:rPr lang="es-ES_tradnl" dirty="0"/>
              <a:t> </a:t>
            </a:r>
            <a:endParaRPr lang="es-ES_tradnl" dirty="0" smtClean="0"/>
          </a:p>
          <a:p>
            <a:pPr algn="just"/>
            <a:r>
              <a:rPr lang="es-ES_tradnl" dirty="0"/>
              <a:t>Cuando de acuerdo con lo establecido en el Artículo 102 </a:t>
            </a:r>
            <a:r>
              <a:rPr lang="es-ES" dirty="0"/>
              <a:t>del presente Código </a:t>
            </a:r>
            <a:r>
              <a:rPr lang="es-ES_tradnl" dirty="0"/>
              <a:t>una persona jurídica sea responsable de los delitos de tráfico de drogas o precursores, se le debe imponer la pena de disolución de la persona jurídica o multa de quinientos (500) a mil (1000) días. En este último caso adicionalmente, se le pueda imponer algunas de las sanciones siguientes:</a:t>
            </a:r>
            <a:endParaRPr lang="es-HN" dirty="0"/>
          </a:p>
          <a:p>
            <a:pPr marL="457200" lvl="0" indent="-457200" algn="just">
              <a:buFont typeface="+mj-lt"/>
              <a:buAutoNum type="arabicPeriod"/>
            </a:pPr>
            <a:r>
              <a:rPr lang="es-ES_tradnl" dirty="0"/>
              <a:t>Suspensión de las actividades específicas en las que se produjo el delito, por un plazo que no pueda exceder de cinco (5) </a:t>
            </a:r>
            <a:r>
              <a:rPr lang="es-ES_tradnl" dirty="0" smtClean="0"/>
              <a:t>años;</a:t>
            </a:r>
          </a:p>
          <a:p>
            <a:pPr marL="457200" lvl="0" indent="-457200" algn="just">
              <a:buFont typeface="+mj-lt"/>
              <a:buAutoNum type="arabicPeriod"/>
            </a:pPr>
            <a:r>
              <a:rPr lang="es-ES_tradnl" dirty="0" smtClean="0"/>
              <a:t>Clausura </a:t>
            </a:r>
            <a:r>
              <a:rPr lang="es-ES_tradnl" dirty="0"/>
              <a:t>de los locales y establecimientos que se utilizaron para la realización del delito, por un plazo que no pueda exceder de cinco (5) años</a:t>
            </a:r>
            <a:r>
              <a:rPr lang="es-ES_tradnl" dirty="0" smtClean="0"/>
              <a:t>; </a:t>
            </a:r>
          </a:p>
          <a:p>
            <a:pPr marL="457200" lvl="0" indent="-457200" algn="just">
              <a:buFont typeface="+mj-lt"/>
              <a:buAutoNum type="arabicPeriod"/>
            </a:pPr>
            <a:r>
              <a:rPr lang="es-ES_tradnl" dirty="0" smtClean="0"/>
              <a:t>Prohibición </a:t>
            </a:r>
            <a:r>
              <a:rPr lang="es-ES_tradnl" dirty="0"/>
              <a:t>de realizar en el futuro las actividades específicas en cuyo ejercicio se haya cometido, favorecido o encubierto el delito; y, </a:t>
            </a:r>
            <a:endParaRPr lang="es-ES_tradnl" dirty="0" smtClean="0"/>
          </a:p>
          <a:p>
            <a:pPr marL="457200" lvl="0" indent="-457200" algn="just">
              <a:buFont typeface="+mj-lt"/>
              <a:buAutoNum type="arabicPeriod"/>
            </a:pPr>
            <a:r>
              <a:rPr lang="es-ES_tradnl" dirty="0" smtClean="0"/>
              <a:t>Inhabilitación </a:t>
            </a:r>
            <a:r>
              <a:rPr lang="es-ES_tradnl" dirty="0"/>
              <a:t>para obtener subvenciones y ayudas públicas, para contratar con el sector público y para gozar de beneficios e incentivos fiscales o de la Seguridad Social, por un plazo que no pueda exceder de quince (15) años</a:t>
            </a:r>
            <a:endParaRPr lang="es-HN" dirty="0"/>
          </a:p>
          <a:p>
            <a:pPr marL="457200" lvl="0" indent="-457200" algn="just">
              <a:buFont typeface="+mj-lt"/>
              <a:buAutoNum type="arabicPeriod"/>
            </a:pPr>
            <a:endParaRPr lang="es-HN" dirty="0"/>
          </a:p>
          <a:p>
            <a:pPr algn="just"/>
            <a:endParaRPr lang="es-HN" dirty="0"/>
          </a:p>
        </p:txBody>
      </p:sp>
    </p:spTree>
    <p:extLst>
      <p:ext uri="{BB962C8B-B14F-4D97-AF65-F5344CB8AC3E}">
        <p14:creationId xmlns:p14="http://schemas.microsoft.com/office/powerpoint/2010/main" val="2599503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553792"/>
            <a:ext cx="10058400" cy="5315302"/>
          </a:xfrm>
          <a:solidFill>
            <a:schemeClr val="bg1"/>
          </a:solidFill>
        </p:spPr>
        <p:txBody>
          <a:bodyPr/>
          <a:lstStyle/>
          <a:p>
            <a:pPr algn="just"/>
            <a:r>
              <a:rPr lang="es-ES" b="1" dirty="0"/>
              <a:t>ARTÍCULO 318.-	PUNIBILIDAD DE ACTOS PREPARATORIOS. </a:t>
            </a:r>
            <a:endParaRPr lang="es-ES" b="1" dirty="0" smtClean="0"/>
          </a:p>
          <a:p>
            <a:pPr algn="just"/>
            <a:r>
              <a:rPr lang="es-ES" dirty="0" smtClean="0"/>
              <a:t>La </a:t>
            </a:r>
            <a:r>
              <a:rPr lang="es-ES" dirty="0"/>
              <a:t>conspiración, proposición o provocación a la comisión de los delitos de tráfico de drogas, debe ser castigada con la pena de prisión que corresponda reducida en un tercio (1/3).</a:t>
            </a:r>
            <a:endParaRPr lang="es-HN" dirty="0"/>
          </a:p>
          <a:p>
            <a:pPr algn="just"/>
            <a:r>
              <a:rPr lang="es-ES" b="1" dirty="0"/>
              <a:t>ARTÍCULO 319.-	PENAS PRIVATIVAS DE DERECHOS. </a:t>
            </a:r>
            <a:endParaRPr lang="es-ES" b="1" dirty="0" smtClean="0"/>
          </a:p>
          <a:p>
            <a:pPr algn="just"/>
            <a:r>
              <a:rPr lang="es-ES" dirty="0" smtClean="0"/>
              <a:t>Se </a:t>
            </a:r>
            <a:r>
              <a:rPr lang="es-ES" dirty="0"/>
              <a:t>debe imponer la pena de inhabilitación especial para cargo u oficio público, de profesión u oficio, industria o comercio de cinco (5) a quince (15) años, a quienes se valieren del ejercicio de éstos para la ejecución del delito</a:t>
            </a:r>
            <a:r>
              <a:rPr lang="es-ES" dirty="0" smtClean="0"/>
              <a:t>.</a:t>
            </a:r>
          </a:p>
          <a:p>
            <a:pPr algn="just"/>
            <a:r>
              <a:rPr lang="es-ES" b="1" dirty="0"/>
              <a:t>ARTÍCULO 320.- 	REINCIDENCIA INTERNACIONAL</a:t>
            </a:r>
            <a:r>
              <a:rPr lang="es-ES" dirty="0"/>
              <a:t>. </a:t>
            </a:r>
            <a:endParaRPr lang="es-ES" dirty="0" smtClean="0"/>
          </a:p>
          <a:p>
            <a:pPr algn="just"/>
            <a:r>
              <a:rPr lang="es-ES" dirty="0" smtClean="0"/>
              <a:t>La </a:t>
            </a:r>
            <a:r>
              <a:rPr lang="es-ES" dirty="0"/>
              <a:t>condena impuesta por un Órgano Jurisdiccional extranjero por delitos de tráfico de drogas o precursores produce los efectos de la reincidencia, salvo que los antecedentes penales hayan sido cancelados o hubieran podido serlo con arreglo al derecho hondureño.</a:t>
            </a:r>
            <a:endParaRPr lang="es-HN" dirty="0"/>
          </a:p>
          <a:p>
            <a:pPr algn="just"/>
            <a:endParaRPr lang="es-HN" dirty="0"/>
          </a:p>
        </p:txBody>
      </p:sp>
    </p:spTree>
    <p:extLst>
      <p:ext uri="{BB962C8B-B14F-4D97-AF65-F5344CB8AC3E}">
        <p14:creationId xmlns:p14="http://schemas.microsoft.com/office/powerpoint/2010/main" val="326573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859617"/>
          </a:xfrm>
        </p:spPr>
        <p:txBody>
          <a:bodyPr>
            <a:normAutofit/>
          </a:bodyPr>
          <a:lstStyle/>
          <a:p>
            <a:pPr algn="ctr"/>
            <a:r>
              <a:rPr lang="es-ES" sz="2800" b="1" dirty="0"/>
              <a:t>DELITOS CONTRA LA SEGURIDAD VIAL</a:t>
            </a:r>
            <a:r>
              <a:rPr lang="es-HN" sz="2800" dirty="0"/>
              <a:t/>
            </a:r>
            <a:br>
              <a:rPr lang="es-HN" sz="2800" dirty="0"/>
            </a:br>
            <a:endParaRPr lang="es-HN" sz="2800" dirty="0"/>
          </a:p>
        </p:txBody>
      </p:sp>
      <p:sp>
        <p:nvSpPr>
          <p:cNvPr id="3" name="Marcador de contenido 2"/>
          <p:cNvSpPr>
            <a:spLocks noGrp="1"/>
          </p:cNvSpPr>
          <p:nvPr>
            <p:ph idx="1"/>
          </p:nvPr>
        </p:nvSpPr>
        <p:spPr>
          <a:xfrm>
            <a:off x="1097280" y="1030310"/>
            <a:ext cx="10058400" cy="4838784"/>
          </a:xfrm>
          <a:solidFill>
            <a:schemeClr val="bg1"/>
          </a:solidFill>
        </p:spPr>
        <p:txBody>
          <a:bodyPr>
            <a:normAutofit/>
          </a:bodyPr>
          <a:lstStyle/>
          <a:p>
            <a:pPr algn="just"/>
            <a:r>
              <a:rPr lang="es-ES" b="1" dirty="0"/>
              <a:t>ARTÍCULO 323.-	CONDUCCIÓN TEMERARIA</a:t>
            </a:r>
            <a:r>
              <a:rPr lang="es-ES" b="1" dirty="0" smtClean="0"/>
              <a:t>.</a:t>
            </a:r>
          </a:p>
          <a:p>
            <a:pPr algn="just"/>
            <a:r>
              <a:rPr lang="es-ES" dirty="0"/>
              <a:t>Quien conduce un vehículo automotor con temeridad manifiesta y pone en concreto peligro la vida o la integridad de las personas, debe ser castigado con las penas de prisión de seis (6) meses a tres (3) años y privación del derecho de conducción de vehículos automotores por tiempo de uno (1) hasta seis (6) </a:t>
            </a:r>
            <a:r>
              <a:rPr lang="es-ES" dirty="0" smtClean="0"/>
              <a:t>años. </a:t>
            </a:r>
          </a:p>
          <a:p>
            <a:pPr algn="just"/>
            <a:r>
              <a:rPr lang="es-ES" dirty="0" smtClean="0"/>
              <a:t>A </a:t>
            </a:r>
            <a:r>
              <a:rPr lang="es-ES" dirty="0"/>
              <a:t>los efectos de este artículo, se entiende que es conducción </a:t>
            </a:r>
            <a:r>
              <a:rPr lang="es-ES" dirty="0" smtClean="0"/>
              <a:t>temeraria: </a:t>
            </a:r>
          </a:p>
          <a:p>
            <a:pPr marL="457200" indent="-457200" algn="just">
              <a:buFont typeface="+mj-lt"/>
              <a:buAutoNum type="arabicPeriod"/>
            </a:pPr>
            <a:r>
              <a:rPr lang="es-ES" dirty="0" smtClean="0"/>
              <a:t>Conducir </a:t>
            </a:r>
            <a:r>
              <a:rPr lang="es-ES" dirty="0"/>
              <a:t>superando en más de la mitad, el límite de velocidad permitido reglamentariamente en cada tipo de </a:t>
            </a:r>
            <a:r>
              <a:rPr lang="es-ES" dirty="0" smtClean="0"/>
              <a:t>calzada;</a:t>
            </a:r>
          </a:p>
          <a:p>
            <a:pPr marL="457200" indent="-457200" algn="just">
              <a:buFont typeface="+mj-lt"/>
              <a:buAutoNum type="arabicPeriod"/>
            </a:pPr>
            <a:r>
              <a:rPr lang="es-ES" dirty="0" smtClean="0"/>
              <a:t>Conducir </a:t>
            </a:r>
            <a:r>
              <a:rPr lang="es-ES" dirty="0"/>
              <a:t>bajo los efectos de drogas tóxicas, sustancias psicotrópicas o bebidas alcohólicas; </a:t>
            </a:r>
            <a:r>
              <a:rPr lang="es-ES" dirty="0" smtClean="0"/>
              <a:t>o,</a:t>
            </a:r>
          </a:p>
          <a:p>
            <a:pPr marL="457200" indent="-457200" algn="just">
              <a:buFont typeface="+mj-lt"/>
              <a:buAutoNum type="arabicPeriod"/>
            </a:pPr>
            <a:r>
              <a:rPr lang="es-ES" dirty="0" smtClean="0"/>
              <a:t>Conducir </a:t>
            </a:r>
            <a:r>
              <a:rPr lang="es-ES" dirty="0"/>
              <a:t>con total irrespeto por las reglas más elementales de la circulación vial.</a:t>
            </a:r>
            <a:endParaRPr lang="es-HN" dirty="0"/>
          </a:p>
          <a:p>
            <a:pPr algn="just"/>
            <a:r>
              <a:rPr lang="es-ES" b="1" dirty="0" smtClean="0"/>
              <a:t> </a:t>
            </a:r>
            <a:endParaRPr lang="es-HN" dirty="0"/>
          </a:p>
        </p:txBody>
      </p:sp>
    </p:spTree>
    <p:extLst>
      <p:ext uri="{BB962C8B-B14F-4D97-AF65-F5344CB8AC3E}">
        <p14:creationId xmlns:p14="http://schemas.microsoft.com/office/powerpoint/2010/main" val="3631154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3335"/>
            <a:ext cx="10058400" cy="1365161"/>
          </a:xfrm>
        </p:spPr>
        <p:txBody>
          <a:bodyPr>
            <a:normAutofit fontScale="90000"/>
          </a:bodyPr>
          <a:lstStyle/>
          <a:p>
            <a:pPr algn="ctr"/>
            <a:r>
              <a:rPr lang="es-ES" sz="3200" b="1" dirty="0"/>
              <a:t>DELITOS CONTRA EL MEDIO </a:t>
            </a:r>
            <a:r>
              <a:rPr lang="es-ES" sz="3200" b="1" dirty="0" smtClean="0"/>
              <a:t>AMBIENTE</a:t>
            </a:r>
            <a:br>
              <a:rPr lang="es-ES" sz="3200" b="1" dirty="0" smtClean="0"/>
            </a:br>
            <a:r>
              <a:rPr lang="es-ES" sz="3200" b="1" dirty="0"/>
              <a:t>CAPÍTULO </a:t>
            </a:r>
            <a:r>
              <a:rPr lang="es-ES" sz="3200" b="1" dirty="0" smtClean="0"/>
              <a:t>I: DELITOS </a:t>
            </a:r>
            <a:r>
              <a:rPr lang="es-ES" sz="3200" b="1" dirty="0"/>
              <a:t>CONTRA EL EQUILIBRIO DE LOS ECOSISTEMAS</a:t>
            </a:r>
            <a:r>
              <a:rPr lang="es-HN" sz="3200" dirty="0"/>
              <a:t/>
            </a:r>
            <a:br>
              <a:rPr lang="es-HN" sz="3200" dirty="0"/>
            </a:br>
            <a:endParaRPr lang="es-HN" sz="3200" dirty="0"/>
          </a:p>
        </p:txBody>
      </p:sp>
      <p:sp>
        <p:nvSpPr>
          <p:cNvPr id="3" name="Marcador de contenido 2"/>
          <p:cNvSpPr>
            <a:spLocks noGrp="1"/>
          </p:cNvSpPr>
          <p:nvPr>
            <p:ph idx="1"/>
          </p:nvPr>
        </p:nvSpPr>
        <p:spPr>
          <a:xfrm>
            <a:off x="1097280" y="1403797"/>
            <a:ext cx="10058400" cy="4465297"/>
          </a:xfrm>
          <a:solidFill>
            <a:schemeClr val="bg1"/>
          </a:solidFill>
        </p:spPr>
        <p:txBody>
          <a:bodyPr>
            <a:normAutofit/>
          </a:bodyPr>
          <a:lstStyle/>
          <a:p>
            <a:pPr algn="just"/>
            <a:r>
              <a:rPr lang="es-ES" b="1" dirty="0"/>
              <a:t>ARTÍCULO 324.-	CONTAMINACIÓN DEL AIRE, LAS AGUAS O LOS SUELOS. </a:t>
            </a:r>
            <a:endParaRPr lang="es-ES" b="1" dirty="0" smtClean="0"/>
          </a:p>
          <a:p>
            <a:pPr algn="just"/>
            <a:r>
              <a:rPr lang="es-ES" dirty="0" smtClean="0"/>
              <a:t>Quien</a:t>
            </a:r>
            <a:r>
              <a:rPr lang="es-ES" dirty="0"/>
              <a:t>, con infracción de la legislación protectora del medio ambiente, realiza actividades contaminantes que afectan a la atmósfera, las aguas marinas, las aguas continentales, el suelo o el subsuelo y con ello pone en peligro grave el equilibrio de un ecosistema, debe ser castigado con las penas de prisión de tres (3) a seis (6) años y multa de trescientos (300) a seiscientos (600) días</a:t>
            </a:r>
            <a:r>
              <a:rPr lang="es-ES" dirty="0" smtClean="0"/>
              <a:t>.</a:t>
            </a:r>
          </a:p>
        </p:txBody>
      </p:sp>
      <p:pic>
        <p:nvPicPr>
          <p:cNvPr id="4" name="Imagen 3"/>
          <p:cNvPicPr>
            <a:picLocks noChangeAspect="1"/>
          </p:cNvPicPr>
          <p:nvPr/>
        </p:nvPicPr>
        <p:blipFill rotWithShape="1">
          <a:blip r:embed="rId2"/>
          <a:srcRect l="14729" t="32350" r="54883" b="20115"/>
          <a:stretch/>
        </p:blipFill>
        <p:spPr>
          <a:xfrm>
            <a:off x="8937939" y="3335071"/>
            <a:ext cx="2949262" cy="2593814"/>
          </a:xfrm>
          <a:prstGeom prst="rect">
            <a:avLst/>
          </a:prstGeom>
        </p:spPr>
      </p:pic>
      <p:sp>
        <p:nvSpPr>
          <p:cNvPr id="5" name="Marcador de contenido 2"/>
          <p:cNvSpPr txBox="1">
            <a:spLocks/>
          </p:cNvSpPr>
          <p:nvPr/>
        </p:nvSpPr>
        <p:spPr>
          <a:xfrm>
            <a:off x="1097280" y="3528812"/>
            <a:ext cx="7686112" cy="2459864"/>
          </a:xfrm>
          <a:prstGeom prst="rect">
            <a:avLst/>
          </a:prstGeom>
          <a:solidFill>
            <a:schemeClr val="bg1"/>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b="1" dirty="0" smtClean="0"/>
              <a:t>ARTÍCULO 325.-	EXPLOTACIÓN ILEGAL DE RECURSOS NATURALES.  </a:t>
            </a:r>
          </a:p>
          <a:p>
            <a:pPr algn="just"/>
            <a:r>
              <a:rPr lang="es-ES" dirty="0" smtClean="0"/>
              <a:t>Quien, con infracción de las disposiciones protectoras del medio ambiente, realiza actividades de captación, extracción o explotación ilegal de recursos hídricos, forestales, minerales o fósiles, de forma que ponga en peligro grave el equilibrio de un ecosistema, debe ser castigado con las penas de prisión de tres (3) a seis (6) años y multa de trescientos (300) a seiscientos (600) días. </a:t>
            </a:r>
            <a:endParaRPr lang="es-HN" dirty="0" smtClean="0"/>
          </a:p>
          <a:p>
            <a:pPr marL="0" indent="0" algn="just">
              <a:buFont typeface="Calibri" panose="020F0502020204030204" pitchFamily="34" charset="0"/>
              <a:buNone/>
            </a:pPr>
            <a:endParaRPr lang="es-HN" dirty="0" smtClean="0"/>
          </a:p>
          <a:p>
            <a:pPr algn="just"/>
            <a:endParaRPr lang="es-HN" dirty="0"/>
          </a:p>
        </p:txBody>
      </p:sp>
    </p:spTree>
    <p:extLst>
      <p:ext uri="{BB962C8B-B14F-4D97-AF65-F5344CB8AC3E}">
        <p14:creationId xmlns:p14="http://schemas.microsoft.com/office/powerpoint/2010/main" val="198759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004552"/>
            <a:ext cx="10058400" cy="4864542"/>
          </a:xfrm>
          <a:solidFill>
            <a:schemeClr val="bg1"/>
          </a:solidFill>
        </p:spPr>
        <p:txBody>
          <a:bodyPr/>
          <a:lstStyle/>
          <a:p>
            <a:pPr algn="just"/>
            <a:r>
              <a:rPr lang="es-ES" dirty="0"/>
              <a:t>Las penas a imponer se debe incrementar en un tercio (1/3) si las conductas anteriores se llevan a cabo mediante el empleo de medios o técnicas contaminantes</a:t>
            </a:r>
            <a:r>
              <a:rPr lang="es-ES" dirty="0" smtClean="0"/>
              <a:t>.</a:t>
            </a:r>
            <a:r>
              <a:rPr lang="es-ES" dirty="0"/>
              <a:t> </a:t>
            </a:r>
            <a:endParaRPr lang="es-HN" dirty="0"/>
          </a:p>
          <a:p>
            <a:pPr algn="just"/>
            <a:r>
              <a:rPr lang="es-ES" dirty="0"/>
              <a:t>A los efectos de lo dispuesto en este artículo, se considera explotación cualquier actividad destinada a obtener provecho de un recurso, incluyendo el almacenamiento, industrialización, comercialización y traslado del producto o subproducto derivado de la explotación</a:t>
            </a:r>
            <a:r>
              <a:rPr lang="es-ES" dirty="0" smtClean="0"/>
              <a:t>.</a:t>
            </a:r>
          </a:p>
          <a:p>
            <a:pPr algn="just"/>
            <a:r>
              <a:rPr lang="es-ES" b="1" dirty="0"/>
              <a:t>ARTÍCULO 326.-	MANEJO ILEGAL DE DESECHOS PELIGROSOS. </a:t>
            </a:r>
            <a:endParaRPr lang="es-ES" b="1" dirty="0" smtClean="0"/>
          </a:p>
          <a:p>
            <a:pPr algn="just"/>
            <a:r>
              <a:rPr lang="es-ES" dirty="0" smtClean="0"/>
              <a:t>Quien </a:t>
            </a:r>
            <a:r>
              <a:rPr lang="es-ES" dirty="0"/>
              <a:t>elimina, gestiona, comercializa o traslada desechos peligrosos con infracción de los controles legales establecidos para los movimientos transfronterizos de estas sustancias y su eliminación de forma que pueda perjudicar gravemente el equilibrio de un ecosistema, debe ser castigado con las penas previstas en el artículo anterior, en sus respectivos supuestos.</a:t>
            </a:r>
            <a:endParaRPr lang="es-HN" dirty="0"/>
          </a:p>
          <a:p>
            <a:pPr algn="just"/>
            <a:endParaRPr lang="es-HN" dirty="0"/>
          </a:p>
          <a:p>
            <a:pPr algn="just"/>
            <a:endParaRPr lang="es-HN" dirty="0"/>
          </a:p>
        </p:txBody>
      </p:sp>
    </p:spTree>
    <p:extLst>
      <p:ext uri="{BB962C8B-B14F-4D97-AF65-F5344CB8AC3E}">
        <p14:creationId xmlns:p14="http://schemas.microsoft.com/office/powerpoint/2010/main" val="2427180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859617"/>
          </a:xfrm>
        </p:spPr>
        <p:txBody>
          <a:bodyPr>
            <a:normAutofit/>
          </a:bodyPr>
          <a:lstStyle/>
          <a:p>
            <a:pPr algn="ctr"/>
            <a:r>
              <a:rPr lang="es-ES" sz="3200" b="1" dirty="0"/>
              <a:t>CAPÍTULO </a:t>
            </a:r>
            <a:r>
              <a:rPr lang="es-ES" sz="3200" b="1" dirty="0" smtClean="0"/>
              <a:t>II: DELITOS </a:t>
            </a:r>
            <a:r>
              <a:rPr lang="es-ES" sz="3200" b="1" dirty="0"/>
              <a:t>CONTRA LA DIVERSIDAD BIOLÓGICA</a:t>
            </a:r>
            <a:endParaRPr lang="es-HN" sz="3200" dirty="0"/>
          </a:p>
        </p:txBody>
      </p:sp>
      <p:sp>
        <p:nvSpPr>
          <p:cNvPr id="3" name="Marcador de contenido 2"/>
          <p:cNvSpPr>
            <a:spLocks noGrp="1"/>
          </p:cNvSpPr>
          <p:nvPr>
            <p:ph idx="1"/>
          </p:nvPr>
        </p:nvSpPr>
        <p:spPr>
          <a:xfrm>
            <a:off x="1097280" y="1146220"/>
            <a:ext cx="10058400" cy="4722874"/>
          </a:xfrm>
          <a:solidFill>
            <a:schemeClr val="bg1"/>
          </a:solidFill>
        </p:spPr>
        <p:txBody>
          <a:bodyPr/>
          <a:lstStyle/>
          <a:p>
            <a:pPr algn="just"/>
            <a:r>
              <a:rPr lang="es-ES" b="1" dirty="0"/>
              <a:t>ARTÍCULO 327.-	INCENDIO FORESTAL. </a:t>
            </a:r>
            <a:endParaRPr lang="es-ES" b="1" dirty="0" smtClean="0"/>
          </a:p>
          <a:p>
            <a:pPr algn="just"/>
            <a:r>
              <a:rPr lang="es-ES" dirty="0"/>
              <a:t>Quien provoca un incendio en terrenos forestales, masas boscosas o en zona vegetal protegida por su valor ecológico, debe ser castigado con las penas de prisión de cinco (5) a ocho (8) años y multa de doscientos (200) a quinientos (500) días</a:t>
            </a:r>
            <a:r>
              <a:rPr lang="es-ES" dirty="0" smtClean="0"/>
              <a:t>.</a:t>
            </a:r>
            <a:r>
              <a:rPr lang="es-ES" dirty="0"/>
              <a:t> </a:t>
            </a:r>
            <a:endParaRPr lang="es-HN" dirty="0"/>
          </a:p>
          <a:p>
            <a:pPr algn="just"/>
            <a:r>
              <a:rPr lang="es-ES" dirty="0"/>
              <a:t>Si las conductas anteriores fueran de considerable importancia, atendiendo a su superficie, nivel de protección, calidad de la zona o de la vegetación y la ubicación, la pena de prisión debe ser de ocho (8) a doce (12) años</a:t>
            </a:r>
            <a:r>
              <a:rPr lang="es-ES" dirty="0" smtClean="0"/>
              <a:t>.</a:t>
            </a:r>
            <a:r>
              <a:rPr lang="es-ES" dirty="0"/>
              <a:t> </a:t>
            </a:r>
            <a:endParaRPr lang="es-HN" dirty="0"/>
          </a:p>
          <a:p>
            <a:pPr algn="just"/>
            <a:r>
              <a:rPr lang="es-ES" dirty="0"/>
              <a:t>Cuando como consecuencia del incendio se producen los resultados previstos en el Artículo 183 o con las circunstancias del Artículo 184 del presente Código, se debe imponer la pena más grave en su mitad superior.</a:t>
            </a:r>
            <a:endParaRPr lang="es-HN" dirty="0"/>
          </a:p>
          <a:p>
            <a:pPr algn="just"/>
            <a:endParaRPr lang="es-HN" dirty="0"/>
          </a:p>
        </p:txBody>
      </p:sp>
    </p:spTree>
    <p:extLst>
      <p:ext uri="{BB962C8B-B14F-4D97-AF65-F5344CB8AC3E}">
        <p14:creationId xmlns:p14="http://schemas.microsoft.com/office/powerpoint/2010/main" val="2704761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184856"/>
            <a:ext cx="10058400" cy="4684238"/>
          </a:xfrm>
          <a:solidFill>
            <a:schemeClr val="bg1"/>
          </a:solidFill>
        </p:spPr>
        <p:txBody>
          <a:bodyPr/>
          <a:lstStyle/>
          <a:p>
            <a:pPr algn="just"/>
            <a:r>
              <a:rPr lang="es-ES" b="1" dirty="0"/>
              <a:t>ARTÍCULO 328.-	INTRODUCCIÓN DE ESPECIES EXÓTICAS. </a:t>
            </a:r>
            <a:r>
              <a:rPr lang="es-ES" dirty="0"/>
              <a:t>Quien, con infracción de las disposiciones protectoras de las especies y hábitats, introduce o libera en el medio natural especímenes de flora o fauna exógenas y con ello pone en peligro el mantenimiento de la diversidad biológica en la zona afectada, debe ser castigado con las penas de prisión de dos (2) a cuatro (4) años y multa de doscientos (200) a quinientos (500) días</a:t>
            </a:r>
            <a:r>
              <a:rPr lang="es-ES" dirty="0" smtClean="0"/>
              <a:t>.</a:t>
            </a:r>
            <a:r>
              <a:rPr lang="es-ES" dirty="0"/>
              <a:t> </a:t>
            </a:r>
            <a:endParaRPr lang="es-HN" dirty="0"/>
          </a:p>
          <a:p>
            <a:pPr algn="just"/>
            <a:r>
              <a:rPr lang="es-ES" dirty="0"/>
              <a:t>Cuando la conducta descrita en este artículo se haga con la finalidad de obtener un lucro, la pena se aumentara en un tercio (1/3).</a:t>
            </a:r>
            <a:endParaRPr lang="es-HN" dirty="0"/>
          </a:p>
          <a:p>
            <a:pPr algn="just"/>
            <a:r>
              <a:rPr lang="es-ES" b="1" dirty="0"/>
              <a:t>ARTÍCULO 329.-	PROPAGACIÓN DE PLAGAS O ENFERMEDADES. </a:t>
            </a:r>
            <a:r>
              <a:rPr lang="es-ES" dirty="0"/>
              <a:t>Quien propaga una plaga o enfermedad en zonas boscosas o hábitats naturales de especies silvestres y con ello pone en peligro el mantenimiento de la diversidad biológica en la zona afectada, debe ser castigado con las penas de prisión de dos (2) a cuatro (4) años y multa de doscientos (200) a quinientos (500) días.</a:t>
            </a:r>
            <a:endParaRPr lang="es-HN" dirty="0"/>
          </a:p>
        </p:txBody>
      </p:sp>
    </p:spTree>
    <p:extLst>
      <p:ext uri="{BB962C8B-B14F-4D97-AF65-F5344CB8AC3E}">
        <p14:creationId xmlns:p14="http://schemas.microsoft.com/office/powerpoint/2010/main" val="2474608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721217"/>
            <a:ext cx="10058400" cy="5147877"/>
          </a:xfrm>
          <a:solidFill>
            <a:schemeClr val="bg1"/>
          </a:solidFill>
        </p:spPr>
        <p:txBody>
          <a:bodyPr/>
          <a:lstStyle/>
          <a:p>
            <a:pPr algn="just"/>
            <a:r>
              <a:rPr lang="es-ES" b="1" dirty="0"/>
              <a:t>ARTÍCULO 330.-	DAÑOS A ESPECIES AMENAZADAS. </a:t>
            </a:r>
            <a:r>
              <a:rPr lang="es-ES" dirty="0"/>
              <a:t>Quien con infracción de lo dispuesto en la legislación protectora de las especies y hábitats destruye, recolecta, captura o comercializa especímenes de flora o fauna amenazada o, trafica ilegalmente con ellos o con sus restos, de forma que ponga en peligro el estado de conservación de la especie afectada, debe ser castigado con las penas de prisión de seis (6) meses a tres (3) años y multa de cincuenta (50) a trescientos (300) días.</a:t>
            </a:r>
            <a:endParaRPr lang="es-HN" dirty="0"/>
          </a:p>
          <a:p>
            <a:pPr algn="just"/>
            <a:r>
              <a:rPr lang="es-ES" b="1" dirty="0"/>
              <a:t>ARTÍCULO 331.-	CAPTURA ILEGAL DE ESPECÍMENES. </a:t>
            </a:r>
            <a:r>
              <a:rPr lang="es-ES" dirty="0"/>
              <a:t>Quien captura especímenes de fauna silvestre distintos de los indicados en el artículo anterior, en cantidad, lugar, tiempo o modo expresamente prohibidos por las leyes o disposiciones generales aplicables a su caza o pesca y con ello pone en peligro el estado de conservación de la especie afectada, debe ser castigado con las penas de prisión de seis (6) meses a dos (2) años y multa de cincuenta (50) a doscientos (200) días.</a:t>
            </a:r>
            <a:endParaRPr lang="es-HN" dirty="0"/>
          </a:p>
          <a:p>
            <a:pPr algn="just"/>
            <a:endParaRPr lang="es-HN" dirty="0"/>
          </a:p>
        </p:txBody>
      </p:sp>
    </p:spTree>
    <p:extLst>
      <p:ext uri="{BB962C8B-B14F-4D97-AF65-F5344CB8AC3E}">
        <p14:creationId xmlns:p14="http://schemas.microsoft.com/office/powerpoint/2010/main" val="333773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875763"/>
            <a:ext cx="10058400" cy="4993331"/>
          </a:xfrm>
          <a:solidFill>
            <a:schemeClr val="bg1"/>
          </a:solidFill>
        </p:spPr>
        <p:txBody>
          <a:bodyPr/>
          <a:lstStyle/>
          <a:p>
            <a:pPr algn="just"/>
            <a:r>
              <a:rPr lang="es-ES" b="1" dirty="0"/>
              <a:t>ARTÍCULO 332.-	AGRAVANTES ESPECÍFICAS DE LOS DELITOS CONTRA LA DIVERSIDAD BIOLÓGICA. </a:t>
            </a:r>
            <a:r>
              <a:rPr lang="es-ES" dirty="0"/>
              <a:t>Los hechos previstos en este capítulo se deben castigar con las penas respectivas aumentadas en un tercio (1/3) cuando concurra alguna de las siguientes circunstancias:</a:t>
            </a:r>
            <a:endParaRPr lang="es-HN" dirty="0"/>
          </a:p>
          <a:p>
            <a:pPr algn="just"/>
            <a:r>
              <a:rPr lang="es-ES" dirty="0"/>
              <a:t> </a:t>
            </a:r>
            <a:endParaRPr lang="es-HN" dirty="0"/>
          </a:p>
          <a:p>
            <a:pPr marL="457200" lvl="0" indent="-457200" algn="just">
              <a:buFont typeface="+mj-lt"/>
              <a:buAutoNum type="arabicPeriod"/>
            </a:pPr>
            <a:r>
              <a:rPr lang="es-ES" dirty="0"/>
              <a:t>Resulta afectada una especie en peligro de extinción o catalogada como símbolo </a:t>
            </a:r>
            <a:r>
              <a:rPr lang="es-ES" dirty="0" smtClean="0"/>
              <a:t>nacional;</a:t>
            </a:r>
          </a:p>
          <a:p>
            <a:pPr marL="457200" lvl="0" indent="-457200" algn="just">
              <a:buFont typeface="+mj-lt"/>
              <a:buAutoNum type="arabicPeriod"/>
            </a:pPr>
            <a:endParaRPr lang="es-ES" dirty="0"/>
          </a:p>
          <a:p>
            <a:pPr marL="457200" lvl="0" indent="-457200" algn="just">
              <a:buFont typeface="+mj-lt"/>
              <a:buAutoNum type="arabicPeriod"/>
            </a:pPr>
            <a:r>
              <a:rPr lang="es-ES" dirty="0" smtClean="0"/>
              <a:t>Se </a:t>
            </a:r>
            <a:r>
              <a:rPr lang="es-ES" dirty="0"/>
              <a:t>emplean medios o técnicas especialmente destructivos para la especie afectada, y, </a:t>
            </a:r>
            <a:endParaRPr lang="es-ES" dirty="0" smtClean="0"/>
          </a:p>
          <a:p>
            <a:pPr marL="457200" lvl="0" indent="-457200" algn="just">
              <a:buFont typeface="+mj-lt"/>
              <a:buAutoNum type="arabicPeriod"/>
            </a:pPr>
            <a:endParaRPr lang="es-ES" dirty="0"/>
          </a:p>
          <a:p>
            <a:pPr marL="457200" lvl="0" indent="-457200" algn="just">
              <a:buFont typeface="+mj-lt"/>
              <a:buAutoNum type="arabicPeriod"/>
            </a:pPr>
            <a:r>
              <a:rPr lang="es-ES" dirty="0" smtClean="0"/>
              <a:t>Se </a:t>
            </a:r>
            <a:r>
              <a:rPr lang="es-ES" dirty="0"/>
              <a:t>realice en zona declarada como reserva biológica. </a:t>
            </a:r>
            <a:endParaRPr lang="es-HN" dirty="0"/>
          </a:p>
          <a:p>
            <a:pPr algn="just"/>
            <a:endParaRPr lang="es-HN" dirty="0"/>
          </a:p>
        </p:txBody>
      </p:sp>
    </p:spTree>
    <p:extLst>
      <p:ext uri="{BB962C8B-B14F-4D97-AF65-F5344CB8AC3E}">
        <p14:creationId xmlns:p14="http://schemas.microsoft.com/office/powerpoint/2010/main" val="1382941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600" b="1" dirty="0"/>
              <a:t>DELITOS CONTRA EL BIENESTAR ANIMAL</a:t>
            </a:r>
            <a:r>
              <a:rPr lang="es-HN" sz="3600" dirty="0"/>
              <a:t/>
            </a:r>
            <a:br>
              <a:rPr lang="es-HN" sz="3600" dirty="0"/>
            </a:br>
            <a:endParaRPr lang="es-HN" sz="3600" dirty="0"/>
          </a:p>
        </p:txBody>
      </p:sp>
      <p:sp>
        <p:nvSpPr>
          <p:cNvPr id="3" name="Marcador de contenido 2"/>
          <p:cNvSpPr>
            <a:spLocks noGrp="1"/>
          </p:cNvSpPr>
          <p:nvPr>
            <p:ph idx="1"/>
          </p:nvPr>
        </p:nvSpPr>
        <p:spPr>
          <a:xfrm>
            <a:off x="1097280" y="1365161"/>
            <a:ext cx="10058400" cy="4503933"/>
          </a:xfrm>
          <a:solidFill>
            <a:schemeClr val="bg1"/>
          </a:solidFill>
        </p:spPr>
        <p:txBody>
          <a:bodyPr/>
          <a:lstStyle/>
          <a:p>
            <a:pPr algn="just"/>
            <a:r>
              <a:rPr lang="es-ES" b="1" dirty="0"/>
              <a:t>ARTÍCULO 341.- 	MALTRATO DE ANIMALES. </a:t>
            </a:r>
            <a:endParaRPr lang="es-ES" b="1" dirty="0" smtClean="0"/>
          </a:p>
          <a:p>
            <a:pPr algn="just"/>
            <a:r>
              <a:rPr lang="es-ES" dirty="0" smtClean="0"/>
              <a:t>Quien </a:t>
            </a:r>
            <a:r>
              <a:rPr lang="es-ES" dirty="0"/>
              <a:t>maltrata injustificadamente a un animal doméstico o domesticado, causándole la muerte, debe ser castigado con la pena de prisión de dos (2) a cuatro (4) años; si le provocara lesiones que menoscaben gravemente su salud, la pena debe ser de seis (6) meses a dos (2) años. El Órgano Jurisdiccional competente podrá imponer, además, una pena de inhabilitación especial para el ejercicio de profesión, oficio, comercio o industria que tenga relación con los animales de uno (1) a tres (3) años de duración</a:t>
            </a:r>
            <a:r>
              <a:rPr lang="es-ES" dirty="0" smtClean="0"/>
              <a:t>.</a:t>
            </a:r>
            <a:endParaRPr lang="es-HN" dirty="0"/>
          </a:p>
        </p:txBody>
      </p:sp>
      <p:pic>
        <p:nvPicPr>
          <p:cNvPr id="4" name="Imagen 3"/>
          <p:cNvPicPr>
            <a:picLocks noChangeAspect="1"/>
          </p:cNvPicPr>
          <p:nvPr/>
        </p:nvPicPr>
        <p:blipFill rotWithShape="1">
          <a:blip r:embed="rId2"/>
          <a:srcRect l="4137" t="33407" r="44589" b="18002"/>
          <a:stretch/>
        </p:blipFill>
        <p:spPr>
          <a:xfrm>
            <a:off x="6126480" y="3400023"/>
            <a:ext cx="4825693" cy="2571219"/>
          </a:xfrm>
          <a:prstGeom prst="rect">
            <a:avLst/>
          </a:prstGeom>
        </p:spPr>
      </p:pic>
      <p:sp>
        <p:nvSpPr>
          <p:cNvPr id="5" name="Marcador de contenido 2"/>
          <p:cNvSpPr txBox="1">
            <a:spLocks/>
          </p:cNvSpPr>
          <p:nvPr/>
        </p:nvSpPr>
        <p:spPr>
          <a:xfrm>
            <a:off x="1097279" y="3854944"/>
            <a:ext cx="4825693" cy="2378431"/>
          </a:xfrm>
          <a:prstGeom prst="rect">
            <a:avLst/>
          </a:prstGeom>
          <a:solidFill>
            <a:schemeClr val="bg1"/>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dirty="0" smtClean="0"/>
              <a:t> Las penas previstas en el párrafo anterior pueden incrementarse hasta en dos tercios (2/3) cuando los hechos revisten una especial crueldad, atendiendo a las circunstancias del maltrato y al sufrimiento causado al animal.</a:t>
            </a:r>
            <a:endParaRPr lang="es-HN" dirty="0" smtClean="0"/>
          </a:p>
        </p:txBody>
      </p:sp>
    </p:spTree>
    <p:extLst>
      <p:ext uri="{BB962C8B-B14F-4D97-AF65-F5344CB8AC3E}">
        <p14:creationId xmlns:p14="http://schemas.microsoft.com/office/powerpoint/2010/main" val="346433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872" y="249696"/>
            <a:ext cx="9601200" cy="1485900"/>
          </a:xfrm>
        </p:spPr>
        <p:txBody>
          <a:bodyPr>
            <a:normAutofit/>
          </a:bodyPr>
          <a:lstStyle/>
          <a:p>
            <a:r>
              <a:rPr lang="es-HN" b="1" dirty="0"/>
              <a:t>DELITOS CONTRA LA SALUD PÚBLICA</a:t>
            </a:r>
            <a:endParaRPr lang="es-HN" dirty="0"/>
          </a:p>
        </p:txBody>
      </p:sp>
      <p:sp>
        <p:nvSpPr>
          <p:cNvPr id="3" name="Marcador de contenido 2"/>
          <p:cNvSpPr>
            <a:spLocks noGrp="1"/>
          </p:cNvSpPr>
          <p:nvPr>
            <p:ph idx="1"/>
          </p:nvPr>
        </p:nvSpPr>
        <p:spPr>
          <a:xfrm>
            <a:off x="872198" y="1745423"/>
            <a:ext cx="10712548" cy="4088707"/>
          </a:xfrm>
        </p:spPr>
        <p:txBody>
          <a:bodyPr>
            <a:normAutofit lnSpcReduction="10000"/>
          </a:bodyPr>
          <a:lstStyle/>
          <a:p>
            <a:pPr algn="just"/>
            <a:r>
              <a:rPr lang="es-HN" b="1" dirty="0"/>
              <a:t>CAPÍTULO </a:t>
            </a:r>
            <a:r>
              <a:rPr lang="es-HN" b="1" dirty="0" smtClean="0"/>
              <a:t>I: DELITOS </a:t>
            </a:r>
            <a:r>
              <a:rPr lang="es-HN" b="1" dirty="0"/>
              <a:t>RELATIVOS A MEDICAMENTOS </a:t>
            </a:r>
            <a:r>
              <a:rPr lang="es-HN" b="1" dirty="0" smtClean="0"/>
              <a:t>O PRODUCTOS </a:t>
            </a:r>
            <a:r>
              <a:rPr lang="es-HN" b="1" dirty="0"/>
              <a:t>SANITARIOS</a:t>
            </a:r>
            <a:endParaRPr lang="es-HN" dirty="0"/>
          </a:p>
          <a:p>
            <a:pPr algn="just"/>
            <a:r>
              <a:rPr lang="es-HN" b="1" dirty="0"/>
              <a:t>ARTÍCULO 298.- ELABORACIÓN Y </a:t>
            </a:r>
            <a:r>
              <a:rPr lang="es-HN" b="1" dirty="0" smtClean="0"/>
              <a:t>COMERCIO ILEGAL </a:t>
            </a:r>
            <a:r>
              <a:rPr lang="es-HN" b="1" dirty="0"/>
              <a:t>DE MEDICAMENTOS</a:t>
            </a:r>
            <a:r>
              <a:rPr lang="es-HN" b="1" dirty="0" smtClean="0"/>
              <a:t>.</a:t>
            </a:r>
          </a:p>
          <a:p>
            <a:pPr algn="just"/>
            <a:r>
              <a:rPr lang="es-HN" dirty="0"/>
              <a:t>Quien fabrica, </a:t>
            </a:r>
            <a:r>
              <a:rPr lang="es-HN" dirty="0" smtClean="0"/>
              <a:t>elabora, produce</a:t>
            </a:r>
            <a:r>
              <a:rPr lang="es-HN" dirty="0"/>
              <a:t>, importa, exporta, suministra, recepte, intermedia</a:t>
            </a:r>
            <a:r>
              <a:rPr lang="es-HN" dirty="0" smtClean="0"/>
              <a:t>, comercializa</a:t>
            </a:r>
            <a:r>
              <a:rPr lang="es-HN" dirty="0"/>
              <a:t>, ofrece, pone en el mercado a través </a:t>
            </a:r>
            <a:r>
              <a:rPr lang="es-HN" dirty="0" smtClean="0"/>
              <a:t>de medios </a:t>
            </a:r>
            <a:r>
              <a:rPr lang="es-HN" dirty="0"/>
              <a:t>radiales, escritos o televisivos, o almacene </a:t>
            </a:r>
            <a:r>
              <a:rPr lang="es-HN" dirty="0" smtClean="0"/>
              <a:t>con estas </a:t>
            </a:r>
            <a:r>
              <a:rPr lang="es-HN" dirty="0"/>
              <a:t>finalidades, medicamentos o fármacos, incluidos </a:t>
            </a:r>
            <a:r>
              <a:rPr lang="es-HN" dirty="0" smtClean="0"/>
              <a:t>los de </a:t>
            </a:r>
            <a:r>
              <a:rPr lang="es-HN" dirty="0"/>
              <a:t>uso humano y veterinario, así como los </a:t>
            </a:r>
            <a:r>
              <a:rPr lang="es-HN" dirty="0" smtClean="0"/>
              <a:t>medicamentos o </a:t>
            </a:r>
            <a:r>
              <a:rPr lang="es-HN" dirty="0"/>
              <a:t>fármacos en investigación, que carezcan de la </a:t>
            </a:r>
            <a:r>
              <a:rPr lang="es-HN" dirty="0" smtClean="0"/>
              <a:t>necesaria autorización </a:t>
            </a:r>
            <a:r>
              <a:rPr lang="es-HN" dirty="0"/>
              <a:t>exigida por la Ley, o productos sanitarios </a:t>
            </a:r>
            <a:r>
              <a:rPr lang="es-HN" dirty="0" smtClean="0"/>
              <a:t>que no </a:t>
            </a:r>
            <a:r>
              <a:rPr lang="es-HN" dirty="0"/>
              <a:t>dispongan de los documentos de conformidad </a:t>
            </a:r>
            <a:r>
              <a:rPr lang="es-HN" dirty="0" smtClean="0"/>
              <a:t>exigidos por </a:t>
            </a:r>
            <a:r>
              <a:rPr lang="es-HN" dirty="0"/>
              <a:t>las disposiciones de carácter general, o que </a:t>
            </a:r>
            <a:r>
              <a:rPr lang="es-HN" dirty="0" smtClean="0"/>
              <a:t>estuvieran deteriorados</a:t>
            </a:r>
            <a:r>
              <a:rPr lang="es-HN" dirty="0"/>
              <a:t>, caducados o incumplieran las </a:t>
            </a:r>
            <a:r>
              <a:rPr lang="es-HN" dirty="0" smtClean="0"/>
              <a:t>exigencias técnicas </a:t>
            </a:r>
            <a:r>
              <a:rPr lang="es-HN" dirty="0"/>
              <a:t>relativas a su composición, estabilidad y eficacia y</a:t>
            </a:r>
            <a:r>
              <a:rPr lang="es-HN" dirty="0" smtClean="0"/>
              <a:t>, </a:t>
            </a:r>
          </a:p>
          <a:p>
            <a:pPr algn="just"/>
            <a:r>
              <a:rPr lang="es-HN" dirty="0" smtClean="0"/>
              <a:t>con </a:t>
            </a:r>
            <a:r>
              <a:rPr lang="es-HN" dirty="0"/>
              <a:t>ello se genere un riesgo para la vida o peligro grave </a:t>
            </a:r>
            <a:r>
              <a:rPr lang="es-HN" dirty="0" smtClean="0"/>
              <a:t>para la </a:t>
            </a:r>
          </a:p>
          <a:p>
            <a:pPr algn="just"/>
            <a:r>
              <a:rPr lang="es-HN" dirty="0" smtClean="0"/>
              <a:t>salud </a:t>
            </a:r>
            <a:r>
              <a:rPr lang="es-HN" dirty="0"/>
              <a:t>de las personas, debe ser castigado con la pena </a:t>
            </a:r>
            <a:r>
              <a:rPr lang="es-HN" dirty="0" smtClean="0"/>
              <a:t>de prisión </a:t>
            </a:r>
            <a:r>
              <a:rPr lang="es-HN" dirty="0"/>
              <a:t>de </a:t>
            </a:r>
            <a:endParaRPr lang="es-HN" dirty="0" smtClean="0"/>
          </a:p>
          <a:p>
            <a:pPr algn="just"/>
            <a:r>
              <a:rPr lang="es-HN" dirty="0" smtClean="0"/>
              <a:t>cuatro </a:t>
            </a:r>
            <a:r>
              <a:rPr lang="es-HN" dirty="0"/>
              <a:t>(4) a seis (6) años y multa de cien (100) </a:t>
            </a:r>
            <a:r>
              <a:rPr lang="es-HN" dirty="0" smtClean="0"/>
              <a:t>a trescientos </a:t>
            </a:r>
            <a:r>
              <a:rPr lang="es-HN" dirty="0"/>
              <a:t>(300) días.</a:t>
            </a:r>
          </a:p>
          <a:p>
            <a:pPr marL="0" indent="0" algn="just">
              <a:buNone/>
            </a:pPr>
            <a:endParaRPr lang="es-HN" dirty="0"/>
          </a:p>
        </p:txBody>
      </p:sp>
      <p:pic>
        <p:nvPicPr>
          <p:cNvPr id="4" name="Imagen 3"/>
          <p:cNvPicPr>
            <a:picLocks noChangeAspect="1"/>
          </p:cNvPicPr>
          <p:nvPr/>
        </p:nvPicPr>
        <p:blipFill rotWithShape="1">
          <a:blip r:embed="rId2"/>
          <a:srcRect l="6118" t="33055" r="45183" b="18530"/>
          <a:stretch/>
        </p:blipFill>
        <p:spPr>
          <a:xfrm>
            <a:off x="8401630" y="4162928"/>
            <a:ext cx="2989932" cy="1671202"/>
          </a:xfrm>
          <a:prstGeom prst="rect">
            <a:avLst/>
          </a:prstGeom>
        </p:spPr>
      </p:pic>
    </p:spTree>
    <p:extLst>
      <p:ext uri="{BB962C8B-B14F-4D97-AF65-F5344CB8AC3E}">
        <p14:creationId xmlns:p14="http://schemas.microsoft.com/office/powerpoint/2010/main" val="3291158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927279"/>
            <a:ext cx="10058400" cy="4941815"/>
          </a:xfrm>
          <a:solidFill>
            <a:schemeClr val="bg1"/>
          </a:solidFill>
        </p:spPr>
        <p:txBody>
          <a:bodyPr/>
          <a:lstStyle/>
          <a:p>
            <a:pPr algn="just"/>
            <a:r>
              <a:rPr lang="es-ES" b="1" dirty="0"/>
              <a:t>ARTÍCULO 342.-	ABANDONO DE ANIMALES. </a:t>
            </a:r>
            <a:r>
              <a:rPr lang="es-ES" dirty="0"/>
              <a:t>Quien abandona a un animal doméstico o domesticado en condiciones peligrosas para su vida o integridad física debe ser castigado con la pena de prestación de servicios de utilidad pública o a las víctimas de seis (6) a ocho (8) meses o multa de cien (100) a doscientos (200) días. El Órgano Jurisdiccional competente podrá imponer, además, una pena de inhabilitación especial para el ejercicio de profesión, oficio o comercio que tenga relación con los animales de hasta dos (2) años de duración.</a:t>
            </a:r>
            <a:endParaRPr lang="es-HN" dirty="0"/>
          </a:p>
          <a:p>
            <a:pPr algn="just"/>
            <a:endParaRPr lang="es-HN" dirty="0"/>
          </a:p>
        </p:txBody>
      </p:sp>
    </p:spTree>
    <p:extLst>
      <p:ext uri="{BB962C8B-B14F-4D97-AF65-F5344CB8AC3E}">
        <p14:creationId xmlns:p14="http://schemas.microsoft.com/office/powerpoint/2010/main" val="2426873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078558"/>
          </a:xfrm>
        </p:spPr>
        <p:txBody>
          <a:bodyPr>
            <a:normAutofit/>
          </a:bodyPr>
          <a:lstStyle/>
          <a:p>
            <a:pPr algn="ctr"/>
            <a:r>
              <a:rPr lang="es-ES" sz="3600" b="1" dirty="0"/>
              <a:t>DELITOS URBANÍSTICOS</a:t>
            </a:r>
            <a:r>
              <a:rPr lang="es-HN" sz="3600" dirty="0"/>
              <a:t/>
            </a:r>
            <a:br>
              <a:rPr lang="es-HN" sz="3600" dirty="0"/>
            </a:br>
            <a:endParaRPr lang="es-HN" sz="3600" dirty="0"/>
          </a:p>
        </p:txBody>
      </p:sp>
      <p:sp>
        <p:nvSpPr>
          <p:cNvPr id="3" name="Marcador de contenido 2"/>
          <p:cNvSpPr>
            <a:spLocks noGrp="1"/>
          </p:cNvSpPr>
          <p:nvPr>
            <p:ph idx="1"/>
          </p:nvPr>
        </p:nvSpPr>
        <p:spPr>
          <a:xfrm>
            <a:off x="1097280" y="1236372"/>
            <a:ext cx="10058400" cy="4632722"/>
          </a:xfrm>
          <a:solidFill>
            <a:schemeClr val="bg1"/>
          </a:solidFill>
        </p:spPr>
        <p:txBody>
          <a:bodyPr>
            <a:normAutofit/>
          </a:bodyPr>
          <a:lstStyle/>
          <a:p>
            <a:pPr algn="just"/>
            <a:r>
              <a:rPr lang="es-ES" b="1" dirty="0"/>
              <a:t>ARTÍCULO 343.-	URBANIZACIÓN ILEGAL. </a:t>
            </a:r>
            <a:endParaRPr lang="es-ES" b="1" dirty="0" smtClean="0"/>
          </a:p>
          <a:p>
            <a:pPr algn="just"/>
            <a:r>
              <a:rPr lang="es-ES" dirty="0" smtClean="0"/>
              <a:t>Quien </a:t>
            </a:r>
            <a:r>
              <a:rPr lang="es-ES" dirty="0"/>
              <a:t>parcele, urbanice, edifique o construya sin la autorización o licencia administrativa necesarias para tales actividades, debe ser castigado con las penas de prisión de dos (2) a cinco (5) años y multa por una cantidad igual o hasta el triple del beneficio obtenido o del daño causado, siempre que afecte a alguno de los tipos de suelo siguientes:</a:t>
            </a:r>
            <a:endParaRPr lang="es-HN" dirty="0"/>
          </a:p>
          <a:p>
            <a:pPr marL="457200" indent="-457200" algn="just">
              <a:buFont typeface="+mj-lt"/>
              <a:buAutoNum type="arabicPeriod"/>
            </a:pPr>
            <a:r>
              <a:rPr lang="es-ES" dirty="0"/>
              <a:t> </a:t>
            </a:r>
            <a:r>
              <a:rPr lang="es-ES" dirty="0" smtClean="0"/>
              <a:t>Zonas </a:t>
            </a:r>
            <a:r>
              <a:rPr lang="es-ES" dirty="0"/>
              <a:t>de reserva para la construcción de obras públicas, zonas de dominio público o reservadas para uso </a:t>
            </a:r>
            <a:r>
              <a:rPr lang="es-ES" dirty="0" smtClean="0"/>
              <a:t>público;</a:t>
            </a:r>
            <a:endParaRPr lang="es-ES" dirty="0"/>
          </a:p>
          <a:p>
            <a:pPr marL="457200" lvl="0" indent="-457200" algn="just">
              <a:buFont typeface="+mj-lt"/>
              <a:buAutoNum type="arabicPeriod"/>
            </a:pPr>
            <a:r>
              <a:rPr lang="es-ES" dirty="0" smtClean="0"/>
              <a:t>Zonas </a:t>
            </a:r>
            <a:r>
              <a:rPr lang="es-ES" dirty="0"/>
              <a:t>contaminadas o por razones naturales, peligrosas para la </a:t>
            </a:r>
            <a:r>
              <a:rPr lang="es-ES" dirty="0" smtClean="0"/>
              <a:t>población;</a:t>
            </a:r>
          </a:p>
          <a:p>
            <a:pPr marL="457200" lvl="0" indent="-457200" algn="just">
              <a:buFont typeface="+mj-lt"/>
              <a:buAutoNum type="arabicPeriod"/>
            </a:pPr>
            <a:r>
              <a:rPr lang="es-ES" dirty="0" smtClean="0"/>
              <a:t>Zonas </a:t>
            </a:r>
            <a:r>
              <a:rPr lang="es-ES" dirty="0"/>
              <a:t>verdes o que tengan legal o administrativamente reconocido su valor paisajístico, ecológico, artístico, histórico o cultural o que por los mismos motivos hayan sido considerados de especial protección; </a:t>
            </a:r>
            <a:r>
              <a:rPr lang="es-ES" dirty="0" smtClean="0"/>
              <a:t>o,</a:t>
            </a:r>
          </a:p>
          <a:p>
            <a:pPr marL="457200" lvl="0" indent="-457200" algn="just">
              <a:buFont typeface="+mj-lt"/>
              <a:buAutoNum type="arabicPeriod"/>
            </a:pPr>
            <a:r>
              <a:rPr lang="es-ES" dirty="0" smtClean="0"/>
              <a:t>Zonas </a:t>
            </a:r>
            <a:r>
              <a:rPr lang="es-ES" dirty="0"/>
              <a:t>rurales en las que no esté permitida la urbanización o edificación.</a:t>
            </a:r>
            <a:endParaRPr lang="es-HN" dirty="0"/>
          </a:p>
          <a:p>
            <a:pPr marL="457200" lvl="0" indent="-457200" algn="just">
              <a:buFont typeface="+mj-lt"/>
              <a:buAutoNum type="arabicPeriod"/>
            </a:pPr>
            <a:endParaRPr lang="es-HN" dirty="0"/>
          </a:p>
          <a:p>
            <a:pPr algn="just"/>
            <a:endParaRPr lang="es-HN" dirty="0"/>
          </a:p>
        </p:txBody>
      </p:sp>
    </p:spTree>
    <p:extLst>
      <p:ext uri="{BB962C8B-B14F-4D97-AF65-F5344CB8AC3E}">
        <p14:creationId xmlns:p14="http://schemas.microsoft.com/office/powerpoint/2010/main" val="1113533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618186"/>
            <a:ext cx="10058400" cy="5250908"/>
          </a:xfrm>
          <a:solidFill>
            <a:schemeClr val="bg1"/>
          </a:solidFill>
        </p:spPr>
        <p:txBody>
          <a:bodyPr>
            <a:normAutofit/>
          </a:bodyPr>
          <a:lstStyle/>
          <a:p>
            <a:pPr algn="just"/>
            <a:r>
              <a:rPr lang="es-ES" b="1" dirty="0"/>
              <a:t>ARTÍCULO 344.-	APROBACIÓN IRREGULAR POR PARTE DE FUNCIONARIO PÚBLICO. </a:t>
            </a:r>
            <a:endParaRPr lang="es-ES" b="1" dirty="0" smtClean="0"/>
          </a:p>
          <a:p>
            <a:pPr algn="just"/>
            <a:r>
              <a:rPr lang="es-ES" dirty="0" smtClean="0"/>
              <a:t>Debe </a:t>
            </a:r>
            <a:r>
              <a:rPr lang="es-ES" dirty="0"/>
              <a:t>ser castigado con las penas de prisión de tres (3) a cinco (5) años e inhabilitación especial para cargo u oficio público por el doble del tiempo que dure la pena de prisión, el funcionario o empleado público que a sabiendas de su ilegalidad, individualmente o como miembro de un organismo colegiado, interviene de la forma siguiente</a:t>
            </a:r>
            <a:r>
              <a:rPr lang="es-ES" dirty="0" smtClean="0"/>
              <a:t>:</a:t>
            </a:r>
          </a:p>
          <a:p>
            <a:pPr marL="457200" lvl="0" indent="-457200" algn="just">
              <a:buFont typeface="+mj-lt"/>
              <a:buAutoNum type="arabicPeriod"/>
            </a:pPr>
            <a:r>
              <a:rPr lang="es-ES" dirty="0"/>
              <a:t>Resuelve o vota a favor de la aprobación de instrumentos de planeamiento, proyectos de urbanización, parcelación, reparcelación, construcción,  edificación o la concesión de las licencias; </a:t>
            </a:r>
            <a:r>
              <a:rPr lang="es-ES" dirty="0" smtClean="0"/>
              <a:t>o,</a:t>
            </a:r>
          </a:p>
          <a:p>
            <a:pPr marL="457200" lvl="0" indent="-457200" algn="just">
              <a:buFont typeface="+mj-lt"/>
              <a:buAutoNum type="arabicPeriod"/>
            </a:pPr>
            <a:r>
              <a:rPr lang="es-ES" dirty="0" smtClean="0"/>
              <a:t>Dictamina </a:t>
            </a:r>
            <a:r>
              <a:rPr lang="es-ES" dirty="0"/>
              <a:t>o informa favorablemente instrumentos de planeamiento, proyectos de urbanización, parcelación, reparcelación, construcción, edificación o la concesión de licencias de modo contrario a las normas de ordenamiento territorial o urbanísticas vigentes. </a:t>
            </a:r>
            <a:endParaRPr lang="es-HN" dirty="0"/>
          </a:p>
          <a:p>
            <a:pPr algn="just"/>
            <a:r>
              <a:rPr lang="es-ES" dirty="0"/>
              <a:t> </a:t>
            </a:r>
            <a:r>
              <a:rPr lang="es-ES" dirty="0" smtClean="0"/>
              <a:t>Las </a:t>
            </a:r>
            <a:r>
              <a:rPr lang="es-ES" dirty="0"/>
              <a:t>conductas anteriores sólo son punibles cuando efectivamente se resuelve a favor del instrumento, proyecto o licencia ilegal.</a:t>
            </a:r>
            <a:endParaRPr lang="es-HN" dirty="0"/>
          </a:p>
          <a:p>
            <a:pPr algn="just"/>
            <a:endParaRPr lang="es-HN" dirty="0"/>
          </a:p>
          <a:p>
            <a:pPr algn="just"/>
            <a:endParaRPr lang="es-HN" dirty="0"/>
          </a:p>
        </p:txBody>
      </p:sp>
    </p:spTree>
    <p:extLst>
      <p:ext uri="{BB962C8B-B14F-4D97-AF65-F5344CB8AC3E}">
        <p14:creationId xmlns:p14="http://schemas.microsoft.com/office/powerpoint/2010/main" val="412105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502276"/>
            <a:ext cx="10058400" cy="5366818"/>
          </a:xfrm>
          <a:solidFill>
            <a:schemeClr val="bg1"/>
          </a:solidFill>
        </p:spPr>
        <p:txBody>
          <a:bodyPr/>
          <a:lstStyle/>
          <a:p>
            <a:pPr algn="just"/>
            <a:r>
              <a:rPr lang="es-ES" b="1" dirty="0"/>
              <a:t>ARTÍCULO 345.-	RESPONSABILIDAD DEL FUNCIONARIO PÚBLICO POR OMISIÓN</a:t>
            </a:r>
            <a:r>
              <a:rPr lang="es-ES" b="1" dirty="0" smtClean="0"/>
              <a:t>.</a:t>
            </a:r>
          </a:p>
          <a:p>
            <a:pPr algn="just"/>
            <a:r>
              <a:rPr lang="es-ES" dirty="0"/>
              <a:t>El funcionario o empleado público que con motivo de inspecciones, no reporta la infracción de normas de ordenamiento territorial o urbanísticas vigentes u omite la realización de inspecciones de carácter obligatorio, favoreciendo de este modo la realización de las conductas descritas en el Artículo 343 del presente Código, debe ser castigado con la pena  de prisión de dos (2) a cuatro (4) años e inhabilitación especial para cargo u oficio público por el doble de tiempo que dure la pena de prisión.	</a:t>
            </a:r>
            <a:endParaRPr lang="es-ES" dirty="0" smtClean="0"/>
          </a:p>
          <a:p>
            <a:pPr algn="just"/>
            <a:r>
              <a:rPr lang="es-ES" b="1" dirty="0"/>
              <a:t>ARTÍCULO 346.-	RESPONSABILIDAD DE LAS PERSONAS JURÍDICAS. </a:t>
            </a:r>
            <a:endParaRPr lang="es-ES" b="1" dirty="0" smtClean="0"/>
          </a:p>
          <a:p>
            <a:pPr algn="just"/>
            <a:r>
              <a:rPr lang="es-ES" dirty="0" smtClean="0"/>
              <a:t>Cuando </a:t>
            </a:r>
            <a:r>
              <a:rPr lang="es-ES" dirty="0"/>
              <a:t>de acuerdo con lo establecido en el Artículo 102 del presente Código, una persona jurídica sea responsable de los delitos comprendidos en este título, se le debe imponer la pena de multa por una cantidad igual o hasta el triple del beneficio obtenido o que se hubiere podido obtener, o del daño causado.</a:t>
            </a:r>
            <a:endParaRPr lang="es-HN" b="1" dirty="0"/>
          </a:p>
          <a:p>
            <a:pPr algn="just"/>
            <a:r>
              <a:rPr lang="es-ES" dirty="0"/>
              <a:t> </a:t>
            </a:r>
            <a:r>
              <a:rPr lang="es-ES" dirty="0" smtClean="0"/>
              <a:t>Adicionalmente </a:t>
            </a:r>
            <a:r>
              <a:rPr lang="es-ES" dirty="0"/>
              <a:t>se le puede imponer algunas de las sanciones siguientes</a:t>
            </a:r>
            <a:r>
              <a:rPr lang="es-ES" dirty="0" smtClean="0"/>
              <a:t>:</a:t>
            </a:r>
          </a:p>
          <a:p>
            <a:pPr algn="just"/>
            <a:endParaRPr lang="es-HN" dirty="0"/>
          </a:p>
          <a:p>
            <a:pPr algn="just"/>
            <a:r>
              <a:rPr lang="es-ES" b="1" dirty="0" smtClean="0"/>
              <a:t> </a:t>
            </a:r>
            <a:endParaRPr lang="es-HN" dirty="0"/>
          </a:p>
        </p:txBody>
      </p:sp>
    </p:spTree>
    <p:extLst>
      <p:ext uri="{BB962C8B-B14F-4D97-AF65-F5344CB8AC3E}">
        <p14:creationId xmlns:p14="http://schemas.microsoft.com/office/powerpoint/2010/main" val="636006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553792"/>
            <a:ext cx="10058400" cy="5315302"/>
          </a:xfrm>
          <a:solidFill>
            <a:schemeClr val="bg1"/>
          </a:solidFill>
        </p:spPr>
        <p:txBody>
          <a:bodyPr>
            <a:normAutofit/>
          </a:bodyPr>
          <a:lstStyle/>
          <a:p>
            <a:pPr marL="457200" lvl="0" indent="-457200" algn="just">
              <a:buFont typeface="+mj-lt"/>
              <a:buAutoNum type="arabicPeriod"/>
            </a:pPr>
            <a:r>
              <a:rPr lang="es-ES" dirty="0"/>
              <a:t>Suspensión de las actividades específicas en las que se produjo el delito, por un plazo que no pueda exceder de cinco (5) </a:t>
            </a:r>
            <a:r>
              <a:rPr lang="es-ES" dirty="0" smtClean="0"/>
              <a:t>años; </a:t>
            </a:r>
          </a:p>
          <a:p>
            <a:pPr marL="457200" lvl="0" indent="-457200" algn="just">
              <a:buFont typeface="+mj-lt"/>
              <a:buAutoNum type="arabicPeriod"/>
            </a:pPr>
            <a:r>
              <a:rPr lang="es-ES" dirty="0" smtClean="0"/>
              <a:t>Clausura </a:t>
            </a:r>
            <a:r>
              <a:rPr lang="es-ES" dirty="0"/>
              <a:t>de los locales y establecimientos que se utilizaron para la realización del delito, por un plazo que no pueda exceder de cinco (5) años; </a:t>
            </a:r>
            <a:endParaRPr lang="es-ES" dirty="0" smtClean="0"/>
          </a:p>
          <a:p>
            <a:pPr marL="457200" lvl="0" indent="-457200" algn="just">
              <a:buFont typeface="+mj-lt"/>
              <a:buAutoNum type="arabicPeriod"/>
            </a:pPr>
            <a:r>
              <a:rPr lang="es-ES" dirty="0" smtClean="0"/>
              <a:t>Prohibición </a:t>
            </a:r>
            <a:r>
              <a:rPr lang="es-ES" dirty="0"/>
              <a:t>de realizar en el futuro las actividades específicas en cuyo ejercicio se haya cometido, favorecido o encubierto el delito</a:t>
            </a:r>
            <a:r>
              <a:rPr lang="es-ES" dirty="0" smtClean="0"/>
              <a:t>; </a:t>
            </a:r>
          </a:p>
          <a:p>
            <a:pPr marL="457200" lvl="0" indent="-457200" algn="just">
              <a:buFont typeface="+mj-lt"/>
              <a:buAutoNum type="arabicPeriod"/>
            </a:pPr>
            <a:r>
              <a:rPr lang="es-ES" dirty="0" smtClean="0"/>
              <a:t>Inhabilitación </a:t>
            </a:r>
            <a:r>
              <a:rPr lang="es-ES" dirty="0"/>
              <a:t>para obtener subvenciones y ayudas públicas, para contratar con el sector público y para gozar de beneficios e incentivos fiscales o de la Seguridad Social, por un plazo que no pueda exceder de quince (15) años; o</a:t>
            </a:r>
            <a:r>
              <a:rPr lang="es-ES" dirty="0" smtClean="0"/>
              <a:t>, </a:t>
            </a:r>
          </a:p>
          <a:p>
            <a:pPr marL="457200" lvl="0" indent="-457200" algn="just">
              <a:buFont typeface="+mj-lt"/>
              <a:buAutoNum type="arabicPeriod"/>
            </a:pPr>
            <a:r>
              <a:rPr lang="es-ES" dirty="0" smtClean="0"/>
              <a:t>La </a:t>
            </a:r>
            <a:r>
              <a:rPr lang="es-ES" dirty="0"/>
              <a:t>intervención judicial para salvaguardar los derechos de los trabajadores o de los acreedores por el tiempo que se estime necesario, pero que no podrá exceder de cinco (5) años. Esta intervención puede ser total o parcial, poseerá el contenido que se fije en la resolución judicial y puede modificarse por el Órgano Jurisdiccional competente, tanto material como temporalmente, en atención a los informes que periódicamente realicen el interventor y el Ministerio Público (MP).</a:t>
            </a:r>
            <a:endParaRPr lang="es-HN" dirty="0"/>
          </a:p>
        </p:txBody>
      </p:sp>
    </p:spTree>
    <p:extLst>
      <p:ext uri="{BB962C8B-B14F-4D97-AF65-F5344CB8AC3E}">
        <p14:creationId xmlns:p14="http://schemas.microsoft.com/office/powerpoint/2010/main" val="3108540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184856"/>
            <a:ext cx="10058400" cy="4684238"/>
          </a:xfrm>
          <a:solidFill>
            <a:schemeClr val="bg1"/>
          </a:solidFill>
        </p:spPr>
        <p:txBody>
          <a:bodyPr/>
          <a:lstStyle/>
          <a:p>
            <a:pPr algn="just"/>
            <a:r>
              <a:rPr lang="es-ES" b="1" dirty="0"/>
              <a:t>ARTÍCULO 347.-	DEMOLICIÓN DE LO ILÍCITAMENTE CONSTRUIDO. </a:t>
            </a:r>
            <a:r>
              <a:rPr lang="es-ES" dirty="0"/>
              <a:t>El Órgano Jurisdiccional competente, mediante resolución motivada podrá ordenar a cargo del autor del hecho, la demolición de la obra y la restitución del suelo a su estado anterior, sin perjuicio de las indemnizaciones debidas a terceros de buena fe.</a:t>
            </a:r>
            <a:endParaRPr lang="es-HN" dirty="0"/>
          </a:p>
          <a:p>
            <a:pPr algn="just"/>
            <a:endParaRPr lang="es-HN" dirty="0"/>
          </a:p>
        </p:txBody>
      </p:sp>
    </p:spTree>
    <p:extLst>
      <p:ext uri="{BB962C8B-B14F-4D97-AF65-F5344CB8AC3E}">
        <p14:creationId xmlns:p14="http://schemas.microsoft.com/office/powerpoint/2010/main" val="151510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3817" t="29911" r="44646" b="21478"/>
          <a:stretch/>
        </p:blipFill>
        <p:spPr>
          <a:xfrm>
            <a:off x="3277570" y="1826550"/>
            <a:ext cx="6705601" cy="3556001"/>
          </a:xfrm>
          <a:prstGeom prst="rect">
            <a:avLst/>
          </a:prstGeom>
        </p:spPr>
      </p:pic>
    </p:spTree>
    <p:extLst>
      <p:ext uri="{BB962C8B-B14F-4D97-AF65-F5344CB8AC3E}">
        <p14:creationId xmlns:p14="http://schemas.microsoft.com/office/powerpoint/2010/main" val="169503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675249"/>
            <a:ext cx="10058400" cy="5193845"/>
          </a:xfrm>
          <a:solidFill>
            <a:schemeClr val="bg1"/>
          </a:solidFill>
        </p:spPr>
        <p:txBody>
          <a:bodyPr>
            <a:normAutofit/>
          </a:bodyPr>
          <a:lstStyle/>
          <a:p>
            <a:pPr algn="just"/>
            <a:r>
              <a:rPr lang="es-HN" b="1" dirty="0"/>
              <a:t>ARTÍCULO 299.- IMITACIÓN DE ALIMENTOS</a:t>
            </a:r>
            <a:r>
              <a:rPr lang="es-HN" b="1" dirty="0" smtClean="0"/>
              <a:t>, PRODUCTOS </a:t>
            </a:r>
            <a:r>
              <a:rPr lang="es-HN" b="1" dirty="0"/>
              <a:t>O SUSTANCIAS. </a:t>
            </a:r>
            <a:endParaRPr lang="es-HN" b="1" dirty="0" smtClean="0"/>
          </a:p>
          <a:p>
            <a:pPr algn="just"/>
            <a:r>
              <a:rPr lang="es-HN" dirty="0"/>
              <a:t>Quien fabrica, elabora</a:t>
            </a:r>
            <a:r>
              <a:rPr lang="es-HN" dirty="0" smtClean="0"/>
              <a:t>, produce</a:t>
            </a:r>
            <a:r>
              <a:rPr lang="es-HN" dirty="0"/>
              <a:t>, importa, exporta, suministra, recepte, intermedia</a:t>
            </a:r>
            <a:r>
              <a:rPr lang="es-HN" dirty="0" smtClean="0"/>
              <a:t>, comercializa</a:t>
            </a:r>
            <a:r>
              <a:rPr lang="es-HN" dirty="0"/>
              <a:t>, ofrece o pone en el mercado un </a:t>
            </a:r>
            <a:r>
              <a:rPr lang="es-HN" dirty="0" smtClean="0"/>
              <a:t>medicamento o </a:t>
            </a:r>
            <a:r>
              <a:rPr lang="es-HN" dirty="0"/>
              <a:t>fármaco, incluidos los de uso humano y veterinario, </a:t>
            </a:r>
            <a:r>
              <a:rPr lang="es-HN" dirty="0" smtClean="0"/>
              <a:t>así como </a:t>
            </a:r>
            <a:r>
              <a:rPr lang="es-HN" dirty="0"/>
              <a:t>los medicamentos en investigación, sustancia </a:t>
            </a:r>
            <a:r>
              <a:rPr lang="es-HN" dirty="0" smtClean="0"/>
              <a:t>activa, excipiente </a:t>
            </a:r>
            <a:r>
              <a:rPr lang="es-HN" dirty="0"/>
              <a:t>de dicho medicamento o un producto sanitario</a:t>
            </a:r>
            <a:r>
              <a:rPr lang="es-HN" dirty="0" smtClean="0"/>
              <a:t>, así </a:t>
            </a:r>
            <a:r>
              <a:rPr lang="es-HN" dirty="0"/>
              <a:t>como los accesorios, elementos o materiales que </a:t>
            </a:r>
            <a:r>
              <a:rPr lang="es-HN" dirty="0" smtClean="0"/>
              <a:t>sean esenciales </a:t>
            </a:r>
            <a:r>
              <a:rPr lang="es-HN" dirty="0"/>
              <a:t>para su integridad, de modo que se </a:t>
            </a:r>
            <a:r>
              <a:rPr lang="es-HN" dirty="0" smtClean="0"/>
              <a:t>presente engañosamente </a:t>
            </a:r>
            <a:r>
              <a:rPr lang="es-HN" dirty="0"/>
              <a:t>su identidad o naturaleza, incluidos, </a:t>
            </a:r>
            <a:r>
              <a:rPr lang="es-HN" dirty="0" smtClean="0"/>
              <a:t>en su </a:t>
            </a:r>
            <a:r>
              <a:rPr lang="es-HN" dirty="0"/>
              <a:t>caso, el envase y etiquetado, la fecha de caducidad, </a:t>
            </a:r>
            <a:r>
              <a:rPr lang="es-HN" dirty="0" smtClean="0"/>
              <a:t>el nombre </a:t>
            </a:r>
            <a:r>
              <a:rPr lang="es-HN" dirty="0"/>
              <a:t>o composición de cualquiera de sus componentes o </a:t>
            </a:r>
            <a:r>
              <a:rPr lang="es-HN" dirty="0" smtClean="0"/>
              <a:t>la dosificación </a:t>
            </a:r>
            <a:r>
              <a:rPr lang="es-HN" dirty="0"/>
              <a:t>de los mismos, su origen, incluidos el fabricante</a:t>
            </a:r>
            <a:r>
              <a:rPr lang="es-HN" dirty="0" smtClean="0"/>
              <a:t>, el </a:t>
            </a:r>
            <a:r>
              <a:rPr lang="es-HN" dirty="0"/>
              <a:t>país de fabricación, el país de origen y el titular de </a:t>
            </a:r>
            <a:r>
              <a:rPr lang="es-HN" dirty="0" smtClean="0"/>
              <a:t>la autorización </a:t>
            </a:r>
            <a:r>
              <a:rPr lang="es-HN" dirty="0"/>
              <a:t>de comercialización o de los documentos </a:t>
            </a:r>
            <a:r>
              <a:rPr lang="es-HN" dirty="0" smtClean="0"/>
              <a:t>de conformidad</a:t>
            </a:r>
            <a:r>
              <a:rPr lang="es-HN" dirty="0"/>
              <a:t>, los datos relativos al </a:t>
            </a:r>
            <a:r>
              <a:rPr lang="es-HN" dirty="0" smtClean="0"/>
              <a:t> cumplimiento </a:t>
            </a:r>
            <a:r>
              <a:rPr lang="es-HN" dirty="0"/>
              <a:t>de </a:t>
            </a:r>
            <a:r>
              <a:rPr lang="es-HN" dirty="0" smtClean="0"/>
              <a:t>requisitos o </a:t>
            </a:r>
            <a:r>
              <a:rPr lang="es-HN" dirty="0"/>
              <a:t>exigencias legales, licencias, documentos de </a:t>
            </a:r>
            <a:r>
              <a:rPr lang="es-HN" dirty="0" smtClean="0"/>
              <a:t>conformidad o </a:t>
            </a:r>
            <a:r>
              <a:rPr lang="es-HN" dirty="0"/>
              <a:t>autorizaciones o, su historial, </a:t>
            </a:r>
            <a:r>
              <a:rPr lang="es-HN" dirty="0" smtClean="0"/>
              <a:t> incluidos </a:t>
            </a:r>
            <a:r>
              <a:rPr lang="es-HN" dirty="0"/>
              <a:t>los registros </a:t>
            </a:r>
            <a:r>
              <a:rPr lang="es-HN" dirty="0" smtClean="0"/>
              <a:t>y documentos relativos  </a:t>
            </a:r>
            <a:r>
              <a:rPr lang="es-HN" dirty="0"/>
              <a:t>a los canales de distribución empleados, </a:t>
            </a:r>
            <a:r>
              <a:rPr lang="es-HN" dirty="0" smtClean="0"/>
              <a:t>siempre que </a:t>
            </a:r>
            <a:r>
              <a:rPr lang="es-HN" dirty="0"/>
              <a:t>estuvieran destinados al consumo público, al uso </a:t>
            </a:r>
            <a:r>
              <a:rPr lang="es-HN" dirty="0" smtClean="0"/>
              <a:t>por </a:t>
            </a:r>
            <a:r>
              <a:rPr lang="es-HN" dirty="0"/>
              <a:t>terceras personas y generen un riesgo para la </a:t>
            </a:r>
            <a:r>
              <a:rPr lang="es-HN" dirty="0" smtClean="0"/>
              <a:t>vida </a:t>
            </a:r>
            <a:r>
              <a:rPr lang="es-HN" dirty="0"/>
              <a:t>o peligro grave para la salud de las personas, </a:t>
            </a:r>
            <a:r>
              <a:rPr lang="es-HN" dirty="0" smtClean="0"/>
              <a:t>debe </a:t>
            </a:r>
            <a:r>
              <a:rPr lang="es-HN" dirty="0"/>
              <a:t>ser castigado con la pena de prisión de cinco (5</a:t>
            </a:r>
            <a:r>
              <a:rPr lang="es-HN" dirty="0" smtClean="0"/>
              <a:t>) </a:t>
            </a:r>
            <a:r>
              <a:rPr lang="es-HN" dirty="0"/>
              <a:t>a siete (7) años y multa de cien (100) a trescientos (300) </a:t>
            </a:r>
            <a:r>
              <a:rPr lang="es-HN" dirty="0" smtClean="0"/>
              <a:t>días</a:t>
            </a:r>
            <a:r>
              <a:rPr lang="es-HN" dirty="0"/>
              <a:t>. </a:t>
            </a:r>
          </a:p>
          <a:p>
            <a:pPr algn="just"/>
            <a:endParaRPr lang="es-HN" dirty="0"/>
          </a:p>
        </p:txBody>
      </p:sp>
    </p:spTree>
    <p:extLst>
      <p:ext uri="{BB962C8B-B14F-4D97-AF65-F5344CB8AC3E}">
        <p14:creationId xmlns:p14="http://schemas.microsoft.com/office/powerpoint/2010/main" val="150945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HN" dirty="0"/>
              <a:t>Las mismas penas se deben imponer a quien altera, al fabricarlo, elaborarlo o en un momento posterior, la cantidad, la dosis, la caducidad o la composición genuina, según lo autorizado o declarado, de cualquiera de los medicamentos, fármacos, excipientes, productos sanitarios, accesorios, elementos o materiales mencionados en el párrafo anterior o los adulterare de un modo que reduzca su seguridad, eficacia o calidad, generando un riesgo para la vida o la salud de las personas</a:t>
            </a:r>
            <a:r>
              <a:rPr lang="es-HN" dirty="0" smtClean="0"/>
              <a:t>.</a:t>
            </a:r>
          </a:p>
          <a:p>
            <a:pPr algn="just"/>
            <a:endParaRPr lang="es-HN" dirty="0"/>
          </a:p>
        </p:txBody>
      </p:sp>
      <p:pic>
        <p:nvPicPr>
          <p:cNvPr id="4" name="Imagen 3"/>
          <p:cNvPicPr>
            <a:picLocks noChangeAspect="1"/>
          </p:cNvPicPr>
          <p:nvPr/>
        </p:nvPicPr>
        <p:blipFill rotWithShape="1">
          <a:blip r:embed="rId2"/>
          <a:srcRect l="5226" t="34463" r="45876" b="24516"/>
          <a:stretch/>
        </p:blipFill>
        <p:spPr>
          <a:xfrm>
            <a:off x="3911313" y="3857414"/>
            <a:ext cx="4430333" cy="2089611"/>
          </a:xfrm>
          <a:prstGeom prst="rect">
            <a:avLst/>
          </a:prstGeom>
        </p:spPr>
      </p:pic>
    </p:spTree>
    <p:extLst>
      <p:ext uri="{BB962C8B-B14F-4D97-AF65-F5344CB8AC3E}">
        <p14:creationId xmlns:p14="http://schemas.microsoft.com/office/powerpoint/2010/main" val="4306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7127" y="296215"/>
            <a:ext cx="10058400" cy="5624395"/>
          </a:xfrm>
          <a:solidFill>
            <a:schemeClr val="bg1"/>
          </a:solidFill>
        </p:spPr>
        <p:txBody>
          <a:bodyPr/>
          <a:lstStyle/>
          <a:p>
            <a:pPr algn="just"/>
            <a:r>
              <a:rPr lang="es-ES" b="1" dirty="0"/>
              <a:t>ARTÍCULO 300.-	DELITO DE DOPAJE</a:t>
            </a:r>
            <a:r>
              <a:rPr lang="es-ES" b="1" dirty="0" smtClean="0"/>
              <a:t>.</a:t>
            </a:r>
          </a:p>
          <a:p>
            <a:pPr algn="just"/>
            <a:r>
              <a:rPr lang="es-ES" dirty="0"/>
              <a:t>Quien, sin justificación terapéutica, prescribe, proporciona, dispensa, suministra, administra, ofrece o facilita a deportistas federados no competitivos, deportistas no federados que practiquen el deporte por recreo o deportistas que participen en competiciones organizadas en Honduras por entidades deportivas, sustancias o grupos farmacológicos prohibidos, así como métodos no reglamentarios destinados a aumentar sus capacidades físicas o a modificar los resultados de las competiciones, que por su contenido, reiteración de la ingesta u otras circunstancias concurrentes, pongan en peligro la vida o la salud de los mismos, deben ser castigados con las penas de prisión de seis (6) meses a tres (3) años y multa de trescientos (300) a quinientos (500) días</a:t>
            </a:r>
            <a:r>
              <a:rPr lang="es-ES" dirty="0" smtClean="0"/>
              <a:t>.</a:t>
            </a:r>
          </a:p>
          <a:p>
            <a:pPr algn="just"/>
            <a:r>
              <a:rPr lang="es-ES" dirty="0" smtClean="0"/>
              <a:t>Se deben imponer las penas previstas en el párrafo anterior incrementadas en un tercio (1/3) cuando el delito se perpetra concurriendo alguna de las circunstancias siguientes: </a:t>
            </a:r>
            <a:endParaRPr lang="es-HN" dirty="0" smtClean="0"/>
          </a:p>
          <a:p>
            <a:pPr marL="457200" lvl="0" indent="-457200" algn="just">
              <a:buFont typeface="+mj-lt"/>
              <a:buAutoNum type="arabicPeriod"/>
            </a:pPr>
            <a:r>
              <a:rPr lang="es-ES" dirty="0" smtClean="0"/>
              <a:t>Empleo de violencia, engaño o intimidación; o,</a:t>
            </a:r>
          </a:p>
          <a:p>
            <a:pPr marL="457200" lvl="0" indent="-457200" algn="just">
              <a:buFont typeface="+mj-lt"/>
              <a:buAutoNum type="arabicPeriod"/>
            </a:pPr>
            <a:r>
              <a:rPr lang="es-ES" dirty="0" smtClean="0"/>
              <a:t>El responsable se hace valer de una relación de </a:t>
            </a:r>
          </a:p>
          <a:p>
            <a:pPr marL="0" lvl="0" indent="0" algn="just">
              <a:buNone/>
            </a:pPr>
            <a:r>
              <a:rPr lang="es-ES" dirty="0" smtClean="0"/>
              <a:t>superioridad laboral o profesional.</a:t>
            </a:r>
            <a:endParaRPr lang="es-HN" dirty="0"/>
          </a:p>
        </p:txBody>
      </p:sp>
      <p:pic>
        <p:nvPicPr>
          <p:cNvPr id="2" name="Imagen 1"/>
          <p:cNvPicPr>
            <a:picLocks noChangeAspect="1"/>
          </p:cNvPicPr>
          <p:nvPr/>
        </p:nvPicPr>
        <p:blipFill rotWithShape="1">
          <a:blip r:embed="rId2"/>
          <a:srcRect l="5226" t="33231" r="46668" b="18354"/>
          <a:stretch/>
        </p:blipFill>
        <p:spPr>
          <a:xfrm>
            <a:off x="7113169" y="3988780"/>
            <a:ext cx="4529334" cy="2562895"/>
          </a:xfrm>
          <a:prstGeom prst="rect">
            <a:avLst/>
          </a:prstGeom>
        </p:spPr>
      </p:pic>
    </p:spTree>
    <p:extLst>
      <p:ext uri="{BB962C8B-B14F-4D97-AF65-F5344CB8AC3E}">
        <p14:creationId xmlns:p14="http://schemas.microsoft.com/office/powerpoint/2010/main" val="126358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309093"/>
            <a:ext cx="10058400" cy="5560001"/>
          </a:xfrm>
          <a:solidFill>
            <a:schemeClr val="bg1"/>
          </a:solidFill>
        </p:spPr>
        <p:txBody>
          <a:bodyPr/>
          <a:lstStyle/>
          <a:p>
            <a:pPr algn="just"/>
            <a:r>
              <a:rPr lang="es-ES" b="1" dirty="0"/>
              <a:t>ARTÍCULO 301.-	ELABORACIÓN NO AUTORIZADA DE SUSTANCIAS NOCIVAS</a:t>
            </a:r>
            <a:r>
              <a:rPr lang="es-ES" b="1" dirty="0" smtClean="0"/>
              <a:t>.</a:t>
            </a:r>
          </a:p>
          <a:p>
            <a:pPr algn="just"/>
            <a:r>
              <a:rPr lang="es-ES" dirty="0"/>
              <a:t>Quien, fuera de los casos comprendidos en los artículos anteriores y sin hallarse debidamente autorizado, elabora sustancias nocivas para la salud o productos químicos que puedan causar estragos y los despache, suministre o comercie con ellos, debe ser castigado con la pena de prisión de seis (6) meses a tres (3) años y multa de ciento ochenta (180) a trescientos sesenta (360) </a:t>
            </a:r>
            <a:r>
              <a:rPr lang="es-ES" dirty="0" smtClean="0"/>
              <a:t>días.</a:t>
            </a:r>
          </a:p>
          <a:p>
            <a:pPr algn="just"/>
            <a:endParaRPr lang="es-ES" dirty="0"/>
          </a:p>
          <a:p>
            <a:pPr algn="just"/>
            <a:r>
              <a:rPr lang="es-ES" b="1" dirty="0"/>
              <a:t>ARTÍCULO 302.	DESPACHO O SUMINISTRO ILEGALES DE SUSTANCIAS NOCIVAS</a:t>
            </a:r>
            <a:r>
              <a:rPr lang="es-ES" b="1" dirty="0" smtClean="0"/>
              <a:t>.</a:t>
            </a:r>
          </a:p>
          <a:p>
            <a:pPr algn="just"/>
            <a:r>
              <a:rPr lang="es-ES" dirty="0"/>
              <a:t>Quien hallándose autorizado para el tráfico de las sustancias o productos a que se refiere el artículo anterior, los despacha o suministra sin cumplir con las formalidades previstas en las leyes y reglamentos respectivos, debe ser castigado con la pena de multa de ciento ochenta (180) a trescientos sesenta (360) días</a:t>
            </a:r>
            <a:r>
              <a:rPr lang="es-ES" dirty="0" smtClean="0"/>
              <a:t>.</a:t>
            </a:r>
            <a:endParaRPr lang="es-HN" dirty="0"/>
          </a:p>
        </p:txBody>
      </p:sp>
    </p:spTree>
    <p:extLst>
      <p:ext uri="{BB962C8B-B14F-4D97-AF65-F5344CB8AC3E}">
        <p14:creationId xmlns:p14="http://schemas.microsoft.com/office/powerpoint/2010/main" val="26059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96214"/>
            <a:ext cx="10058400" cy="5572880"/>
          </a:xfrm>
          <a:solidFill>
            <a:schemeClr val="bg1"/>
          </a:solidFill>
        </p:spPr>
        <p:txBody>
          <a:bodyPr/>
          <a:lstStyle/>
          <a:p>
            <a:pPr algn="just"/>
            <a:r>
              <a:rPr lang="es-ES" b="1" dirty="0"/>
              <a:t>ARTÍCULO 303.-	FALSIFICACIÓN DE DOCUMENTACIÓN PRECEPTIVA EN LA COMERCIALIZACIÓN DE MEDICAMENTOS</a:t>
            </a:r>
            <a:r>
              <a:rPr lang="es-ES" b="1" dirty="0" smtClean="0"/>
              <a:t>.</a:t>
            </a:r>
          </a:p>
          <a:p>
            <a:pPr algn="just"/>
            <a:r>
              <a:rPr lang="es-ES" dirty="0"/>
              <a:t>Quien elabora cualquier documento falso o de contenido falso referido a cualquiera de los medicamentos o fármacos, sustancias activas, excipientes, productos sanitarios, accesorios, elementos o materiales a que se refieren los artículos anteriores, incluidos su envase, etiquetado y modo de empleo, para cometer o facilitar la comisión de uno de los delitos previstos en dichos preceptos, debe ser castigado con las penas de prisión de uno (1) a tres (3) años y multa de cien (100) a  doscientos (200) días</a:t>
            </a:r>
            <a:r>
              <a:rPr lang="es-ES" dirty="0" smtClean="0"/>
              <a:t>.</a:t>
            </a:r>
          </a:p>
          <a:p>
            <a:pPr algn="just"/>
            <a:r>
              <a:rPr lang="es-ES" b="1" dirty="0"/>
              <a:t>ARTÍCULO 304.	AGRAVANTES ESPECÍFICAS</a:t>
            </a:r>
            <a:r>
              <a:rPr lang="es-ES" b="1" dirty="0" smtClean="0"/>
              <a:t>.</a:t>
            </a:r>
          </a:p>
          <a:p>
            <a:pPr algn="just"/>
            <a:r>
              <a:rPr lang="es-ES" dirty="0"/>
              <a:t>Se deben imponer las penas correspondientes incrementadas en un tercio (1/3) cuando el delito se comete concurriendo alguna de las circunstancias </a:t>
            </a:r>
            <a:r>
              <a:rPr lang="es-ES" dirty="0" smtClean="0"/>
              <a:t>siguientes: </a:t>
            </a:r>
          </a:p>
          <a:p>
            <a:pPr marL="457200" indent="-457200" algn="just">
              <a:buFont typeface="+mj-lt"/>
              <a:buAutoNum type="arabicPeriod"/>
            </a:pPr>
            <a:r>
              <a:rPr lang="es-ES" dirty="0" smtClean="0"/>
              <a:t>El </a:t>
            </a:r>
            <a:r>
              <a:rPr lang="es-ES" dirty="0"/>
              <a:t>culpable es autoridad, funcionario o empleado público, facultativo, profesional sanitario, docente, educador, entrenador físico o deportivo y obra en el ejercicio de su cargo, profesión u oficio;</a:t>
            </a:r>
            <a:endParaRPr lang="es-HN" dirty="0"/>
          </a:p>
        </p:txBody>
      </p:sp>
    </p:spTree>
    <p:extLst>
      <p:ext uri="{BB962C8B-B14F-4D97-AF65-F5344CB8AC3E}">
        <p14:creationId xmlns:p14="http://schemas.microsoft.com/office/powerpoint/2010/main" val="395375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7583" y="785611"/>
            <a:ext cx="10161431" cy="4954694"/>
          </a:xfrm>
          <a:solidFill>
            <a:schemeClr val="bg1"/>
          </a:solidFill>
        </p:spPr>
        <p:txBody>
          <a:bodyPr/>
          <a:lstStyle/>
          <a:p>
            <a:pPr marL="457200" lvl="0" indent="-457200" algn="just">
              <a:buFont typeface="+mj-lt"/>
              <a:buAutoNum type="arabicPeriod" startAt="2"/>
            </a:pPr>
            <a:r>
              <a:rPr lang="es-ES" dirty="0"/>
              <a:t>Los medicamentos o fármacos, sustancias activas, excipientes, productos sanitarios, accesorios, elementos o materiales referidos cuando se den las circunstancias </a:t>
            </a:r>
            <a:r>
              <a:rPr lang="es-ES" dirty="0" smtClean="0"/>
              <a:t>siguientes: </a:t>
            </a:r>
          </a:p>
          <a:p>
            <a:pPr marL="749808" lvl="1" indent="-457200" algn="just">
              <a:buFont typeface="+mj-lt"/>
              <a:buAutoNum type="alphaLcParenR"/>
            </a:pPr>
            <a:r>
              <a:rPr lang="es-ES" sz="2000" dirty="0" smtClean="0"/>
              <a:t>Se </a:t>
            </a:r>
            <a:r>
              <a:rPr lang="es-ES" sz="2000" dirty="0"/>
              <a:t>han ofrecido a través de medios de difusión a gran escala ya sean radiales, televisivas, escritos o digitales.  </a:t>
            </a:r>
            <a:endParaRPr lang="es-ES" sz="2000" dirty="0" smtClean="0"/>
          </a:p>
          <a:p>
            <a:pPr marL="749808" lvl="1" indent="-457200" algn="just">
              <a:buFont typeface="+mj-lt"/>
              <a:buAutoNum type="alphaLcParenR"/>
            </a:pPr>
            <a:r>
              <a:rPr lang="es-ES" sz="2000" dirty="0" smtClean="0"/>
              <a:t>Se </a:t>
            </a:r>
            <a:r>
              <a:rPr lang="es-ES" sz="2000" dirty="0"/>
              <a:t>han ofrecido o facilitado a menores de edad, personas con discapacidad, o personas especialmente vulnerables en relación con el producto facilitado.</a:t>
            </a:r>
            <a:endParaRPr lang="es-HN" dirty="0"/>
          </a:p>
          <a:p>
            <a:pPr algn="just"/>
            <a:r>
              <a:rPr lang="es-ES" dirty="0"/>
              <a:t> </a:t>
            </a:r>
            <a:endParaRPr lang="es-HN" dirty="0"/>
          </a:p>
          <a:p>
            <a:pPr marL="457200" indent="-457200" algn="just">
              <a:buFont typeface="+mj-lt"/>
              <a:buAutoNum type="arabicPeriod" startAt="3"/>
            </a:pPr>
            <a:r>
              <a:rPr lang="es-ES" dirty="0" smtClean="0"/>
              <a:t>Los </a:t>
            </a:r>
            <a:r>
              <a:rPr lang="es-ES" dirty="0"/>
              <a:t>hechos se han realizado en establecimientos públicos o privados por los responsables o empleados de los mismos.</a:t>
            </a:r>
            <a:endParaRPr lang="es-HN" dirty="0"/>
          </a:p>
          <a:p>
            <a:pPr algn="just"/>
            <a:endParaRPr lang="es-HN" dirty="0"/>
          </a:p>
        </p:txBody>
      </p:sp>
    </p:spTree>
    <p:extLst>
      <p:ext uri="{BB962C8B-B14F-4D97-AF65-F5344CB8AC3E}">
        <p14:creationId xmlns:p14="http://schemas.microsoft.com/office/powerpoint/2010/main" val="1398390772"/>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511</TotalTime>
  <Words>1163</Words>
  <Application>Microsoft Office PowerPoint</Application>
  <PresentationFormat>Panorámica</PresentationFormat>
  <Paragraphs>172</Paragraphs>
  <Slides>36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Calibri</vt:lpstr>
      <vt:lpstr>Calibri Light</vt:lpstr>
      <vt:lpstr>Wingdings</vt:lpstr>
      <vt:lpstr>Retrospección</vt:lpstr>
      <vt:lpstr>Diplomado nuevo código penal</vt:lpstr>
      <vt:lpstr>Temario a Desarrollar</vt:lpstr>
      <vt:lpstr>DELITOS CONTRA LA SALUD PÚBLICA</vt:lpstr>
      <vt:lpstr>Presentación de PowerPoint</vt:lpstr>
      <vt:lpstr>Presentación de PowerPoint</vt:lpstr>
      <vt:lpstr>Presentación de PowerPoint</vt:lpstr>
      <vt:lpstr>Presentación de PowerPoint</vt:lpstr>
      <vt:lpstr>Presentación de PowerPoint</vt:lpstr>
      <vt:lpstr>Presentación de PowerPoint</vt:lpstr>
      <vt:lpstr>CAPÍTULO II: DELITOS RELATIVOS A ALIMENTOS O PRODUCTOS DESTINADOS AL CONSUMO </vt:lpstr>
      <vt:lpstr>Presentación de PowerPoint</vt:lpstr>
      <vt:lpstr>Presentación de PowerPoint</vt:lpstr>
      <vt:lpstr>CAPÍTULO III: DISPOSICIONES COMUNES  </vt:lpstr>
      <vt:lpstr>Presentación de PowerPoint</vt:lpstr>
      <vt:lpstr>CAPÍTULO IV: DELITOS DE TRÁFICO DE  DROGAS Y PRECURSORES</vt:lpstr>
      <vt:lpstr>Presentación de PowerPoint</vt:lpstr>
      <vt:lpstr>Presentación de PowerPoint</vt:lpstr>
      <vt:lpstr>Presentación de PowerPoint</vt:lpstr>
      <vt:lpstr>Presentación de PowerPoint</vt:lpstr>
      <vt:lpstr>Presentación de PowerPoint</vt:lpstr>
      <vt:lpstr>Presentación de PowerPoint</vt:lpstr>
      <vt:lpstr>DELITOS CONTRA LA SEGURIDAD VIAL </vt:lpstr>
      <vt:lpstr>DELITOS CONTRA EL MEDIO AMBIENTE CAPÍTULO I: DELITOS CONTRA EL EQUILIBRIO DE LOS ECOSISTEMAS </vt:lpstr>
      <vt:lpstr>Presentación de PowerPoint</vt:lpstr>
      <vt:lpstr>CAPÍTULO II: DELITOS CONTRA LA DIVERSIDAD BIOLÓGICA</vt:lpstr>
      <vt:lpstr>Presentación de PowerPoint</vt:lpstr>
      <vt:lpstr>Presentación de PowerPoint</vt:lpstr>
      <vt:lpstr>Presentación de PowerPoint</vt:lpstr>
      <vt:lpstr>DELITOS CONTRA EL BIENESTAR ANIMAL </vt:lpstr>
      <vt:lpstr>Presentación de PowerPoint</vt:lpstr>
      <vt:lpstr>DELITOS URBANÍSTICOS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Diplomado nuevo código penal</dc:title>
  <dc:creator>capacitacion</dc:creator>
  <cp:lastModifiedBy>capacitacion</cp:lastModifiedBy>
  <cp:revision>34</cp:revision>
  <dcterms:created xsi:type="dcterms:W3CDTF">2019-07-02T15:04:55Z</dcterms:created>
  <dcterms:modified xsi:type="dcterms:W3CDTF">2019-07-08T20:35:23Z</dcterms:modified>
</cp:coreProperties>
</file>