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07" r:id="rId2"/>
    <p:sldId id="280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74" r:id="rId19"/>
    <p:sldId id="273" r:id="rId20"/>
    <p:sldId id="275" r:id="rId21"/>
    <p:sldId id="306" r:id="rId22"/>
    <p:sldId id="276" r:id="rId23"/>
    <p:sldId id="309" r:id="rId24"/>
    <p:sldId id="310" r:id="rId25"/>
    <p:sldId id="281" r:id="rId26"/>
    <p:sldId id="284" r:id="rId27"/>
    <p:sldId id="283" r:id="rId28"/>
    <p:sldId id="282" r:id="rId29"/>
    <p:sldId id="285" r:id="rId30"/>
    <p:sldId id="286" r:id="rId31"/>
    <p:sldId id="287" r:id="rId32"/>
    <p:sldId id="291" r:id="rId33"/>
    <p:sldId id="290" r:id="rId34"/>
    <p:sldId id="289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45" autoAdjust="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7E27C-9C27-4553-8987-B2A5DF28B44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C1B6CE1-35B4-459A-90F0-2E99EF69CC52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S" sz="1600" dirty="0" smtClean="0"/>
            <a:t>Ganado mayor con un valor superior a Cinco Mil Lempiras (L.5,000), debe ser castigado con la pena de prisión de 2-4 años</a:t>
          </a:r>
          <a:endParaRPr lang="es-HN" sz="1600" dirty="0"/>
        </a:p>
      </dgm:t>
    </dgm:pt>
    <dgm:pt modelId="{C4C09780-14A4-4B81-BA56-1921CBE6BC54}" type="parTrans" cxnId="{68B07F7A-ACED-4B3B-83F1-C85AF923043F}">
      <dgm:prSet/>
      <dgm:spPr/>
      <dgm:t>
        <a:bodyPr/>
        <a:lstStyle/>
        <a:p>
          <a:endParaRPr lang="es-HN"/>
        </a:p>
      </dgm:t>
    </dgm:pt>
    <dgm:pt modelId="{E9D6DAE7-266A-4755-A7BC-FA6CC7AD3142}" type="sibTrans" cxnId="{68B07F7A-ACED-4B3B-83F1-C85AF923043F}">
      <dgm:prSet/>
      <dgm:spPr/>
      <dgm:t>
        <a:bodyPr/>
        <a:lstStyle/>
        <a:p>
          <a:endParaRPr lang="es-HN"/>
        </a:p>
      </dgm:t>
    </dgm:pt>
    <dgm:pt modelId="{96995DB2-2753-421F-A4B9-04830B8FF68E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endParaRPr lang="es-SV" sz="1400" dirty="0" smtClean="0"/>
        </a:p>
        <a:p>
          <a:pPr algn="just"/>
          <a:r>
            <a:rPr lang="es-SV" sz="1600" dirty="0" smtClean="0"/>
            <a:t>Quien con fines comerciales, transporte, almacene, empaque, transforme o transfiera productos de origen marino, terrestre o acuícolas, sin los documentos exigibles al caso y sin haber acreditado de otro modo la autorización para realizar las operaciones anteriores, debe ser sancionado con la pena de prisión de (1) a (3)  .</a:t>
          </a:r>
          <a:endParaRPr lang="es-HN" sz="1200" dirty="0"/>
        </a:p>
      </dgm:t>
    </dgm:pt>
    <dgm:pt modelId="{94E4D1B3-8CD0-413B-8697-E885054BA775}" type="parTrans" cxnId="{AB7953BB-9523-4C60-BEB7-3D62F027D4A6}">
      <dgm:prSet/>
      <dgm:spPr/>
      <dgm:t>
        <a:bodyPr/>
        <a:lstStyle/>
        <a:p>
          <a:endParaRPr lang="es-HN"/>
        </a:p>
      </dgm:t>
    </dgm:pt>
    <dgm:pt modelId="{7C57D295-69D9-4DB9-8C42-3EAC5579635F}" type="sibTrans" cxnId="{AB7953BB-9523-4C60-BEB7-3D62F027D4A6}">
      <dgm:prSet/>
      <dgm:spPr/>
      <dgm:t>
        <a:bodyPr/>
        <a:lstStyle/>
        <a:p>
          <a:endParaRPr lang="es-HN"/>
        </a:p>
      </dgm:t>
    </dgm:pt>
    <dgm:pt modelId="{C52618B1-D07F-4F15-8490-448104541D3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600" dirty="0" smtClean="0"/>
            <a:t>Ganado menor con un valor superior a Diez Mil Lempiras (L.10,000), debe ser castigado con la pena de prisión de 1 a 3 años</a:t>
          </a:r>
          <a:endParaRPr lang="es-HN" sz="1600" dirty="0"/>
        </a:p>
      </dgm:t>
    </dgm:pt>
    <dgm:pt modelId="{1284FD90-3E2A-4333-9CD2-79724686883C}" type="sibTrans" cxnId="{42F427D2-C11D-46EF-ABED-83CC52F3ADFD}">
      <dgm:prSet/>
      <dgm:spPr/>
      <dgm:t>
        <a:bodyPr/>
        <a:lstStyle/>
        <a:p>
          <a:endParaRPr lang="es-HN"/>
        </a:p>
      </dgm:t>
    </dgm:pt>
    <dgm:pt modelId="{493980EC-C4C6-4517-9DDB-3F99CD315BCB}" type="parTrans" cxnId="{42F427D2-C11D-46EF-ABED-83CC52F3ADFD}">
      <dgm:prSet/>
      <dgm:spPr/>
      <dgm:t>
        <a:bodyPr/>
        <a:lstStyle/>
        <a:p>
          <a:endParaRPr lang="es-HN"/>
        </a:p>
      </dgm:t>
    </dgm:pt>
    <dgm:pt modelId="{7776E348-459F-42CC-8D8F-71EF43EE1DA0}" type="pres">
      <dgm:prSet presAssocID="{6607E27C-9C27-4553-8987-B2A5DF28B448}" presName="Name0" presStyleCnt="0">
        <dgm:presLayoutVars>
          <dgm:dir/>
          <dgm:resizeHandles val="exact"/>
        </dgm:presLayoutVars>
      </dgm:prSet>
      <dgm:spPr/>
    </dgm:pt>
    <dgm:pt modelId="{2E7B2334-6428-481B-83A8-1F53114FB398}" type="pres">
      <dgm:prSet presAssocID="{6607E27C-9C27-4553-8987-B2A5DF28B448}" presName="fgShape" presStyleLbl="fgShp" presStyleIdx="0" presStyleCnt="1" custFlipVert="0" custFlipHor="0" custScaleX="3804" custScaleY="8491" custLinFactNeighborX="-15217" custLinFactNeighborY="0"/>
      <dgm:spPr/>
    </dgm:pt>
    <dgm:pt modelId="{B959D9C6-1024-4548-8F7D-8885B8957981}" type="pres">
      <dgm:prSet presAssocID="{6607E27C-9C27-4553-8987-B2A5DF28B448}" presName="linComp" presStyleCnt="0"/>
      <dgm:spPr/>
    </dgm:pt>
    <dgm:pt modelId="{32B14697-D737-41C0-A0BC-A60C0CE90B4A}" type="pres">
      <dgm:prSet presAssocID="{0C1B6CE1-35B4-459A-90F0-2E99EF69CC52}" presName="compNode" presStyleCnt="0"/>
      <dgm:spPr/>
    </dgm:pt>
    <dgm:pt modelId="{41888C85-FE34-4B89-BB6D-B15CCE41CD07}" type="pres">
      <dgm:prSet presAssocID="{0C1B6CE1-35B4-459A-90F0-2E99EF69CC52}" presName="bkgdShape" presStyleLbl="node1" presStyleIdx="0" presStyleCnt="3"/>
      <dgm:spPr/>
      <dgm:t>
        <a:bodyPr/>
        <a:lstStyle/>
        <a:p>
          <a:endParaRPr lang="es-HN"/>
        </a:p>
      </dgm:t>
    </dgm:pt>
    <dgm:pt modelId="{EC36DE35-774C-4BDA-A8FA-1C34B8C8C47E}" type="pres">
      <dgm:prSet presAssocID="{0C1B6CE1-35B4-459A-90F0-2E99EF69CC5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4D48819-AE38-4155-9331-15FE4BD5BE38}" type="pres">
      <dgm:prSet presAssocID="{0C1B6CE1-35B4-459A-90F0-2E99EF69CC52}" presName="invisiNode" presStyleLbl="node1" presStyleIdx="0" presStyleCnt="3"/>
      <dgm:spPr/>
    </dgm:pt>
    <dgm:pt modelId="{7BAD7845-86DE-40C1-8C30-70B9720252E6}" type="pres">
      <dgm:prSet presAssocID="{0C1B6CE1-35B4-459A-90F0-2E99EF69CC5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90366D-0261-48AF-A54B-4EC5448874DB}" type="pres">
      <dgm:prSet presAssocID="{E9D6DAE7-266A-4755-A7BC-FA6CC7AD3142}" presName="sibTrans" presStyleLbl="sibTrans2D1" presStyleIdx="0" presStyleCnt="0"/>
      <dgm:spPr/>
      <dgm:t>
        <a:bodyPr/>
        <a:lstStyle/>
        <a:p>
          <a:endParaRPr lang="es-HN"/>
        </a:p>
      </dgm:t>
    </dgm:pt>
    <dgm:pt modelId="{0B78839E-1AFD-476F-9EBF-22FE7B9A9DA3}" type="pres">
      <dgm:prSet presAssocID="{C52618B1-D07F-4F15-8490-448104541D36}" presName="compNode" presStyleCnt="0"/>
      <dgm:spPr/>
    </dgm:pt>
    <dgm:pt modelId="{60D318F8-11D4-4CF0-AE36-B6C3BD8D11E7}" type="pres">
      <dgm:prSet presAssocID="{C52618B1-D07F-4F15-8490-448104541D36}" presName="bkgdShape" presStyleLbl="node1" presStyleIdx="1" presStyleCnt="3" custLinFactNeighborX="0" custLinFactNeighborY="385"/>
      <dgm:spPr/>
      <dgm:t>
        <a:bodyPr/>
        <a:lstStyle/>
        <a:p>
          <a:endParaRPr lang="es-HN"/>
        </a:p>
      </dgm:t>
    </dgm:pt>
    <dgm:pt modelId="{38C92DAE-E585-4033-9818-C016FD15AD9E}" type="pres">
      <dgm:prSet presAssocID="{C52618B1-D07F-4F15-8490-448104541D3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5095AAA6-B952-4DB3-8AE5-41B1F3DEA930}" type="pres">
      <dgm:prSet presAssocID="{C52618B1-D07F-4F15-8490-448104541D36}" presName="invisiNode" presStyleLbl="node1" presStyleIdx="1" presStyleCnt="3"/>
      <dgm:spPr/>
    </dgm:pt>
    <dgm:pt modelId="{8B9A8A29-0919-4D00-8F50-9EA1EF2B4495}" type="pres">
      <dgm:prSet presAssocID="{C52618B1-D07F-4F15-8490-448104541D3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A92BB25-2F8B-4511-AFA6-7D8B1E4120AB}" type="pres">
      <dgm:prSet presAssocID="{1284FD90-3E2A-4333-9CD2-79724686883C}" presName="sibTrans" presStyleLbl="sibTrans2D1" presStyleIdx="0" presStyleCnt="0"/>
      <dgm:spPr/>
      <dgm:t>
        <a:bodyPr/>
        <a:lstStyle/>
        <a:p>
          <a:endParaRPr lang="es-HN"/>
        </a:p>
      </dgm:t>
    </dgm:pt>
    <dgm:pt modelId="{C58CA753-5D04-4C8D-AD01-665903C27A3E}" type="pres">
      <dgm:prSet presAssocID="{96995DB2-2753-421F-A4B9-04830B8FF68E}" presName="compNode" presStyleCnt="0"/>
      <dgm:spPr/>
    </dgm:pt>
    <dgm:pt modelId="{5CFD06AD-2736-4C55-B735-6F378FA5061A}" type="pres">
      <dgm:prSet presAssocID="{96995DB2-2753-421F-A4B9-04830B8FF68E}" presName="bkgdShape" presStyleLbl="node1" presStyleIdx="2" presStyleCnt="3" custLinFactNeighborX="572" custLinFactNeighborY="385"/>
      <dgm:spPr/>
      <dgm:t>
        <a:bodyPr/>
        <a:lstStyle/>
        <a:p>
          <a:endParaRPr lang="es-HN"/>
        </a:p>
      </dgm:t>
    </dgm:pt>
    <dgm:pt modelId="{3F876FD2-3C86-4D8B-BB42-542984A1E6E8}" type="pres">
      <dgm:prSet presAssocID="{96995DB2-2753-421F-A4B9-04830B8FF68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AABCB11-8460-4DAA-9478-C9CCAB683B83}" type="pres">
      <dgm:prSet presAssocID="{96995DB2-2753-421F-A4B9-04830B8FF68E}" presName="invisiNode" presStyleLbl="node1" presStyleIdx="2" presStyleCnt="3"/>
      <dgm:spPr/>
    </dgm:pt>
    <dgm:pt modelId="{CBF0C963-C45B-4089-A310-8783FE073379}" type="pres">
      <dgm:prSet presAssocID="{96995DB2-2753-421F-A4B9-04830B8FF68E}" presName="imagNode" presStyleLbl="fgImgPlace1" presStyleIdx="2" presStyleCnt="3" custAng="0" custScaleY="78544" custLinFactNeighborX="3299" custLinFactNeighborY="-333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HN"/>
        </a:p>
      </dgm:t>
    </dgm:pt>
  </dgm:ptLst>
  <dgm:cxnLst>
    <dgm:cxn modelId="{F5FE47E6-133D-4C4B-B7E3-494B9FE90EC2}" type="presOf" srcId="{0C1B6CE1-35B4-459A-90F0-2E99EF69CC52}" destId="{41888C85-FE34-4B89-BB6D-B15CCE41CD07}" srcOrd="0" destOrd="0" presId="urn:microsoft.com/office/officeart/2005/8/layout/hList7"/>
    <dgm:cxn modelId="{3D548172-0F82-4CDC-823A-369729077BEC}" type="presOf" srcId="{1284FD90-3E2A-4333-9CD2-79724686883C}" destId="{9A92BB25-2F8B-4511-AFA6-7D8B1E4120AB}" srcOrd="0" destOrd="0" presId="urn:microsoft.com/office/officeart/2005/8/layout/hList7"/>
    <dgm:cxn modelId="{657EC1DF-DEB1-4D91-9B80-7AFCD94D2F4C}" type="presOf" srcId="{C52618B1-D07F-4F15-8490-448104541D36}" destId="{38C92DAE-E585-4033-9818-C016FD15AD9E}" srcOrd="1" destOrd="0" presId="urn:microsoft.com/office/officeart/2005/8/layout/hList7"/>
    <dgm:cxn modelId="{4BE110AE-CEC2-4A3E-9999-09EE9BEA62A1}" type="presOf" srcId="{C52618B1-D07F-4F15-8490-448104541D36}" destId="{60D318F8-11D4-4CF0-AE36-B6C3BD8D11E7}" srcOrd="0" destOrd="0" presId="urn:microsoft.com/office/officeart/2005/8/layout/hList7"/>
    <dgm:cxn modelId="{42F427D2-C11D-46EF-ABED-83CC52F3ADFD}" srcId="{6607E27C-9C27-4553-8987-B2A5DF28B448}" destId="{C52618B1-D07F-4F15-8490-448104541D36}" srcOrd="1" destOrd="0" parTransId="{493980EC-C4C6-4517-9DDB-3F99CD315BCB}" sibTransId="{1284FD90-3E2A-4333-9CD2-79724686883C}"/>
    <dgm:cxn modelId="{68B76B79-C7AC-45AB-8EB3-85ABBE0557E2}" type="presOf" srcId="{96995DB2-2753-421F-A4B9-04830B8FF68E}" destId="{3F876FD2-3C86-4D8B-BB42-542984A1E6E8}" srcOrd="1" destOrd="0" presId="urn:microsoft.com/office/officeart/2005/8/layout/hList7"/>
    <dgm:cxn modelId="{19ABA3A9-51E8-4440-81EF-5EB2FABD36E3}" type="presOf" srcId="{0C1B6CE1-35B4-459A-90F0-2E99EF69CC52}" destId="{EC36DE35-774C-4BDA-A8FA-1C34B8C8C47E}" srcOrd="1" destOrd="0" presId="urn:microsoft.com/office/officeart/2005/8/layout/hList7"/>
    <dgm:cxn modelId="{4B84AF6C-6029-40E6-BD18-DCB38961FBE3}" type="presOf" srcId="{6607E27C-9C27-4553-8987-B2A5DF28B448}" destId="{7776E348-459F-42CC-8D8F-71EF43EE1DA0}" srcOrd="0" destOrd="0" presId="urn:microsoft.com/office/officeart/2005/8/layout/hList7"/>
    <dgm:cxn modelId="{1CFAEB48-3F86-454C-B95C-FCE4AB9587E0}" type="presOf" srcId="{96995DB2-2753-421F-A4B9-04830B8FF68E}" destId="{5CFD06AD-2736-4C55-B735-6F378FA5061A}" srcOrd="0" destOrd="0" presId="urn:microsoft.com/office/officeart/2005/8/layout/hList7"/>
    <dgm:cxn modelId="{A059EBBA-56F5-452F-B20C-D6C5BC64DD17}" type="presOf" srcId="{E9D6DAE7-266A-4755-A7BC-FA6CC7AD3142}" destId="{5690366D-0261-48AF-A54B-4EC5448874DB}" srcOrd="0" destOrd="0" presId="urn:microsoft.com/office/officeart/2005/8/layout/hList7"/>
    <dgm:cxn modelId="{AB7953BB-9523-4C60-BEB7-3D62F027D4A6}" srcId="{6607E27C-9C27-4553-8987-B2A5DF28B448}" destId="{96995DB2-2753-421F-A4B9-04830B8FF68E}" srcOrd="2" destOrd="0" parTransId="{94E4D1B3-8CD0-413B-8697-E885054BA775}" sibTransId="{7C57D295-69D9-4DB9-8C42-3EAC5579635F}"/>
    <dgm:cxn modelId="{68B07F7A-ACED-4B3B-83F1-C85AF923043F}" srcId="{6607E27C-9C27-4553-8987-B2A5DF28B448}" destId="{0C1B6CE1-35B4-459A-90F0-2E99EF69CC52}" srcOrd="0" destOrd="0" parTransId="{C4C09780-14A4-4B81-BA56-1921CBE6BC54}" sibTransId="{E9D6DAE7-266A-4755-A7BC-FA6CC7AD3142}"/>
    <dgm:cxn modelId="{9BFF831C-92B1-429E-90AD-8C5C0DF9927D}" type="presParOf" srcId="{7776E348-459F-42CC-8D8F-71EF43EE1DA0}" destId="{2E7B2334-6428-481B-83A8-1F53114FB398}" srcOrd="0" destOrd="0" presId="urn:microsoft.com/office/officeart/2005/8/layout/hList7"/>
    <dgm:cxn modelId="{069E6329-798D-4C3A-B1FE-28AA6F2A6972}" type="presParOf" srcId="{7776E348-459F-42CC-8D8F-71EF43EE1DA0}" destId="{B959D9C6-1024-4548-8F7D-8885B8957981}" srcOrd="1" destOrd="0" presId="urn:microsoft.com/office/officeart/2005/8/layout/hList7"/>
    <dgm:cxn modelId="{2F2C7C82-A814-4B50-B6F8-184C3D42CB3A}" type="presParOf" srcId="{B959D9C6-1024-4548-8F7D-8885B8957981}" destId="{32B14697-D737-41C0-A0BC-A60C0CE90B4A}" srcOrd="0" destOrd="0" presId="urn:microsoft.com/office/officeart/2005/8/layout/hList7"/>
    <dgm:cxn modelId="{417235B2-3F24-4C8E-8E1C-D0C7A9D73A02}" type="presParOf" srcId="{32B14697-D737-41C0-A0BC-A60C0CE90B4A}" destId="{41888C85-FE34-4B89-BB6D-B15CCE41CD07}" srcOrd="0" destOrd="0" presId="urn:microsoft.com/office/officeart/2005/8/layout/hList7"/>
    <dgm:cxn modelId="{FAAC9B6F-CA6C-43B0-84B2-179A7C81FA40}" type="presParOf" srcId="{32B14697-D737-41C0-A0BC-A60C0CE90B4A}" destId="{EC36DE35-774C-4BDA-A8FA-1C34B8C8C47E}" srcOrd="1" destOrd="0" presId="urn:microsoft.com/office/officeart/2005/8/layout/hList7"/>
    <dgm:cxn modelId="{CFCAE0ED-F566-48ED-AF86-12BC9ECAC257}" type="presParOf" srcId="{32B14697-D737-41C0-A0BC-A60C0CE90B4A}" destId="{A4D48819-AE38-4155-9331-15FE4BD5BE38}" srcOrd="2" destOrd="0" presId="urn:microsoft.com/office/officeart/2005/8/layout/hList7"/>
    <dgm:cxn modelId="{C349EC79-0735-4AA8-89E2-1E36063A3CC6}" type="presParOf" srcId="{32B14697-D737-41C0-A0BC-A60C0CE90B4A}" destId="{7BAD7845-86DE-40C1-8C30-70B9720252E6}" srcOrd="3" destOrd="0" presId="urn:microsoft.com/office/officeart/2005/8/layout/hList7"/>
    <dgm:cxn modelId="{4DB97140-C914-4E71-965A-6BDF0FB9784B}" type="presParOf" srcId="{B959D9C6-1024-4548-8F7D-8885B8957981}" destId="{5690366D-0261-48AF-A54B-4EC5448874DB}" srcOrd="1" destOrd="0" presId="urn:microsoft.com/office/officeart/2005/8/layout/hList7"/>
    <dgm:cxn modelId="{9A2679DF-EFDB-4E57-9549-D6D73949693B}" type="presParOf" srcId="{B959D9C6-1024-4548-8F7D-8885B8957981}" destId="{0B78839E-1AFD-476F-9EBF-22FE7B9A9DA3}" srcOrd="2" destOrd="0" presId="urn:microsoft.com/office/officeart/2005/8/layout/hList7"/>
    <dgm:cxn modelId="{824101A4-A73C-41E0-AA81-9658AEED6C2B}" type="presParOf" srcId="{0B78839E-1AFD-476F-9EBF-22FE7B9A9DA3}" destId="{60D318F8-11D4-4CF0-AE36-B6C3BD8D11E7}" srcOrd="0" destOrd="0" presId="urn:microsoft.com/office/officeart/2005/8/layout/hList7"/>
    <dgm:cxn modelId="{0FC445EA-78B6-496F-9EF3-7E95DCAE9E55}" type="presParOf" srcId="{0B78839E-1AFD-476F-9EBF-22FE7B9A9DA3}" destId="{38C92DAE-E585-4033-9818-C016FD15AD9E}" srcOrd="1" destOrd="0" presId="urn:microsoft.com/office/officeart/2005/8/layout/hList7"/>
    <dgm:cxn modelId="{CE50E310-79B4-4966-8433-8846E295B2BD}" type="presParOf" srcId="{0B78839E-1AFD-476F-9EBF-22FE7B9A9DA3}" destId="{5095AAA6-B952-4DB3-8AE5-41B1F3DEA930}" srcOrd="2" destOrd="0" presId="urn:microsoft.com/office/officeart/2005/8/layout/hList7"/>
    <dgm:cxn modelId="{193AA582-D58C-41C1-B892-18890ED03AC7}" type="presParOf" srcId="{0B78839E-1AFD-476F-9EBF-22FE7B9A9DA3}" destId="{8B9A8A29-0919-4D00-8F50-9EA1EF2B4495}" srcOrd="3" destOrd="0" presId="urn:microsoft.com/office/officeart/2005/8/layout/hList7"/>
    <dgm:cxn modelId="{26BCFB08-D5A9-4461-8A45-11D2A207BFB8}" type="presParOf" srcId="{B959D9C6-1024-4548-8F7D-8885B8957981}" destId="{9A92BB25-2F8B-4511-AFA6-7D8B1E4120AB}" srcOrd="3" destOrd="0" presId="urn:microsoft.com/office/officeart/2005/8/layout/hList7"/>
    <dgm:cxn modelId="{423D6872-A8D3-4087-A808-3171991BB9F2}" type="presParOf" srcId="{B959D9C6-1024-4548-8F7D-8885B8957981}" destId="{C58CA753-5D04-4C8D-AD01-665903C27A3E}" srcOrd="4" destOrd="0" presId="urn:microsoft.com/office/officeart/2005/8/layout/hList7"/>
    <dgm:cxn modelId="{D33DA2DD-1980-4425-A7C9-8130C306CBA4}" type="presParOf" srcId="{C58CA753-5D04-4C8D-AD01-665903C27A3E}" destId="{5CFD06AD-2736-4C55-B735-6F378FA5061A}" srcOrd="0" destOrd="0" presId="urn:microsoft.com/office/officeart/2005/8/layout/hList7"/>
    <dgm:cxn modelId="{9FF428B4-D882-41DE-A4F4-1EB5EC97C096}" type="presParOf" srcId="{C58CA753-5D04-4C8D-AD01-665903C27A3E}" destId="{3F876FD2-3C86-4D8B-BB42-542984A1E6E8}" srcOrd="1" destOrd="0" presId="urn:microsoft.com/office/officeart/2005/8/layout/hList7"/>
    <dgm:cxn modelId="{EE9F39AE-BCFB-4BF2-9ED2-5550E5931D07}" type="presParOf" srcId="{C58CA753-5D04-4C8D-AD01-665903C27A3E}" destId="{0AABCB11-8460-4DAA-9478-C9CCAB683B83}" srcOrd="2" destOrd="0" presId="urn:microsoft.com/office/officeart/2005/8/layout/hList7"/>
    <dgm:cxn modelId="{94AB0BD4-CA10-4907-B70A-3AE727FFBF13}" type="presParOf" srcId="{C58CA753-5D04-4C8D-AD01-665903C27A3E}" destId="{CBF0C963-C45B-4089-A310-8783FE07337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4EC26-B6D6-4CE5-B7CF-5E906410769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HN"/>
        </a:p>
      </dgm:t>
    </dgm:pt>
    <dgm:pt modelId="{3923ED17-8086-4FC9-A985-009307B27A6A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S" b="1" dirty="0" smtClean="0"/>
            <a:t>ROBO CON FUERZA. </a:t>
          </a:r>
          <a:r>
            <a:rPr lang="es-ES" dirty="0" smtClean="0"/>
            <a:t>Quien con ánimo de lucro, se apodera de cosa mueble ajena utilizando fuerza en las cosas, debe ser castigado con la pena de prisión de 2-4 años. </a:t>
          </a:r>
          <a:endParaRPr lang="es-HN" dirty="0"/>
        </a:p>
      </dgm:t>
    </dgm:pt>
    <dgm:pt modelId="{3AF43A7B-D5E7-483E-A4DC-27529CCA8411}" type="parTrans" cxnId="{69FCE916-8779-4277-ADC2-7332FB156B69}">
      <dgm:prSet/>
      <dgm:spPr/>
      <dgm:t>
        <a:bodyPr/>
        <a:lstStyle/>
        <a:p>
          <a:endParaRPr lang="es-HN"/>
        </a:p>
      </dgm:t>
    </dgm:pt>
    <dgm:pt modelId="{FF51CC96-5E73-4C45-8B04-C1BA8AE26DBC}" type="sibTrans" cxnId="{69FCE916-8779-4277-ADC2-7332FB156B69}">
      <dgm:prSet/>
      <dgm:spPr/>
      <dgm:t>
        <a:bodyPr/>
        <a:lstStyle/>
        <a:p>
          <a:endParaRPr lang="es-HN"/>
        </a:p>
      </dgm:t>
    </dgm:pt>
    <dgm:pt modelId="{2B2F552D-E7A7-46F2-8FB3-99D794A51ED8}">
      <dgm:prSet phldrT="[Texto]"/>
      <dgm:spPr/>
      <dgm:t>
        <a:bodyPr/>
        <a:lstStyle/>
        <a:p>
          <a:r>
            <a:rPr lang="es-HN" dirty="0" smtClean="0"/>
            <a:t>Usando llaves falsas</a:t>
          </a:r>
          <a:endParaRPr lang="es-HN" dirty="0"/>
        </a:p>
      </dgm:t>
    </dgm:pt>
    <dgm:pt modelId="{48A1D886-6AC9-403E-8B6A-011583A59E79}" type="parTrans" cxnId="{A650166C-AB98-4D92-90A1-4B9B72C716BD}">
      <dgm:prSet/>
      <dgm:spPr/>
      <dgm:t>
        <a:bodyPr/>
        <a:lstStyle/>
        <a:p>
          <a:endParaRPr lang="es-HN"/>
        </a:p>
      </dgm:t>
    </dgm:pt>
    <dgm:pt modelId="{58B5BCED-B465-4E50-980A-576DDBBB6847}" type="sibTrans" cxnId="{A650166C-AB98-4D92-90A1-4B9B72C716BD}">
      <dgm:prSet/>
      <dgm:spPr/>
      <dgm:t>
        <a:bodyPr/>
        <a:lstStyle/>
        <a:p>
          <a:r>
            <a:rPr lang="es-HN" dirty="0" smtClean="0"/>
            <a:t>Inutilizando sistemas de alarma, guarda  u análogos</a:t>
          </a:r>
          <a:endParaRPr lang="es-HN" dirty="0"/>
        </a:p>
      </dgm:t>
    </dgm:pt>
    <dgm:pt modelId="{7550403C-63AC-44D9-9A8C-E4B7D2A34EF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endParaRPr lang="es-HN" dirty="0"/>
        </a:p>
      </dgm:t>
    </dgm:pt>
    <dgm:pt modelId="{26DA4F7F-6C1D-4DC2-8870-04051523B47B}" type="parTrans" cxnId="{5E7422A9-A5EB-44DC-B552-773B16C27E73}">
      <dgm:prSet/>
      <dgm:spPr/>
      <dgm:t>
        <a:bodyPr/>
        <a:lstStyle/>
        <a:p>
          <a:endParaRPr lang="es-HN"/>
        </a:p>
      </dgm:t>
    </dgm:pt>
    <dgm:pt modelId="{7FDF3B65-807F-4484-99D0-BB33E6C24F9E}" type="sibTrans" cxnId="{5E7422A9-A5EB-44DC-B552-773B16C27E73}">
      <dgm:prSet/>
      <dgm:spPr/>
      <dgm:t>
        <a:bodyPr/>
        <a:lstStyle/>
        <a:p>
          <a:endParaRPr lang="es-HN"/>
        </a:p>
      </dgm:t>
    </dgm:pt>
    <dgm:pt modelId="{14825768-4178-40D8-ABC5-87F58CC6968B}">
      <dgm:prSet/>
      <dgm:spPr/>
      <dgm:t>
        <a:bodyPr/>
        <a:lstStyle/>
        <a:p>
          <a:endParaRPr lang="es-HN" dirty="0"/>
        </a:p>
      </dgm:t>
    </dgm:pt>
    <dgm:pt modelId="{66B207F6-A502-4094-9E1B-E97906144477}" type="parTrans" cxnId="{DF235FCE-C3E7-4AEB-9423-172D7D0F7F51}">
      <dgm:prSet/>
      <dgm:spPr/>
      <dgm:t>
        <a:bodyPr/>
        <a:lstStyle/>
        <a:p>
          <a:endParaRPr lang="es-HN"/>
        </a:p>
      </dgm:t>
    </dgm:pt>
    <dgm:pt modelId="{69E02BD1-E37A-406B-9DA3-AC5696008116}" type="sibTrans" cxnId="{DF235FCE-C3E7-4AEB-9423-172D7D0F7F51}">
      <dgm:prSet/>
      <dgm:spPr/>
      <dgm:t>
        <a:bodyPr/>
        <a:lstStyle/>
        <a:p>
          <a:endParaRPr lang="es-HN"/>
        </a:p>
      </dgm:t>
    </dgm:pt>
    <dgm:pt modelId="{8DBC3CC9-FA4E-454A-8604-9F621D29B98F}">
      <dgm:prSet phldrT="[Texto]"/>
      <dgm:spPr/>
      <dgm:t>
        <a:bodyPr/>
        <a:lstStyle/>
        <a:p>
          <a:r>
            <a:rPr lang="es-HN" dirty="0" smtClean="0"/>
            <a:t>Fracturando puerta, ventana o armario</a:t>
          </a:r>
          <a:endParaRPr lang="es-HN" dirty="0"/>
        </a:p>
      </dgm:t>
    </dgm:pt>
    <dgm:pt modelId="{7F5F7AAF-4748-4FD2-95A9-99706532F220}" type="sibTrans" cxnId="{96B3CD24-B4B9-427F-9E7A-143D51E9CC52}">
      <dgm:prSet/>
      <dgm:spPr/>
      <dgm:t>
        <a:bodyPr/>
        <a:lstStyle/>
        <a:p>
          <a:r>
            <a:rPr lang="es-HN" dirty="0" smtClean="0"/>
            <a:t>Rompiendo mueble u objeto cerrado, forzar cerradura, descubrir claves</a:t>
          </a:r>
          <a:endParaRPr lang="es-HN" dirty="0"/>
        </a:p>
      </dgm:t>
    </dgm:pt>
    <dgm:pt modelId="{703A6C5E-B253-440D-959B-6B6F9C806256}" type="parTrans" cxnId="{96B3CD24-B4B9-427F-9E7A-143D51E9CC52}">
      <dgm:prSet/>
      <dgm:spPr/>
      <dgm:t>
        <a:bodyPr/>
        <a:lstStyle/>
        <a:p>
          <a:endParaRPr lang="es-HN"/>
        </a:p>
      </dgm:t>
    </dgm:pt>
    <dgm:pt modelId="{B370A199-767E-4183-9912-BFC988158623}">
      <dgm:prSet phldrT="[Texto]"/>
      <dgm:spPr/>
      <dgm:t>
        <a:bodyPr/>
        <a:lstStyle/>
        <a:p>
          <a:r>
            <a:rPr lang="es-HN" dirty="0" smtClean="0"/>
            <a:t>Rompiendo, pared, suelo o techo</a:t>
          </a:r>
          <a:endParaRPr lang="es-HN" dirty="0"/>
        </a:p>
      </dgm:t>
    </dgm:pt>
    <dgm:pt modelId="{2ACB9BA1-906C-4B70-A607-A02B096BF803}" type="sibTrans" cxnId="{285EFD0D-8988-487A-948D-D1EE6C2AC743}">
      <dgm:prSet/>
      <dgm:spPr/>
      <dgm:t>
        <a:bodyPr/>
        <a:lstStyle/>
        <a:p>
          <a:r>
            <a:rPr lang="es-HN" dirty="0" smtClean="0"/>
            <a:t>Con escalamiento</a:t>
          </a:r>
          <a:endParaRPr lang="es-HN" dirty="0"/>
        </a:p>
      </dgm:t>
    </dgm:pt>
    <dgm:pt modelId="{0E4EF11A-69E2-4E38-82B1-814E0C8E8343}" type="parTrans" cxnId="{285EFD0D-8988-487A-948D-D1EE6C2AC743}">
      <dgm:prSet/>
      <dgm:spPr/>
      <dgm:t>
        <a:bodyPr/>
        <a:lstStyle/>
        <a:p>
          <a:endParaRPr lang="es-HN"/>
        </a:p>
      </dgm:t>
    </dgm:pt>
    <dgm:pt modelId="{C5A33CF4-7C6F-49ED-96FF-C4D5876E3005}" type="pres">
      <dgm:prSet presAssocID="{C694EC26-B6D6-4CE5-B7CF-5E906410769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HN"/>
        </a:p>
      </dgm:t>
    </dgm:pt>
    <dgm:pt modelId="{CCEFF342-6C04-4041-BF35-5BD25DA411B4}" type="pres">
      <dgm:prSet presAssocID="{B370A199-767E-4183-9912-BFC988158623}" presName="composite" presStyleCnt="0"/>
      <dgm:spPr/>
    </dgm:pt>
    <dgm:pt modelId="{7A7ECCD8-284E-466A-94A9-6EBDFA196C18}" type="pres">
      <dgm:prSet presAssocID="{B370A199-767E-4183-9912-BFC98815862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F8BA94E-AA20-48CC-AA9D-1E36EB9DDAC9}" type="pres">
      <dgm:prSet presAssocID="{B370A199-767E-4183-9912-BFC98815862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C0A5268-69CA-4BF6-937E-C5A21210A5D8}" type="pres">
      <dgm:prSet presAssocID="{B370A199-767E-4183-9912-BFC988158623}" presName="BalanceSpacing" presStyleCnt="0"/>
      <dgm:spPr/>
    </dgm:pt>
    <dgm:pt modelId="{7994CB71-4942-482C-9860-0A5EBE41137F}" type="pres">
      <dgm:prSet presAssocID="{B370A199-767E-4183-9912-BFC988158623}" presName="BalanceSpacing1" presStyleCnt="0"/>
      <dgm:spPr/>
    </dgm:pt>
    <dgm:pt modelId="{57018B0A-D96A-45F5-B3C2-F0E2DA864043}" type="pres">
      <dgm:prSet presAssocID="{2ACB9BA1-906C-4B70-A607-A02B096BF803}" presName="Accent1Text" presStyleLbl="node1" presStyleIdx="1" presStyleCnt="6"/>
      <dgm:spPr/>
      <dgm:t>
        <a:bodyPr/>
        <a:lstStyle/>
        <a:p>
          <a:endParaRPr lang="es-HN"/>
        </a:p>
      </dgm:t>
    </dgm:pt>
    <dgm:pt modelId="{0803E49B-4701-42EC-8520-22FEEF4FFA54}" type="pres">
      <dgm:prSet presAssocID="{2ACB9BA1-906C-4B70-A607-A02B096BF803}" presName="spaceBetweenRectangles" presStyleCnt="0"/>
      <dgm:spPr/>
    </dgm:pt>
    <dgm:pt modelId="{38725388-0AA4-4067-A179-71764C29CA89}" type="pres">
      <dgm:prSet presAssocID="{8DBC3CC9-FA4E-454A-8604-9F621D29B98F}" presName="composite" presStyleCnt="0"/>
      <dgm:spPr/>
    </dgm:pt>
    <dgm:pt modelId="{CC566F18-9EC2-4D04-A8BE-EB7140C54A36}" type="pres">
      <dgm:prSet presAssocID="{8DBC3CC9-FA4E-454A-8604-9F621D29B98F}" presName="Parent1" presStyleLbl="node1" presStyleIdx="2" presStyleCnt="6" custLinFactX="6466" custLinFactNeighborX="100000" custLinFactNeighborY="-1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350DCB1-03D3-45EF-88AE-5879551D0A2D}" type="pres">
      <dgm:prSet presAssocID="{8DBC3CC9-FA4E-454A-8604-9F621D29B98F}" presName="Childtext1" presStyleLbl="revTx" presStyleIdx="1" presStyleCnt="3" custAng="0" custScaleX="215493" custScaleY="1435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15629A8-1F5D-4AD7-8B29-A8D8A8ED4790}" type="pres">
      <dgm:prSet presAssocID="{8DBC3CC9-FA4E-454A-8604-9F621D29B98F}" presName="BalanceSpacing" presStyleCnt="0"/>
      <dgm:spPr/>
    </dgm:pt>
    <dgm:pt modelId="{731524E5-997F-45B4-B044-8D75EFB7E253}" type="pres">
      <dgm:prSet presAssocID="{8DBC3CC9-FA4E-454A-8604-9F621D29B98F}" presName="BalanceSpacing1" presStyleCnt="0"/>
      <dgm:spPr/>
    </dgm:pt>
    <dgm:pt modelId="{D4CBC5EB-6DC2-41F3-BC05-CE75EB3A6E76}" type="pres">
      <dgm:prSet presAssocID="{7F5F7AAF-4748-4FD2-95A9-99706532F220}" presName="Accent1Text" presStyleLbl="node1" presStyleIdx="3" presStyleCnt="6" custLinFactX="2139" custLinFactNeighborX="100000" custLinFactNeighborY="-1667"/>
      <dgm:spPr/>
      <dgm:t>
        <a:bodyPr/>
        <a:lstStyle/>
        <a:p>
          <a:endParaRPr lang="es-HN"/>
        </a:p>
      </dgm:t>
    </dgm:pt>
    <dgm:pt modelId="{292057DD-76EC-4A69-962C-A4E16413AB53}" type="pres">
      <dgm:prSet presAssocID="{7F5F7AAF-4748-4FD2-95A9-99706532F220}" presName="spaceBetweenRectangles" presStyleCnt="0"/>
      <dgm:spPr/>
    </dgm:pt>
    <dgm:pt modelId="{2ED88119-51F2-425B-94F7-8C49786E49B9}" type="pres">
      <dgm:prSet presAssocID="{2B2F552D-E7A7-46F2-8FB3-99D794A51ED8}" presName="composite" presStyleCnt="0"/>
      <dgm:spPr/>
    </dgm:pt>
    <dgm:pt modelId="{546E6E44-6049-4C94-9316-49B077788F19}" type="pres">
      <dgm:prSet presAssocID="{2B2F552D-E7A7-46F2-8FB3-99D794A51ED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C74E2DB-FFAE-443F-9F72-74856A09E79C}" type="pres">
      <dgm:prSet presAssocID="{2B2F552D-E7A7-46F2-8FB3-99D794A51ED8}" presName="Childtext1" presStyleLbl="revTx" presStyleIdx="2" presStyleCnt="3" custFlipVert="1" custScaleY="4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1DDDC85-F128-4543-BDD0-A6E9278D9B10}" type="pres">
      <dgm:prSet presAssocID="{2B2F552D-E7A7-46F2-8FB3-99D794A51ED8}" presName="BalanceSpacing" presStyleCnt="0"/>
      <dgm:spPr/>
    </dgm:pt>
    <dgm:pt modelId="{C654630A-70EB-4302-B7FE-7F9B6CE0F72F}" type="pres">
      <dgm:prSet presAssocID="{2B2F552D-E7A7-46F2-8FB3-99D794A51ED8}" presName="BalanceSpacing1" presStyleCnt="0"/>
      <dgm:spPr/>
    </dgm:pt>
    <dgm:pt modelId="{EAA92AD9-8687-4278-AEA4-C9DA29CFFBC1}" type="pres">
      <dgm:prSet presAssocID="{58B5BCED-B465-4E50-980A-576DDBBB6847}" presName="Accent1Text" presStyleLbl="node1" presStyleIdx="5" presStyleCnt="6" custScaleY="100000" custLinFactNeighborX="4057" custLinFactNeighborY="-4942"/>
      <dgm:spPr/>
      <dgm:t>
        <a:bodyPr/>
        <a:lstStyle/>
        <a:p>
          <a:endParaRPr lang="es-HN"/>
        </a:p>
      </dgm:t>
    </dgm:pt>
  </dgm:ptLst>
  <dgm:cxnLst>
    <dgm:cxn modelId="{A650166C-AB98-4D92-90A1-4B9B72C716BD}" srcId="{C694EC26-B6D6-4CE5-B7CF-5E906410769C}" destId="{2B2F552D-E7A7-46F2-8FB3-99D794A51ED8}" srcOrd="2" destOrd="0" parTransId="{48A1D886-6AC9-403E-8B6A-011583A59E79}" sibTransId="{58B5BCED-B465-4E50-980A-576DDBBB6847}"/>
    <dgm:cxn modelId="{96B3CD24-B4B9-427F-9E7A-143D51E9CC52}" srcId="{C694EC26-B6D6-4CE5-B7CF-5E906410769C}" destId="{8DBC3CC9-FA4E-454A-8604-9F621D29B98F}" srcOrd="1" destOrd="0" parTransId="{703A6C5E-B253-440D-959B-6B6F9C806256}" sibTransId="{7F5F7AAF-4748-4FD2-95A9-99706532F220}"/>
    <dgm:cxn modelId="{B6920416-919C-4167-A81C-3BCDFD1388AF}" type="presOf" srcId="{7550403C-63AC-44D9-9A8C-E4B7D2A34EF2}" destId="{D350DCB1-03D3-45EF-88AE-5879551D0A2D}" srcOrd="0" destOrd="1" presId="urn:microsoft.com/office/officeart/2008/layout/AlternatingHexagons"/>
    <dgm:cxn modelId="{3096ACDA-12FB-4CC0-92E7-9285D638C941}" type="presOf" srcId="{2B2F552D-E7A7-46F2-8FB3-99D794A51ED8}" destId="{546E6E44-6049-4C94-9316-49B077788F19}" srcOrd="0" destOrd="0" presId="urn:microsoft.com/office/officeart/2008/layout/AlternatingHexagons"/>
    <dgm:cxn modelId="{DF235FCE-C3E7-4AEB-9423-172D7D0F7F51}" srcId="{2B2F552D-E7A7-46F2-8FB3-99D794A51ED8}" destId="{14825768-4178-40D8-ABC5-87F58CC6968B}" srcOrd="0" destOrd="0" parTransId="{66B207F6-A502-4094-9E1B-E97906144477}" sibTransId="{69E02BD1-E37A-406B-9DA3-AC5696008116}"/>
    <dgm:cxn modelId="{17EB337F-3C16-4106-9033-3F3A1283F3BA}" type="presOf" srcId="{3923ED17-8086-4FC9-A985-009307B27A6A}" destId="{D350DCB1-03D3-45EF-88AE-5879551D0A2D}" srcOrd="0" destOrd="0" presId="urn:microsoft.com/office/officeart/2008/layout/AlternatingHexagons"/>
    <dgm:cxn modelId="{60C4EE02-235C-445C-948E-1C8A504B1A9F}" type="presOf" srcId="{B370A199-767E-4183-9912-BFC988158623}" destId="{7A7ECCD8-284E-466A-94A9-6EBDFA196C18}" srcOrd="0" destOrd="0" presId="urn:microsoft.com/office/officeart/2008/layout/AlternatingHexagons"/>
    <dgm:cxn modelId="{EFF417B5-D7F5-4208-8B57-E1C1F87A9F56}" type="presOf" srcId="{C694EC26-B6D6-4CE5-B7CF-5E906410769C}" destId="{C5A33CF4-7C6F-49ED-96FF-C4D5876E3005}" srcOrd="0" destOrd="0" presId="urn:microsoft.com/office/officeart/2008/layout/AlternatingHexagons"/>
    <dgm:cxn modelId="{D2F9AEBF-E57F-42A7-9F1A-FC15274A8E96}" type="presOf" srcId="{7F5F7AAF-4748-4FD2-95A9-99706532F220}" destId="{D4CBC5EB-6DC2-41F3-BC05-CE75EB3A6E76}" srcOrd="0" destOrd="0" presId="urn:microsoft.com/office/officeart/2008/layout/AlternatingHexagons"/>
    <dgm:cxn modelId="{69FCE916-8779-4277-ADC2-7332FB156B69}" srcId="{8DBC3CC9-FA4E-454A-8604-9F621D29B98F}" destId="{3923ED17-8086-4FC9-A985-009307B27A6A}" srcOrd="0" destOrd="0" parTransId="{3AF43A7B-D5E7-483E-A4DC-27529CCA8411}" sibTransId="{FF51CC96-5E73-4C45-8B04-C1BA8AE26DBC}"/>
    <dgm:cxn modelId="{5E7422A9-A5EB-44DC-B552-773B16C27E73}" srcId="{8DBC3CC9-FA4E-454A-8604-9F621D29B98F}" destId="{7550403C-63AC-44D9-9A8C-E4B7D2A34EF2}" srcOrd="1" destOrd="0" parTransId="{26DA4F7F-6C1D-4DC2-8870-04051523B47B}" sibTransId="{7FDF3B65-807F-4484-99D0-BB33E6C24F9E}"/>
    <dgm:cxn modelId="{0796DDB9-0BE9-4C09-A88E-263363E57899}" type="presOf" srcId="{58B5BCED-B465-4E50-980A-576DDBBB6847}" destId="{EAA92AD9-8687-4278-AEA4-C9DA29CFFBC1}" srcOrd="0" destOrd="0" presId="urn:microsoft.com/office/officeart/2008/layout/AlternatingHexagons"/>
    <dgm:cxn modelId="{3B4F120A-465A-4547-BC68-187D0E13F864}" type="presOf" srcId="{8DBC3CC9-FA4E-454A-8604-9F621D29B98F}" destId="{CC566F18-9EC2-4D04-A8BE-EB7140C54A36}" srcOrd="0" destOrd="0" presId="urn:microsoft.com/office/officeart/2008/layout/AlternatingHexagons"/>
    <dgm:cxn modelId="{285EFD0D-8988-487A-948D-D1EE6C2AC743}" srcId="{C694EC26-B6D6-4CE5-B7CF-5E906410769C}" destId="{B370A199-767E-4183-9912-BFC988158623}" srcOrd="0" destOrd="0" parTransId="{0E4EF11A-69E2-4E38-82B1-814E0C8E8343}" sibTransId="{2ACB9BA1-906C-4B70-A607-A02B096BF803}"/>
    <dgm:cxn modelId="{E289A6D3-C929-4D16-B717-321BFF82972F}" type="presOf" srcId="{2ACB9BA1-906C-4B70-A607-A02B096BF803}" destId="{57018B0A-D96A-45F5-B3C2-F0E2DA864043}" srcOrd="0" destOrd="0" presId="urn:microsoft.com/office/officeart/2008/layout/AlternatingHexagons"/>
    <dgm:cxn modelId="{68E192B2-9C48-401E-A768-ADD5FB4AC02A}" type="presOf" srcId="{14825768-4178-40D8-ABC5-87F58CC6968B}" destId="{3C74E2DB-FFAE-443F-9F72-74856A09E79C}" srcOrd="0" destOrd="0" presId="urn:microsoft.com/office/officeart/2008/layout/AlternatingHexagons"/>
    <dgm:cxn modelId="{307D08B5-79F4-4AF6-90EF-E4CCFC78E494}" type="presParOf" srcId="{C5A33CF4-7C6F-49ED-96FF-C4D5876E3005}" destId="{CCEFF342-6C04-4041-BF35-5BD25DA411B4}" srcOrd="0" destOrd="0" presId="urn:microsoft.com/office/officeart/2008/layout/AlternatingHexagons"/>
    <dgm:cxn modelId="{923EC8A1-374A-41BD-AAD2-B8F2B5D152D6}" type="presParOf" srcId="{CCEFF342-6C04-4041-BF35-5BD25DA411B4}" destId="{7A7ECCD8-284E-466A-94A9-6EBDFA196C18}" srcOrd="0" destOrd="0" presId="urn:microsoft.com/office/officeart/2008/layout/AlternatingHexagons"/>
    <dgm:cxn modelId="{2D4CBDBF-310D-418F-9B76-74F2FFE71659}" type="presParOf" srcId="{CCEFF342-6C04-4041-BF35-5BD25DA411B4}" destId="{3F8BA94E-AA20-48CC-AA9D-1E36EB9DDAC9}" srcOrd="1" destOrd="0" presId="urn:microsoft.com/office/officeart/2008/layout/AlternatingHexagons"/>
    <dgm:cxn modelId="{64DB832E-1095-49FD-A552-76A6B9391618}" type="presParOf" srcId="{CCEFF342-6C04-4041-BF35-5BD25DA411B4}" destId="{BC0A5268-69CA-4BF6-937E-C5A21210A5D8}" srcOrd="2" destOrd="0" presId="urn:microsoft.com/office/officeart/2008/layout/AlternatingHexagons"/>
    <dgm:cxn modelId="{67BCE741-F1BD-4335-A465-36F874A9FC8B}" type="presParOf" srcId="{CCEFF342-6C04-4041-BF35-5BD25DA411B4}" destId="{7994CB71-4942-482C-9860-0A5EBE41137F}" srcOrd="3" destOrd="0" presId="urn:microsoft.com/office/officeart/2008/layout/AlternatingHexagons"/>
    <dgm:cxn modelId="{74AEB4A6-8651-4350-BFE7-172FA482AD1C}" type="presParOf" srcId="{CCEFF342-6C04-4041-BF35-5BD25DA411B4}" destId="{57018B0A-D96A-45F5-B3C2-F0E2DA864043}" srcOrd="4" destOrd="0" presId="urn:microsoft.com/office/officeart/2008/layout/AlternatingHexagons"/>
    <dgm:cxn modelId="{9691828A-889A-44EE-A359-45421A3CD9BA}" type="presParOf" srcId="{C5A33CF4-7C6F-49ED-96FF-C4D5876E3005}" destId="{0803E49B-4701-42EC-8520-22FEEF4FFA54}" srcOrd="1" destOrd="0" presId="urn:microsoft.com/office/officeart/2008/layout/AlternatingHexagons"/>
    <dgm:cxn modelId="{4BE3A41F-CD7D-45AC-8CC2-53B10A53DCAC}" type="presParOf" srcId="{C5A33CF4-7C6F-49ED-96FF-C4D5876E3005}" destId="{38725388-0AA4-4067-A179-71764C29CA89}" srcOrd="2" destOrd="0" presId="urn:microsoft.com/office/officeart/2008/layout/AlternatingHexagons"/>
    <dgm:cxn modelId="{14522419-70C5-46F4-9C54-C7596E726432}" type="presParOf" srcId="{38725388-0AA4-4067-A179-71764C29CA89}" destId="{CC566F18-9EC2-4D04-A8BE-EB7140C54A36}" srcOrd="0" destOrd="0" presId="urn:microsoft.com/office/officeart/2008/layout/AlternatingHexagons"/>
    <dgm:cxn modelId="{4170DB4F-1436-401B-8080-A70C221C3FC1}" type="presParOf" srcId="{38725388-0AA4-4067-A179-71764C29CA89}" destId="{D350DCB1-03D3-45EF-88AE-5879551D0A2D}" srcOrd="1" destOrd="0" presId="urn:microsoft.com/office/officeart/2008/layout/AlternatingHexagons"/>
    <dgm:cxn modelId="{7EA0D29E-325E-4EB6-AB3F-4DB892A87601}" type="presParOf" srcId="{38725388-0AA4-4067-A179-71764C29CA89}" destId="{B15629A8-1F5D-4AD7-8B29-A8D8A8ED4790}" srcOrd="2" destOrd="0" presId="urn:microsoft.com/office/officeart/2008/layout/AlternatingHexagons"/>
    <dgm:cxn modelId="{6CB2A33F-661C-41C9-AE98-36361AD0A2C8}" type="presParOf" srcId="{38725388-0AA4-4067-A179-71764C29CA89}" destId="{731524E5-997F-45B4-B044-8D75EFB7E253}" srcOrd="3" destOrd="0" presId="urn:microsoft.com/office/officeart/2008/layout/AlternatingHexagons"/>
    <dgm:cxn modelId="{D78DBD09-827D-44BC-B268-6C6972DD1F5D}" type="presParOf" srcId="{38725388-0AA4-4067-A179-71764C29CA89}" destId="{D4CBC5EB-6DC2-41F3-BC05-CE75EB3A6E76}" srcOrd="4" destOrd="0" presId="urn:microsoft.com/office/officeart/2008/layout/AlternatingHexagons"/>
    <dgm:cxn modelId="{B6E0E6E6-AE02-4647-919A-31BCCA999DAA}" type="presParOf" srcId="{C5A33CF4-7C6F-49ED-96FF-C4D5876E3005}" destId="{292057DD-76EC-4A69-962C-A4E16413AB53}" srcOrd="3" destOrd="0" presId="urn:microsoft.com/office/officeart/2008/layout/AlternatingHexagons"/>
    <dgm:cxn modelId="{A8EA3F83-0C81-40E4-9A5C-C649FBA847F6}" type="presParOf" srcId="{C5A33CF4-7C6F-49ED-96FF-C4D5876E3005}" destId="{2ED88119-51F2-425B-94F7-8C49786E49B9}" srcOrd="4" destOrd="0" presId="urn:microsoft.com/office/officeart/2008/layout/AlternatingHexagons"/>
    <dgm:cxn modelId="{923B8A34-335B-4799-92ED-CE97E77D3EBF}" type="presParOf" srcId="{2ED88119-51F2-425B-94F7-8C49786E49B9}" destId="{546E6E44-6049-4C94-9316-49B077788F19}" srcOrd="0" destOrd="0" presId="urn:microsoft.com/office/officeart/2008/layout/AlternatingHexagons"/>
    <dgm:cxn modelId="{307C6A87-CC79-4815-8CDC-F73D26A9A0FC}" type="presParOf" srcId="{2ED88119-51F2-425B-94F7-8C49786E49B9}" destId="{3C74E2DB-FFAE-443F-9F72-74856A09E79C}" srcOrd="1" destOrd="0" presId="urn:microsoft.com/office/officeart/2008/layout/AlternatingHexagons"/>
    <dgm:cxn modelId="{0F58434F-08A8-425D-B4FF-3915B31C9FA0}" type="presParOf" srcId="{2ED88119-51F2-425B-94F7-8C49786E49B9}" destId="{31DDDC85-F128-4543-BDD0-A6E9278D9B10}" srcOrd="2" destOrd="0" presId="urn:microsoft.com/office/officeart/2008/layout/AlternatingHexagons"/>
    <dgm:cxn modelId="{F2B77402-2364-4BA9-AD23-DF89BE0A62BA}" type="presParOf" srcId="{2ED88119-51F2-425B-94F7-8C49786E49B9}" destId="{C654630A-70EB-4302-B7FE-7F9B6CE0F72F}" srcOrd="3" destOrd="0" presId="urn:microsoft.com/office/officeart/2008/layout/AlternatingHexagons"/>
    <dgm:cxn modelId="{E179E243-3F45-44D9-95E8-6BC2275B70B9}" type="presParOf" srcId="{2ED88119-51F2-425B-94F7-8C49786E49B9}" destId="{EAA92AD9-8687-4278-AEA4-C9DA29CFFBC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68BA2F-4AC7-44D1-9A68-87523802CB8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61AFE9A-6407-4948-90B0-58E84D0AD706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200" dirty="0" smtClean="0"/>
        </a:p>
        <a:p>
          <a:r>
            <a:rPr lang="es-ES" sz="1400" dirty="0" smtClean="0"/>
            <a:t>ROBO CON FUERZA DE GANADO MAYOR </a:t>
          </a:r>
        </a:p>
        <a:p>
          <a:r>
            <a:rPr lang="es-ES" sz="1400" dirty="0" smtClean="0"/>
            <a:t>Quien empleando fuerza en las cosas, comete el delito de robo de ganado</a:t>
          </a:r>
          <a:endParaRPr lang="es-HN" sz="1400" dirty="0" smtClean="0"/>
        </a:p>
        <a:p>
          <a:r>
            <a:rPr lang="es-ES" sz="1400" dirty="0" smtClean="0"/>
            <a:t>GM. con la pena de prisión de 4-6</a:t>
          </a:r>
          <a:endParaRPr lang="es-HN" sz="1400" dirty="0" smtClean="0"/>
        </a:p>
        <a:p>
          <a:r>
            <a:rPr lang="es-ES" sz="1400" dirty="0" smtClean="0"/>
            <a:t> GM. con la pena de prisión de 3-5</a:t>
          </a:r>
          <a:endParaRPr lang="es-HN" sz="1400" dirty="0"/>
        </a:p>
      </dgm:t>
    </dgm:pt>
    <dgm:pt modelId="{9A4BE038-6A6D-4DFA-9E5B-8D5D9F01E448}" type="parTrans" cxnId="{B2B33E3C-56D3-45A0-8A35-02325A3F5C3A}">
      <dgm:prSet/>
      <dgm:spPr/>
      <dgm:t>
        <a:bodyPr/>
        <a:lstStyle/>
        <a:p>
          <a:endParaRPr lang="es-HN"/>
        </a:p>
      </dgm:t>
    </dgm:pt>
    <dgm:pt modelId="{9B81EDB1-666C-4846-8C15-CA47BDD80092}" type="sibTrans" cxnId="{B2B33E3C-56D3-45A0-8A35-02325A3F5C3A}">
      <dgm:prSet/>
      <dgm:spPr/>
      <dgm:t>
        <a:bodyPr/>
        <a:lstStyle/>
        <a:p>
          <a:endParaRPr lang="es-HN"/>
        </a:p>
      </dgm:t>
    </dgm:pt>
    <dgm:pt modelId="{D546AEAE-7BCA-45E6-8557-28BECDE3897E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600" dirty="0" smtClean="0"/>
            <a:t>ROBO CON VIOLENCIA </a:t>
          </a:r>
        </a:p>
        <a:p>
          <a:pPr algn="just"/>
          <a:r>
            <a:rPr lang="es-ES" sz="1600" dirty="0" smtClean="0"/>
            <a:t>DE GANADO</a:t>
          </a:r>
        </a:p>
        <a:p>
          <a:pPr algn="just"/>
          <a:r>
            <a:rPr lang="es-ES" sz="1600" dirty="0" smtClean="0"/>
            <a:t>se realiza con violencia o intimidación en las personas, se debe castigar con la pena de -6-8 años de prisión, sin perjuicio de la que corresponda a los actos de violencia que realice</a:t>
          </a:r>
          <a:r>
            <a:rPr lang="es-ES" sz="1100" dirty="0" smtClean="0"/>
            <a:t>.</a:t>
          </a:r>
          <a:endParaRPr lang="es-HN" sz="1100" dirty="0"/>
        </a:p>
      </dgm:t>
    </dgm:pt>
    <dgm:pt modelId="{454BC1FC-8393-4F6E-9556-BA2CB90D08CF}" type="parTrans" cxnId="{2BE2067F-E348-4BCD-B4DD-4B64001A56D0}">
      <dgm:prSet/>
      <dgm:spPr/>
      <dgm:t>
        <a:bodyPr/>
        <a:lstStyle/>
        <a:p>
          <a:endParaRPr lang="es-HN"/>
        </a:p>
      </dgm:t>
    </dgm:pt>
    <dgm:pt modelId="{86F23DA5-AE25-4D25-BD70-0D2F1063FF86}" type="sibTrans" cxnId="{2BE2067F-E348-4BCD-B4DD-4B64001A56D0}">
      <dgm:prSet/>
      <dgm:spPr/>
      <dgm:t>
        <a:bodyPr/>
        <a:lstStyle/>
        <a:p>
          <a:endParaRPr lang="es-HN"/>
        </a:p>
      </dgm:t>
    </dgm:pt>
    <dgm:pt modelId="{B11C8E55-A7C6-4C27-AE05-6A195C3C6996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dirty="0" smtClean="0"/>
            <a:t>             </a:t>
          </a:r>
          <a:r>
            <a:rPr lang="es-ES" sz="1800" dirty="0" smtClean="0"/>
            <a:t>ROBO CON FUERZA DE GANADO MAYOR AGRAVADO</a:t>
          </a:r>
        </a:p>
        <a:p>
          <a:pPr algn="ctr"/>
          <a:r>
            <a:rPr lang="es-ES" sz="1800" dirty="0" smtClean="0"/>
            <a:t>se deben aumentar en 1/3 de apoderarse el sujeto de 3 o más cabezas de ganado mayor.</a:t>
          </a:r>
          <a:endParaRPr lang="es-HN" sz="1800" dirty="0" smtClean="0"/>
        </a:p>
        <a:p>
          <a:pPr algn="just"/>
          <a:endParaRPr lang="es-HN" sz="1400" dirty="0"/>
        </a:p>
      </dgm:t>
    </dgm:pt>
    <dgm:pt modelId="{7A2E65C7-EDFF-4789-8FA2-78326469D42C}" type="parTrans" cxnId="{D631E2FC-2889-4CCA-93F5-4ABDB77366F8}">
      <dgm:prSet/>
      <dgm:spPr/>
      <dgm:t>
        <a:bodyPr/>
        <a:lstStyle/>
        <a:p>
          <a:endParaRPr lang="es-HN"/>
        </a:p>
      </dgm:t>
    </dgm:pt>
    <dgm:pt modelId="{3FD1662E-B8A2-4A4A-9DEB-BAD64690F664}" type="sibTrans" cxnId="{D631E2FC-2889-4CCA-93F5-4ABDB77366F8}">
      <dgm:prSet/>
      <dgm:spPr/>
      <dgm:t>
        <a:bodyPr/>
        <a:lstStyle/>
        <a:p>
          <a:endParaRPr lang="es-HN"/>
        </a:p>
      </dgm:t>
    </dgm:pt>
    <dgm:pt modelId="{D315826A-B65C-4E8E-9A46-4E9C99B574F8}" type="pres">
      <dgm:prSet presAssocID="{EA68BA2F-4AC7-44D1-9A68-87523802CB82}" presName="compositeShape" presStyleCnt="0">
        <dgm:presLayoutVars>
          <dgm:chMax val="7"/>
          <dgm:dir/>
          <dgm:resizeHandles val="exact"/>
        </dgm:presLayoutVars>
      </dgm:prSet>
      <dgm:spPr/>
    </dgm:pt>
    <dgm:pt modelId="{0BC49C5B-17B3-4C00-B8E2-512E3CEDA0E8}" type="pres">
      <dgm:prSet presAssocID="{261AFE9A-6407-4948-90B0-58E84D0AD706}" presName="circ1" presStyleLbl="vennNode1" presStyleIdx="0" presStyleCnt="3" custScaleX="126002" custScaleY="98988"/>
      <dgm:spPr/>
      <dgm:t>
        <a:bodyPr/>
        <a:lstStyle/>
        <a:p>
          <a:endParaRPr lang="es-HN"/>
        </a:p>
      </dgm:t>
    </dgm:pt>
    <dgm:pt modelId="{39FA3964-8D94-4181-B37C-232CADB2C7EA}" type="pres">
      <dgm:prSet presAssocID="{261AFE9A-6407-4948-90B0-58E84D0AD7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AAD72EC-8BDC-4D1A-B94D-5E54276C3FC0}" type="pres">
      <dgm:prSet presAssocID="{D546AEAE-7BCA-45E6-8557-28BECDE3897E}" presName="circ2" presStyleLbl="vennNode1" presStyleIdx="1" presStyleCnt="3" custScaleX="136355" custScaleY="107106" custLinFactNeighborX="54879" custLinFactNeighborY="2456"/>
      <dgm:spPr/>
      <dgm:t>
        <a:bodyPr/>
        <a:lstStyle/>
        <a:p>
          <a:endParaRPr lang="es-HN"/>
        </a:p>
      </dgm:t>
    </dgm:pt>
    <dgm:pt modelId="{E9E44BD1-C70C-4209-AEED-4E7FB65DA560}" type="pres">
      <dgm:prSet presAssocID="{D546AEAE-7BCA-45E6-8557-28BECDE3897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6382BA7-DBF0-4EBA-A562-98C057A83B71}" type="pres">
      <dgm:prSet presAssocID="{B11C8E55-A7C6-4C27-AE05-6A195C3C6996}" presName="circ3" presStyleLbl="vennNode1" presStyleIdx="2" presStyleCnt="3" custScaleX="115718" custScaleY="108216" custLinFactNeighborX="-44667" custLinFactNeighborY="1051"/>
      <dgm:spPr/>
      <dgm:t>
        <a:bodyPr/>
        <a:lstStyle/>
        <a:p>
          <a:endParaRPr lang="es-HN"/>
        </a:p>
      </dgm:t>
    </dgm:pt>
    <dgm:pt modelId="{22B0FA58-496A-476F-B421-67CF3D35182A}" type="pres">
      <dgm:prSet presAssocID="{B11C8E55-A7C6-4C27-AE05-6A195C3C69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11D3B794-D354-4A18-A293-F36F6F32CB6C}" type="presOf" srcId="{D546AEAE-7BCA-45E6-8557-28BECDE3897E}" destId="{E9E44BD1-C70C-4209-AEED-4E7FB65DA560}" srcOrd="1" destOrd="0" presId="urn:microsoft.com/office/officeart/2005/8/layout/venn1"/>
    <dgm:cxn modelId="{12107217-26E1-4A97-BB65-30D2C55D0F07}" type="presOf" srcId="{EA68BA2F-4AC7-44D1-9A68-87523802CB82}" destId="{D315826A-B65C-4E8E-9A46-4E9C99B574F8}" srcOrd="0" destOrd="0" presId="urn:microsoft.com/office/officeart/2005/8/layout/venn1"/>
    <dgm:cxn modelId="{B2B33E3C-56D3-45A0-8A35-02325A3F5C3A}" srcId="{EA68BA2F-4AC7-44D1-9A68-87523802CB82}" destId="{261AFE9A-6407-4948-90B0-58E84D0AD706}" srcOrd="0" destOrd="0" parTransId="{9A4BE038-6A6D-4DFA-9E5B-8D5D9F01E448}" sibTransId="{9B81EDB1-666C-4846-8C15-CA47BDD80092}"/>
    <dgm:cxn modelId="{9302C09F-8408-457C-847C-8F8C250531BC}" type="presOf" srcId="{B11C8E55-A7C6-4C27-AE05-6A195C3C6996}" destId="{22B0FA58-496A-476F-B421-67CF3D35182A}" srcOrd="1" destOrd="0" presId="urn:microsoft.com/office/officeart/2005/8/layout/venn1"/>
    <dgm:cxn modelId="{D631E2FC-2889-4CCA-93F5-4ABDB77366F8}" srcId="{EA68BA2F-4AC7-44D1-9A68-87523802CB82}" destId="{B11C8E55-A7C6-4C27-AE05-6A195C3C6996}" srcOrd="2" destOrd="0" parTransId="{7A2E65C7-EDFF-4789-8FA2-78326469D42C}" sibTransId="{3FD1662E-B8A2-4A4A-9DEB-BAD64690F664}"/>
    <dgm:cxn modelId="{32F44FF3-869A-4B9A-882E-EB30EEF80A9A}" type="presOf" srcId="{B11C8E55-A7C6-4C27-AE05-6A195C3C6996}" destId="{16382BA7-DBF0-4EBA-A562-98C057A83B71}" srcOrd="0" destOrd="0" presId="urn:microsoft.com/office/officeart/2005/8/layout/venn1"/>
    <dgm:cxn modelId="{B520E3F2-0F32-4354-85F2-C24AA2ED9D75}" type="presOf" srcId="{D546AEAE-7BCA-45E6-8557-28BECDE3897E}" destId="{EAAD72EC-8BDC-4D1A-B94D-5E54276C3FC0}" srcOrd="0" destOrd="0" presId="urn:microsoft.com/office/officeart/2005/8/layout/venn1"/>
    <dgm:cxn modelId="{D9A9ABC8-EC70-475F-B0DF-9F920E94D38F}" type="presOf" srcId="{261AFE9A-6407-4948-90B0-58E84D0AD706}" destId="{39FA3964-8D94-4181-B37C-232CADB2C7EA}" srcOrd="1" destOrd="0" presId="urn:microsoft.com/office/officeart/2005/8/layout/venn1"/>
    <dgm:cxn modelId="{99B8E439-94BA-4133-9780-5A041EB019ED}" type="presOf" srcId="{261AFE9A-6407-4948-90B0-58E84D0AD706}" destId="{0BC49C5B-17B3-4C00-B8E2-512E3CEDA0E8}" srcOrd="0" destOrd="0" presId="urn:microsoft.com/office/officeart/2005/8/layout/venn1"/>
    <dgm:cxn modelId="{2BE2067F-E348-4BCD-B4DD-4B64001A56D0}" srcId="{EA68BA2F-4AC7-44D1-9A68-87523802CB82}" destId="{D546AEAE-7BCA-45E6-8557-28BECDE3897E}" srcOrd="1" destOrd="0" parTransId="{454BC1FC-8393-4F6E-9556-BA2CB90D08CF}" sibTransId="{86F23DA5-AE25-4D25-BD70-0D2F1063FF86}"/>
    <dgm:cxn modelId="{E1C370EC-EFCD-4CA5-917A-05FB5005BC23}" type="presParOf" srcId="{D315826A-B65C-4E8E-9A46-4E9C99B574F8}" destId="{0BC49C5B-17B3-4C00-B8E2-512E3CEDA0E8}" srcOrd="0" destOrd="0" presId="urn:microsoft.com/office/officeart/2005/8/layout/venn1"/>
    <dgm:cxn modelId="{28635F70-460A-4ED0-9BE4-E1B3FA55A6FE}" type="presParOf" srcId="{D315826A-B65C-4E8E-9A46-4E9C99B574F8}" destId="{39FA3964-8D94-4181-B37C-232CADB2C7EA}" srcOrd="1" destOrd="0" presId="urn:microsoft.com/office/officeart/2005/8/layout/venn1"/>
    <dgm:cxn modelId="{14D3F9FE-4118-490A-B5CF-5F1C5ED390E6}" type="presParOf" srcId="{D315826A-B65C-4E8E-9A46-4E9C99B574F8}" destId="{EAAD72EC-8BDC-4D1A-B94D-5E54276C3FC0}" srcOrd="2" destOrd="0" presId="urn:microsoft.com/office/officeart/2005/8/layout/venn1"/>
    <dgm:cxn modelId="{E838494C-9650-4E2F-B9E8-D122701110DA}" type="presParOf" srcId="{D315826A-B65C-4E8E-9A46-4E9C99B574F8}" destId="{E9E44BD1-C70C-4209-AEED-4E7FB65DA560}" srcOrd="3" destOrd="0" presId="urn:microsoft.com/office/officeart/2005/8/layout/venn1"/>
    <dgm:cxn modelId="{16F0F010-268D-40FC-893A-0E1CA7127510}" type="presParOf" srcId="{D315826A-B65C-4E8E-9A46-4E9C99B574F8}" destId="{16382BA7-DBF0-4EBA-A562-98C057A83B71}" srcOrd="4" destOrd="0" presId="urn:microsoft.com/office/officeart/2005/8/layout/venn1"/>
    <dgm:cxn modelId="{9ECF8CA3-E903-42DD-9F05-D68D2F2BBFDE}" type="presParOf" srcId="{D315826A-B65C-4E8E-9A46-4E9C99B574F8}" destId="{22B0FA58-496A-476F-B421-67CF3D35182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EA02E7-ADE2-4F85-BFA6-D65F1AF84B3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HN"/>
        </a:p>
      </dgm:t>
    </dgm:pt>
    <dgm:pt modelId="{9B91242E-D6B9-4415-B7BC-2759A7AF4FCA}">
      <dgm:prSet custT="1"/>
      <dgm:spPr/>
      <dgm:t>
        <a:bodyPr/>
        <a:lstStyle/>
        <a:p>
          <a:r>
            <a:rPr lang="es-ES" sz="1800" dirty="0" smtClean="0"/>
            <a:t>Quien enajena, grava o arrienda una cosa mueble o inmueble, atribuyéndose falsamente facultades de disposición sobre la cosa</a:t>
          </a:r>
          <a:endParaRPr lang="es-HN" sz="1300" dirty="0"/>
        </a:p>
      </dgm:t>
    </dgm:pt>
    <dgm:pt modelId="{C1CBAB32-4F64-4088-AA08-AF4829C3FD11}" type="parTrans" cxnId="{0D738170-40A1-44D9-8975-5B869890ADB4}">
      <dgm:prSet/>
      <dgm:spPr/>
      <dgm:t>
        <a:bodyPr/>
        <a:lstStyle/>
        <a:p>
          <a:endParaRPr lang="es-HN"/>
        </a:p>
      </dgm:t>
    </dgm:pt>
    <dgm:pt modelId="{2DAC5154-A7EB-461A-A399-5B510CBD6366}" type="sibTrans" cxnId="{0D738170-40A1-44D9-8975-5B869890ADB4}">
      <dgm:prSet/>
      <dgm:spPr/>
      <dgm:t>
        <a:bodyPr/>
        <a:lstStyle/>
        <a:p>
          <a:endParaRPr lang="es-HN"/>
        </a:p>
      </dgm:t>
    </dgm:pt>
    <dgm:pt modelId="{F49C6CFE-6927-4B34-B379-CB90A8E428B1}">
      <dgm:prSet custT="1"/>
      <dgm:spPr/>
      <dgm:t>
        <a:bodyPr/>
        <a:lstStyle/>
        <a:p>
          <a:r>
            <a:rPr lang="es-ES" sz="2400" dirty="0" smtClean="0"/>
            <a:t>Quien otorga en perjuicio de otro un contrato simulado</a:t>
          </a:r>
          <a:endParaRPr lang="es-HN" sz="2400" dirty="0"/>
        </a:p>
      </dgm:t>
    </dgm:pt>
    <dgm:pt modelId="{710B7814-068F-4695-81CE-6979C17AD562}" type="parTrans" cxnId="{92A4D857-833C-419B-AEB1-A3C11E8CE89B}">
      <dgm:prSet/>
      <dgm:spPr/>
      <dgm:t>
        <a:bodyPr/>
        <a:lstStyle/>
        <a:p>
          <a:endParaRPr lang="es-HN"/>
        </a:p>
      </dgm:t>
    </dgm:pt>
    <dgm:pt modelId="{6D865590-3853-4FBE-A169-929541586CF4}" type="sibTrans" cxnId="{92A4D857-833C-419B-AEB1-A3C11E8CE89B}">
      <dgm:prSet/>
      <dgm:spPr/>
      <dgm:t>
        <a:bodyPr/>
        <a:lstStyle/>
        <a:p>
          <a:endParaRPr lang="es-HN"/>
        </a:p>
      </dgm:t>
    </dgm:pt>
    <dgm:pt modelId="{E8D788D5-10DC-436D-9701-7E1462400695}">
      <dgm:prSet custT="1"/>
      <dgm:spPr/>
      <dgm:t>
        <a:bodyPr/>
        <a:lstStyle/>
        <a:p>
          <a:pPr algn="just"/>
          <a:r>
            <a:rPr lang="es-ES" sz="1600" dirty="0" smtClean="0"/>
            <a:t>Quien en un procedimiento judicial, manipula las pruebas en que pretende fundar sus alegaciones o emplea otro fraude procesal análogo, provocando error en el Órgano Jurisdiccional competente y llevándole a dictar una resolución que perjudique los intereses económicos de la otra parte o de un tercero. Asimismo incurre en esta modalidad de estafa quien, en el modo descrito, provoca error en la parte contraria, llevándola a cambiar su voluntad procesal y perjudicando sus intereses económicos</a:t>
          </a:r>
          <a:r>
            <a:rPr lang="es-ES" sz="1200" dirty="0" smtClean="0"/>
            <a:t>.  </a:t>
          </a:r>
          <a:endParaRPr lang="es-HN" sz="1200" dirty="0"/>
        </a:p>
      </dgm:t>
    </dgm:pt>
    <dgm:pt modelId="{5FAA8711-BDD3-4FAF-AF27-5528EBA7CEC5}" type="parTrans" cxnId="{8BE34B29-E5B8-4AAB-A569-DB0FEFD589D1}">
      <dgm:prSet/>
      <dgm:spPr/>
      <dgm:t>
        <a:bodyPr/>
        <a:lstStyle/>
        <a:p>
          <a:endParaRPr lang="es-HN"/>
        </a:p>
      </dgm:t>
    </dgm:pt>
    <dgm:pt modelId="{51E168F1-35F8-4AA6-806B-4D9CDFFA0720}" type="sibTrans" cxnId="{8BE34B29-E5B8-4AAB-A569-DB0FEFD589D1}">
      <dgm:prSet/>
      <dgm:spPr/>
      <dgm:t>
        <a:bodyPr/>
        <a:lstStyle/>
        <a:p>
          <a:endParaRPr lang="es-HN"/>
        </a:p>
      </dgm:t>
    </dgm:pt>
    <dgm:pt modelId="{34A12AB5-D19F-40E2-A783-A3BC7A73CA36}">
      <dgm:prSet custT="1"/>
      <dgm:spPr/>
      <dgm:t>
        <a:bodyPr/>
        <a:lstStyle/>
        <a:p>
          <a:r>
            <a:rPr lang="es-ES" sz="1800" dirty="0" smtClean="0"/>
            <a:t>Quien en perjuicio de tercero, dispone de una cosa mueble o inmueble ocultando la existencia de cualquier carga o gravamen sobre la misma </a:t>
          </a:r>
          <a:endParaRPr lang="es-HN" sz="1800" dirty="0"/>
        </a:p>
      </dgm:t>
    </dgm:pt>
    <dgm:pt modelId="{15140D0E-DA95-4174-929E-982504902525}" type="sibTrans" cxnId="{3BA48532-68B7-4182-96E5-36FC16340794}">
      <dgm:prSet/>
      <dgm:spPr/>
      <dgm:t>
        <a:bodyPr/>
        <a:lstStyle/>
        <a:p>
          <a:endParaRPr lang="es-HN"/>
        </a:p>
      </dgm:t>
    </dgm:pt>
    <dgm:pt modelId="{D461A1F3-1073-4F62-BCC1-D067AC5A9A5D}" type="parTrans" cxnId="{3BA48532-68B7-4182-96E5-36FC16340794}">
      <dgm:prSet/>
      <dgm:spPr/>
      <dgm:t>
        <a:bodyPr/>
        <a:lstStyle/>
        <a:p>
          <a:endParaRPr lang="es-HN"/>
        </a:p>
      </dgm:t>
    </dgm:pt>
    <dgm:pt modelId="{C9C6BC8F-6CF4-4905-A2F0-6D80A8B4E453}" type="pres">
      <dgm:prSet presAssocID="{2BEA02E7-ADE2-4F85-BFA6-D65F1AF84B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F3DAF3B8-060A-4C04-BEAC-6BD0841B61AD}" type="pres">
      <dgm:prSet presAssocID="{34A12AB5-D19F-40E2-A783-A3BC7A73CA36}" presName="parentText" presStyleLbl="node1" presStyleIdx="0" presStyleCnt="4" custScaleY="91509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0421B74-7E32-44CC-B5CC-987A4E3D124B}" type="pres">
      <dgm:prSet presAssocID="{15140D0E-DA95-4174-929E-982504902525}" presName="spacer" presStyleCnt="0"/>
      <dgm:spPr/>
    </dgm:pt>
    <dgm:pt modelId="{0C2BE6B3-6301-4189-AF46-FF5920553151}" type="pres">
      <dgm:prSet presAssocID="{9B91242E-D6B9-4415-B7BC-2759A7AF4FC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4A40381-B0CC-4584-8E53-F77687E8BD68}" type="pres">
      <dgm:prSet presAssocID="{2DAC5154-A7EB-461A-A399-5B510CBD6366}" presName="spacer" presStyleCnt="0"/>
      <dgm:spPr/>
    </dgm:pt>
    <dgm:pt modelId="{A1734D05-045F-4355-A26B-E73114F70EDC}" type="pres">
      <dgm:prSet presAssocID="{F49C6CFE-6927-4B34-B379-CB90A8E428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47070AE-975C-4A75-9781-5CC4A3F3C4E6}" type="pres">
      <dgm:prSet presAssocID="{6D865590-3853-4FBE-A169-929541586CF4}" presName="spacer" presStyleCnt="0"/>
      <dgm:spPr/>
    </dgm:pt>
    <dgm:pt modelId="{94FA4D2B-1FAF-48C2-8D4B-ADF6C9922C03}" type="pres">
      <dgm:prSet presAssocID="{E8D788D5-10DC-436D-9701-7E1462400695}" presName="parentText" presStyleLbl="node1" presStyleIdx="3" presStyleCnt="4" custScaleY="190247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AFBAC986-5604-4D22-A88F-3F9F8F110AF0}" type="presOf" srcId="{9B91242E-D6B9-4415-B7BC-2759A7AF4FCA}" destId="{0C2BE6B3-6301-4189-AF46-FF5920553151}" srcOrd="0" destOrd="0" presId="urn:microsoft.com/office/officeart/2005/8/layout/vList2"/>
    <dgm:cxn modelId="{8BE34B29-E5B8-4AAB-A569-DB0FEFD589D1}" srcId="{2BEA02E7-ADE2-4F85-BFA6-D65F1AF84B33}" destId="{E8D788D5-10DC-436D-9701-7E1462400695}" srcOrd="3" destOrd="0" parTransId="{5FAA8711-BDD3-4FAF-AF27-5528EBA7CEC5}" sibTransId="{51E168F1-35F8-4AA6-806B-4D9CDFFA0720}"/>
    <dgm:cxn modelId="{013C4296-AAE5-4237-82C7-3F6C634FC8DE}" type="presOf" srcId="{2BEA02E7-ADE2-4F85-BFA6-D65F1AF84B33}" destId="{C9C6BC8F-6CF4-4905-A2F0-6D80A8B4E453}" srcOrd="0" destOrd="0" presId="urn:microsoft.com/office/officeart/2005/8/layout/vList2"/>
    <dgm:cxn modelId="{EBBA1772-EA88-4ACF-AA12-26AE531BAB70}" type="presOf" srcId="{F49C6CFE-6927-4B34-B379-CB90A8E428B1}" destId="{A1734D05-045F-4355-A26B-E73114F70EDC}" srcOrd="0" destOrd="0" presId="urn:microsoft.com/office/officeart/2005/8/layout/vList2"/>
    <dgm:cxn modelId="{07F9BA5D-FC7D-4960-996B-EC7F7F4982F9}" type="presOf" srcId="{E8D788D5-10DC-436D-9701-7E1462400695}" destId="{94FA4D2B-1FAF-48C2-8D4B-ADF6C9922C03}" srcOrd="0" destOrd="0" presId="urn:microsoft.com/office/officeart/2005/8/layout/vList2"/>
    <dgm:cxn modelId="{40E6FCFC-938B-49D8-B9CB-8EF76C10BDFA}" type="presOf" srcId="{34A12AB5-D19F-40E2-A783-A3BC7A73CA36}" destId="{F3DAF3B8-060A-4C04-BEAC-6BD0841B61AD}" srcOrd="0" destOrd="0" presId="urn:microsoft.com/office/officeart/2005/8/layout/vList2"/>
    <dgm:cxn modelId="{0D738170-40A1-44D9-8975-5B869890ADB4}" srcId="{2BEA02E7-ADE2-4F85-BFA6-D65F1AF84B33}" destId="{9B91242E-D6B9-4415-B7BC-2759A7AF4FCA}" srcOrd="1" destOrd="0" parTransId="{C1CBAB32-4F64-4088-AA08-AF4829C3FD11}" sibTransId="{2DAC5154-A7EB-461A-A399-5B510CBD6366}"/>
    <dgm:cxn modelId="{92A4D857-833C-419B-AEB1-A3C11E8CE89B}" srcId="{2BEA02E7-ADE2-4F85-BFA6-D65F1AF84B33}" destId="{F49C6CFE-6927-4B34-B379-CB90A8E428B1}" srcOrd="2" destOrd="0" parTransId="{710B7814-068F-4695-81CE-6979C17AD562}" sibTransId="{6D865590-3853-4FBE-A169-929541586CF4}"/>
    <dgm:cxn modelId="{3BA48532-68B7-4182-96E5-36FC16340794}" srcId="{2BEA02E7-ADE2-4F85-BFA6-D65F1AF84B33}" destId="{34A12AB5-D19F-40E2-A783-A3BC7A73CA36}" srcOrd="0" destOrd="0" parTransId="{D461A1F3-1073-4F62-BCC1-D067AC5A9A5D}" sibTransId="{15140D0E-DA95-4174-929E-982504902525}"/>
    <dgm:cxn modelId="{EFE79F85-0F67-41A6-91C3-C6B11007F52D}" type="presParOf" srcId="{C9C6BC8F-6CF4-4905-A2F0-6D80A8B4E453}" destId="{F3DAF3B8-060A-4C04-BEAC-6BD0841B61AD}" srcOrd="0" destOrd="0" presId="urn:microsoft.com/office/officeart/2005/8/layout/vList2"/>
    <dgm:cxn modelId="{6E30EDBA-F0CD-442D-8C83-4D363AAE7E19}" type="presParOf" srcId="{C9C6BC8F-6CF4-4905-A2F0-6D80A8B4E453}" destId="{A0421B74-7E32-44CC-B5CC-987A4E3D124B}" srcOrd="1" destOrd="0" presId="urn:microsoft.com/office/officeart/2005/8/layout/vList2"/>
    <dgm:cxn modelId="{FFBF1CFB-0B0A-45BD-9532-BF3CAE5F7445}" type="presParOf" srcId="{C9C6BC8F-6CF4-4905-A2F0-6D80A8B4E453}" destId="{0C2BE6B3-6301-4189-AF46-FF5920553151}" srcOrd="2" destOrd="0" presId="urn:microsoft.com/office/officeart/2005/8/layout/vList2"/>
    <dgm:cxn modelId="{370B32A6-EA0A-4028-B287-176355827F68}" type="presParOf" srcId="{C9C6BC8F-6CF4-4905-A2F0-6D80A8B4E453}" destId="{94A40381-B0CC-4584-8E53-F77687E8BD68}" srcOrd="3" destOrd="0" presId="urn:microsoft.com/office/officeart/2005/8/layout/vList2"/>
    <dgm:cxn modelId="{168FB5C7-18B9-40D8-9B4F-18A4C6AC2443}" type="presParOf" srcId="{C9C6BC8F-6CF4-4905-A2F0-6D80A8B4E453}" destId="{A1734D05-045F-4355-A26B-E73114F70EDC}" srcOrd="4" destOrd="0" presId="urn:microsoft.com/office/officeart/2005/8/layout/vList2"/>
    <dgm:cxn modelId="{13E2B5BD-FE3D-48BB-8D7A-35B8CAE5BFDB}" type="presParOf" srcId="{C9C6BC8F-6CF4-4905-A2F0-6D80A8B4E453}" destId="{647070AE-975C-4A75-9781-5CC4A3F3C4E6}" srcOrd="5" destOrd="0" presId="urn:microsoft.com/office/officeart/2005/8/layout/vList2"/>
    <dgm:cxn modelId="{72438AE3-3F79-4103-BDC4-19BAFBE2F1BC}" type="presParOf" srcId="{C9C6BC8F-6CF4-4905-A2F0-6D80A8B4E453}" destId="{94FA4D2B-1FAF-48C2-8D4B-ADF6C9922C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4819B-0546-4432-823D-E99F8D8AF671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A16E702F-FA9F-445B-BABC-63BA64B4F74E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100" dirty="0" smtClean="0"/>
            <a:t>Quien actuando como prestamista, de hecho o de derecho, estipula un contrato de préstamo usurario, debe ser castigado con pena de prisión de dos (2) a cuatro (4) años y multa por una cantidad igual o hasta el doble del monto del crédito</a:t>
          </a:r>
          <a:endParaRPr lang="es-HN" sz="1100" dirty="0"/>
        </a:p>
      </dgm:t>
    </dgm:pt>
    <dgm:pt modelId="{8575A279-D98E-419D-8D0E-09A5EE331ED8}" type="parTrans" cxnId="{E42856C4-6528-4367-B3AF-42F524DA1AC6}">
      <dgm:prSet/>
      <dgm:spPr/>
      <dgm:t>
        <a:bodyPr/>
        <a:lstStyle/>
        <a:p>
          <a:endParaRPr lang="es-HN"/>
        </a:p>
      </dgm:t>
    </dgm:pt>
    <dgm:pt modelId="{BBBDA474-8827-4908-AC36-9FA319826825}" type="sibTrans" cxnId="{E42856C4-6528-4367-B3AF-42F524DA1AC6}">
      <dgm:prSet/>
      <dgm:spPr/>
      <dgm:t>
        <a:bodyPr/>
        <a:lstStyle/>
        <a:p>
          <a:endParaRPr lang="es-HN"/>
        </a:p>
      </dgm:t>
    </dgm:pt>
    <dgm:pt modelId="{BB49B38C-F926-426B-AAF7-6BD5D4FCCE2C}">
      <dgm:prSet phldrT="[Texto]" custT="1"/>
      <dgm:spPr/>
      <dgm:t>
        <a:bodyPr/>
        <a:lstStyle/>
        <a:p>
          <a:pPr algn="ctr"/>
          <a:r>
            <a:rPr lang="es-ES" sz="900" dirty="0" smtClean="0"/>
            <a:t>Aquel que supera </a:t>
          </a:r>
        </a:p>
        <a:p>
          <a:pPr algn="ctr"/>
          <a:r>
            <a:rPr lang="es-ES" sz="900" dirty="0" smtClean="0"/>
            <a:t>en seis puntos la tasa promedio, al establecido conforme al Sistema Financiero Nacional</a:t>
          </a:r>
          <a:r>
            <a:rPr lang="es-ES" sz="1100" dirty="0" smtClean="0"/>
            <a:t>.</a:t>
          </a:r>
          <a:endParaRPr lang="es-HN" sz="1100" dirty="0"/>
        </a:p>
      </dgm:t>
    </dgm:pt>
    <dgm:pt modelId="{FD0A4505-1C84-4D97-BBAD-EAA207CB48AC}" type="parTrans" cxnId="{C0A5D644-D067-42A7-ABC5-9E5EBAAA7D84}">
      <dgm:prSet/>
      <dgm:spPr/>
      <dgm:t>
        <a:bodyPr/>
        <a:lstStyle/>
        <a:p>
          <a:endParaRPr lang="es-HN"/>
        </a:p>
      </dgm:t>
    </dgm:pt>
    <dgm:pt modelId="{0D2F3FCC-E752-44CF-8252-CBF56EC42BC6}" type="sibTrans" cxnId="{C0A5D644-D067-42A7-ABC5-9E5EBAAA7D84}">
      <dgm:prSet/>
      <dgm:spPr/>
      <dgm:t>
        <a:bodyPr/>
        <a:lstStyle/>
        <a:p>
          <a:endParaRPr lang="es-HN"/>
        </a:p>
      </dgm:t>
    </dgm:pt>
    <dgm:pt modelId="{3640826B-288C-449E-8A29-F8020A1F11E2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100" dirty="0" smtClean="0"/>
        </a:p>
        <a:p>
          <a:r>
            <a:rPr lang="es-ES" sz="1100" dirty="0" smtClean="0"/>
            <a:t>Hay motivos para estimar </a:t>
          </a:r>
        </a:p>
        <a:p>
          <a:r>
            <a:rPr lang="es-ES" sz="1100" dirty="0" smtClean="0"/>
            <a:t>que ha sido aceptado por el prestatario a causa de su situación angustiosa, de su inexperiencia o de lo limitado de su conocimiento en la materia o de sus </a:t>
          </a:r>
        </a:p>
        <a:p>
          <a:r>
            <a:rPr lang="es-ES" sz="1100" dirty="0" smtClean="0"/>
            <a:t>facultades </a:t>
          </a:r>
        </a:p>
        <a:p>
          <a:r>
            <a:rPr lang="es-ES" sz="1100" dirty="0" smtClean="0"/>
            <a:t>         mentales</a:t>
          </a:r>
          <a:endParaRPr lang="es-HN" sz="1100" dirty="0"/>
        </a:p>
      </dgm:t>
    </dgm:pt>
    <dgm:pt modelId="{C4C2C1E7-BCCE-479A-ADED-32D3485E3336}" type="parTrans" cxnId="{F611B637-E14A-4FE5-B8AB-4D46B8EF20D0}">
      <dgm:prSet/>
      <dgm:spPr/>
      <dgm:t>
        <a:bodyPr/>
        <a:lstStyle/>
        <a:p>
          <a:endParaRPr lang="es-HN"/>
        </a:p>
      </dgm:t>
    </dgm:pt>
    <dgm:pt modelId="{B988A85B-0163-4A9C-8488-5ABB73D85745}" type="sibTrans" cxnId="{F611B637-E14A-4FE5-B8AB-4D46B8EF20D0}">
      <dgm:prSet/>
      <dgm:spPr/>
      <dgm:t>
        <a:bodyPr/>
        <a:lstStyle/>
        <a:p>
          <a:endParaRPr lang="es-HN"/>
        </a:p>
      </dgm:t>
    </dgm:pt>
    <dgm:pt modelId="{EE909D44-DE91-431E-BF8F-AA27EC246FB4}" type="pres">
      <dgm:prSet presAssocID="{E6A4819B-0546-4432-823D-E99F8D8AF6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BBD131-4F64-43E9-A311-48A8135746BE}" type="pres">
      <dgm:prSet presAssocID="{A16E702F-FA9F-445B-BABC-63BA64B4F74E}" presName="gear1" presStyleLbl="node1" presStyleIdx="0" presStyleCnt="3" custScaleX="88432" custScaleY="120501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FB3B4C7-8316-4082-96E2-BF3733F39626}" type="pres">
      <dgm:prSet presAssocID="{A16E702F-FA9F-445B-BABC-63BA64B4F74E}" presName="gear1srcNode" presStyleLbl="node1" presStyleIdx="0" presStyleCnt="3"/>
      <dgm:spPr/>
      <dgm:t>
        <a:bodyPr/>
        <a:lstStyle/>
        <a:p>
          <a:endParaRPr lang="es-HN"/>
        </a:p>
      </dgm:t>
    </dgm:pt>
    <dgm:pt modelId="{CA8E1150-32D0-453F-A8E6-534B97DCEA73}" type="pres">
      <dgm:prSet presAssocID="{A16E702F-FA9F-445B-BABC-63BA64B4F74E}" presName="gear1dstNode" presStyleLbl="node1" presStyleIdx="0" presStyleCnt="3"/>
      <dgm:spPr/>
      <dgm:t>
        <a:bodyPr/>
        <a:lstStyle/>
        <a:p>
          <a:endParaRPr lang="es-HN"/>
        </a:p>
      </dgm:t>
    </dgm:pt>
    <dgm:pt modelId="{9B75E4D4-82CE-4113-9505-AAB1B3BCA347}" type="pres">
      <dgm:prSet presAssocID="{BB49B38C-F926-426B-AAF7-6BD5D4FCCE2C}" presName="gear2" presStyleLbl="node1" presStyleIdx="1" presStyleCnt="3" custScaleX="96646" custScaleY="105696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0F62F8C-EB84-4F97-AC36-088F6B17FFF9}" type="pres">
      <dgm:prSet presAssocID="{BB49B38C-F926-426B-AAF7-6BD5D4FCCE2C}" presName="gear2srcNode" presStyleLbl="node1" presStyleIdx="1" presStyleCnt="3"/>
      <dgm:spPr/>
      <dgm:t>
        <a:bodyPr/>
        <a:lstStyle/>
        <a:p>
          <a:endParaRPr lang="es-HN"/>
        </a:p>
      </dgm:t>
    </dgm:pt>
    <dgm:pt modelId="{95CE1E40-A406-45FE-9386-D1F43A50A43E}" type="pres">
      <dgm:prSet presAssocID="{BB49B38C-F926-426B-AAF7-6BD5D4FCCE2C}" presName="gear2dstNode" presStyleLbl="node1" presStyleIdx="1" presStyleCnt="3"/>
      <dgm:spPr/>
      <dgm:t>
        <a:bodyPr/>
        <a:lstStyle/>
        <a:p>
          <a:endParaRPr lang="es-HN"/>
        </a:p>
      </dgm:t>
    </dgm:pt>
    <dgm:pt modelId="{E7C6A58E-EDF3-41F4-8DFB-88F858FAF9BA}" type="pres">
      <dgm:prSet presAssocID="{3640826B-288C-449E-8A29-F8020A1F11E2}" presName="gear3" presStyleLbl="node1" presStyleIdx="2" presStyleCnt="3" custAng="20718112" custScaleX="134554" custScaleY="130290"/>
      <dgm:spPr/>
      <dgm:t>
        <a:bodyPr/>
        <a:lstStyle/>
        <a:p>
          <a:endParaRPr lang="es-HN"/>
        </a:p>
      </dgm:t>
    </dgm:pt>
    <dgm:pt modelId="{D4AD7294-8807-4CEA-8189-3A12C685AB6C}" type="pres">
      <dgm:prSet presAssocID="{3640826B-288C-449E-8A29-F8020A1F11E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0EE9617D-39BC-41E6-B294-1411A2B1E0D7}" type="pres">
      <dgm:prSet presAssocID="{3640826B-288C-449E-8A29-F8020A1F11E2}" presName="gear3srcNode" presStyleLbl="node1" presStyleIdx="2" presStyleCnt="3"/>
      <dgm:spPr/>
      <dgm:t>
        <a:bodyPr/>
        <a:lstStyle/>
        <a:p>
          <a:endParaRPr lang="es-HN"/>
        </a:p>
      </dgm:t>
    </dgm:pt>
    <dgm:pt modelId="{FD5563BA-2D72-4DFD-8D3A-A63B8D503F2F}" type="pres">
      <dgm:prSet presAssocID="{3640826B-288C-449E-8A29-F8020A1F11E2}" presName="gear3dstNode" presStyleLbl="node1" presStyleIdx="2" presStyleCnt="3"/>
      <dgm:spPr/>
      <dgm:t>
        <a:bodyPr/>
        <a:lstStyle/>
        <a:p>
          <a:endParaRPr lang="es-HN"/>
        </a:p>
      </dgm:t>
    </dgm:pt>
    <dgm:pt modelId="{53B9DA9D-D321-48C4-A09B-153EF2215912}" type="pres">
      <dgm:prSet presAssocID="{BBBDA474-8827-4908-AC36-9FA319826825}" presName="connector1" presStyleLbl="sibTrans2D1" presStyleIdx="0" presStyleCnt="3"/>
      <dgm:spPr/>
      <dgm:t>
        <a:bodyPr/>
        <a:lstStyle/>
        <a:p>
          <a:endParaRPr lang="es-HN"/>
        </a:p>
      </dgm:t>
    </dgm:pt>
    <dgm:pt modelId="{3899EDBD-8D2C-41AE-B0D4-BBF2DDA42C98}" type="pres">
      <dgm:prSet presAssocID="{0D2F3FCC-E752-44CF-8252-CBF56EC42BC6}" presName="connector2" presStyleLbl="sibTrans2D1" presStyleIdx="1" presStyleCnt="3"/>
      <dgm:spPr/>
      <dgm:t>
        <a:bodyPr/>
        <a:lstStyle/>
        <a:p>
          <a:endParaRPr lang="es-HN"/>
        </a:p>
      </dgm:t>
    </dgm:pt>
    <dgm:pt modelId="{F298BE32-099F-4975-B0F2-87DF7FB3ABF7}" type="pres">
      <dgm:prSet presAssocID="{B988A85B-0163-4A9C-8488-5ABB73D85745}" presName="connector3" presStyleLbl="sibTrans2D1" presStyleIdx="2" presStyleCnt="3"/>
      <dgm:spPr/>
      <dgm:t>
        <a:bodyPr/>
        <a:lstStyle/>
        <a:p>
          <a:endParaRPr lang="es-HN"/>
        </a:p>
      </dgm:t>
    </dgm:pt>
  </dgm:ptLst>
  <dgm:cxnLst>
    <dgm:cxn modelId="{8D944110-3500-46F9-9378-3FB9721B1563}" type="presOf" srcId="{3640826B-288C-449E-8A29-F8020A1F11E2}" destId="{E7C6A58E-EDF3-41F4-8DFB-88F858FAF9BA}" srcOrd="0" destOrd="0" presId="urn:microsoft.com/office/officeart/2005/8/layout/gear1"/>
    <dgm:cxn modelId="{1D8AAC42-C7D1-49D2-9F62-570C87B06B46}" type="presOf" srcId="{0D2F3FCC-E752-44CF-8252-CBF56EC42BC6}" destId="{3899EDBD-8D2C-41AE-B0D4-BBF2DDA42C98}" srcOrd="0" destOrd="0" presId="urn:microsoft.com/office/officeart/2005/8/layout/gear1"/>
    <dgm:cxn modelId="{28009627-A590-488C-BBE5-BABC349C1101}" type="presOf" srcId="{3640826B-288C-449E-8A29-F8020A1F11E2}" destId="{0EE9617D-39BC-41E6-B294-1411A2B1E0D7}" srcOrd="2" destOrd="0" presId="urn:microsoft.com/office/officeart/2005/8/layout/gear1"/>
    <dgm:cxn modelId="{6DDCAE5A-3E12-4821-879B-5D23ADD1C841}" type="presOf" srcId="{BBBDA474-8827-4908-AC36-9FA319826825}" destId="{53B9DA9D-D321-48C4-A09B-153EF2215912}" srcOrd="0" destOrd="0" presId="urn:microsoft.com/office/officeart/2005/8/layout/gear1"/>
    <dgm:cxn modelId="{E42856C4-6528-4367-B3AF-42F524DA1AC6}" srcId="{E6A4819B-0546-4432-823D-E99F8D8AF671}" destId="{A16E702F-FA9F-445B-BABC-63BA64B4F74E}" srcOrd="0" destOrd="0" parTransId="{8575A279-D98E-419D-8D0E-09A5EE331ED8}" sibTransId="{BBBDA474-8827-4908-AC36-9FA319826825}"/>
    <dgm:cxn modelId="{4696DF57-DCC0-4905-8F7E-9774BC402B05}" type="presOf" srcId="{B988A85B-0163-4A9C-8488-5ABB73D85745}" destId="{F298BE32-099F-4975-B0F2-87DF7FB3ABF7}" srcOrd="0" destOrd="0" presId="urn:microsoft.com/office/officeart/2005/8/layout/gear1"/>
    <dgm:cxn modelId="{C0A5D644-D067-42A7-ABC5-9E5EBAAA7D84}" srcId="{E6A4819B-0546-4432-823D-E99F8D8AF671}" destId="{BB49B38C-F926-426B-AAF7-6BD5D4FCCE2C}" srcOrd="1" destOrd="0" parTransId="{FD0A4505-1C84-4D97-BBAD-EAA207CB48AC}" sibTransId="{0D2F3FCC-E752-44CF-8252-CBF56EC42BC6}"/>
    <dgm:cxn modelId="{082218EC-46FB-4EA6-8A65-36DCE7EFC2B6}" type="presOf" srcId="{BB49B38C-F926-426B-AAF7-6BD5D4FCCE2C}" destId="{9B75E4D4-82CE-4113-9505-AAB1B3BCA347}" srcOrd="0" destOrd="0" presId="urn:microsoft.com/office/officeart/2005/8/layout/gear1"/>
    <dgm:cxn modelId="{F611B637-E14A-4FE5-B8AB-4D46B8EF20D0}" srcId="{E6A4819B-0546-4432-823D-E99F8D8AF671}" destId="{3640826B-288C-449E-8A29-F8020A1F11E2}" srcOrd="2" destOrd="0" parTransId="{C4C2C1E7-BCCE-479A-ADED-32D3485E3336}" sibTransId="{B988A85B-0163-4A9C-8488-5ABB73D85745}"/>
    <dgm:cxn modelId="{D7EEFB8E-E4CF-4A86-9D4A-8B1F4974DD46}" type="presOf" srcId="{3640826B-288C-449E-8A29-F8020A1F11E2}" destId="{D4AD7294-8807-4CEA-8189-3A12C685AB6C}" srcOrd="1" destOrd="0" presId="urn:microsoft.com/office/officeart/2005/8/layout/gear1"/>
    <dgm:cxn modelId="{58D437EB-B1F3-4429-BE49-105623FC4F4E}" type="presOf" srcId="{A16E702F-FA9F-445B-BABC-63BA64B4F74E}" destId="{6FB3B4C7-8316-4082-96E2-BF3733F39626}" srcOrd="1" destOrd="0" presId="urn:microsoft.com/office/officeart/2005/8/layout/gear1"/>
    <dgm:cxn modelId="{F284C3C4-FAF1-490E-A4A6-DB91ED37E447}" type="presOf" srcId="{BB49B38C-F926-426B-AAF7-6BD5D4FCCE2C}" destId="{D0F62F8C-EB84-4F97-AC36-088F6B17FFF9}" srcOrd="1" destOrd="0" presId="urn:microsoft.com/office/officeart/2005/8/layout/gear1"/>
    <dgm:cxn modelId="{E49B3A5C-0C6C-4020-A99E-B818B1819B22}" type="presOf" srcId="{BB49B38C-F926-426B-AAF7-6BD5D4FCCE2C}" destId="{95CE1E40-A406-45FE-9386-D1F43A50A43E}" srcOrd="2" destOrd="0" presId="urn:microsoft.com/office/officeart/2005/8/layout/gear1"/>
    <dgm:cxn modelId="{C9A25DC1-EAAF-490E-9C0B-9E2EE7FB286D}" type="presOf" srcId="{A16E702F-FA9F-445B-BABC-63BA64B4F74E}" destId="{CA8E1150-32D0-453F-A8E6-534B97DCEA73}" srcOrd="2" destOrd="0" presId="urn:microsoft.com/office/officeart/2005/8/layout/gear1"/>
    <dgm:cxn modelId="{F8B1591D-9AAB-4937-BDEC-027766C37E13}" type="presOf" srcId="{E6A4819B-0546-4432-823D-E99F8D8AF671}" destId="{EE909D44-DE91-431E-BF8F-AA27EC246FB4}" srcOrd="0" destOrd="0" presId="urn:microsoft.com/office/officeart/2005/8/layout/gear1"/>
    <dgm:cxn modelId="{9AD5E4E2-68E0-42C2-BE0B-A2A8503EDD0F}" type="presOf" srcId="{3640826B-288C-449E-8A29-F8020A1F11E2}" destId="{FD5563BA-2D72-4DFD-8D3A-A63B8D503F2F}" srcOrd="3" destOrd="0" presId="urn:microsoft.com/office/officeart/2005/8/layout/gear1"/>
    <dgm:cxn modelId="{BD2BE0CA-8ABD-4062-AB92-57EBDD206C11}" type="presOf" srcId="{A16E702F-FA9F-445B-BABC-63BA64B4F74E}" destId="{91BBD131-4F64-43E9-A311-48A8135746BE}" srcOrd="0" destOrd="0" presId="urn:microsoft.com/office/officeart/2005/8/layout/gear1"/>
    <dgm:cxn modelId="{344F128E-BC67-4BEE-BE20-5FAE332445BB}" type="presParOf" srcId="{EE909D44-DE91-431E-BF8F-AA27EC246FB4}" destId="{91BBD131-4F64-43E9-A311-48A8135746BE}" srcOrd="0" destOrd="0" presId="urn:microsoft.com/office/officeart/2005/8/layout/gear1"/>
    <dgm:cxn modelId="{62C8DBE4-569A-4203-AAEA-2D994F8CC1A1}" type="presParOf" srcId="{EE909D44-DE91-431E-BF8F-AA27EC246FB4}" destId="{6FB3B4C7-8316-4082-96E2-BF3733F39626}" srcOrd="1" destOrd="0" presId="urn:microsoft.com/office/officeart/2005/8/layout/gear1"/>
    <dgm:cxn modelId="{DBF435C0-14E3-425B-9B36-447D8DB06017}" type="presParOf" srcId="{EE909D44-DE91-431E-BF8F-AA27EC246FB4}" destId="{CA8E1150-32D0-453F-A8E6-534B97DCEA73}" srcOrd="2" destOrd="0" presId="urn:microsoft.com/office/officeart/2005/8/layout/gear1"/>
    <dgm:cxn modelId="{5F75DAB9-05E0-4208-BE21-20EB880ECCB5}" type="presParOf" srcId="{EE909D44-DE91-431E-BF8F-AA27EC246FB4}" destId="{9B75E4D4-82CE-4113-9505-AAB1B3BCA347}" srcOrd="3" destOrd="0" presId="urn:microsoft.com/office/officeart/2005/8/layout/gear1"/>
    <dgm:cxn modelId="{826248B6-89F5-4B1B-B1B5-5BA234986456}" type="presParOf" srcId="{EE909D44-DE91-431E-BF8F-AA27EC246FB4}" destId="{D0F62F8C-EB84-4F97-AC36-088F6B17FFF9}" srcOrd="4" destOrd="0" presId="urn:microsoft.com/office/officeart/2005/8/layout/gear1"/>
    <dgm:cxn modelId="{EEE2689E-99EC-4DA6-AE61-B7290266D9F0}" type="presParOf" srcId="{EE909D44-DE91-431E-BF8F-AA27EC246FB4}" destId="{95CE1E40-A406-45FE-9386-D1F43A50A43E}" srcOrd="5" destOrd="0" presId="urn:microsoft.com/office/officeart/2005/8/layout/gear1"/>
    <dgm:cxn modelId="{0514B48F-9CC3-4199-958C-25C31DD0EC0C}" type="presParOf" srcId="{EE909D44-DE91-431E-BF8F-AA27EC246FB4}" destId="{E7C6A58E-EDF3-41F4-8DFB-88F858FAF9BA}" srcOrd="6" destOrd="0" presId="urn:microsoft.com/office/officeart/2005/8/layout/gear1"/>
    <dgm:cxn modelId="{BE967F60-28C6-4F2B-99E1-01052C88AC0D}" type="presParOf" srcId="{EE909D44-DE91-431E-BF8F-AA27EC246FB4}" destId="{D4AD7294-8807-4CEA-8189-3A12C685AB6C}" srcOrd="7" destOrd="0" presId="urn:microsoft.com/office/officeart/2005/8/layout/gear1"/>
    <dgm:cxn modelId="{FC74068E-3102-4396-99DE-D5EA72B57CF1}" type="presParOf" srcId="{EE909D44-DE91-431E-BF8F-AA27EC246FB4}" destId="{0EE9617D-39BC-41E6-B294-1411A2B1E0D7}" srcOrd="8" destOrd="0" presId="urn:microsoft.com/office/officeart/2005/8/layout/gear1"/>
    <dgm:cxn modelId="{2A5EB6FB-2506-4B78-BE8E-302C69B69D69}" type="presParOf" srcId="{EE909D44-DE91-431E-BF8F-AA27EC246FB4}" destId="{FD5563BA-2D72-4DFD-8D3A-A63B8D503F2F}" srcOrd="9" destOrd="0" presId="urn:microsoft.com/office/officeart/2005/8/layout/gear1"/>
    <dgm:cxn modelId="{61661E35-08EF-42EC-8A38-AB99788264D9}" type="presParOf" srcId="{EE909D44-DE91-431E-BF8F-AA27EC246FB4}" destId="{53B9DA9D-D321-48C4-A09B-153EF2215912}" srcOrd="10" destOrd="0" presId="urn:microsoft.com/office/officeart/2005/8/layout/gear1"/>
    <dgm:cxn modelId="{82F083AD-A0B2-4292-BCA6-637070887504}" type="presParOf" srcId="{EE909D44-DE91-431E-BF8F-AA27EC246FB4}" destId="{3899EDBD-8D2C-41AE-B0D4-BBF2DDA42C98}" srcOrd="11" destOrd="0" presId="urn:microsoft.com/office/officeart/2005/8/layout/gear1"/>
    <dgm:cxn modelId="{9DB412AE-26C7-42F9-82E2-7B5CAFBF1E49}" type="presParOf" srcId="{EE909D44-DE91-431E-BF8F-AA27EC246FB4}" destId="{F298BE32-099F-4975-B0F2-87DF7FB3ABF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08B928-8B91-4677-8CE0-54CAE336FB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57253389-4BCF-4329-9140-3F6F6268E029}">
      <dgm:prSet/>
      <dgm:spPr/>
      <dgm:t>
        <a:bodyPr/>
        <a:lstStyle/>
        <a:p>
          <a:pPr rtl="0"/>
          <a:r>
            <a:rPr lang="es-ES" dirty="0" smtClean="0"/>
            <a:t>Oculta sus bienes, enajena o grava éstos sin notificarlo en forma fehaciente a sus acreedores con quince (15) días de antelación o simula enajenaciones o créditos;</a:t>
          </a:r>
          <a:endParaRPr lang="es-HN" dirty="0"/>
        </a:p>
      </dgm:t>
    </dgm:pt>
    <dgm:pt modelId="{9DDA3A16-C16E-4A2E-BC86-C225AAC20320}" type="parTrans" cxnId="{1FB4FC5A-887E-4D39-BC5D-DE85A8A06BC3}">
      <dgm:prSet/>
      <dgm:spPr/>
      <dgm:t>
        <a:bodyPr/>
        <a:lstStyle/>
        <a:p>
          <a:endParaRPr lang="es-HN"/>
        </a:p>
      </dgm:t>
    </dgm:pt>
    <dgm:pt modelId="{CF59F425-4AD4-450B-96A8-27743CC9B8B2}" type="sibTrans" cxnId="{1FB4FC5A-887E-4D39-BC5D-DE85A8A06BC3}">
      <dgm:prSet/>
      <dgm:spPr/>
      <dgm:t>
        <a:bodyPr/>
        <a:lstStyle/>
        <a:p>
          <a:endParaRPr lang="es-HN"/>
        </a:p>
      </dgm:t>
    </dgm:pt>
    <dgm:pt modelId="{1FF8F3C7-16E0-4915-B6C6-7222E8DE3221}">
      <dgm:prSet/>
      <dgm:spPr/>
      <dgm:t>
        <a:bodyPr/>
        <a:lstStyle/>
        <a:p>
          <a:pPr rtl="0"/>
          <a:r>
            <a:rPr lang="es-ES" dirty="0" smtClean="0"/>
            <a:t>Declara créditos, gastos, deudas o enajenaciones inexistentes en perjuicio de otro</a:t>
          </a:r>
          <a:endParaRPr lang="es-HN" dirty="0"/>
        </a:p>
      </dgm:t>
    </dgm:pt>
    <dgm:pt modelId="{747FA5C6-01F8-493B-9123-0C512D02969C}" type="parTrans" cxnId="{30DB5B04-3434-45AE-8750-518328BD609A}">
      <dgm:prSet/>
      <dgm:spPr/>
      <dgm:t>
        <a:bodyPr/>
        <a:lstStyle/>
        <a:p>
          <a:endParaRPr lang="es-HN"/>
        </a:p>
      </dgm:t>
    </dgm:pt>
    <dgm:pt modelId="{E42BB033-A496-487C-BC10-83F2FD0BE2BE}" type="sibTrans" cxnId="{30DB5B04-3434-45AE-8750-518328BD609A}">
      <dgm:prSet/>
      <dgm:spPr/>
      <dgm:t>
        <a:bodyPr/>
        <a:lstStyle/>
        <a:p>
          <a:endParaRPr lang="es-HN"/>
        </a:p>
      </dgm:t>
    </dgm:pt>
    <dgm:pt modelId="{15803D0A-FFD2-45C5-90D8-E6C996417C15}">
      <dgm:prSet custT="1"/>
      <dgm:spPr/>
      <dgm:t>
        <a:bodyPr/>
        <a:lstStyle/>
        <a:p>
          <a:pPr rtl="0"/>
          <a:r>
            <a:rPr lang="es-ES" sz="1600" dirty="0" smtClean="0"/>
            <a:t>Se traslada al extranjero sin dejar persona que le represente o bienes suficientes para responder del pago de sus deudas</a:t>
          </a:r>
          <a:endParaRPr lang="es-HN" sz="1600" dirty="0"/>
        </a:p>
      </dgm:t>
    </dgm:pt>
    <dgm:pt modelId="{47548920-2E76-4F8D-9F79-1508331D30E0}" type="parTrans" cxnId="{2E1561C9-AA82-485B-B387-82103BB6449B}">
      <dgm:prSet/>
      <dgm:spPr/>
      <dgm:t>
        <a:bodyPr/>
        <a:lstStyle/>
        <a:p>
          <a:endParaRPr lang="es-HN"/>
        </a:p>
      </dgm:t>
    </dgm:pt>
    <dgm:pt modelId="{30456855-657C-4523-A600-E54DDED1FDD1}" type="sibTrans" cxnId="{2E1561C9-AA82-485B-B387-82103BB6449B}">
      <dgm:prSet/>
      <dgm:spPr/>
      <dgm:t>
        <a:bodyPr/>
        <a:lstStyle/>
        <a:p>
          <a:endParaRPr lang="es-HN"/>
        </a:p>
      </dgm:t>
    </dgm:pt>
    <dgm:pt modelId="{431B4D42-D5DE-4E8A-99FF-26AE27C1F554}" type="pres">
      <dgm:prSet presAssocID="{3C08B928-8B91-4677-8CE0-54CAE336FB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29C3D3F1-69A5-4056-A30A-B9CC031A45BF}" type="pres">
      <dgm:prSet presAssocID="{57253389-4BCF-4329-9140-3F6F6268E029}" presName="linNode" presStyleCnt="0"/>
      <dgm:spPr/>
    </dgm:pt>
    <dgm:pt modelId="{15D5FC8A-9136-41EA-A4F9-C486B83604D9}" type="pres">
      <dgm:prSet presAssocID="{57253389-4BCF-4329-9140-3F6F6268E029}" presName="parentText" presStyleLbl="node1" presStyleIdx="0" presStyleCnt="3" custScaleX="187066" custScaleY="47508" custLinFactNeighborX="-45139" custLinFactNeighborY="-5088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50D36DA-EBE5-4536-891B-2B70DBA367F8}" type="pres">
      <dgm:prSet presAssocID="{CF59F425-4AD4-450B-96A8-27743CC9B8B2}" presName="sp" presStyleCnt="0"/>
      <dgm:spPr/>
    </dgm:pt>
    <dgm:pt modelId="{91844FD2-551C-4638-BAC0-1A3A17BC2D59}" type="pres">
      <dgm:prSet presAssocID="{1FF8F3C7-16E0-4915-B6C6-7222E8DE3221}" presName="linNode" presStyleCnt="0"/>
      <dgm:spPr/>
    </dgm:pt>
    <dgm:pt modelId="{89A8C5A1-6C16-464B-93F8-99CA5F850B3D}" type="pres">
      <dgm:prSet presAssocID="{1FF8F3C7-16E0-4915-B6C6-7222E8DE3221}" presName="parentText" presStyleLbl="node1" presStyleIdx="1" presStyleCnt="3" custScaleX="196379" custScaleY="58395" custLinFactNeighborX="-40699" custLinFactNeighborY="-323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CC14C66-6737-409F-A4C5-878CBCB5AAEC}" type="pres">
      <dgm:prSet presAssocID="{E42BB033-A496-487C-BC10-83F2FD0BE2BE}" presName="sp" presStyleCnt="0"/>
      <dgm:spPr/>
    </dgm:pt>
    <dgm:pt modelId="{86036038-BDE6-465A-A5E7-2E6EFD453024}" type="pres">
      <dgm:prSet presAssocID="{15803D0A-FFD2-45C5-90D8-E6C996417C15}" presName="linNode" presStyleCnt="0"/>
      <dgm:spPr/>
    </dgm:pt>
    <dgm:pt modelId="{CCFA84AE-104F-4214-97B5-E64912052AC9}" type="pres">
      <dgm:prSet presAssocID="{15803D0A-FFD2-45C5-90D8-E6C996417C15}" presName="parentText" presStyleLbl="node1" presStyleIdx="2" presStyleCnt="3" custScaleX="193946" custScaleY="46484" custLinFactNeighborX="-45356" custLinFactNeighborY="391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2E1561C9-AA82-485B-B387-82103BB6449B}" srcId="{3C08B928-8B91-4677-8CE0-54CAE336FB67}" destId="{15803D0A-FFD2-45C5-90D8-E6C996417C15}" srcOrd="2" destOrd="0" parTransId="{47548920-2E76-4F8D-9F79-1508331D30E0}" sibTransId="{30456855-657C-4523-A600-E54DDED1FDD1}"/>
    <dgm:cxn modelId="{1FB4FC5A-887E-4D39-BC5D-DE85A8A06BC3}" srcId="{3C08B928-8B91-4677-8CE0-54CAE336FB67}" destId="{57253389-4BCF-4329-9140-3F6F6268E029}" srcOrd="0" destOrd="0" parTransId="{9DDA3A16-C16E-4A2E-BC86-C225AAC20320}" sibTransId="{CF59F425-4AD4-450B-96A8-27743CC9B8B2}"/>
    <dgm:cxn modelId="{30DB5B04-3434-45AE-8750-518328BD609A}" srcId="{3C08B928-8B91-4677-8CE0-54CAE336FB67}" destId="{1FF8F3C7-16E0-4915-B6C6-7222E8DE3221}" srcOrd="1" destOrd="0" parTransId="{747FA5C6-01F8-493B-9123-0C512D02969C}" sibTransId="{E42BB033-A496-487C-BC10-83F2FD0BE2BE}"/>
    <dgm:cxn modelId="{8C10C41E-A6CF-4396-AF7E-F01E004F26B2}" type="presOf" srcId="{1FF8F3C7-16E0-4915-B6C6-7222E8DE3221}" destId="{89A8C5A1-6C16-464B-93F8-99CA5F850B3D}" srcOrd="0" destOrd="0" presId="urn:microsoft.com/office/officeart/2005/8/layout/vList5"/>
    <dgm:cxn modelId="{80BC5453-7D8D-42CC-BEEA-974F2B0D3757}" type="presOf" srcId="{3C08B928-8B91-4677-8CE0-54CAE336FB67}" destId="{431B4D42-D5DE-4E8A-99FF-26AE27C1F554}" srcOrd="0" destOrd="0" presId="urn:microsoft.com/office/officeart/2005/8/layout/vList5"/>
    <dgm:cxn modelId="{F251293E-9A79-4BCC-AB63-EB2BA243B5B9}" type="presOf" srcId="{15803D0A-FFD2-45C5-90D8-E6C996417C15}" destId="{CCFA84AE-104F-4214-97B5-E64912052AC9}" srcOrd="0" destOrd="0" presId="urn:microsoft.com/office/officeart/2005/8/layout/vList5"/>
    <dgm:cxn modelId="{1467CA92-B59D-4B14-96C7-780FCC6D34CF}" type="presOf" srcId="{57253389-4BCF-4329-9140-3F6F6268E029}" destId="{15D5FC8A-9136-41EA-A4F9-C486B83604D9}" srcOrd="0" destOrd="0" presId="urn:microsoft.com/office/officeart/2005/8/layout/vList5"/>
    <dgm:cxn modelId="{11106470-A287-4670-BF8C-212C22AD8497}" type="presParOf" srcId="{431B4D42-D5DE-4E8A-99FF-26AE27C1F554}" destId="{29C3D3F1-69A5-4056-A30A-B9CC031A45BF}" srcOrd="0" destOrd="0" presId="urn:microsoft.com/office/officeart/2005/8/layout/vList5"/>
    <dgm:cxn modelId="{FC371FB3-43DF-4C98-B48A-F1749F0A3D25}" type="presParOf" srcId="{29C3D3F1-69A5-4056-A30A-B9CC031A45BF}" destId="{15D5FC8A-9136-41EA-A4F9-C486B83604D9}" srcOrd="0" destOrd="0" presId="urn:microsoft.com/office/officeart/2005/8/layout/vList5"/>
    <dgm:cxn modelId="{FA16D39B-B7DA-4096-B943-401D1049D246}" type="presParOf" srcId="{431B4D42-D5DE-4E8A-99FF-26AE27C1F554}" destId="{D50D36DA-EBE5-4536-891B-2B70DBA367F8}" srcOrd="1" destOrd="0" presId="urn:microsoft.com/office/officeart/2005/8/layout/vList5"/>
    <dgm:cxn modelId="{78927E1A-F85B-4FB8-B3AD-8C3330ED8908}" type="presParOf" srcId="{431B4D42-D5DE-4E8A-99FF-26AE27C1F554}" destId="{91844FD2-551C-4638-BAC0-1A3A17BC2D59}" srcOrd="2" destOrd="0" presId="urn:microsoft.com/office/officeart/2005/8/layout/vList5"/>
    <dgm:cxn modelId="{26009450-FB04-4284-8FD7-2BD871F56E28}" type="presParOf" srcId="{91844FD2-551C-4638-BAC0-1A3A17BC2D59}" destId="{89A8C5A1-6C16-464B-93F8-99CA5F850B3D}" srcOrd="0" destOrd="0" presId="urn:microsoft.com/office/officeart/2005/8/layout/vList5"/>
    <dgm:cxn modelId="{F25859D5-92DD-48EC-AACD-995EF23B44D2}" type="presParOf" srcId="{431B4D42-D5DE-4E8A-99FF-26AE27C1F554}" destId="{DCC14C66-6737-409F-A4C5-878CBCB5AAEC}" srcOrd="3" destOrd="0" presId="urn:microsoft.com/office/officeart/2005/8/layout/vList5"/>
    <dgm:cxn modelId="{4BCDC787-BACC-452A-B551-943FB70B2E62}" type="presParOf" srcId="{431B4D42-D5DE-4E8A-99FF-26AE27C1F554}" destId="{86036038-BDE6-465A-A5E7-2E6EFD453024}" srcOrd="4" destOrd="0" presId="urn:microsoft.com/office/officeart/2005/8/layout/vList5"/>
    <dgm:cxn modelId="{3D60AC49-EC87-4623-B793-692EAA9E00B7}" type="presParOf" srcId="{86036038-BDE6-465A-A5E7-2E6EFD453024}" destId="{CCFA84AE-104F-4214-97B5-E64912052AC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2DCDD3-0E29-43CA-9F12-6B7ABFE566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HN"/>
        </a:p>
      </dgm:t>
    </dgm:pt>
    <dgm:pt modelId="{253BB56D-1E11-45BE-97AE-D390292835C0}">
      <dgm:prSet phldrT="[Texto]"/>
      <dgm:spPr/>
      <dgm:t>
        <a:bodyPr/>
        <a:lstStyle/>
        <a:p>
          <a:r>
            <a:rPr lang="es-ES" dirty="0" smtClean="0"/>
            <a:t>Quienes con el propósito deliberado de restringir, disminuir, dañar, impedir o falsear la libre competencia, acuerdan precios, tarifas o descuentos; establecen concertadamente condiciones de transacción para limitar total o parcialmente la producción, distribución, suministro o comercialización de bienes o servicios</a:t>
          </a:r>
          <a:endParaRPr lang="es-HN" dirty="0"/>
        </a:p>
      </dgm:t>
    </dgm:pt>
    <dgm:pt modelId="{2F5F1456-8D5C-4D8F-B95B-1C2A69D48876}" type="parTrans" cxnId="{CF309343-F3F8-473A-8F01-F9C0B1998862}">
      <dgm:prSet/>
      <dgm:spPr/>
      <dgm:t>
        <a:bodyPr/>
        <a:lstStyle/>
        <a:p>
          <a:endParaRPr lang="es-HN"/>
        </a:p>
      </dgm:t>
    </dgm:pt>
    <dgm:pt modelId="{2792131F-B7C9-4F89-9660-B5F0D323DDDD}" type="sibTrans" cxnId="{CF309343-F3F8-473A-8F01-F9C0B1998862}">
      <dgm:prSet/>
      <dgm:spPr/>
      <dgm:t>
        <a:bodyPr/>
        <a:lstStyle/>
        <a:p>
          <a:endParaRPr lang="es-HN"/>
        </a:p>
      </dgm:t>
    </dgm:pt>
    <dgm:pt modelId="{CEF6E7C7-EEB2-4423-AE82-3C5F6C11B5C7}">
      <dgm:prSet phldrT="[Texto]"/>
      <dgm:spPr/>
      <dgm:t>
        <a:bodyPr/>
        <a:lstStyle/>
        <a:p>
          <a:endParaRPr lang="es-HN" dirty="0"/>
        </a:p>
      </dgm:t>
    </dgm:pt>
    <dgm:pt modelId="{C72F79C2-89A5-4F86-8446-F199E740D7B1}" type="parTrans" cxnId="{76FFFF03-AB3F-4CF1-BD8C-58C5E5C9FF22}">
      <dgm:prSet/>
      <dgm:spPr/>
      <dgm:t>
        <a:bodyPr/>
        <a:lstStyle/>
        <a:p>
          <a:endParaRPr lang="es-HN"/>
        </a:p>
      </dgm:t>
    </dgm:pt>
    <dgm:pt modelId="{91943E82-C0B8-48A0-A3C7-FFC696A7E690}" type="sibTrans" cxnId="{76FFFF03-AB3F-4CF1-BD8C-58C5E5C9FF22}">
      <dgm:prSet/>
      <dgm:spPr/>
      <dgm:t>
        <a:bodyPr/>
        <a:lstStyle/>
        <a:p>
          <a:endParaRPr lang="es-HN"/>
        </a:p>
      </dgm:t>
    </dgm:pt>
    <dgm:pt modelId="{001ACC67-162A-450E-9539-A2337FE8B239}">
      <dgm:prSet phldrT="[Texto]"/>
      <dgm:spPr/>
      <dgm:t>
        <a:bodyPr/>
        <a:lstStyle/>
        <a:p>
          <a:r>
            <a:rPr lang="es-ES" dirty="0" smtClean="0"/>
            <a:t>Se reparten el mercado en áreas territoriales, clientela, sectores de suministro o fuentes de aprovisionamiento</a:t>
          </a:r>
          <a:endParaRPr lang="es-HN" dirty="0"/>
        </a:p>
      </dgm:t>
    </dgm:pt>
    <dgm:pt modelId="{5D1F091A-6F78-4D5D-BCBD-1F202992DC8F}" type="parTrans" cxnId="{24B9BA70-7D62-4E42-85BA-2FF8F4FA4A3B}">
      <dgm:prSet/>
      <dgm:spPr/>
      <dgm:t>
        <a:bodyPr/>
        <a:lstStyle/>
        <a:p>
          <a:endParaRPr lang="es-HN"/>
        </a:p>
      </dgm:t>
    </dgm:pt>
    <dgm:pt modelId="{CBF32417-31E3-415F-9944-7FDC1238ECE8}" type="sibTrans" cxnId="{24B9BA70-7D62-4E42-85BA-2FF8F4FA4A3B}">
      <dgm:prSet/>
      <dgm:spPr/>
      <dgm:t>
        <a:bodyPr/>
        <a:lstStyle/>
        <a:p>
          <a:endParaRPr lang="es-HN"/>
        </a:p>
      </dgm:t>
    </dgm:pt>
    <dgm:pt modelId="{057A693C-C385-4960-B7FF-DADC4DB618E1}">
      <dgm:prSet phldrT="[Texto]"/>
      <dgm:spPr/>
      <dgm:t>
        <a:bodyPr/>
        <a:lstStyle/>
        <a:p>
          <a:endParaRPr lang="es-HN" dirty="0"/>
        </a:p>
      </dgm:t>
    </dgm:pt>
    <dgm:pt modelId="{1E5D5E25-985B-40C2-8DBC-E0D9132913B8}" type="parTrans" cxnId="{0079F127-22E6-4E62-8AA1-6909D7B103BF}">
      <dgm:prSet/>
      <dgm:spPr/>
      <dgm:t>
        <a:bodyPr/>
        <a:lstStyle/>
        <a:p>
          <a:endParaRPr lang="es-HN"/>
        </a:p>
      </dgm:t>
    </dgm:pt>
    <dgm:pt modelId="{1BBAF1F0-C95C-475A-AC72-4E35BDBB7773}" type="sibTrans" cxnId="{0079F127-22E6-4E62-8AA1-6909D7B103BF}">
      <dgm:prSet/>
      <dgm:spPr/>
      <dgm:t>
        <a:bodyPr/>
        <a:lstStyle/>
        <a:p>
          <a:endParaRPr lang="es-HN"/>
        </a:p>
      </dgm:t>
    </dgm:pt>
    <dgm:pt modelId="{5472226A-2D33-4208-8498-CCFCC5A6C447}">
      <dgm:prSet/>
      <dgm:spPr/>
      <dgm:t>
        <a:bodyPr/>
        <a:lstStyle/>
        <a:p>
          <a:r>
            <a:rPr lang="es-ES" smtClean="0"/>
            <a:t>realizan prácticas de concertación o coordinación de posturas o de abstenerse concertadamente de participar en licitaciones, cotizaciones, concursos, subastas públicas, privadas o judiciales</a:t>
          </a:r>
          <a:endParaRPr lang="es-HN"/>
        </a:p>
      </dgm:t>
    </dgm:pt>
    <dgm:pt modelId="{9B91C332-21FD-41DA-9217-ED4CF864CDDE}" type="parTrans" cxnId="{DD63E1C4-E8FD-4B75-9E7B-7F6F9FC59496}">
      <dgm:prSet/>
      <dgm:spPr/>
      <dgm:t>
        <a:bodyPr/>
        <a:lstStyle/>
        <a:p>
          <a:endParaRPr lang="es-HN"/>
        </a:p>
      </dgm:t>
    </dgm:pt>
    <dgm:pt modelId="{DD83CBC9-97D5-4BE4-AB45-83570289C757}" type="sibTrans" cxnId="{DD63E1C4-E8FD-4B75-9E7B-7F6F9FC59496}">
      <dgm:prSet/>
      <dgm:spPr/>
      <dgm:t>
        <a:bodyPr/>
        <a:lstStyle/>
        <a:p>
          <a:endParaRPr lang="es-HN"/>
        </a:p>
      </dgm:t>
    </dgm:pt>
    <dgm:pt modelId="{20F5888B-71C2-4E93-9635-D7A0662979F8}" type="pres">
      <dgm:prSet presAssocID="{002DCDD3-0E29-43CA-9F12-6B7ABFE566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48FAA180-A13C-4BDF-B42D-A8221023C1AB}" type="pres">
      <dgm:prSet presAssocID="{253BB56D-1E11-45BE-97AE-D390292835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BC9F520-DCB9-4859-ADA2-BDEDD04AF361}" type="pres">
      <dgm:prSet presAssocID="{253BB56D-1E11-45BE-97AE-D390292835C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50BB1F0-9411-41A9-9DF9-48EBCE39304B}" type="pres">
      <dgm:prSet presAssocID="{001ACC67-162A-450E-9539-A2337FE8B2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64ECAA8-F236-4A92-88C3-8130A6E3E74F}" type="pres">
      <dgm:prSet presAssocID="{001ACC67-162A-450E-9539-A2337FE8B23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74E83AF-6B4D-4CE1-A3A6-3216CAA2DCEE}" type="pres">
      <dgm:prSet presAssocID="{5472226A-2D33-4208-8498-CCFCC5A6C4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BA187627-CA50-4454-AAE7-840CCC5E3095}" type="presOf" srcId="{001ACC67-162A-450E-9539-A2337FE8B239}" destId="{650BB1F0-9411-41A9-9DF9-48EBCE39304B}" srcOrd="0" destOrd="0" presId="urn:microsoft.com/office/officeart/2005/8/layout/vList2"/>
    <dgm:cxn modelId="{52B8EF68-2784-4D9E-BA7B-69D8B6B16C62}" type="presOf" srcId="{CEF6E7C7-EEB2-4423-AE82-3C5F6C11B5C7}" destId="{1BC9F520-DCB9-4859-ADA2-BDEDD04AF361}" srcOrd="0" destOrd="0" presId="urn:microsoft.com/office/officeart/2005/8/layout/vList2"/>
    <dgm:cxn modelId="{7E76F65A-7836-45EB-8E34-283857A680AB}" type="presOf" srcId="{5472226A-2D33-4208-8498-CCFCC5A6C447}" destId="{674E83AF-6B4D-4CE1-A3A6-3216CAA2DCEE}" srcOrd="0" destOrd="0" presId="urn:microsoft.com/office/officeart/2005/8/layout/vList2"/>
    <dgm:cxn modelId="{DD63E1C4-E8FD-4B75-9E7B-7F6F9FC59496}" srcId="{002DCDD3-0E29-43CA-9F12-6B7ABFE56646}" destId="{5472226A-2D33-4208-8498-CCFCC5A6C447}" srcOrd="2" destOrd="0" parTransId="{9B91C332-21FD-41DA-9217-ED4CF864CDDE}" sibTransId="{DD83CBC9-97D5-4BE4-AB45-83570289C757}"/>
    <dgm:cxn modelId="{B46F4777-DD38-425A-8F27-69366181017C}" type="presOf" srcId="{253BB56D-1E11-45BE-97AE-D390292835C0}" destId="{48FAA180-A13C-4BDF-B42D-A8221023C1AB}" srcOrd="0" destOrd="0" presId="urn:microsoft.com/office/officeart/2005/8/layout/vList2"/>
    <dgm:cxn modelId="{24B9BA70-7D62-4E42-85BA-2FF8F4FA4A3B}" srcId="{002DCDD3-0E29-43CA-9F12-6B7ABFE56646}" destId="{001ACC67-162A-450E-9539-A2337FE8B239}" srcOrd="1" destOrd="0" parTransId="{5D1F091A-6F78-4D5D-BCBD-1F202992DC8F}" sibTransId="{CBF32417-31E3-415F-9944-7FDC1238ECE8}"/>
    <dgm:cxn modelId="{8520AC61-56A6-4109-ABEB-CD7920EEB99F}" type="presOf" srcId="{002DCDD3-0E29-43CA-9F12-6B7ABFE56646}" destId="{20F5888B-71C2-4E93-9635-D7A0662979F8}" srcOrd="0" destOrd="0" presId="urn:microsoft.com/office/officeart/2005/8/layout/vList2"/>
    <dgm:cxn modelId="{CF309343-F3F8-473A-8F01-F9C0B1998862}" srcId="{002DCDD3-0E29-43CA-9F12-6B7ABFE56646}" destId="{253BB56D-1E11-45BE-97AE-D390292835C0}" srcOrd="0" destOrd="0" parTransId="{2F5F1456-8D5C-4D8F-B95B-1C2A69D48876}" sibTransId="{2792131F-B7C9-4F89-9660-B5F0D323DDDD}"/>
    <dgm:cxn modelId="{A2A28581-1505-44BB-B5F8-7A776A0C3BF5}" type="presOf" srcId="{057A693C-C385-4960-B7FF-DADC4DB618E1}" destId="{C64ECAA8-F236-4A92-88C3-8130A6E3E74F}" srcOrd="0" destOrd="0" presId="urn:microsoft.com/office/officeart/2005/8/layout/vList2"/>
    <dgm:cxn modelId="{0079F127-22E6-4E62-8AA1-6909D7B103BF}" srcId="{001ACC67-162A-450E-9539-A2337FE8B239}" destId="{057A693C-C385-4960-B7FF-DADC4DB618E1}" srcOrd="0" destOrd="0" parTransId="{1E5D5E25-985B-40C2-8DBC-E0D9132913B8}" sibTransId="{1BBAF1F0-C95C-475A-AC72-4E35BDBB7773}"/>
    <dgm:cxn modelId="{76FFFF03-AB3F-4CF1-BD8C-58C5E5C9FF22}" srcId="{253BB56D-1E11-45BE-97AE-D390292835C0}" destId="{CEF6E7C7-EEB2-4423-AE82-3C5F6C11B5C7}" srcOrd="0" destOrd="0" parTransId="{C72F79C2-89A5-4F86-8446-F199E740D7B1}" sibTransId="{91943E82-C0B8-48A0-A3C7-FFC696A7E690}"/>
    <dgm:cxn modelId="{41A84B8D-8B38-478B-96E0-FDAF18C716BD}" type="presParOf" srcId="{20F5888B-71C2-4E93-9635-D7A0662979F8}" destId="{48FAA180-A13C-4BDF-B42D-A8221023C1AB}" srcOrd="0" destOrd="0" presId="urn:microsoft.com/office/officeart/2005/8/layout/vList2"/>
    <dgm:cxn modelId="{4B5CEA92-90D4-4613-A164-56ACF86A014A}" type="presParOf" srcId="{20F5888B-71C2-4E93-9635-D7A0662979F8}" destId="{1BC9F520-DCB9-4859-ADA2-BDEDD04AF361}" srcOrd="1" destOrd="0" presId="urn:microsoft.com/office/officeart/2005/8/layout/vList2"/>
    <dgm:cxn modelId="{838A2F6A-3014-435E-8907-ECCFE3899A7C}" type="presParOf" srcId="{20F5888B-71C2-4E93-9635-D7A0662979F8}" destId="{650BB1F0-9411-41A9-9DF9-48EBCE39304B}" srcOrd="2" destOrd="0" presId="urn:microsoft.com/office/officeart/2005/8/layout/vList2"/>
    <dgm:cxn modelId="{889F9483-34B5-4FED-B98B-CE4288C56621}" type="presParOf" srcId="{20F5888B-71C2-4E93-9635-D7A0662979F8}" destId="{C64ECAA8-F236-4A92-88C3-8130A6E3E74F}" srcOrd="3" destOrd="0" presId="urn:microsoft.com/office/officeart/2005/8/layout/vList2"/>
    <dgm:cxn modelId="{0F2E7ED4-9BEF-4087-9DDC-3F2974D818DB}" type="presParOf" srcId="{20F5888B-71C2-4E93-9635-D7A0662979F8}" destId="{674E83AF-6B4D-4CE1-A3A6-3216CAA2DC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88C85-FE34-4B89-BB6D-B15CCE41CD07}">
      <dsp:nvSpPr>
        <dsp:cNvPr id="0" name=""/>
        <dsp:cNvSpPr/>
      </dsp:nvSpPr>
      <dsp:spPr>
        <a:xfrm>
          <a:off x="1496" y="0"/>
          <a:ext cx="2328692" cy="469994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Ganado mayor con un valor superior a Cinco Mil Lempiras (L.5,000), debe ser castigado con la pena de prisión de 2-4 años</a:t>
          </a:r>
          <a:endParaRPr lang="es-HN" sz="1600" kern="1200" dirty="0"/>
        </a:p>
      </dsp:txBody>
      <dsp:txXfrm>
        <a:off x="1496" y="1879977"/>
        <a:ext cx="2328692" cy="1879977"/>
      </dsp:txXfrm>
    </dsp:sp>
    <dsp:sp modelId="{7BAD7845-86DE-40C1-8C30-70B9720252E6}">
      <dsp:nvSpPr>
        <dsp:cNvPr id="0" name=""/>
        <dsp:cNvSpPr/>
      </dsp:nvSpPr>
      <dsp:spPr>
        <a:xfrm>
          <a:off x="383302" y="281996"/>
          <a:ext cx="1565081" cy="15650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318F8-11D4-4CF0-AE36-B6C3BD8D11E7}">
      <dsp:nvSpPr>
        <dsp:cNvPr id="0" name=""/>
        <dsp:cNvSpPr/>
      </dsp:nvSpPr>
      <dsp:spPr>
        <a:xfrm>
          <a:off x="2400049" y="0"/>
          <a:ext cx="2328692" cy="46999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Ganado menor con un valor superior a Diez Mil Lempiras (L.10,000), debe ser castigado con la pena de prisión de 1 a 3 años</a:t>
          </a:r>
          <a:endParaRPr lang="es-HN" sz="1600" kern="1200" dirty="0"/>
        </a:p>
      </dsp:txBody>
      <dsp:txXfrm>
        <a:off x="2400049" y="1879977"/>
        <a:ext cx="2328692" cy="1879977"/>
      </dsp:txXfrm>
    </dsp:sp>
    <dsp:sp modelId="{8B9A8A29-0919-4D00-8F50-9EA1EF2B4495}">
      <dsp:nvSpPr>
        <dsp:cNvPr id="0" name=""/>
        <dsp:cNvSpPr/>
      </dsp:nvSpPr>
      <dsp:spPr>
        <a:xfrm>
          <a:off x="2781855" y="281996"/>
          <a:ext cx="1565081" cy="156508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D06AD-2736-4C55-B735-6F378FA5061A}">
      <dsp:nvSpPr>
        <dsp:cNvPr id="0" name=""/>
        <dsp:cNvSpPr/>
      </dsp:nvSpPr>
      <dsp:spPr>
        <a:xfrm>
          <a:off x="4800099" y="0"/>
          <a:ext cx="2328692" cy="469994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Quien con fines comerciales, transporte, almacene, empaque, transforme o transfiera productos de origen marino, terrestre o acuícolas, sin los documentos exigibles al caso y sin haber acreditado de otro modo la autorización para realizar las operaciones anteriores, debe ser sancionado con la pena de prisión de (1) a (3)  .</a:t>
          </a:r>
          <a:endParaRPr lang="es-HN" sz="1200" kern="1200" dirty="0"/>
        </a:p>
      </dsp:txBody>
      <dsp:txXfrm>
        <a:off x="4800099" y="1879977"/>
        <a:ext cx="2328692" cy="1879977"/>
      </dsp:txXfrm>
    </dsp:sp>
    <dsp:sp modelId="{CBF0C963-C45B-4089-A310-8783FE073379}">
      <dsp:nvSpPr>
        <dsp:cNvPr id="0" name=""/>
        <dsp:cNvSpPr/>
      </dsp:nvSpPr>
      <dsp:spPr>
        <a:xfrm>
          <a:off x="5232040" y="0"/>
          <a:ext cx="1565081" cy="122927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B2334-6428-481B-83A8-1F53114FB398}">
      <dsp:nvSpPr>
        <dsp:cNvPr id="0" name=""/>
        <dsp:cNvSpPr/>
      </dsp:nvSpPr>
      <dsp:spPr>
        <a:xfrm>
          <a:off x="2441648" y="4082520"/>
          <a:ext cx="249484" cy="598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ECCD8-284E-466A-94A9-6EBDFA196C18}">
      <dsp:nvSpPr>
        <dsp:cNvPr id="0" name=""/>
        <dsp:cNvSpPr/>
      </dsp:nvSpPr>
      <dsp:spPr>
        <a:xfrm rot="5400000">
          <a:off x="3585940" y="125167"/>
          <a:ext cx="1906488" cy="165864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kern="1200" dirty="0" smtClean="0"/>
            <a:t>Rompiendo, pared, suelo o techo</a:t>
          </a:r>
          <a:endParaRPr lang="es-HN" sz="1600" kern="1200" dirty="0"/>
        </a:p>
      </dsp:txBody>
      <dsp:txXfrm rot="-5400000">
        <a:off x="3968334" y="298339"/>
        <a:ext cx="1141700" cy="1312300"/>
      </dsp:txXfrm>
    </dsp:sp>
    <dsp:sp modelId="{3F8BA94E-AA20-48CC-AA9D-1E36EB9DDAC9}">
      <dsp:nvSpPr>
        <dsp:cNvPr id="0" name=""/>
        <dsp:cNvSpPr/>
      </dsp:nvSpPr>
      <dsp:spPr>
        <a:xfrm>
          <a:off x="5418837" y="382543"/>
          <a:ext cx="2127640" cy="114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18B0A-D96A-45F5-B3C2-F0E2DA864043}">
      <dsp:nvSpPr>
        <dsp:cNvPr id="0" name=""/>
        <dsp:cNvSpPr/>
      </dsp:nvSpPr>
      <dsp:spPr>
        <a:xfrm rot="5400000">
          <a:off x="1794603" y="125167"/>
          <a:ext cx="1906488" cy="165864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kern="1200" dirty="0" smtClean="0"/>
            <a:t>Con escalamiento</a:t>
          </a:r>
          <a:endParaRPr lang="es-HN" sz="1600" kern="1200" dirty="0"/>
        </a:p>
      </dsp:txBody>
      <dsp:txXfrm rot="-5400000">
        <a:off x="2176997" y="298339"/>
        <a:ext cx="1141700" cy="1312300"/>
      </dsp:txXfrm>
    </dsp:sp>
    <dsp:sp modelId="{CC566F18-9EC2-4D04-A8BE-EB7140C54A36}">
      <dsp:nvSpPr>
        <dsp:cNvPr id="0" name=""/>
        <dsp:cNvSpPr/>
      </dsp:nvSpPr>
      <dsp:spPr>
        <a:xfrm rot="5400000">
          <a:off x="5047235" y="1711613"/>
          <a:ext cx="1906488" cy="165864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kern="1200" dirty="0" smtClean="0"/>
            <a:t>Fracturando puerta, ventana o armario</a:t>
          </a:r>
          <a:endParaRPr lang="es-HN" sz="1600" kern="1200" dirty="0"/>
        </a:p>
      </dsp:txBody>
      <dsp:txXfrm rot="-5400000">
        <a:off x="5429629" y="1884785"/>
        <a:ext cx="1141700" cy="1312300"/>
      </dsp:txXfrm>
    </dsp:sp>
    <dsp:sp modelId="{D350DCB1-03D3-45EF-88AE-5879551D0A2D}">
      <dsp:nvSpPr>
        <dsp:cNvPr id="0" name=""/>
        <dsp:cNvSpPr/>
      </dsp:nvSpPr>
      <dsp:spPr>
        <a:xfrm>
          <a:off x="88618" y="1751453"/>
          <a:ext cx="4437016" cy="1642527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ROBO CON FUERZA. </a:t>
          </a:r>
          <a:r>
            <a:rPr lang="es-ES" sz="1600" kern="1200" dirty="0" smtClean="0"/>
            <a:t>Quien con ánimo de lucro, se apodera de cosa mueble ajena utilizando fuerza en las cosas, debe ser castigado con la pena de prisión de 2-4 años. </a:t>
          </a:r>
          <a:endParaRPr lang="es-HN" sz="1600" kern="1200" dirty="0"/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600" kern="1200" dirty="0"/>
        </a:p>
      </dsp:txBody>
      <dsp:txXfrm>
        <a:off x="88618" y="1751453"/>
        <a:ext cx="4437016" cy="1642527"/>
      </dsp:txXfrm>
    </dsp:sp>
    <dsp:sp modelId="{D4CBC5EB-6DC2-41F3-BC05-CE75EB3A6E76}">
      <dsp:nvSpPr>
        <dsp:cNvPr id="0" name=""/>
        <dsp:cNvSpPr/>
      </dsp:nvSpPr>
      <dsp:spPr>
        <a:xfrm rot="5400000">
          <a:off x="6447033" y="1711613"/>
          <a:ext cx="1906488" cy="165864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300" kern="1200" dirty="0" smtClean="0"/>
            <a:t>Rompiendo mueble u objeto cerrado, forzar cerradura, descubrir claves</a:t>
          </a:r>
          <a:endParaRPr lang="es-HN" sz="1300" kern="1200" dirty="0"/>
        </a:p>
      </dsp:txBody>
      <dsp:txXfrm rot="-5400000">
        <a:off x="6829427" y="1884785"/>
        <a:ext cx="1141700" cy="1312300"/>
      </dsp:txXfrm>
    </dsp:sp>
    <dsp:sp modelId="{546E6E44-6049-4C94-9316-49B077788F19}">
      <dsp:nvSpPr>
        <dsp:cNvPr id="0" name=""/>
        <dsp:cNvSpPr/>
      </dsp:nvSpPr>
      <dsp:spPr>
        <a:xfrm rot="5400000">
          <a:off x="3585940" y="3361622"/>
          <a:ext cx="1906488" cy="165864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600" kern="1200" dirty="0" smtClean="0"/>
            <a:t>Usando llaves falsas</a:t>
          </a:r>
          <a:endParaRPr lang="es-HN" sz="1600" kern="1200" dirty="0"/>
        </a:p>
      </dsp:txBody>
      <dsp:txXfrm rot="-5400000">
        <a:off x="3968334" y="3534794"/>
        <a:ext cx="1141700" cy="1312300"/>
      </dsp:txXfrm>
    </dsp:sp>
    <dsp:sp modelId="{3C74E2DB-FFAE-443F-9F72-74856A09E79C}">
      <dsp:nvSpPr>
        <dsp:cNvPr id="0" name=""/>
        <dsp:cNvSpPr/>
      </dsp:nvSpPr>
      <dsp:spPr>
        <a:xfrm flipV="1">
          <a:off x="5418837" y="4164949"/>
          <a:ext cx="2127640" cy="51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500" kern="1200" dirty="0"/>
        </a:p>
      </dsp:txBody>
      <dsp:txXfrm rot="10800000">
        <a:off x="5418837" y="4164949"/>
        <a:ext cx="2127640" cy="51989"/>
      </dsp:txXfrm>
    </dsp:sp>
    <dsp:sp modelId="{EAA92AD9-8687-4278-AEA4-C9DA29CFFBC1}">
      <dsp:nvSpPr>
        <dsp:cNvPr id="0" name=""/>
        <dsp:cNvSpPr/>
      </dsp:nvSpPr>
      <dsp:spPr>
        <a:xfrm rot="5400000">
          <a:off x="1861894" y="3267403"/>
          <a:ext cx="1906488" cy="165864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kern="1200" dirty="0" smtClean="0"/>
            <a:t>Inutilizando sistemas de alarma, guarda  u análogos</a:t>
          </a:r>
          <a:endParaRPr lang="es-HN" sz="1800" kern="1200" dirty="0"/>
        </a:p>
      </dsp:txBody>
      <dsp:txXfrm rot="-5400000">
        <a:off x="2244288" y="3440575"/>
        <a:ext cx="1141700" cy="1312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49C5B-17B3-4C00-B8E2-512E3CEDA0E8}">
      <dsp:nvSpPr>
        <dsp:cNvPr id="0" name=""/>
        <dsp:cNvSpPr/>
      </dsp:nvSpPr>
      <dsp:spPr>
        <a:xfrm>
          <a:off x="2134753" y="88088"/>
          <a:ext cx="3660341" cy="287558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ROBO CON FUERZA DE GANADO MAYOR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Quien empleando fuerza en las cosas, comete el delito de robo de ganado</a:t>
          </a:r>
          <a:endParaRPr lang="es-HN" sz="14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GM. con la pena de prisión de 4-6</a:t>
          </a:r>
          <a:endParaRPr lang="es-HN" sz="14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GM. con la pena de prisión de 3-5</a:t>
          </a:r>
          <a:endParaRPr lang="es-HN" sz="1400" kern="1200" dirty="0"/>
        </a:p>
      </dsp:txBody>
      <dsp:txXfrm>
        <a:off x="2622799" y="591316"/>
        <a:ext cx="2684250" cy="1294014"/>
      </dsp:txXfrm>
    </dsp:sp>
    <dsp:sp modelId="{EAAD72EC-8BDC-4D1A-B94D-5E54276C3FC0}">
      <dsp:nvSpPr>
        <dsp:cNvPr id="0" name=""/>
        <dsp:cNvSpPr/>
      </dsp:nvSpPr>
      <dsp:spPr>
        <a:xfrm>
          <a:off x="4268505" y="1857138"/>
          <a:ext cx="3961094" cy="311141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ROBO CON VIOLENCIA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 GANADO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realiza con violencia o intimidación en las personas, se debe castigar con la pena de -6-8 años de prisión, sin perjuicio de la que corresponda a los actos de violencia que realice</a:t>
          </a:r>
          <a:r>
            <a:rPr lang="es-ES" sz="1100" kern="1200" dirty="0" smtClean="0"/>
            <a:t>.</a:t>
          </a:r>
          <a:endParaRPr lang="es-HN" sz="1100" kern="1200" dirty="0"/>
        </a:p>
      </dsp:txBody>
      <dsp:txXfrm>
        <a:off x="5479940" y="2660920"/>
        <a:ext cx="2376656" cy="1711278"/>
      </dsp:txXfrm>
    </dsp:sp>
    <dsp:sp modelId="{16382BA7-DBF0-4EBA-A562-98C057A83B71}">
      <dsp:nvSpPr>
        <dsp:cNvPr id="0" name=""/>
        <dsp:cNvSpPr/>
      </dsp:nvSpPr>
      <dsp:spPr>
        <a:xfrm>
          <a:off x="0" y="1800200"/>
          <a:ext cx="3361592" cy="314366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            </a:t>
          </a:r>
          <a:r>
            <a:rPr lang="es-ES" sz="1800" kern="1200" dirty="0" smtClean="0"/>
            <a:t>ROBO CON FUERZA DE GANADO MAYOR AGRAVADO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deben aumentar en 1/3 de apoderarse el sujeto de 3 o más cabezas de ganado mayor.</a:t>
          </a:r>
          <a:endParaRPr lang="es-HN" sz="18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400" kern="1200" dirty="0"/>
        </a:p>
      </dsp:txBody>
      <dsp:txXfrm>
        <a:off x="316549" y="2612313"/>
        <a:ext cx="2016955" cy="1729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AF3B8-060A-4C04-BEAC-6BD0841B61AD}">
      <dsp:nvSpPr>
        <dsp:cNvPr id="0" name=""/>
        <dsp:cNvSpPr/>
      </dsp:nvSpPr>
      <dsp:spPr>
        <a:xfrm>
          <a:off x="0" y="1240712"/>
          <a:ext cx="8229600" cy="521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Quien en perjuicio de tercero, dispone de una cosa mueble o inmueble ocultando la existencia de cualquier carga o gravamen sobre la misma </a:t>
          </a:r>
          <a:endParaRPr lang="es-HN" sz="1800" kern="1200" dirty="0"/>
        </a:p>
      </dsp:txBody>
      <dsp:txXfrm>
        <a:off x="25469" y="1266181"/>
        <a:ext cx="8178662" cy="470807"/>
      </dsp:txXfrm>
    </dsp:sp>
    <dsp:sp modelId="{0C2BE6B3-6301-4189-AF46-FF5920553151}">
      <dsp:nvSpPr>
        <dsp:cNvPr id="0" name=""/>
        <dsp:cNvSpPr/>
      </dsp:nvSpPr>
      <dsp:spPr>
        <a:xfrm>
          <a:off x="0" y="1771921"/>
          <a:ext cx="8229600" cy="57015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Quien enajena, grava o arrienda una cosa mueble o inmueble, atribuyéndose falsamente facultades de disposición sobre la cosa</a:t>
          </a:r>
          <a:endParaRPr lang="es-HN" sz="1300" kern="1200" dirty="0"/>
        </a:p>
      </dsp:txBody>
      <dsp:txXfrm>
        <a:off x="27833" y="1799754"/>
        <a:ext cx="8173934" cy="514491"/>
      </dsp:txXfrm>
    </dsp:sp>
    <dsp:sp modelId="{A1734D05-045F-4355-A26B-E73114F70EDC}">
      <dsp:nvSpPr>
        <dsp:cNvPr id="0" name=""/>
        <dsp:cNvSpPr/>
      </dsp:nvSpPr>
      <dsp:spPr>
        <a:xfrm>
          <a:off x="0" y="2351543"/>
          <a:ext cx="8229600" cy="57015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Quien otorga en perjuicio de otro un contrato simulado</a:t>
          </a:r>
          <a:endParaRPr lang="es-HN" sz="2400" kern="1200" dirty="0"/>
        </a:p>
      </dsp:txBody>
      <dsp:txXfrm>
        <a:off x="27833" y="2379376"/>
        <a:ext cx="8173934" cy="514491"/>
      </dsp:txXfrm>
    </dsp:sp>
    <dsp:sp modelId="{94FA4D2B-1FAF-48C2-8D4B-ADF6C9922C03}">
      <dsp:nvSpPr>
        <dsp:cNvPr id="0" name=""/>
        <dsp:cNvSpPr/>
      </dsp:nvSpPr>
      <dsp:spPr>
        <a:xfrm>
          <a:off x="0" y="2931164"/>
          <a:ext cx="8229600" cy="108470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Quien en un procedimiento judicial, manipula las pruebas en que pretende fundar sus alegaciones o emplea otro fraude procesal análogo, provocando error en el Órgano Jurisdiccional competente y llevándole a dictar una resolución que perjudique los intereses económicos de la otra parte o de un tercero. Asimismo incurre en esta modalidad de estafa quien, en el modo descrito, provoca error en la parte contraria, llevándola a cambiar su voluntad procesal y perjudicando sus intereses económicos</a:t>
          </a:r>
          <a:r>
            <a:rPr lang="es-ES" sz="1200" kern="1200" dirty="0" smtClean="0"/>
            <a:t>.  </a:t>
          </a:r>
          <a:endParaRPr lang="es-HN" sz="1200" kern="1200" dirty="0"/>
        </a:p>
      </dsp:txBody>
      <dsp:txXfrm>
        <a:off x="52951" y="2984115"/>
        <a:ext cx="8123698" cy="9788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BD131-4F64-43E9-A311-48A8135746BE}">
      <dsp:nvSpPr>
        <dsp:cNvPr id="0" name=""/>
        <dsp:cNvSpPr/>
      </dsp:nvSpPr>
      <dsp:spPr>
        <a:xfrm>
          <a:off x="4051560" y="2140929"/>
          <a:ext cx="2291891" cy="3531553"/>
        </a:xfrm>
        <a:prstGeom prst="gear9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Quien actuando como prestamista, de hecho o de derecho, estipula un contrato de préstamo usurario, debe ser castigado con pena de prisión de dos (2) a cuatro (4) años y multa por una cantidad igual o hasta el doble del monto del crédito</a:t>
          </a:r>
          <a:endParaRPr lang="es-HN" sz="1100" kern="1200" dirty="0"/>
        </a:p>
      </dsp:txBody>
      <dsp:txXfrm>
        <a:off x="4512332" y="2885817"/>
        <a:ext cx="1370347" cy="1974594"/>
      </dsp:txXfrm>
    </dsp:sp>
    <dsp:sp modelId="{9B75E4D4-82CE-4113-9505-AAB1B3BCA347}">
      <dsp:nvSpPr>
        <dsp:cNvPr id="0" name=""/>
        <dsp:cNvSpPr/>
      </dsp:nvSpPr>
      <dsp:spPr>
        <a:xfrm>
          <a:off x="2232251" y="1687922"/>
          <a:ext cx="2059948" cy="225284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Aquel que supera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en seis puntos la tasa promedio, al establecido conforme al Sistema Financiero Nacional</a:t>
          </a:r>
          <a:r>
            <a:rPr lang="es-ES" sz="1100" kern="1200" dirty="0" smtClean="0"/>
            <a:t>.</a:t>
          </a:r>
          <a:endParaRPr lang="es-HN" sz="1100" kern="1200" dirty="0"/>
        </a:p>
      </dsp:txBody>
      <dsp:txXfrm>
        <a:off x="2750849" y="2238113"/>
        <a:ext cx="1022752" cy="1152461"/>
      </dsp:txXfrm>
    </dsp:sp>
    <dsp:sp modelId="{E7C6A58E-EDF3-41F4-8DFB-88F858FAF9BA}">
      <dsp:nvSpPr>
        <dsp:cNvPr id="0" name=""/>
        <dsp:cNvSpPr/>
      </dsp:nvSpPr>
      <dsp:spPr>
        <a:xfrm rot="19818112">
          <a:off x="3013223" y="-21834"/>
          <a:ext cx="2842583" cy="2688347"/>
        </a:xfrm>
        <a:prstGeom prst="gear6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Hay motivos para estimar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que ha sido aceptado por el prestatario a causa de su situación angustiosa, de su inexperiencia o de lo limitado de su conocimiento en la materia o de sus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facultades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         mentales</a:t>
          </a:r>
          <a:endParaRPr lang="es-HN" sz="1100" kern="1200" dirty="0"/>
        </a:p>
      </dsp:txBody>
      <dsp:txXfrm rot="900000">
        <a:off x="3645833" y="558650"/>
        <a:ext cx="1577363" cy="1527376"/>
      </dsp:txXfrm>
    </dsp:sp>
    <dsp:sp modelId="{53B9DA9D-D321-48C4-A09B-153EF2215912}">
      <dsp:nvSpPr>
        <dsp:cNvPr id="0" name=""/>
        <dsp:cNvSpPr/>
      </dsp:nvSpPr>
      <dsp:spPr>
        <a:xfrm>
          <a:off x="3688955" y="1991869"/>
          <a:ext cx="3751328" cy="3751328"/>
        </a:xfrm>
        <a:prstGeom prst="circularArrow">
          <a:avLst>
            <a:gd name="adj1" fmla="val 4687"/>
            <a:gd name="adj2" fmla="val 299029"/>
            <a:gd name="adj3" fmla="val 2537923"/>
            <a:gd name="adj4" fmla="val 158151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9EDBD-8D2C-41AE-B0D4-BBF2DDA42C98}">
      <dsp:nvSpPr>
        <dsp:cNvPr id="0" name=""/>
        <dsp:cNvSpPr/>
      </dsp:nvSpPr>
      <dsp:spPr>
        <a:xfrm>
          <a:off x="1819033" y="1272151"/>
          <a:ext cx="2725574" cy="27255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8BE32-099F-4975-B0F2-87DF7FB3ABF7}">
      <dsp:nvSpPr>
        <dsp:cNvPr id="0" name=""/>
        <dsp:cNvSpPr/>
      </dsp:nvSpPr>
      <dsp:spPr>
        <a:xfrm>
          <a:off x="2907266" y="-184147"/>
          <a:ext cx="2938718" cy="29387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5FC8A-9136-41EA-A4F9-C486B83604D9}">
      <dsp:nvSpPr>
        <dsp:cNvPr id="0" name=""/>
        <dsp:cNvSpPr/>
      </dsp:nvSpPr>
      <dsp:spPr>
        <a:xfrm>
          <a:off x="0" y="0"/>
          <a:ext cx="3394502" cy="1322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Oculta sus bienes, enajena o grava éstos sin notificarlo en forma fehaciente a sus acreedores con quince (15) días de antelación o simula enajenaciones o créditos;</a:t>
          </a:r>
          <a:endParaRPr lang="es-HN" sz="1600" kern="1200" dirty="0"/>
        </a:p>
      </dsp:txBody>
      <dsp:txXfrm>
        <a:off x="64577" y="64577"/>
        <a:ext cx="3265348" cy="1193719"/>
      </dsp:txXfrm>
    </dsp:sp>
    <dsp:sp modelId="{89A8C5A1-6C16-464B-93F8-99CA5F850B3D}">
      <dsp:nvSpPr>
        <dsp:cNvPr id="0" name=""/>
        <dsp:cNvSpPr/>
      </dsp:nvSpPr>
      <dsp:spPr>
        <a:xfrm>
          <a:off x="7" y="1455231"/>
          <a:ext cx="3563496" cy="162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Declara créditos, gastos, deudas o enajenaciones inexistentes en perjuicio de otro</a:t>
          </a:r>
          <a:endParaRPr lang="es-HN" sz="1600" kern="1200" dirty="0"/>
        </a:p>
      </dsp:txBody>
      <dsp:txXfrm>
        <a:off x="79383" y="1534607"/>
        <a:ext cx="3404744" cy="1467273"/>
      </dsp:txXfrm>
    </dsp:sp>
    <dsp:sp modelId="{CCFA84AE-104F-4214-97B5-E64912052AC9}">
      <dsp:nvSpPr>
        <dsp:cNvPr id="0" name=""/>
        <dsp:cNvSpPr/>
      </dsp:nvSpPr>
      <dsp:spPr>
        <a:xfrm>
          <a:off x="0" y="3231602"/>
          <a:ext cx="3519347" cy="1294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traslada al extranjero sin dejar persona que le represente o bienes suficientes para responder del pago de sus deudas</a:t>
          </a:r>
          <a:endParaRPr lang="es-HN" sz="1600" kern="1200" dirty="0"/>
        </a:p>
      </dsp:txBody>
      <dsp:txXfrm>
        <a:off x="63185" y="3294787"/>
        <a:ext cx="3392977" cy="1167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AA180-A13C-4BDF-B42D-A8221023C1AB}">
      <dsp:nvSpPr>
        <dsp:cNvPr id="0" name=""/>
        <dsp:cNvSpPr/>
      </dsp:nvSpPr>
      <dsp:spPr>
        <a:xfrm>
          <a:off x="0" y="285141"/>
          <a:ext cx="6779096" cy="1141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Quienes con el propósito deliberado de restringir, disminuir, dañar, impedir o falsear la libre competencia, acuerdan precios, tarifas o descuentos; establecen concertadamente condiciones de transacción para limitar total o parcialmente la producción, distribución, suministro o comercialización de bienes o servicios</a:t>
          </a:r>
          <a:endParaRPr lang="es-HN" sz="1600" kern="1200" dirty="0"/>
        </a:p>
      </dsp:txBody>
      <dsp:txXfrm>
        <a:off x="55744" y="340885"/>
        <a:ext cx="6667608" cy="1030432"/>
      </dsp:txXfrm>
    </dsp:sp>
    <dsp:sp modelId="{1BC9F520-DCB9-4859-ADA2-BDEDD04AF361}">
      <dsp:nvSpPr>
        <dsp:cNvPr id="0" name=""/>
        <dsp:cNvSpPr/>
      </dsp:nvSpPr>
      <dsp:spPr>
        <a:xfrm>
          <a:off x="0" y="1427061"/>
          <a:ext cx="677909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23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HN" sz="1200" kern="1200" dirty="0"/>
        </a:p>
      </dsp:txBody>
      <dsp:txXfrm>
        <a:off x="0" y="1427061"/>
        <a:ext cx="6779096" cy="264960"/>
      </dsp:txXfrm>
    </dsp:sp>
    <dsp:sp modelId="{650BB1F0-9411-41A9-9DF9-48EBCE39304B}">
      <dsp:nvSpPr>
        <dsp:cNvPr id="0" name=""/>
        <dsp:cNvSpPr/>
      </dsp:nvSpPr>
      <dsp:spPr>
        <a:xfrm>
          <a:off x="0" y="1692021"/>
          <a:ext cx="6779096" cy="11419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reparten el mercado en áreas territoriales, clientela, sectores de suministro o fuentes de aprovisionamiento</a:t>
          </a:r>
          <a:endParaRPr lang="es-HN" sz="1600" kern="1200" dirty="0"/>
        </a:p>
      </dsp:txBody>
      <dsp:txXfrm>
        <a:off x="55744" y="1747765"/>
        <a:ext cx="6667608" cy="1030432"/>
      </dsp:txXfrm>
    </dsp:sp>
    <dsp:sp modelId="{C64ECAA8-F236-4A92-88C3-8130A6E3E74F}">
      <dsp:nvSpPr>
        <dsp:cNvPr id="0" name=""/>
        <dsp:cNvSpPr/>
      </dsp:nvSpPr>
      <dsp:spPr>
        <a:xfrm>
          <a:off x="0" y="2833941"/>
          <a:ext cx="677909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23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HN" sz="1200" kern="1200" dirty="0"/>
        </a:p>
      </dsp:txBody>
      <dsp:txXfrm>
        <a:off x="0" y="2833941"/>
        <a:ext cx="6779096" cy="264960"/>
      </dsp:txXfrm>
    </dsp:sp>
    <dsp:sp modelId="{674E83AF-6B4D-4CE1-A3A6-3216CAA2DCEE}">
      <dsp:nvSpPr>
        <dsp:cNvPr id="0" name=""/>
        <dsp:cNvSpPr/>
      </dsp:nvSpPr>
      <dsp:spPr>
        <a:xfrm>
          <a:off x="0" y="3098901"/>
          <a:ext cx="6779096" cy="11419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realizan prácticas de concertación o coordinación de posturas o de abstenerse concertadamente de participar en licitaciones, cotizaciones, concursos, subastas públicas, privadas o judiciales</a:t>
          </a:r>
          <a:endParaRPr lang="es-HN" sz="1600" kern="1200"/>
        </a:p>
      </dsp:txBody>
      <dsp:txXfrm>
        <a:off x="55744" y="3154645"/>
        <a:ext cx="6667608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F9719-26CF-4137-B69B-212D877ACD65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40000-8D04-4F77-9F81-8DDB6C07085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1930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32D3D-05CF-488B-B2C7-6FA32B870198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A8149-1550-4C01-9B85-5AB743D4AEC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9906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A8149-1550-4C01-9B85-5AB743D4AECF}" type="slidenum">
              <a:rPr lang="es-HN" smtClean="0"/>
              <a:t>8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6326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A8149-1550-4C01-9B85-5AB743D4AECF}" type="slidenum">
              <a:rPr lang="es-HN" smtClean="0"/>
              <a:t>31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168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8822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3827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7793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4421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0907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2127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99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8587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3563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263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9918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05669-242A-4B42-9516-3B727E391B0D}" type="datetimeFigureOut">
              <a:rPr lang="es-HN" smtClean="0"/>
              <a:t>9/7/2019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580D-CBF9-4C8A-B8C5-580AC6835E21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6148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376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8800" dirty="0"/>
              <a:t>MODULO 5</a:t>
            </a:r>
            <a:endParaRPr lang="es-HN" sz="8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212977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es-ES" sz="2800" dirty="0"/>
              <a:t>DELITOS CONTRA EL </a:t>
            </a:r>
            <a:r>
              <a:rPr lang="es-ES" sz="2800" dirty="0" smtClean="0"/>
              <a:t>PATRIMONIO </a:t>
            </a:r>
            <a:r>
              <a:rPr lang="es-ES" sz="2800" b="1" u="sng" dirty="0"/>
              <a:t>TÍTULO </a:t>
            </a:r>
            <a:r>
              <a:rPr lang="es-ES" sz="2800" b="1" u="sng" dirty="0" smtClean="0"/>
              <a:t>XXI</a:t>
            </a:r>
            <a:endParaRPr lang="es-HN" sz="2800" dirty="0"/>
          </a:p>
          <a:p>
            <a:pPr marL="0" indent="0">
              <a:buNone/>
            </a:pPr>
            <a:endParaRPr lang="es-HN" sz="2800" dirty="0"/>
          </a:p>
          <a:p>
            <a:r>
              <a:rPr lang="es-ES" sz="2800" dirty="0"/>
              <a:t>DELITOS RELATIVOS A LA PROPIEDAD INTELECTUAL E </a:t>
            </a:r>
            <a:r>
              <a:rPr lang="es-ES" sz="2800" dirty="0" smtClean="0"/>
              <a:t>INDUSTRIAL </a:t>
            </a:r>
            <a:r>
              <a:rPr lang="es-ES" sz="2800" b="1" u="sng" dirty="0"/>
              <a:t>TÍTULO XX</a:t>
            </a:r>
            <a:endParaRPr lang="es-HN" sz="2800" dirty="0"/>
          </a:p>
          <a:p>
            <a:pPr marL="0" indent="0">
              <a:buNone/>
            </a:pPr>
            <a:endParaRPr lang="es-ES" sz="2800" dirty="0" smtClean="0"/>
          </a:p>
          <a:p>
            <a:pPr algn="just"/>
            <a:r>
              <a:rPr lang="es-ES" sz="2800" dirty="0" smtClean="0"/>
              <a:t>DELITOS </a:t>
            </a:r>
            <a:r>
              <a:rPr lang="es-ES" sz="2800" dirty="0"/>
              <a:t>CONTRA </a:t>
            </a:r>
            <a:r>
              <a:rPr lang="es-ES" sz="2800" dirty="0" smtClean="0"/>
              <a:t>EL </a:t>
            </a:r>
            <a:r>
              <a:rPr lang="es-ES" sz="2800" dirty="0"/>
              <a:t>ORDEN </a:t>
            </a:r>
            <a:r>
              <a:rPr lang="es-ES" sz="2800" dirty="0" smtClean="0"/>
              <a:t>SOCIOECONOMICO </a:t>
            </a:r>
            <a:r>
              <a:rPr lang="es-ES" sz="2800" b="1" u="sng" dirty="0"/>
              <a:t>TÍTULO </a:t>
            </a:r>
            <a:r>
              <a:rPr lang="es-ES" sz="2800" b="1" u="sng" dirty="0" smtClean="0"/>
              <a:t>XXIII</a:t>
            </a:r>
            <a:endParaRPr lang="es-HN" sz="2800" dirty="0"/>
          </a:p>
          <a:p>
            <a:pPr algn="just"/>
            <a:endParaRPr lang="es-HN" sz="2800" dirty="0"/>
          </a:p>
          <a:p>
            <a:endParaRPr lang="es-HN" dirty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18512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57606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HN" dirty="0" smtClean="0"/>
              <a:t>ESTAFA</a:t>
            </a:r>
            <a:endParaRPr lang="es-HN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196753"/>
            <a:ext cx="2746648" cy="352839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/>
              <a:t>Comete estafa quien con ánimo de lucro, utiliza engaño suficiente para producir error en otro y le induce a realizar un acto de disposición en perjuicio propio o ajeno</a:t>
            </a:r>
            <a:endParaRPr lang="es-HN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012160" y="1196752"/>
            <a:ext cx="2674640" cy="51125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dirty="0"/>
              <a:t>Quien utilizando ilegítimamente tarjeta de crédito o débito, cheque, pagaré, letra de cambio, los datos obrantes en cualquiera de ellos o cualquier otra forma de pago similar, realiza con ánimo de lucro operaciones en perjuicio de su titular o de un tercero</a:t>
            </a:r>
            <a:endParaRPr lang="es-HN" dirty="0"/>
          </a:p>
        </p:txBody>
      </p:sp>
      <p:sp>
        <p:nvSpPr>
          <p:cNvPr id="8" name="7 Rectángulo"/>
          <p:cNvSpPr/>
          <p:nvPr/>
        </p:nvSpPr>
        <p:spPr>
          <a:xfrm>
            <a:off x="3203848" y="1226163"/>
            <a:ext cx="2808312" cy="51125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Quien </a:t>
            </a:r>
            <a:r>
              <a:rPr lang="es-ES" sz="2000" dirty="0"/>
              <a:t>con el propósito de obtener un provecho ilícito consigue la transferencia no consentida de cualquier activo patrimonial en perjuicio de tercero, mediante una manipulación informática o el uso de otro artificio semejante</a:t>
            </a:r>
            <a:endParaRPr lang="es-HN" sz="2000" dirty="0"/>
          </a:p>
        </p:txBody>
      </p:sp>
      <p:sp>
        <p:nvSpPr>
          <p:cNvPr id="9" name="8 Rectángulo"/>
          <p:cNvSpPr/>
          <p:nvPr/>
        </p:nvSpPr>
        <p:spPr>
          <a:xfrm>
            <a:off x="467544" y="4725144"/>
            <a:ext cx="27363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Animo de lucro </a:t>
            </a:r>
            <a:endParaRPr lang="es-HN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72750" y="5301208"/>
            <a:ext cx="273630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Engaño suficiente</a:t>
            </a:r>
            <a:r>
              <a:rPr lang="es-ES" dirty="0" smtClean="0"/>
              <a:t> </a:t>
            </a:r>
            <a:endParaRPr lang="es-HN" dirty="0"/>
          </a:p>
        </p:txBody>
      </p:sp>
      <p:sp>
        <p:nvSpPr>
          <p:cNvPr id="11" name="10 Rectángulo"/>
          <p:cNvSpPr/>
          <p:nvPr/>
        </p:nvSpPr>
        <p:spPr>
          <a:xfrm>
            <a:off x="467544" y="5661249"/>
            <a:ext cx="2741510" cy="223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Error</a:t>
            </a:r>
            <a:endParaRPr lang="es-HN" dirty="0"/>
          </a:p>
        </p:txBody>
      </p:sp>
      <p:sp>
        <p:nvSpPr>
          <p:cNvPr id="12" name="11 Rectángulo"/>
          <p:cNvSpPr/>
          <p:nvPr/>
        </p:nvSpPr>
        <p:spPr>
          <a:xfrm>
            <a:off x="472750" y="6021288"/>
            <a:ext cx="2736304" cy="33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Acto de disposición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01142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HN" dirty="0" smtClean="0"/>
              <a:t>AGRAVANTES ESPECIFICAS</a:t>
            </a:r>
            <a:endParaRPr lang="es-HN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lvl="0"/>
            <a:r>
              <a:rPr lang="es-ES" sz="3400" dirty="0"/>
              <a:t>Los hechos recaen sobre cosas de primera necesidad o destinadas a un servicio público, de titularidad pública o privada o a la vivienda;</a:t>
            </a:r>
            <a:endParaRPr lang="es-HN" sz="3400" dirty="0"/>
          </a:p>
          <a:p>
            <a:pPr marL="0" indent="0">
              <a:buNone/>
            </a:pPr>
            <a:r>
              <a:rPr lang="es-ES" sz="3400" dirty="0"/>
              <a:t> </a:t>
            </a:r>
            <a:endParaRPr lang="es-HN" sz="3400" dirty="0"/>
          </a:p>
          <a:p>
            <a:pPr lvl="0"/>
            <a:r>
              <a:rPr lang="es-ES" sz="3400" dirty="0"/>
              <a:t>Los bienes objeto del delito forman parte del patrimonio histórico, artístico, cultural o científico de la nación;</a:t>
            </a:r>
            <a:endParaRPr lang="es-HN" sz="3400" dirty="0"/>
          </a:p>
          <a:p>
            <a:pPr marL="0" indent="0">
              <a:buNone/>
            </a:pPr>
            <a:endParaRPr lang="es-HN" sz="3400" dirty="0"/>
          </a:p>
          <a:p>
            <a:pPr lvl="0"/>
            <a:r>
              <a:rPr lang="es-ES" sz="3400" dirty="0"/>
              <a:t>Los hechos revisten especial gravedad por la cuantía defraudada;</a:t>
            </a:r>
            <a:endParaRPr lang="es-HN" sz="3400" dirty="0"/>
          </a:p>
          <a:p>
            <a:pPr marL="0" indent="0">
              <a:buNone/>
            </a:pPr>
            <a:endParaRPr lang="es-HN" sz="3400" dirty="0"/>
          </a:p>
          <a:p>
            <a:pPr lvl="0"/>
            <a:r>
              <a:rPr lang="es-ES" sz="3400" dirty="0"/>
              <a:t>Los hechos se cometen con abuso de firma o sustracción, ocultación o inutilización, en todo o en parte, de algún procedimiento, expediente, protocolo o documento público u oficial de cualquier clase;</a:t>
            </a:r>
            <a:endParaRPr lang="es-HN" sz="3400" dirty="0"/>
          </a:p>
          <a:p>
            <a:pPr marL="0" indent="0">
              <a:buNone/>
            </a:pPr>
            <a:endParaRPr lang="es-HN" sz="3400" dirty="0"/>
          </a:p>
          <a:p>
            <a:pPr lvl="0"/>
            <a:r>
              <a:rPr lang="es-ES" sz="3400" dirty="0"/>
              <a:t>Los hechos se cometen en el ámbito del sector financiero; o,</a:t>
            </a:r>
            <a:endParaRPr lang="es-HN" sz="3400" dirty="0"/>
          </a:p>
          <a:p>
            <a:pPr marL="0" indent="0">
              <a:buNone/>
            </a:pPr>
            <a:endParaRPr lang="es-HN" sz="3400" dirty="0"/>
          </a:p>
          <a:p>
            <a:pPr lvl="0"/>
            <a:r>
              <a:rPr lang="es-ES" sz="3400" dirty="0"/>
              <a:t>Los hechos se realizan por quien ostenta la condición de administrador de hecho o de derecho de una sociedad constituida o en formación.</a:t>
            </a:r>
            <a:endParaRPr lang="es-HN" sz="3400" dirty="0"/>
          </a:p>
          <a:p>
            <a:pPr marL="0" indent="0">
              <a:buNone/>
            </a:pPr>
            <a:endParaRPr lang="es-HN" sz="3400" dirty="0"/>
          </a:p>
          <a:p>
            <a:pPr marL="0" indent="0">
              <a:buNone/>
            </a:pPr>
            <a:r>
              <a:rPr lang="es-ES" sz="3400" dirty="0"/>
              <a:t>En el caso de concurrir dos o más de las circunstancias anteriores las penas se podrán incrementar hasta en dos tercios (2/3).</a:t>
            </a:r>
            <a:endParaRPr lang="es-HN" sz="3400" dirty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088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ESTAFAS IMPROPIAS</a:t>
            </a:r>
            <a:endParaRPr lang="es-HN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34014"/>
              </p:ext>
            </p:extLst>
          </p:nvPr>
        </p:nvGraphicFramePr>
        <p:xfrm>
          <a:off x="539552" y="98072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80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800" b="1" dirty="0"/>
              <a:t>DEFRAUDACIONES DE ENERGÍA, FLUIDOS Y TELECOMUNICACIONES</a:t>
            </a:r>
            <a:endParaRPr lang="es-HN" sz="2800" dirty="0"/>
          </a:p>
        </p:txBody>
      </p:sp>
      <p:sp>
        <p:nvSpPr>
          <p:cNvPr id="7" name="6 Rectángulo"/>
          <p:cNvSpPr/>
          <p:nvPr/>
        </p:nvSpPr>
        <p:spPr>
          <a:xfrm>
            <a:off x="323528" y="1268760"/>
            <a:ext cx="8568952" cy="5112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800" dirty="0" smtClean="0"/>
              <a:t>Quien con ánimo de lucro, se apodera, sustrae o utiliza electricidad, gas, agua, telecomunicaciones, energía o fluidos ajenos, empleando medios clandestinos o no autorizados para ello.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dirty="0" smtClean="0"/>
              <a:t>6 meses a un 1 año y multa de 100 a 200 días si el valor de lo defraudado supera los 5,000 y no excede de 50,000.00.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1-2 años y multa de 200-300 días si el valor de lo defraudado supera los 50,000.00 y no excede de 200,000.00.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2-3 años y multa de trescientos 300-400 días si el valor de lo defraudado supera los 200,000.00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5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ADMINISTRACIÓN FRAUDULENTA Y APROPIACIONES INDEBIDAS</a:t>
            </a:r>
            <a:endParaRPr lang="es-HN" dirty="0"/>
          </a:p>
        </p:txBody>
      </p:sp>
      <p:sp>
        <p:nvSpPr>
          <p:cNvPr id="3" name="2 Rectángulo"/>
          <p:cNvSpPr/>
          <p:nvPr/>
        </p:nvSpPr>
        <p:spPr>
          <a:xfrm>
            <a:off x="539552" y="2274838"/>
            <a:ext cx="8136904" cy="10310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500" b="1" dirty="0" smtClean="0"/>
              <a:t>ADMINISTRACION FRAUDALENTA</a:t>
            </a:r>
            <a:r>
              <a:rPr lang="es-ES" sz="1500" dirty="0" smtClean="0"/>
              <a:t>. El </a:t>
            </a:r>
            <a:r>
              <a:rPr lang="es-ES" sz="1500" dirty="0"/>
              <a:t>administrador, interventor, o gerente de una empresa que teniendo facultades otorgadas por Ley, resolución </a:t>
            </a:r>
            <a:r>
              <a:rPr lang="es-ES" sz="1500" dirty="0" smtClean="0"/>
              <a:t>judicial </a:t>
            </a:r>
            <a:r>
              <a:rPr lang="es-ES" sz="1500" dirty="0"/>
              <a:t>o </a:t>
            </a:r>
            <a:r>
              <a:rPr lang="es-ES" sz="1500" dirty="0" smtClean="0"/>
              <a:t>administrativo </a:t>
            </a:r>
            <a:r>
              <a:rPr lang="es-ES" sz="1500" dirty="0"/>
              <a:t>o negocio jurídico para administrar un patrimonio ajeno, se excede en su ejercicio causando un perjuicio económico al patrimonio del </a:t>
            </a:r>
            <a:r>
              <a:rPr lang="es-ES" sz="1500" dirty="0" smtClean="0"/>
              <a:t>administrado</a:t>
            </a:r>
            <a:r>
              <a:rPr lang="es-ES" sz="1600" dirty="0" smtClean="0"/>
              <a:t>.</a:t>
            </a:r>
            <a:endParaRPr lang="es-HN" sz="1600" dirty="0"/>
          </a:p>
        </p:txBody>
      </p:sp>
      <p:sp>
        <p:nvSpPr>
          <p:cNvPr id="4" name="3 Rectángulo"/>
          <p:cNvSpPr/>
          <p:nvPr/>
        </p:nvSpPr>
        <p:spPr>
          <a:xfrm>
            <a:off x="539552" y="3228946"/>
            <a:ext cx="8136904" cy="135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/>
              <a:t>APROPIACIÓN Y RETENCIÓN </a:t>
            </a:r>
            <a:r>
              <a:rPr lang="es-ES" sz="1600" b="1" dirty="0" smtClean="0"/>
              <a:t>INDEBIDAS.- </a:t>
            </a:r>
            <a:r>
              <a:rPr lang="es-ES" sz="1600" dirty="0" smtClean="0"/>
              <a:t>Al </a:t>
            </a:r>
            <a:r>
              <a:rPr lang="es-ES" sz="1600" dirty="0"/>
              <a:t>que teniendo bajo su poder o custodia una cosa mueble, dinero o un valor ajeno, por un título que produzca la obligación de entregarlos o devolverlos, se apropia de ello o niega haberlo recibido, en perjuicio de otro. </a:t>
            </a:r>
            <a:endParaRPr lang="es-HN" sz="1600" dirty="0"/>
          </a:p>
          <a:p>
            <a:pPr algn="just"/>
            <a:r>
              <a:rPr lang="es-ES" sz="1600" dirty="0"/>
              <a:t> </a:t>
            </a:r>
            <a:r>
              <a:rPr lang="es-ES" sz="1600" dirty="0" smtClean="0"/>
              <a:t>En </a:t>
            </a:r>
            <a:r>
              <a:rPr lang="es-ES" sz="1600" dirty="0"/>
              <a:t>igual pena incurre quien no apropiándose de la cosa realiza un uso indebido de aquélla, con perjuicio ajeno</a:t>
            </a:r>
            <a:endParaRPr lang="es-HN" sz="1600" dirty="0"/>
          </a:p>
        </p:txBody>
      </p:sp>
      <p:sp>
        <p:nvSpPr>
          <p:cNvPr id="5" name="4 Rectángulo"/>
          <p:cNvSpPr/>
          <p:nvPr/>
        </p:nvSpPr>
        <p:spPr>
          <a:xfrm>
            <a:off x="539552" y="4653137"/>
            <a:ext cx="8136904" cy="18722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b="1" dirty="0"/>
              <a:t>APROPIACIÓN IRREGULAR. </a:t>
            </a:r>
            <a:r>
              <a:rPr lang="es-ES" sz="1400" dirty="0"/>
              <a:t>Debe ser castigado con pena de multa de </a:t>
            </a:r>
            <a:r>
              <a:rPr lang="es-ES" sz="1400" dirty="0" smtClean="0"/>
              <a:t>50 a 200 </a:t>
            </a:r>
            <a:r>
              <a:rPr lang="es-ES" sz="1400" dirty="0"/>
              <a:t>días, quien ejecute alguna de las conductas siguientes:</a:t>
            </a:r>
            <a:endParaRPr lang="es-HN" sz="1400" dirty="0"/>
          </a:p>
          <a:p>
            <a:pPr algn="just"/>
            <a:r>
              <a:rPr lang="es-ES" sz="1400" dirty="0" smtClean="0"/>
              <a:t>Quien</a:t>
            </a:r>
            <a:r>
              <a:rPr lang="es-ES" sz="1400" dirty="0"/>
              <a:t>, con ánimo de lucro, se apropia de cosa ajena perdida o sin dueño conocido con valor superior </a:t>
            </a:r>
            <a:r>
              <a:rPr lang="es-ES" sz="1400" dirty="0" smtClean="0"/>
              <a:t>a 5,000. </a:t>
            </a:r>
            <a:r>
              <a:rPr lang="es-ES" sz="1400" dirty="0"/>
              <a:t>Si se trata de cosa con valor artístico, histórico, cultural o científico se debe aumentar la pena en </a:t>
            </a:r>
            <a:r>
              <a:rPr lang="es-ES" sz="1400" dirty="0" smtClean="0"/>
              <a:t>1/4 </a:t>
            </a:r>
            <a:r>
              <a:rPr lang="es-ES" sz="1400" dirty="0"/>
              <a:t>y,</a:t>
            </a:r>
            <a:endParaRPr lang="es-HN" sz="1400" dirty="0"/>
          </a:p>
          <a:p>
            <a:pPr lvl="0" algn="just"/>
            <a:r>
              <a:rPr lang="es-ES" sz="1400" dirty="0"/>
              <a:t>Quien recibiendo indebidamente por error cosa mueble con valor superior a </a:t>
            </a:r>
            <a:r>
              <a:rPr lang="es-ES" sz="1400" dirty="0" smtClean="0"/>
              <a:t>5,000 </a:t>
            </a:r>
            <a:r>
              <a:rPr lang="es-ES" sz="1400" dirty="0"/>
              <a:t>niega haberla recibido o no procede a su devolución tras habérsele sido reclamada.</a:t>
            </a:r>
            <a:endParaRPr lang="es-HN" sz="1400" dirty="0"/>
          </a:p>
        </p:txBody>
      </p:sp>
    </p:spTree>
    <p:extLst>
      <p:ext uri="{BB962C8B-B14F-4D97-AF65-F5344CB8AC3E}">
        <p14:creationId xmlns:p14="http://schemas.microsoft.com/office/powerpoint/2010/main" val="6098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EXTORSIÓN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Quien </a:t>
            </a:r>
            <a:r>
              <a:rPr lang="es-ES" dirty="0"/>
              <a:t>con violencia o intimidación y ánimo de lucro, obliga o trata de obligar a otro a realizar u omitir un acto o negocio jurídico en perjuicio de su patrimonio o el de un tercero, debe ser castigado con la pena de prisión de diez </a:t>
            </a:r>
            <a:r>
              <a:rPr lang="es-ES" dirty="0" smtClean="0"/>
              <a:t>a </a:t>
            </a:r>
            <a:r>
              <a:rPr lang="es-ES" dirty="0"/>
              <a:t>quince </a:t>
            </a:r>
            <a:r>
              <a:rPr lang="es-ES" dirty="0" smtClean="0"/>
              <a:t>años </a:t>
            </a:r>
            <a:r>
              <a:rPr lang="es-ES" dirty="0"/>
              <a:t>y multa de quinientos </a:t>
            </a:r>
            <a:r>
              <a:rPr lang="es-ES" dirty="0" smtClean="0"/>
              <a:t>a </a:t>
            </a:r>
            <a:r>
              <a:rPr lang="es-ES" dirty="0"/>
              <a:t>mil </a:t>
            </a:r>
            <a:r>
              <a:rPr lang="es-ES" dirty="0" smtClean="0"/>
              <a:t>días, </a:t>
            </a:r>
            <a:r>
              <a:rPr lang="es-ES" dirty="0"/>
              <a:t>sin perjuicio de las que pudieran imponerse por los actos de violencia física o de intimidación realizados.</a:t>
            </a:r>
            <a:endParaRPr lang="es-HN" dirty="0"/>
          </a:p>
          <a:p>
            <a:pPr marL="0" indent="0" algn="just">
              <a:buNone/>
            </a:pPr>
            <a:r>
              <a:rPr lang="es-ES" dirty="0" smtClean="0"/>
              <a:t>Si </a:t>
            </a:r>
            <a:r>
              <a:rPr lang="es-ES" dirty="0"/>
              <a:t>se llega a causar, dolosa o imprudentemente la </a:t>
            </a:r>
            <a:r>
              <a:rPr lang="es-ES" b="1" dirty="0"/>
              <a:t>muerte</a:t>
            </a:r>
            <a:r>
              <a:rPr lang="es-ES" dirty="0"/>
              <a:t> al extorsionado, al conyugue, compañero de hogar, o un miembro de su familia dentro del cuarto grado de consanguinidad o segundo de afinidad o cualquier persona que tenga una relación laboral con la víctima o con la persona jurídica extorsionada, se debe imponer la pena de prisión a </a:t>
            </a:r>
            <a:r>
              <a:rPr lang="es-ES" dirty="0" smtClean="0"/>
              <a:t>perpetuidad.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2490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EXTORSION</a:t>
            </a:r>
            <a:endParaRPr lang="es-HN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50405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HN" dirty="0" smtClean="0"/>
              <a:t>AGRAVANTES 1/3 mas </a:t>
            </a:r>
            <a:endParaRPr lang="es-HN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None/>
            </a:pPr>
            <a:r>
              <a:rPr lang="es-ES" sz="6400" dirty="0"/>
              <a:t>Cuando los hechos se cometan en el ámbito de un grupo delictivo </a:t>
            </a:r>
            <a:r>
              <a:rPr lang="es-ES" sz="6400" dirty="0" smtClean="0"/>
              <a:t>organizado.</a:t>
            </a:r>
          </a:p>
          <a:p>
            <a:pPr marL="0" lvl="0" indent="0" algn="just">
              <a:buNone/>
            </a:pPr>
            <a:r>
              <a:rPr lang="es-ES" sz="6400" dirty="0"/>
              <a:t> </a:t>
            </a:r>
            <a:endParaRPr lang="es-HN" sz="6400" dirty="0"/>
          </a:p>
          <a:p>
            <a:pPr marL="0" lvl="0" indent="0" algn="just">
              <a:buNone/>
            </a:pPr>
            <a:r>
              <a:rPr lang="es-ES" sz="6400" dirty="0"/>
              <a:t>Cuando se emplea a menores de edad o personas con discapacidad para la ejecución del </a:t>
            </a:r>
            <a:r>
              <a:rPr lang="es-ES" sz="6400" dirty="0" smtClean="0"/>
              <a:t>delito</a:t>
            </a:r>
            <a:endParaRPr lang="es-HN" sz="6400" dirty="0"/>
          </a:p>
          <a:p>
            <a:pPr marL="0" indent="0" algn="just">
              <a:buNone/>
            </a:pPr>
            <a:r>
              <a:rPr lang="es-ES" sz="6400" dirty="0"/>
              <a:t> </a:t>
            </a:r>
            <a:endParaRPr lang="es-ES" sz="6400" dirty="0" smtClean="0"/>
          </a:p>
          <a:p>
            <a:pPr marL="0" indent="0" algn="just">
              <a:buNone/>
            </a:pPr>
            <a:endParaRPr lang="es-HN" sz="6400" dirty="0"/>
          </a:p>
          <a:p>
            <a:pPr marL="0" lvl="0" indent="0" algn="just">
              <a:buNone/>
            </a:pPr>
            <a:r>
              <a:rPr lang="es-ES" sz="6400" dirty="0"/>
              <a:t>Cuando el hecho se comete sobre una víctima especialmente vulnerable por su edad, discapacidad o situación, o sobre un funcionario o empleado público por razón de las funciones que </a:t>
            </a:r>
            <a:r>
              <a:rPr lang="es-ES" sz="6400" dirty="0" smtClean="0"/>
              <a:t>desempeña</a:t>
            </a:r>
            <a:endParaRPr lang="es-HN" sz="6400" dirty="0"/>
          </a:p>
          <a:p>
            <a:pPr marL="0" indent="0" algn="just">
              <a:buNone/>
            </a:pPr>
            <a:r>
              <a:rPr lang="es-ES" sz="6400" dirty="0"/>
              <a:t> </a:t>
            </a:r>
            <a:endParaRPr lang="es-ES" sz="6400" dirty="0" smtClean="0"/>
          </a:p>
          <a:p>
            <a:pPr marL="0" indent="0" algn="just">
              <a:buNone/>
            </a:pPr>
            <a:endParaRPr lang="es-HN" sz="6400" dirty="0"/>
          </a:p>
          <a:p>
            <a:pPr marL="0" lvl="0" indent="0" algn="just">
              <a:buNone/>
            </a:pPr>
            <a:r>
              <a:rPr lang="es-ES" sz="6400" dirty="0"/>
              <a:t>Cuando el culpable es funcionario o empleado público que actúa con abuso de las funciones del cargo. En este caso, además de las penas correspondientes, se debe imponer la de inhabilitación especial para cargo u oficio público de quince (15) a veinte (20) años.</a:t>
            </a:r>
            <a:endParaRPr lang="es-HN" sz="6400" dirty="0"/>
          </a:p>
          <a:p>
            <a:pPr marL="0" indent="0" algn="just">
              <a:buNone/>
            </a:pPr>
            <a:r>
              <a:rPr lang="es-ES" sz="4300" b="1" dirty="0"/>
              <a:t> </a:t>
            </a:r>
            <a:endParaRPr lang="es-HN" sz="4300" dirty="0"/>
          </a:p>
          <a:p>
            <a:endParaRPr lang="es-HN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5040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HN" dirty="0" smtClean="0"/>
              <a:t>ATENUANTES 1/3 menos</a:t>
            </a:r>
            <a:endParaRPr lang="es-HN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340769"/>
            <a:ext cx="4041775" cy="4680520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es-ES" dirty="0"/>
              <a:t>Confesión de las actividades de extorsión en las que haya participado el culpable y la consecuente aportación u obtención de </a:t>
            </a:r>
            <a:r>
              <a:rPr lang="es-ES" dirty="0" smtClean="0"/>
              <a:t>pruebas.</a:t>
            </a:r>
            <a:r>
              <a:rPr lang="es-ES" dirty="0"/>
              <a:t> </a:t>
            </a:r>
            <a:endParaRPr lang="es-HN" dirty="0"/>
          </a:p>
          <a:p>
            <a:pPr marL="0" lvl="0" indent="0" algn="just">
              <a:buNone/>
            </a:pPr>
            <a:endParaRPr lang="es-ES" dirty="0" smtClean="0"/>
          </a:p>
          <a:p>
            <a:pPr marL="0" lvl="0" indent="0" algn="just">
              <a:buNone/>
            </a:pPr>
            <a:r>
              <a:rPr lang="es-ES" dirty="0" smtClean="0"/>
              <a:t>Colaboración </a:t>
            </a:r>
            <a:r>
              <a:rPr lang="es-ES" dirty="0"/>
              <a:t>con las autoridades para prevenir la realización de delitos de extorsión o atenuar sus efectos, o para aportar u obtener pruebas de otros ya </a:t>
            </a:r>
            <a:r>
              <a:rPr lang="es-ES" dirty="0" smtClean="0"/>
              <a:t>cometidos</a:t>
            </a:r>
            <a:r>
              <a:rPr lang="es-ES" dirty="0"/>
              <a:t>. </a:t>
            </a:r>
            <a:endParaRPr lang="es-HN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Colaboración </a:t>
            </a:r>
            <a:r>
              <a:rPr lang="es-ES" dirty="0"/>
              <a:t>con las autoridades para la identificación, persecución y procesamiento de responsables de la comisión de delitos de </a:t>
            </a:r>
            <a:r>
              <a:rPr lang="es-ES" dirty="0" smtClean="0"/>
              <a:t>extorsión.</a:t>
            </a:r>
            <a:endParaRPr lang="es-HN" dirty="0"/>
          </a:p>
        </p:txBody>
      </p:sp>
      <p:sp>
        <p:nvSpPr>
          <p:cNvPr id="7" name="6 Rectángulo"/>
          <p:cNvSpPr/>
          <p:nvPr/>
        </p:nvSpPr>
        <p:spPr>
          <a:xfrm>
            <a:off x="467544" y="6021288"/>
            <a:ext cx="8424936" cy="33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CASTIGO A LOS ACTOS PREPARATORIOS. REINCIDENCIA INTERNACIONAL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57157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USURPACIONES</a:t>
            </a:r>
            <a:endParaRPr lang="es-HN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120678"/>
              </p:ext>
            </p:extLst>
          </p:nvPr>
        </p:nvGraphicFramePr>
        <p:xfrm>
          <a:off x="683568" y="1052736"/>
          <a:ext cx="8136903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472274"/>
                <a:gridCol w="2712301"/>
              </a:tblGrid>
              <a:tr h="5574784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USURPACIÓN</a:t>
                      </a:r>
                    </a:p>
                    <a:p>
                      <a:pPr algn="just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Quien, con violencia o intimidación grave en las personas, ocupa un bien inmueble o usurpa un derecho real inmobiliario ajeno, debe ser castigado con la pena de prisión de dos (2) a cuatro (4) años, sin perjuicio de la imposición de las penas que correspondan por la violencia ejercida. </a:t>
                      </a:r>
                      <a:endParaRPr lang="es-HN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HN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Quien mediante violencia o intimidación en las personas ocupare desautorizadamente, sin ánimo de apropiarse e incorporar dicho inmueble a su patrimonio personal, un inmueble, vivienda o edificio ajeno que no constituya morada, debe ser castigado con la pena de prisión de uno (1) a dos (2) años.</a:t>
                      </a:r>
                      <a:endParaRPr lang="es-HN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ALTERACIÓN DE TÉRMINOS O LÍMITES</a:t>
                      </a:r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/>
                      <a:endParaRPr lang="es-E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Quien, para apoderarse de un inmueble o parte de él, altera los términos, límites o cualquier otra señal destinada a fijar los límites de propiedades contiguas, debe ser castigado con la pena de prisión de uno (1) a tres (3) años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USURPACIÓN DE AGUAS. </a:t>
                      </a:r>
                    </a:p>
                    <a:p>
                      <a:endParaRPr lang="es-E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Quien sin estar autorizado desvía de su curso aguas de uso público o privado o un embalse natural o artificial, debe ser castigado con la pena de prisión de uno (1) a tres (3) años. </a:t>
                      </a:r>
                      <a:endParaRPr lang="es-HN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HN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la misma pena se castiga al que estorba o impide el ejercicio de los derechos que un tercero tenga sobre dichas aguas.</a:t>
                      </a:r>
                      <a:endParaRPr lang="es-HN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HN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Estas penas se deben aumentar en un tercio (1/3) cuando las aguas estén destinadas al abastecimiento de poblaciones y se produzca desabastecimiento. </a:t>
                      </a:r>
                      <a:endParaRPr lang="es-HN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HN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H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393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HN" dirty="0" smtClean="0"/>
              <a:t>DAÑOS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/>
              <a:t>Quien destruye, deteriora, inutiliza o causa daños a cosa ajena, no comprendidos en otras disposiciones del presente Código, debe ser castigado con las penas de prisión de </a:t>
            </a:r>
            <a:r>
              <a:rPr lang="es-ES" dirty="0" smtClean="0"/>
              <a:t>6 M a 2 A </a:t>
            </a:r>
            <a:r>
              <a:rPr lang="es-ES" dirty="0"/>
              <a:t>y </a:t>
            </a:r>
            <a:r>
              <a:rPr lang="es-ES" dirty="0" smtClean="0"/>
              <a:t>multa180-720 </a:t>
            </a:r>
            <a:r>
              <a:rPr lang="es-ES" dirty="0"/>
              <a:t>días si la cuantía del daño </a:t>
            </a:r>
            <a:r>
              <a:rPr lang="es-ES" b="1" dirty="0"/>
              <a:t>excede </a:t>
            </a:r>
            <a:r>
              <a:rPr lang="es-ES" b="1" dirty="0" smtClean="0"/>
              <a:t>5,000</a:t>
            </a:r>
            <a:r>
              <a:rPr lang="es-ES" dirty="0" smtClean="0"/>
              <a:t>.</a:t>
            </a:r>
            <a:endParaRPr lang="es-H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4563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13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260648"/>
            <a:ext cx="3888432" cy="504056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usura</a:t>
            </a:r>
            <a:endParaRPr lang="es-HN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822708"/>
              </p:ext>
            </p:extLst>
          </p:nvPr>
        </p:nvGraphicFramePr>
        <p:xfrm>
          <a:off x="539552" y="764704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abajo"/>
          <p:cNvSpPr/>
          <p:nvPr/>
        </p:nvSpPr>
        <p:spPr>
          <a:xfrm>
            <a:off x="7020272" y="620688"/>
            <a:ext cx="2016224" cy="5040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 smtClean="0"/>
              <a:t>Adquiere o trata de hacer valer un crédito </a:t>
            </a:r>
            <a:r>
              <a:rPr lang="es-ES" sz="1600" dirty="0" err="1" smtClean="0"/>
              <a:t>conocien</a:t>
            </a:r>
            <a:r>
              <a:rPr lang="es-ES" sz="1600" dirty="0" smtClean="0"/>
              <a:t>-do las características usurarias del mismo.</a:t>
            </a:r>
            <a:endParaRPr lang="es-HN" sz="1600" dirty="0"/>
          </a:p>
        </p:txBody>
      </p:sp>
      <p:sp>
        <p:nvSpPr>
          <p:cNvPr id="7" name="6 Rectángulo"/>
          <p:cNvSpPr/>
          <p:nvPr/>
        </p:nvSpPr>
        <p:spPr>
          <a:xfrm>
            <a:off x="827584" y="404664"/>
            <a:ext cx="1584176" cy="58326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1600" dirty="0" smtClean="0"/>
              <a:t>AGRAVADAS</a:t>
            </a:r>
          </a:p>
          <a:p>
            <a:pPr lvl="0"/>
            <a:endParaRPr lang="es-ES" sz="1600" dirty="0" smtClean="0"/>
          </a:p>
          <a:p>
            <a:pPr lvl="0"/>
            <a:r>
              <a:rPr lang="es-ES" sz="1600" dirty="0" smtClean="0"/>
              <a:t>El </a:t>
            </a:r>
            <a:r>
              <a:rPr lang="es-ES" sz="1600" dirty="0"/>
              <a:t>prestamista es profesional registrado como tal y su actividad habitual es la concesión de </a:t>
            </a:r>
            <a:r>
              <a:rPr lang="es-ES" sz="1600" dirty="0" smtClean="0"/>
              <a:t>préstamos</a:t>
            </a:r>
            <a:endParaRPr lang="es-HN" sz="1600" dirty="0"/>
          </a:p>
          <a:p>
            <a:r>
              <a:rPr lang="es-ES" sz="1600" dirty="0"/>
              <a:t> </a:t>
            </a:r>
            <a:endParaRPr lang="es-HN" sz="1600" dirty="0"/>
          </a:p>
          <a:p>
            <a:r>
              <a:rPr lang="es-ES" sz="1600" dirty="0"/>
              <a:t>Cuando el préstamo se realiza a personas que se encuentran en una grave situación </a:t>
            </a:r>
            <a:r>
              <a:rPr lang="es-ES" sz="1600" dirty="0" smtClean="0"/>
              <a:t>económica</a:t>
            </a:r>
          </a:p>
          <a:p>
            <a:endParaRPr lang="es-ES" sz="1600" dirty="0" smtClean="0"/>
          </a:p>
          <a:p>
            <a:r>
              <a:rPr lang="es-ES" sz="1600" dirty="0" smtClean="0"/>
              <a:t>Sea </a:t>
            </a:r>
            <a:r>
              <a:rPr lang="es-ES" sz="1600" dirty="0"/>
              <a:t>cometida en el seno de un grupo delictivo organizado.</a:t>
            </a:r>
            <a:endParaRPr lang="es-HN" sz="1600" dirty="0"/>
          </a:p>
          <a:p>
            <a:endParaRPr lang="es-HN" sz="1600" dirty="0"/>
          </a:p>
        </p:txBody>
      </p:sp>
    </p:spTree>
    <p:extLst>
      <p:ext uri="{BB962C8B-B14F-4D97-AF65-F5344CB8AC3E}">
        <p14:creationId xmlns:p14="http://schemas.microsoft.com/office/powerpoint/2010/main" val="130274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7"/>
            <a:ext cx="8229600" cy="216024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ES" sz="5400" b="1" dirty="0"/>
              <a:t>DELITOS </a:t>
            </a:r>
            <a:r>
              <a:rPr lang="es-ES" sz="5400" b="1" dirty="0" smtClean="0"/>
              <a:t>CONTRA EL PATRIMONIO</a:t>
            </a:r>
            <a:endParaRPr lang="es-HN" sz="5400" dirty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95299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9832" y="332656"/>
            <a:ext cx="3168352" cy="17281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HN" dirty="0" smtClean="0"/>
              <a:t>JUEGOS PROHIBIDOS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5987008" cy="39212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Los </a:t>
            </a:r>
            <a:r>
              <a:rPr lang="es-ES" dirty="0"/>
              <a:t>productores o expendedores de billetes de loterías tradicionales o electrónicas y quienes efectúen rifas, sorteos y demás </a:t>
            </a:r>
            <a:r>
              <a:rPr lang="es-ES" dirty="0" smtClean="0"/>
              <a:t>juegos </a:t>
            </a:r>
            <a:r>
              <a:rPr lang="es-ES" dirty="0"/>
              <a:t>de azar no concesionados o autorizados legalmente, deben ser castigados con la pena de prisión de </a:t>
            </a:r>
            <a:r>
              <a:rPr lang="es-ES" dirty="0" smtClean="0"/>
              <a:t>2-4 años </a:t>
            </a:r>
            <a:r>
              <a:rPr lang="es-ES" dirty="0"/>
              <a:t>y multa de </a:t>
            </a:r>
            <a:r>
              <a:rPr lang="es-ES" dirty="0" smtClean="0"/>
              <a:t>500-1000 </a:t>
            </a:r>
            <a:r>
              <a:rPr lang="es-ES" dirty="0"/>
              <a:t>días.</a:t>
            </a:r>
            <a:endParaRPr lang="es-HN" dirty="0"/>
          </a:p>
          <a:p>
            <a:pPr marL="0" indent="0" algn="just">
              <a:buNone/>
            </a:pPr>
            <a:endParaRPr lang="es-HN" dirty="0"/>
          </a:p>
          <a:p>
            <a:pPr marL="0" indent="0" algn="just">
              <a:buNone/>
            </a:pPr>
            <a:r>
              <a:rPr lang="es-ES" dirty="0"/>
              <a:t>Las penas anteriores se deben aplicar sin perjuicio de las que pudieran corresponder por otros delitos y en particular por la comisión de delitos de asociación ilícita.</a:t>
            </a:r>
            <a:endParaRPr lang="es-HN" dirty="0"/>
          </a:p>
          <a:p>
            <a:pPr marL="0" indent="0" algn="just">
              <a:buNone/>
            </a:pPr>
            <a:endParaRPr lang="es-HN" dirty="0"/>
          </a:p>
          <a:p>
            <a:endParaRPr lang="es-H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8722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516216" y="2348880"/>
            <a:ext cx="2016224" cy="3744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Se exceptúan las rifas y sorteos que excepcionalmente se realicen con fines benéficos, políticos, educativos, recreativos, de fomento a las artes o al deporte que efectúen los centros, organizaciones o establecimientos dedicados a estas actividades</a:t>
            </a:r>
            <a:endParaRPr lang="es-HN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16024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94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/>
              <a:t>EXENCIÓN DE RESPONSABILIDAD PENAL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 smtClean="0"/>
              <a:t>Están </a:t>
            </a:r>
            <a:r>
              <a:rPr lang="es-ES" sz="1600" dirty="0"/>
              <a:t>exentos de responsabilidad penal y sujetos únicamente a la civil por los delitos patrimoniales </a:t>
            </a:r>
            <a:r>
              <a:rPr lang="es-ES" sz="1600" b="1" dirty="0"/>
              <a:t>que se causaren entre sí</a:t>
            </a:r>
            <a:r>
              <a:rPr lang="es-ES" sz="1600" dirty="0"/>
              <a:t>, las personas siguientes: </a:t>
            </a:r>
            <a:endParaRPr lang="es-HN" sz="1600" dirty="0"/>
          </a:p>
          <a:p>
            <a:pPr marL="0" indent="0" algn="just">
              <a:buNone/>
            </a:pPr>
            <a:r>
              <a:rPr lang="es-ES" sz="1600" dirty="0"/>
              <a:t> </a:t>
            </a:r>
            <a:endParaRPr lang="es-HN" sz="1600" dirty="0" smtClean="0"/>
          </a:p>
          <a:p>
            <a:pPr lvl="0" algn="just"/>
            <a:r>
              <a:rPr lang="es-ES" sz="1600" dirty="0" smtClean="0"/>
              <a:t>Los cónyuges o quienes mantengan una relación estable de análoga naturaleza a la anterior, siempre que en ambos casos vivan bajo el mismo techo;</a:t>
            </a:r>
            <a:endParaRPr lang="es-HN" sz="1600" dirty="0" smtClean="0"/>
          </a:p>
          <a:p>
            <a:pPr marL="0" indent="0" algn="just">
              <a:buNone/>
            </a:pPr>
            <a:endParaRPr lang="es-HN" sz="1600" dirty="0"/>
          </a:p>
          <a:p>
            <a:pPr lvl="0" algn="just"/>
            <a:r>
              <a:rPr lang="es-ES" sz="1600" dirty="0"/>
              <a:t>Los ascendientes, descendientes y hermanos consanguíneos o por adopción y los afines en primer grado, siempre que en este último caso vivan juntos; y, </a:t>
            </a:r>
            <a:endParaRPr lang="es-HN" sz="1600" dirty="0"/>
          </a:p>
          <a:p>
            <a:pPr marL="0" indent="0" algn="just">
              <a:buNone/>
            </a:pPr>
            <a:endParaRPr lang="es-HN" sz="1600" dirty="0"/>
          </a:p>
          <a:p>
            <a:pPr lvl="0" algn="just"/>
            <a:r>
              <a:rPr lang="es-ES" sz="1600" dirty="0"/>
              <a:t>El viudo o la viuda, respecto a las cosas de la pertenencia de su difunto cónyuge, mientras no hayan pasado a poder de otro.</a:t>
            </a:r>
            <a:endParaRPr lang="es-HN" sz="1600" dirty="0"/>
          </a:p>
          <a:p>
            <a:pPr marL="0" indent="0" algn="just">
              <a:buNone/>
            </a:pPr>
            <a:r>
              <a:rPr lang="es-ES" sz="1600" dirty="0"/>
              <a:t> </a:t>
            </a:r>
            <a:endParaRPr lang="es-HN" sz="1600" dirty="0"/>
          </a:p>
          <a:p>
            <a:pPr algn="just"/>
            <a:r>
              <a:rPr lang="es-ES" sz="1600" dirty="0"/>
              <a:t>Este artículo no es aplicable a terceros que participen en la comisión del delito. </a:t>
            </a:r>
            <a:endParaRPr lang="es-HN" sz="1600" dirty="0"/>
          </a:p>
          <a:p>
            <a:pPr marL="0" indent="0" algn="just">
              <a:buNone/>
            </a:pPr>
            <a:endParaRPr lang="es-HN" sz="1600" dirty="0"/>
          </a:p>
          <a:p>
            <a:pPr marL="0" indent="0" algn="just">
              <a:buNone/>
            </a:pPr>
            <a:r>
              <a:rPr lang="es-ES" sz="1600" dirty="0"/>
              <a:t>No puede apreciarse esta causa de exención de la responsabilidad penal, en aquellos supuestos en los que se ha empleado violencia o intimidación, el sujeto abusa de una situación especial de prevalimiento frente a la víctima o el delito obedece a razones de </a:t>
            </a:r>
            <a:r>
              <a:rPr lang="es-ES" sz="1600" dirty="0" smtClean="0"/>
              <a:t>género.</a:t>
            </a:r>
            <a:endParaRPr lang="es-HN" sz="1600" dirty="0"/>
          </a:p>
        </p:txBody>
      </p:sp>
    </p:spTree>
    <p:extLst>
      <p:ext uri="{BB962C8B-B14F-4D97-AF65-F5344CB8AC3E}">
        <p14:creationId xmlns:p14="http://schemas.microsoft.com/office/powerpoint/2010/main" val="94530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0243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ES" sz="5400" b="1" dirty="0"/>
              <a:t>DELITOS RELATIVOS A LA PROPIEDAD INTELECTUAL E INDUSTRIAL</a:t>
            </a:r>
            <a:endParaRPr lang="es-HN" sz="5400" dirty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00148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Propiedad Intelectual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617"/>
            <a:ext cx="8229600" cy="4137546"/>
          </a:xfrm>
        </p:spPr>
        <p:txBody>
          <a:bodyPr>
            <a:normAutofit fontScale="55000" lnSpcReduction="20000"/>
          </a:bodyPr>
          <a:lstStyle/>
          <a:p>
            <a:pPr marL="0" indent="0" algn="just" fontAlgn="base">
              <a:buNone/>
            </a:pPr>
            <a:r>
              <a:rPr lang="es-ES" dirty="0"/>
              <a:t>E</a:t>
            </a:r>
            <a:r>
              <a:rPr lang="es-ES" dirty="0" smtClean="0"/>
              <a:t>n </a:t>
            </a:r>
            <a:r>
              <a:rPr lang="es-ES" dirty="0"/>
              <a:t>la materia de Propiedad Intelectual, el Estado Hondureño propicia el ambiente de seguridad jurídica a través de la Dirección General de Propiedad Intelectual la cual es asistida técnicamente por la Organización Mundial de Propiedad Intelectual (OMPI), y actúa conforme los acuerdos de cooperación suscritos por Honduras con la Organización Mundial del </a:t>
            </a:r>
            <a:r>
              <a:rPr lang="es-ES" dirty="0" smtClean="0"/>
              <a:t>Comercio (OMC) </a:t>
            </a:r>
            <a:r>
              <a:rPr lang="es-ES" dirty="0"/>
              <a:t>y el Tratado de Libre Comercio con Estados Unidos (RD-CAFTA).</a:t>
            </a:r>
          </a:p>
          <a:p>
            <a:pPr marL="0" indent="0" algn="just" fontAlgn="base">
              <a:buNone/>
            </a:pPr>
            <a:endParaRPr lang="es-ES" dirty="0" smtClean="0"/>
          </a:p>
          <a:p>
            <a:pPr marL="0" indent="0" algn="just" fontAlgn="base">
              <a:buNone/>
            </a:pPr>
            <a:r>
              <a:rPr lang="es-ES" dirty="0" smtClean="0"/>
              <a:t>A </a:t>
            </a:r>
            <a:r>
              <a:rPr lang="es-ES" dirty="0"/>
              <a:t>pesar que en el ambiente comercial y cultural comúnmente se manejan los conceptos de marcas, patentes, obras literarias y artísticas, como una sola materia; vale la pena aclarar </a:t>
            </a:r>
            <a:r>
              <a:rPr lang="es-ES" dirty="0" smtClean="0"/>
              <a:t>que </a:t>
            </a:r>
            <a:r>
              <a:rPr lang="es-ES" dirty="0"/>
              <a:t>dichos conceptos son totalmente diferentes pero complementarios</a:t>
            </a:r>
            <a:r>
              <a:rPr lang="es-ES" dirty="0" smtClean="0"/>
              <a:t>.</a:t>
            </a:r>
          </a:p>
          <a:p>
            <a:pPr marL="0" indent="0" algn="just" fontAlgn="base">
              <a:buNone/>
            </a:pPr>
            <a:endParaRPr lang="es-ES" dirty="0"/>
          </a:p>
          <a:p>
            <a:pPr marL="0" indent="0" fontAlgn="base">
              <a:buNone/>
            </a:pPr>
            <a:r>
              <a:rPr lang="es-ES" dirty="0"/>
              <a:t>R</a:t>
            </a:r>
            <a:r>
              <a:rPr lang="es-ES" dirty="0" smtClean="0"/>
              <a:t>igen </a:t>
            </a:r>
            <a:r>
              <a:rPr lang="es-ES" dirty="0"/>
              <a:t>los Derechos de Propiedad Intelectual en </a:t>
            </a:r>
            <a:r>
              <a:rPr lang="es-ES" dirty="0" smtClean="0"/>
              <a:t>Honduras: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1. Decreto 4-99-E Ley del Derecho de Autor y de los Derechos Conexos</a:t>
            </a:r>
            <a:br>
              <a:rPr lang="es-ES" dirty="0"/>
            </a:br>
            <a:r>
              <a:rPr lang="es-ES" dirty="0"/>
              <a:t>2. Decreto 12-99-E Ley de Propiedad Industrial</a:t>
            </a:r>
            <a:br>
              <a:rPr lang="es-ES" dirty="0"/>
            </a:br>
            <a:r>
              <a:rPr lang="es-ES" dirty="0"/>
              <a:t>3. Decreto 149-2103 Ley de Firma Electrónica</a:t>
            </a:r>
            <a:br>
              <a:rPr lang="es-ES" dirty="0"/>
            </a:br>
            <a:r>
              <a:rPr lang="es-ES" dirty="0"/>
              <a:t>4. Decreto 16-2005 Ley de Implementación del RD-CAFTA</a:t>
            </a:r>
          </a:p>
          <a:p>
            <a:endParaRPr lang="es-H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32655"/>
            <a:ext cx="2952328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66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es-ES" sz="3600" dirty="0" smtClean="0"/>
              <a:t>PROPIEDAD INTELECTUAL COMPRENDE</a:t>
            </a:r>
            <a:endParaRPr lang="es-HN" sz="36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721989"/>
              </p:ext>
            </p:extLst>
          </p:nvPr>
        </p:nvGraphicFramePr>
        <p:xfrm>
          <a:off x="467544" y="836712"/>
          <a:ext cx="8229600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5525264">
                <a:tc>
                  <a:txBody>
                    <a:bodyPr/>
                    <a:lstStyle/>
                    <a:p>
                      <a:pPr algn="just"/>
                      <a:r>
                        <a:rPr lang="es-ES" sz="1200" b="0" dirty="0" smtClean="0"/>
                        <a:t>LA PROPIEDAD INDUSTRIAL, la cual se divide en dos componentes, se citan:</a:t>
                      </a:r>
                    </a:p>
                    <a:p>
                      <a:pPr algn="just"/>
                      <a:r>
                        <a:rPr lang="es-ES" sz="1200" b="0" dirty="0" smtClean="0"/>
                        <a:t/>
                      </a:r>
                      <a:br>
                        <a:rPr lang="es-ES" sz="1200" b="0" dirty="0" smtClean="0"/>
                      </a:br>
                      <a:r>
                        <a:rPr lang="es-ES" sz="1200" b="0" dirty="0" smtClean="0"/>
                        <a:t>i</a:t>
                      </a:r>
                      <a:r>
                        <a:rPr lang="es-ES" sz="1200" b="0" u="sng" dirty="0" smtClean="0"/>
                        <a:t>. Signos Distintivos y marcas</a:t>
                      </a:r>
                    </a:p>
                    <a:p>
                      <a:pPr algn="just"/>
                      <a:r>
                        <a:rPr lang="es-ES" sz="1200" b="0" dirty="0" smtClean="0"/>
                        <a:t>signos distintivos son aquellos que tienen la capacidad de identificar actividades, servicios y productos en el mercado de los demás de su misma especie. Para su titular son el medio para acercarse a los consumidores, valorizar su empresa y evitar confusión en el mercado con respecto a sus competidores; y la marca es un signo distintivo, cuya principal función es diferenciar en el mercado a los productos y/o servicios de una empresa de los de sus competidores.</a:t>
                      </a:r>
                    </a:p>
                    <a:p>
                      <a:pPr algn="just"/>
                      <a:r>
                        <a:rPr lang="es-ES" sz="1200" b="0" dirty="0" smtClean="0"/>
                        <a:t/>
                      </a:r>
                      <a:br>
                        <a:rPr lang="es-ES" sz="1200" b="0" dirty="0" smtClean="0"/>
                      </a:br>
                      <a:r>
                        <a:rPr lang="es-ES" sz="1200" b="0" dirty="0" smtClean="0"/>
                        <a:t>ii. </a:t>
                      </a:r>
                      <a:r>
                        <a:rPr lang="es-ES" sz="1200" b="0" u="sng" dirty="0" smtClean="0"/>
                        <a:t>Patentes, Diseños Industriales y Modelos de Utilidad</a:t>
                      </a:r>
                      <a:r>
                        <a:rPr lang="es-ES" sz="1200" b="0" dirty="0" smtClean="0"/>
                        <a:t>: es un derecho exclusivo que concede el Estado para la protección de una invención, la que proporciona derechos exclusivos que permitirán utilizar y explotar su invención e impedir que terceros la utilicen sin su consentimiento</a:t>
                      </a:r>
                      <a:endParaRPr lang="es-HN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 smtClean="0"/>
                        <a:t>B. LOS DERECHOS DE AUTOR Y DERECHOS CONEXOS.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 smtClean="0"/>
                        <a:t/>
                      </a:r>
                      <a:br>
                        <a:rPr lang="es-ES" sz="1200" b="0" dirty="0" smtClean="0"/>
                      </a:br>
                      <a:r>
                        <a:rPr lang="es-ES" sz="1200" b="0" dirty="0" smtClean="0"/>
                        <a:t>La expresión “derecho de autor” se utiliza para describir los derechos de los creadores sobre sus obras literarias y artísticas. Las obras que se prestan a la protección por derecho de autor van desde los libros, la música, la pintura, la escultura y las películas hasta los programas informáticos, las bases de datos, los anuncios publicitarios, los mapas y los dibujos técnicos.</a:t>
                      </a:r>
                      <a:br>
                        <a:rPr lang="es-ES" sz="1200" b="0" dirty="0" smtClean="0"/>
                      </a:br>
                      <a:r>
                        <a:rPr lang="es-ES" sz="1200" b="0" dirty="0" smtClean="0"/>
                        <a:t>Los derechos conexos; son los derechos que corresponden a quienes entran en la categoría de intermediarios en la producción, grabación o difusión de las obras. Si bien no intervienen en el proceso de creación, si juegan un importante papel en la divulgación de las obras o en su comunicación al público. Estos derechos corresponden a los artistas intérpretes o ejecutantes, a los productores de fonogramas y a los organismos de radiodifusión. Los Derechos Conexos, también son conocidos como “derechos vecinos”, merecen pues, un adecuado nivel de protección.</a:t>
                      </a:r>
                    </a:p>
                    <a:p>
                      <a:endParaRPr lang="es-HN" b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 b="0" dirty="0" smtClean="0"/>
                        <a:t>FIRMAS ELECTRÓNICAS</a:t>
                      </a:r>
                    </a:p>
                    <a:p>
                      <a:pPr algn="just" fontAlgn="base"/>
                      <a:r>
                        <a:rPr lang="es-ES" sz="1200" b="0" dirty="0" smtClean="0"/>
                        <a:t/>
                      </a:r>
                      <a:br>
                        <a:rPr lang="es-ES" sz="1200" b="0" dirty="0" smtClean="0"/>
                      </a:br>
                      <a:r>
                        <a:rPr lang="es-ES" sz="1200" b="0" dirty="0" smtClean="0"/>
                        <a:t>El CN aprobó la LEY SOBRE FIRMA ELECTRÓNICAS mediante el Decreto № 149-2103 emitido el 11-12-13.</a:t>
                      </a:r>
                      <a:br>
                        <a:rPr lang="es-ES" sz="1200" b="0" dirty="0" smtClean="0"/>
                      </a:br>
                      <a:r>
                        <a:rPr lang="es-ES" sz="1200" b="0" dirty="0" smtClean="0"/>
                        <a:t>La LEY SOBRE FIRMAS ELECTRÓNICAS y su Reglamento procuran establecer la regulación de uso y eficacia jurídica y prevé el régimen aplicable a los Prestadores de Servicios de Certificación.</a:t>
                      </a:r>
                    </a:p>
                    <a:p>
                      <a:pPr algn="just" fontAlgn="base"/>
                      <a:r>
                        <a:rPr lang="es-ES" sz="1200" b="0" dirty="0" smtClean="0"/>
                        <a:t/>
                      </a:r>
                      <a:br>
                        <a:rPr lang="es-ES" sz="1200" b="0" dirty="0" smtClean="0"/>
                      </a:br>
                      <a:r>
                        <a:rPr lang="es-ES" sz="1200" b="0" dirty="0" smtClean="0"/>
                        <a:t>Igualmente de conformidad al Capítulo V, Artículo № 24 de la Ley, nomina a la DIRECCIÓN GENERAL DE PROPIEDAD INTELECTUAL (DIGEPIH) como AUTORIDAD ACREDITADORA y desarrollar las actividades administrativas para el REGISTRO.</a:t>
                      </a:r>
                    </a:p>
                    <a:p>
                      <a:endParaRPr lang="es-HN" sz="1200" b="0" dirty="0" smtClean="0"/>
                    </a:p>
                    <a:p>
                      <a:endParaRPr lang="es-HN" sz="1200" b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561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HN" dirty="0" smtClean="0"/>
              <a:t>DELITOS CONTRA EL DERECHO DE AUTOR Y DERECHOS CONEXOS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dirty="0"/>
              <a:t>Quien con ánimo de lucro, en perjuicio de tercero y sin autorización de los titulares de los correspondientes derechos de autor y conexos o de sus cesionarios, reproduce, distribuye, comunica públicamente o transforma una obra literaria, artística o científica o cualquier prestación o propiedad protegida por derecho de autor y derechos conexos, debe ser castigado con las penas de prisión de tres (3) a seis (6) años y multa por una cantidad igual o hasta el triple del beneficio obtenido o pretendido.</a:t>
            </a:r>
            <a:endParaRPr lang="es-HN" dirty="0"/>
          </a:p>
          <a:p>
            <a:pPr marL="0" indent="0" algn="just">
              <a:buNone/>
            </a:pPr>
            <a:r>
              <a:rPr lang="es-ES" dirty="0"/>
              <a:t> </a:t>
            </a:r>
            <a:endParaRPr lang="es-HN" dirty="0"/>
          </a:p>
          <a:p>
            <a:pPr marL="0" indent="0" algn="just">
              <a:buNone/>
            </a:pPr>
            <a:r>
              <a:rPr lang="es-ES" dirty="0"/>
              <a:t>Debe ser castigado con la misma pena, quien sin autorización del titular y con ánimo de lucro, almacena, importa o exporta ejemplares de dichas obras, prestaciones, producciones o ejecuciones, cuando estén destinadas a ser distribuidas o comunicadas públicamente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01234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/>
              <a:t>DISFRUTE ILÍCITO DE SERVICIOS DE ACCESO CONDICIONAL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s-ES" dirty="0"/>
              <a:t>Quien con ánimo de lucro y sin autorización, facilita el acceso inteligible a un servicio de radiodifusión, sonora o televisiva emitido por vía electrónica, analógica, digital terrestre, satélite o internet o, a servicios interactivos prestados a distancia por vía electrónica, debe ser castigado con las penas de prisión de uno (1) a tres (3) años y multa por una cantidad igual o hasta el triple del beneficio obtenido. </a:t>
            </a:r>
            <a:endParaRPr lang="es-HN" dirty="0"/>
          </a:p>
          <a:p>
            <a:pPr algn="just"/>
            <a:r>
              <a:rPr lang="es-ES" dirty="0"/>
              <a:t> </a:t>
            </a:r>
            <a:endParaRPr lang="es-HN" dirty="0"/>
          </a:p>
          <a:p>
            <a:pPr algn="just"/>
            <a:r>
              <a:rPr lang="es-ES" dirty="0"/>
              <a:t>Quien con ánimo de lucro y sin autorización, fabrica, ensambla, modifica, importa, exporta, vende, arrienda, instala, mantiene, sustituye o de cualquier otra forma distribuye o comercializa dispositivos o sistemas que sirvan para acceder fraudulentamente a un servicio de acceso condicional de los previstos en el párrafo anterior, debe ser castigado con las penas de prisión de uno (1) a dos (2) años y multa por una cantidad igual o hasta el triple del beneficio obtenido.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050152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HN" dirty="0" smtClean="0"/>
              <a:t>USO ILEGITIMO DE PATENTES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ES" dirty="0"/>
              <a:t>Quien, con fines industriales o comerciales, sin consentimiento del titular de una patente, modelo de utilidad o diseño industrial y con conocimiento de su registro, fabrica, importa, utiliza, ofrece o pone en venta productos o procesos amparados por tales derechos, debe ser castigado con las penas de prisión de tres (3) a seis (6) años y multa por una cantidad igual o hasta el triple del beneficio obtenido.</a:t>
            </a:r>
            <a:endParaRPr lang="es-HN" dirty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883857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USO ILEGÍTIMO DE DISTINTIVOS O MARCAS REGISTRADAS</a:t>
            </a:r>
            <a:endParaRPr lang="es-HN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42484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 smtClean="0"/>
              <a:t>Debe </a:t>
            </a:r>
            <a:r>
              <a:rPr lang="es-ES" sz="2400" dirty="0"/>
              <a:t>ser castigado con las penas de prisión de uno (1) a cuatro (4) años y multa por una cantidad igual o hasta el triple del beneficio obtenido quien con </a:t>
            </a:r>
            <a:r>
              <a:rPr lang="es-ES" sz="2400" b="1" dirty="0"/>
              <a:t>fines industriales o comerciales</a:t>
            </a:r>
            <a:r>
              <a:rPr lang="es-ES" sz="2400" dirty="0"/>
              <a:t>, sin consentimiento del titular de un </a:t>
            </a:r>
            <a:r>
              <a:rPr lang="es-ES" sz="2400" b="1" dirty="0"/>
              <a:t>signo distintivo </a:t>
            </a:r>
            <a:r>
              <a:rPr lang="es-ES" sz="2400" dirty="0"/>
              <a:t>o de una </a:t>
            </a:r>
            <a:r>
              <a:rPr lang="es-ES" sz="2400" b="1" dirty="0"/>
              <a:t>marca registrada </a:t>
            </a:r>
            <a:r>
              <a:rPr lang="es-ES" sz="2400" dirty="0"/>
              <a:t>y con conocimiento de su registro, ejecute alguna de las conductas siguientes:</a:t>
            </a:r>
            <a:endParaRPr lang="es-HN" sz="2400" dirty="0"/>
          </a:p>
          <a:p>
            <a:pPr marL="0" indent="0" algn="just">
              <a:buNone/>
            </a:pPr>
            <a:r>
              <a:rPr lang="es-ES" sz="2400" dirty="0" smtClean="0"/>
              <a:t>Fabrica</a:t>
            </a:r>
            <a:r>
              <a:rPr lang="es-ES" sz="2400" dirty="0"/>
              <a:t>, produce, importa o almacena productos que incorporan un signo distintivo </a:t>
            </a:r>
            <a:r>
              <a:rPr lang="es-ES" sz="2400" b="1" dirty="0"/>
              <a:t>idéntico, similar o confundible </a:t>
            </a:r>
            <a:r>
              <a:rPr lang="es-ES" sz="2400" dirty="0"/>
              <a:t>con </a:t>
            </a:r>
            <a:r>
              <a:rPr lang="es-ES" sz="2400" dirty="0" smtClean="0"/>
              <a:t>aquél</a:t>
            </a:r>
            <a:endParaRPr lang="es-HN" sz="2400" dirty="0"/>
          </a:p>
          <a:p>
            <a:pPr marL="0" indent="0" algn="just">
              <a:buNone/>
            </a:pPr>
            <a:r>
              <a:rPr lang="es-ES" sz="2400" dirty="0" smtClean="0"/>
              <a:t>Ofrece</a:t>
            </a:r>
            <a:r>
              <a:rPr lang="es-ES" sz="2400" dirty="0"/>
              <a:t>, distribuye o comercializa productos que incorporan un signo distintivo idéntico, similar o confundible con aquel</a:t>
            </a:r>
            <a:endParaRPr lang="es-HN" sz="2400" dirty="0"/>
          </a:p>
        </p:txBody>
      </p:sp>
      <p:sp>
        <p:nvSpPr>
          <p:cNvPr id="4" name="3 Rectángulo"/>
          <p:cNvSpPr/>
          <p:nvPr/>
        </p:nvSpPr>
        <p:spPr>
          <a:xfrm>
            <a:off x="683568" y="5517232"/>
            <a:ext cx="79928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La venta ambulante u ocasional de los productos a que se refiere el numeral anterior, debe ser castigada con la pena de prisión de uno (1) a tres (3) años</a:t>
            </a:r>
            <a:endParaRPr lang="es-HN" sz="2000" dirty="0"/>
          </a:p>
        </p:txBody>
      </p:sp>
    </p:spTree>
    <p:extLst>
      <p:ext uri="{BB962C8B-B14F-4D97-AF65-F5344CB8AC3E}">
        <p14:creationId xmlns:p14="http://schemas.microsoft.com/office/powerpoint/2010/main" val="1722903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ES" sz="5400" dirty="0" smtClean="0"/>
              <a:t>DELITOS </a:t>
            </a:r>
            <a:r>
              <a:rPr lang="es-ES" sz="5400" dirty="0"/>
              <a:t>CONTRA </a:t>
            </a:r>
            <a:endParaRPr lang="es-ES" sz="5400" dirty="0" smtClean="0"/>
          </a:p>
          <a:p>
            <a:pPr marL="0" indent="0" algn="ctr">
              <a:buNone/>
            </a:pPr>
            <a:r>
              <a:rPr lang="es-ES" sz="5400" dirty="0" smtClean="0"/>
              <a:t>EL </a:t>
            </a:r>
            <a:r>
              <a:rPr lang="es-ES" sz="5400" dirty="0"/>
              <a:t>ORDEN SOCIOECONOMICO</a:t>
            </a:r>
            <a:endParaRPr lang="es-HN" sz="5400" dirty="0"/>
          </a:p>
          <a:p>
            <a:endParaRPr lang="es-HN" sz="5400" dirty="0"/>
          </a:p>
        </p:txBody>
      </p:sp>
    </p:spTree>
    <p:extLst>
      <p:ext uri="{BB962C8B-B14F-4D97-AF65-F5344CB8AC3E}">
        <p14:creationId xmlns:p14="http://schemas.microsoft.com/office/powerpoint/2010/main" val="291802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HURTO SIMPLE</a:t>
            </a:r>
            <a:endParaRPr lang="es-HN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>
                <a:latin typeface="Bookman Old Style" pitchFamily="18" charset="0"/>
              </a:rPr>
              <a:t>Quien con </a:t>
            </a:r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ánimo de lucro </a:t>
            </a:r>
            <a:r>
              <a:rPr lang="es-ES" sz="3600" dirty="0">
                <a:latin typeface="Bookman Old Style" pitchFamily="18" charset="0"/>
              </a:rPr>
              <a:t>para sí o para un tercero y sin consentimiento, se apodera de una cosa mueble ajena cuyo valor exceda de </a:t>
            </a:r>
            <a:r>
              <a:rPr lang="es-ES" sz="3600" dirty="0" smtClean="0">
                <a:latin typeface="Bookman Old Style" pitchFamily="18" charset="0"/>
              </a:rPr>
              <a:t>Cinco Mil </a:t>
            </a:r>
            <a:r>
              <a:rPr lang="es-ES" sz="3600" dirty="0">
                <a:latin typeface="Bookman Old Style" pitchFamily="18" charset="0"/>
              </a:rPr>
              <a:t>Lempiras (L.5,000), debe ser castigado con la pena de prisión de </a:t>
            </a:r>
            <a:r>
              <a:rPr lang="es-ES" sz="3600" dirty="0" smtClean="0">
                <a:latin typeface="Bookman Old Style" pitchFamily="18" charset="0"/>
              </a:rPr>
              <a:t>6 M-2A. (357).</a:t>
            </a:r>
            <a:endParaRPr lang="es-HN" sz="3600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es-HN" dirty="0">
              <a:latin typeface="Bookman Old Style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100392" y="1772816"/>
            <a:ext cx="64807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latin typeface="Bookman Old Style" pitchFamily="18" charset="0"/>
            </a:endParaRPr>
          </a:p>
          <a:p>
            <a:pPr algn="ctr"/>
            <a:r>
              <a:rPr lang="es-ES" dirty="0" smtClean="0">
                <a:latin typeface="Bookman Old Style" pitchFamily="18" charset="0"/>
              </a:rPr>
              <a:t>E</a:t>
            </a:r>
          </a:p>
          <a:p>
            <a:pPr algn="ctr"/>
            <a:r>
              <a:rPr lang="es-ES" dirty="0" smtClean="0">
                <a:latin typeface="Bookman Old Style" pitchFamily="18" charset="0"/>
              </a:rPr>
              <a:t>R</a:t>
            </a:r>
          </a:p>
          <a:p>
            <a:pPr algn="ctr"/>
            <a:r>
              <a:rPr lang="es-ES" dirty="0" smtClean="0">
                <a:latin typeface="Bookman Old Style" pitchFamily="18" charset="0"/>
              </a:rPr>
              <a:t>R</a:t>
            </a:r>
          </a:p>
          <a:p>
            <a:pPr algn="ctr"/>
            <a:r>
              <a:rPr lang="es-ES" dirty="0" smtClean="0">
                <a:latin typeface="Bookman Old Style" pitchFamily="18" charset="0"/>
              </a:rPr>
              <a:t>O</a:t>
            </a:r>
          </a:p>
          <a:p>
            <a:pPr algn="ctr"/>
            <a:r>
              <a:rPr lang="es-ES" dirty="0" smtClean="0">
                <a:latin typeface="Bookman Old Style" pitchFamily="18" charset="0"/>
              </a:rPr>
              <a:t>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660673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dirty="0"/>
              <a:t>La naturaleza de este título se afinca en la regulación que libro V quiebra y suspensión de pagos, ha venido sosteniendo en el Código de Comercio hasta su incorporación en los Códigos Penales más recientes. </a:t>
            </a:r>
            <a:endParaRPr lang="es-HN" dirty="0"/>
          </a:p>
          <a:p>
            <a:pPr marL="0" indent="0" algn="just">
              <a:buNone/>
            </a:pPr>
            <a:r>
              <a:rPr lang="es-ES" dirty="0"/>
              <a:t>Bajo este contexto se dividen dos capítulos, el primero referente a la Quiebra Fraudulenta e Insolvencia, con tipologías como: Quiebra Fraudulenta, Alzamiento De Bienes E Insolvencia </a:t>
            </a:r>
            <a:r>
              <a:rPr lang="es-ES" dirty="0" smtClean="0"/>
              <a:t>Fraudulenta. En tanto el segundo, Delitos Contra La Economía, El Mercado y Los Consumidores.</a:t>
            </a:r>
            <a:endParaRPr lang="es-HN" dirty="0"/>
          </a:p>
          <a:p>
            <a:pPr marL="0" indent="0" algn="just">
              <a:buNone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971813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7920880" cy="850106"/>
          </a:xfrm>
        </p:spPr>
        <p:txBody>
          <a:bodyPr/>
          <a:lstStyle/>
          <a:p>
            <a:r>
              <a:rPr lang="es-HN" dirty="0" smtClean="0"/>
              <a:t>QUIEBRA FRAUDULENTA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340768"/>
            <a:ext cx="5616624" cy="478539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ES" dirty="0"/>
              <a:t>Es importante entonces distinguir: la </a:t>
            </a:r>
            <a:r>
              <a:rPr lang="es-ES" u="sng" dirty="0"/>
              <a:t>Quiebra Fortuita</a:t>
            </a:r>
            <a:r>
              <a:rPr lang="es-ES" dirty="0"/>
              <a:t> derivada de sobrevenirle al comerciante situaciones de infortunio en los actos de comercio; </a:t>
            </a:r>
            <a:r>
              <a:rPr lang="es-ES" u="sng" dirty="0"/>
              <a:t>Quiebra Culpable</a:t>
            </a:r>
            <a:r>
              <a:rPr lang="es-ES" dirty="0"/>
              <a:t> por haber realizado actos </a:t>
            </a:r>
            <a:r>
              <a:rPr lang="es-ES" dirty="0" smtClean="0"/>
              <a:t>contrarios </a:t>
            </a:r>
            <a:r>
              <a:rPr lang="es-ES" dirty="0"/>
              <a:t>a las exigencias de una buena administración mercantil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HN" dirty="0"/>
          </a:p>
          <a:p>
            <a:pPr marL="0" indent="0" algn="just">
              <a:buNone/>
            </a:pPr>
            <a:r>
              <a:rPr lang="es-ES" dirty="0"/>
              <a:t>Un tercer tipo de quiebra -La Fraudulenta- es la que recoge el artículo 1403 del Código de Comercio, cuyo texto es trasladado de manera casi integra al artículo 406 del texto del PCP, donde se regula este ilícito penal. </a:t>
            </a: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Este </a:t>
            </a:r>
            <a:r>
              <a:rPr lang="es-ES" dirty="0"/>
              <a:t>delito exige desde luego que se trate de un comerciante o </a:t>
            </a:r>
            <a:r>
              <a:rPr lang="es-ES" dirty="0" smtClean="0"/>
              <a:t>empresario, </a:t>
            </a:r>
            <a:r>
              <a:rPr lang="es-ES" dirty="0"/>
              <a:t>el cual para eludir sus obligaciones con los acreedores realiza alguna de las actuaciones que prevé el referido artículo 1403 del Código del Comercio: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1) alzamiento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bienes, 2)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acciones que aumente el pasivo o disminuyan los activos,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3) no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llevar todos los libros de contabilidad que imposibiliten conocer la situación financiera real de la empresa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4)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pagos preferenciales para acreedores que no tienen prelación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04485" y="1268760"/>
            <a:ext cx="1800200" cy="4891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/>
              <a:t>en los casos de Liquidación Forzosa de Instituciones  Financieras Supervisadas por la CNBS, es posible que se de este delito, desde luego para los supuestos de conductas fraudulentas.</a:t>
            </a:r>
            <a:endParaRPr lang="es-HN" sz="1400" dirty="0"/>
          </a:p>
          <a:p>
            <a:pPr algn="just"/>
            <a:r>
              <a:rPr lang="es-ES" sz="1400" dirty="0" smtClean="0"/>
              <a:t>La conducta </a:t>
            </a:r>
            <a:r>
              <a:rPr lang="es-ES" sz="1400" dirty="0"/>
              <a:t>típica requiere que para eludir las obligaciones con los acreedores, </a:t>
            </a:r>
            <a:r>
              <a:rPr lang="es-ES" sz="1400" dirty="0" smtClean="0"/>
              <a:t>se realicen antes </a:t>
            </a:r>
            <a:r>
              <a:rPr lang="es-ES" sz="1400" dirty="0"/>
              <a:t>de los 12 meses de la declaración de liquidación forzosa prevista en la </a:t>
            </a:r>
            <a:r>
              <a:rPr lang="es-ES" sz="1400" dirty="0" smtClean="0"/>
              <a:t>LSFN, </a:t>
            </a:r>
            <a:r>
              <a:rPr lang="es-ES" sz="1400" dirty="0"/>
              <a:t>las actuaciones  </a:t>
            </a:r>
            <a:r>
              <a:rPr lang="es-ES" sz="1400" dirty="0" smtClean="0"/>
              <a:t>indicadas</a:t>
            </a:r>
            <a:r>
              <a:rPr lang="es-ES" sz="1000" dirty="0" smtClean="0"/>
              <a:t>.</a:t>
            </a:r>
            <a:endParaRPr lang="es-HN" sz="1000" dirty="0"/>
          </a:p>
        </p:txBody>
      </p:sp>
      <p:sp>
        <p:nvSpPr>
          <p:cNvPr id="5" name="4 Rectángulo"/>
          <p:cNvSpPr/>
          <p:nvPr/>
        </p:nvSpPr>
        <p:spPr>
          <a:xfrm flipH="1">
            <a:off x="251520" y="620689"/>
            <a:ext cx="1080120" cy="4248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ACCIONES SE REALIZAN DENTRO DE LOS DOCE MESES ANTERIO</a:t>
            </a:r>
          </a:p>
          <a:p>
            <a:pPr algn="ctr"/>
            <a:r>
              <a:rPr lang="es-ES" sz="1600" dirty="0" smtClean="0"/>
              <a:t>RES </a:t>
            </a:r>
          </a:p>
          <a:p>
            <a:pPr algn="ctr"/>
            <a:r>
              <a:rPr lang="es-ES" sz="1600" dirty="0" smtClean="0"/>
              <a:t>A LA DECLARA</a:t>
            </a:r>
          </a:p>
          <a:p>
            <a:pPr algn="ctr"/>
            <a:r>
              <a:rPr lang="es-ES" sz="1600" dirty="0" smtClean="0"/>
              <a:t>CIÓN JUDICIAL DE QUIEBRA</a:t>
            </a:r>
            <a:endParaRPr lang="es-HN" sz="1600" dirty="0"/>
          </a:p>
        </p:txBody>
      </p:sp>
    </p:spTree>
    <p:extLst>
      <p:ext uri="{BB962C8B-B14F-4D97-AF65-F5344CB8AC3E}">
        <p14:creationId xmlns:p14="http://schemas.microsoft.com/office/powerpoint/2010/main" val="961164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/>
              <a:t>AGRAVANTES ESPECÍFICAS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just"/>
            <a:r>
              <a:rPr lang="es-ES" dirty="0" smtClean="0"/>
              <a:t>Se </a:t>
            </a:r>
            <a:r>
              <a:rPr lang="es-ES" dirty="0"/>
              <a:t>causa grave perjuicio a uno o varios acreedores, atendiendo tanto a la cuantía de la quiebra como a la situación en la que queden los </a:t>
            </a:r>
            <a:r>
              <a:rPr lang="es-ES" dirty="0" smtClean="0"/>
              <a:t>acreedores.</a:t>
            </a:r>
            <a:endParaRPr lang="es-HN" dirty="0"/>
          </a:p>
          <a:p>
            <a:pPr marL="0" indent="0" algn="just">
              <a:buNone/>
            </a:pPr>
            <a:endParaRPr lang="es-HN" dirty="0"/>
          </a:p>
          <a:p>
            <a:pPr lvl="0" algn="just"/>
            <a:r>
              <a:rPr lang="es-ES" dirty="0"/>
              <a:t>Se produce la quiebra de una sociedad pública o estatal, administrada o dirigida por empleados o funcionarios públicos o personas nombradas por la administración. En este caso, además, se debe imponer la pena de inhabilitación especial por el doble de tiempo que dure la pena de </a:t>
            </a:r>
            <a:r>
              <a:rPr lang="es-ES" dirty="0" smtClean="0"/>
              <a:t>prisión.</a:t>
            </a:r>
            <a:endParaRPr lang="es-HN" dirty="0"/>
          </a:p>
          <a:p>
            <a:pPr marL="0" indent="0" algn="just">
              <a:buNone/>
            </a:pPr>
            <a:r>
              <a:rPr lang="es-ES" dirty="0"/>
              <a:t> </a:t>
            </a:r>
            <a:endParaRPr lang="es-HN" dirty="0"/>
          </a:p>
          <a:p>
            <a:pPr algn="just"/>
            <a:r>
              <a:rPr lang="es-ES" dirty="0"/>
              <a:t>Se produce la quiebra de una entidad de crédito o perteneciente al Sistema Financiero Nacional</a:t>
            </a:r>
            <a:r>
              <a:rPr lang="es-ES" dirty="0" smtClean="0"/>
              <a:t>. (407)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969871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ALZAMIENTO DE BIENES</a:t>
            </a:r>
            <a:endParaRPr lang="es-HN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538526"/>
              </p:ext>
            </p:extLst>
          </p:nvPr>
        </p:nvGraphicFramePr>
        <p:xfrm>
          <a:off x="3851920" y="1700808"/>
          <a:ext cx="50405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547664" y="1772816"/>
            <a:ext cx="1584176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 smtClean="0"/>
              <a:t>Con las mismas penas previstas para el delito de quiebra quien, para abstenerse del pago o cumplimiento de sus obligaciones, ejecute alguna de las conductas siguientes</a:t>
            </a:r>
            <a:endParaRPr lang="es-HN" dirty="0"/>
          </a:p>
        </p:txBody>
      </p:sp>
      <p:cxnSp>
        <p:nvCxnSpPr>
          <p:cNvPr id="7" name="6 Conector recto de flecha"/>
          <p:cNvCxnSpPr>
            <a:stCxn id="5" idx="3"/>
          </p:cNvCxnSpPr>
          <p:nvPr/>
        </p:nvCxnSpPr>
        <p:spPr>
          <a:xfrm flipV="1">
            <a:off x="3131840" y="2420888"/>
            <a:ext cx="72008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endCxn id="4" idx="1"/>
          </p:cNvCxnSpPr>
          <p:nvPr/>
        </p:nvCxnSpPr>
        <p:spPr>
          <a:xfrm flipV="1">
            <a:off x="3203848" y="3963789"/>
            <a:ext cx="648072" cy="7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203848" y="4041068"/>
            <a:ext cx="720080" cy="154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39552" y="476672"/>
            <a:ext cx="1008112" cy="2160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NO HAY DECLA-</a:t>
            </a:r>
          </a:p>
          <a:p>
            <a:pPr algn="ctr"/>
            <a:r>
              <a:rPr lang="es-HN" dirty="0" smtClean="0"/>
              <a:t>RACION DE QUIE</a:t>
            </a:r>
          </a:p>
          <a:p>
            <a:pPr algn="ctr"/>
            <a:r>
              <a:rPr lang="es-HN" dirty="0" smtClean="0"/>
              <a:t>BRA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40505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HN" dirty="0" smtClean="0"/>
              <a:t>INSOLVENCIA FRAUDULENTA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HN" dirty="0"/>
              <a:t>E</a:t>
            </a:r>
            <a:r>
              <a:rPr lang="es-HN" dirty="0" smtClean="0"/>
              <a:t>l </a:t>
            </a:r>
            <a:r>
              <a:rPr lang="es-HN" dirty="0"/>
              <a:t>autor solo puede ser un </a:t>
            </a:r>
            <a:r>
              <a:rPr lang="es-HN" dirty="0" smtClean="0"/>
              <a:t>deudor, que no tiene la calidad de </a:t>
            </a:r>
            <a:r>
              <a:rPr lang="es-HN" dirty="0"/>
              <a:t>comerciante concursado civilmente; en otras palabras no debe existir una declaración de concurso civil, por lo menos en ese momento.</a:t>
            </a:r>
          </a:p>
          <a:p>
            <a:pPr marL="0" indent="0" algn="just">
              <a:buNone/>
            </a:pPr>
            <a:r>
              <a:rPr lang="es-HN" dirty="0"/>
              <a:t>En adición a lo anterior, este debe tener como fin defraudar a sus acreedores, para lo cual en los doce meses previos a la declaración del concurso, realiza cualquiera de las siguientes acciones: </a:t>
            </a:r>
          </a:p>
          <a:p>
            <a:pPr lvl="0" algn="just"/>
            <a:r>
              <a:rPr lang="es-ES" dirty="0"/>
              <a:t>Ocultar, enajenar o vender, o gravar sus bienes sin notificarlo a los acreedores quince días antes.</a:t>
            </a:r>
            <a:endParaRPr lang="es-HN" dirty="0"/>
          </a:p>
          <a:p>
            <a:pPr lvl="0" algn="just"/>
            <a:r>
              <a:rPr lang="es-ES" dirty="0"/>
              <a:t>Declarar créditos, deudas o ventas ficticias en perjuicio de otro, que necesariamente habrá de ser un acreedor. </a:t>
            </a:r>
            <a:endParaRPr lang="es-HN" dirty="0"/>
          </a:p>
          <a:p>
            <a:pPr lvl="0" algn="just"/>
            <a:r>
              <a:rPr lang="es-ES" dirty="0"/>
              <a:t>Se va del país trasladándose del mismo, sin dejar bienes para responder por todas sus deudas o quien lo represente.  </a:t>
            </a:r>
            <a:endParaRPr lang="es-HN" dirty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270953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DETRACCIÓN DE MATERIAS PRIMAS U OTROS PRODUCTOS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sz="3600" dirty="0" smtClean="0"/>
              <a:t>Quien</a:t>
            </a:r>
            <a:r>
              <a:rPr lang="es-ES" sz="3600" dirty="0"/>
              <a:t>, con el propósito deliberado </a:t>
            </a:r>
            <a:r>
              <a:rPr lang="es-ES" sz="3600" dirty="0" smtClean="0"/>
              <a:t>de: </a:t>
            </a:r>
          </a:p>
          <a:p>
            <a:pPr marL="0" indent="0" algn="just">
              <a:buNone/>
            </a:pPr>
            <a:r>
              <a:rPr lang="es-ES" sz="3600" dirty="0" smtClean="0"/>
              <a:t>a) Perjudicar </a:t>
            </a:r>
            <a:r>
              <a:rPr lang="es-ES" sz="3600" dirty="0"/>
              <a:t>a los </a:t>
            </a:r>
            <a:r>
              <a:rPr lang="es-ES" sz="3600" dirty="0" smtClean="0"/>
              <a:t>consumidores</a:t>
            </a:r>
          </a:p>
          <a:p>
            <a:pPr marL="0" indent="0" algn="just">
              <a:buNone/>
            </a:pPr>
            <a:r>
              <a:rPr lang="es-ES" sz="3600" dirty="0" smtClean="0"/>
              <a:t>b) Desabastecer </a:t>
            </a:r>
            <a:r>
              <a:rPr lang="es-ES" sz="3600" dirty="0"/>
              <a:t>el </a:t>
            </a:r>
            <a:r>
              <a:rPr lang="es-ES" sz="3600" dirty="0" smtClean="0"/>
              <a:t>mercado</a:t>
            </a:r>
          </a:p>
          <a:p>
            <a:pPr marL="0" indent="0" algn="just">
              <a:buNone/>
            </a:pPr>
            <a:r>
              <a:rPr lang="es-ES" sz="3600" dirty="0" smtClean="0"/>
              <a:t>c) Alterar </a:t>
            </a:r>
            <a:r>
              <a:rPr lang="es-ES" sz="3600" dirty="0"/>
              <a:t>la formación de los precios, </a:t>
            </a:r>
            <a:endParaRPr lang="es-ES" sz="3600" dirty="0" smtClean="0"/>
          </a:p>
          <a:p>
            <a:pPr marL="0" indent="0" algn="just">
              <a:buNone/>
            </a:pPr>
            <a:r>
              <a:rPr lang="es-ES" sz="3600" dirty="0" smtClean="0"/>
              <a:t>sustrae </a:t>
            </a:r>
            <a:r>
              <a:rPr lang="es-ES" sz="3600" dirty="0"/>
              <a:t>del mercado por cualquier procedimiento </a:t>
            </a:r>
            <a:r>
              <a:rPr lang="es-ES" sz="3600" u="sng" dirty="0"/>
              <a:t>materias primas</a:t>
            </a:r>
            <a:r>
              <a:rPr lang="es-ES" sz="3600" dirty="0"/>
              <a:t>, </a:t>
            </a:r>
            <a:r>
              <a:rPr lang="es-ES" sz="3600" u="sng" dirty="0"/>
              <a:t>productos o servicios de primera necesidad</a:t>
            </a:r>
            <a:r>
              <a:rPr lang="es-ES" sz="3600" dirty="0"/>
              <a:t> o </a:t>
            </a:r>
            <a:r>
              <a:rPr lang="es-ES" sz="3600" u="sng" dirty="0"/>
              <a:t>productos </a:t>
            </a:r>
            <a:r>
              <a:rPr lang="es-ES" sz="3600" u="sng" dirty="0" smtClean="0"/>
              <a:t>financieros.</a:t>
            </a:r>
          </a:p>
          <a:p>
            <a:pPr marL="0" indent="0" algn="just">
              <a:buNone/>
            </a:pPr>
            <a:r>
              <a:rPr lang="es-ES" sz="3600" dirty="0" smtClean="0"/>
              <a:t>Debe </a:t>
            </a:r>
            <a:r>
              <a:rPr lang="es-ES" sz="3600" dirty="0"/>
              <a:t>ser castigado con las penas de prisión de </a:t>
            </a:r>
            <a:r>
              <a:rPr lang="es-ES" sz="3600" dirty="0" smtClean="0"/>
              <a:t>3-5 A y </a:t>
            </a:r>
            <a:r>
              <a:rPr lang="es-ES" sz="3600" dirty="0"/>
              <a:t>multa por una cantidad igual o hasta el doble del valor de lo defraudado</a:t>
            </a:r>
            <a:r>
              <a:rPr lang="es-ES" dirty="0"/>
              <a:t>.</a:t>
            </a:r>
            <a:endParaRPr lang="es-HN" dirty="0"/>
          </a:p>
          <a:p>
            <a:pPr marL="0" indent="0">
              <a:buNone/>
            </a:pPr>
            <a:endParaRPr lang="es-HN" dirty="0"/>
          </a:p>
        </p:txBody>
      </p:sp>
      <p:sp>
        <p:nvSpPr>
          <p:cNvPr id="4" name="3 Rectángulo"/>
          <p:cNvSpPr/>
          <p:nvPr/>
        </p:nvSpPr>
        <p:spPr>
          <a:xfrm>
            <a:off x="7236296" y="1700808"/>
            <a:ext cx="1418456" cy="4176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AGRAVADO</a:t>
            </a:r>
          </a:p>
          <a:p>
            <a:pPr algn="ctr"/>
            <a:endParaRPr lang="es-ES" sz="2000" dirty="0" smtClean="0"/>
          </a:p>
          <a:p>
            <a:pPr algn="ctr"/>
            <a:r>
              <a:rPr lang="es-ES" sz="2000" dirty="0" smtClean="0"/>
              <a:t>Si </a:t>
            </a:r>
            <a:r>
              <a:rPr lang="es-ES" sz="2000" dirty="0"/>
              <a:t>los hechos se realizan aprovechando una situación de grave necesidad o catastrófica</a:t>
            </a:r>
            <a:endParaRPr lang="es-HN" sz="2000" dirty="0"/>
          </a:p>
        </p:txBody>
      </p:sp>
    </p:spTree>
    <p:extLst>
      <p:ext uri="{BB962C8B-B14F-4D97-AF65-F5344CB8AC3E}">
        <p14:creationId xmlns:p14="http://schemas.microsoft.com/office/powerpoint/2010/main" val="607883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DIFUSIÓN DE NOTICIAS O RUMORES FALSOS Y ABUSO DE INFORMACIÓN PRIVILEGIADA</a:t>
            </a:r>
            <a:endParaRPr lang="es-HN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Quien</a:t>
            </a:r>
            <a:r>
              <a:rPr lang="es-ES" dirty="0"/>
              <a:t>, con el propósito de alterar o preservar los precios que hubieren de resultar de la libre concurrencia, difundiera de forma idónea noticias o rumores económicos falsos que afectaran a cualquier modalidad de contratación, incluida la cotización de valores o instrumentos financieros, causando un beneficio para sí mismo o para tercero, superior a </a:t>
            </a:r>
            <a:r>
              <a:rPr lang="es-ES" dirty="0" smtClean="0"/>
              <a:t>1.000.000 </a:t>
            </a:r>
            <a:r>
              <a:rPr lang="es-ES" dirty="0"/>
              <a:t>o un perjuicio por idéntico monto, debe ser castigado con las penas de prisión de </a:t>
            </a:r>
            <a:r>
              <a:rPr lang="es-ES" dirty="0" smtClean="0"/>
              <a:t>2-4 A </a:t>
            </a:r>
            <a:r>
              <a:rPr lang="es-ES" dirty="0"/>
              <a:t>y multa por una cantidad igual o hasta el triple del valor del beneficio obtenido o del perjuicio causado</a:t>
            </a:r>
            <a:endParaRPr lang="es-HN" dirty="0"/>
          </a:p>
        </p:txBody>
      </p:sp>
      <p:sp>
        <p:nvSpPr>
          <p:cNvPr id="4" name="3 Rectángulo"/>
          <p:cNvSpPr/>
          <p:nvPr/>
        </p:nvSpPr>
        <p:spPr>
          <a:xfrm>
            <a:off x="6588224" y="1484784"/>
            <a:ext cx="1800200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 </a:t>
            </a:r>
            <a:r>
              <a:rPr lang="es-ES" dirty="0"/>
              <a:t>Si el delito se comete por funcionario público, agentes de cambio o de bolsa o por corredores, la pena se debe agravar en un </a:t>
            </a:r>
            <a:r>
              <a:rPr lang="es-ES" dirty="0" smtClean="0"/>
              <a:t>1/3 </a:t>
            </a:r>
            <a:r>
              <a:rPr lang="es-ES" dirty="0"/>
              <a:t>y se debe imponer, además la de inhabilitación especial para cargo u oficio público </a:t>
            </a:r>
            <a:r>
              <a:rPr lang="es-ES" dirty="0" smtClean="0"/>
              <a:t>hasta 5 años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648845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5266928" cy="485740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dirty="0"/>
              <a:t>Quien utilizando violencia, intimidación o engaño intenta alterar o preservar los precios que hubieren de resultar de la libre competencia, afectando a cualquier modalidad de contratación incluida la cotización de valores o instrumentos financieros, debe ser castigado con las penas de prisión de </a:t>
            </a:r>
            <a:r>
              <a:rPr lang="es-ES" dirty="0" smtClean="0"/>
              <a:t>2-4 años </a:t>
            </a:r>
            <a:r>
              <a:rPr lang="es-ES" dirty="0"/>
              <a:t>y multa de </a:t>
            </a:r>
            <a:r>
              <a:rPr lang="es-ES" dirty="0" smtClean="0"/>
              <a:t>300-500 </a:t>
            </a:r>
            <a:r>
              <a:rPr lang="es-ES" dirty="0"/>
              <a:t>días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 </a:t>
            </a:r>
            <a:endParaRPr lang="es-HN" dirty="0"/>
          </a:p>
        </p:txBody>
      </p:sp>
      <p:sp>
        <p:nvSpPr>
          <p:cNvPr id="4" name="3 Rectángulo"/>
          <p:cNvSpPr/>
          <p:nvPr/>
        </p:nvSpPr>
        <p:spPr>
          <a:xfrm>
            <a:off x="6084168" y="1268760"/>
            <a:ext cx="2520280" cy="4752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AGRAVADO</a:t>
            </a:r>
          </a:p>
          <a:p>
            <a:pPr algn="ctr"/>
            <a:endParaRPr lang="es-ES" dirty="0" smtClean="0"/>
          </a:p>
          <a:p>
            <a:pPr algn="just"/>
            <a:r>
              <a:rPr lang="es-ES" dirty="0" smtClean="0"/>
              <a:t>Si </a:t>
            </a:r>
            <a:r>
              <a:rPr lang="es-ES" dirty="0"/>
              <a:t>el delito se cometiera por funcionario público, agentes de cambio o de bolsa o por corredores, la pena se debe agravar en un </a:t>
            </a:r>
            <a:r>
              <a:rPr lang="es-ES" dirty="0" smtClean="0"/>
              <a:t>1/3 </a:t>
            </a:r>
            <a:r>
              <a:rPr lang="es-ES" dirty="0"/>
              <a:t>y se debe imponer, además la de inhabilitación especial para cargo u oficio público de dos </a:t>
            </a:r>
            <a:r>
              <a:rPr lang="es-ES" dirty="0" smtClean="0"/>
              <a:t>2-5 </a:t>
            </a:r>
            <a:r>
              <a:rPr lang="es-ES" dirty="0"/>
              <a:t>años, sin perjuicio de la pena </a:t>
            </a:r>
            <a:r>
              <a:rPr lang="es-ES" dirty="0" smtClean="0"/>
              <a:t>correspondiente por </a:t>
            </a:r>
            <a:r>
              <a:rPr lang="es-ES" dirty="0"/>
              <a:t>otros delitos cometidos.</a:t>
            </a:r>
            <a:endParaRPr lang="es-HN" dirty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842819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81"/>
            <a:ext cx="4040188" cy="64807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INFORMACIÓN PRIVILEGIADA</a:t>
            </a:r>
            <a:endParaRPr lang="es-HN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492941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dirty="0"/>
              <a:t>Quien utilizando información privilegiada, realiza transacciones o imparte órdenes de operación susceptibles de proporcionar indicios engañosos sobre la oferta, la demanda o el precio de valores o instrumentos financieros, o utilizando la misma información se asegura para sí o en concierto con otros, una posición dominante en el mercado de dichos valores o instrumentos, con la finalidad de fijar sus precios en niveles anormales o </a:t>
            </a:r>
            <a:r>
              <a:rPr lang="es-ES" dirty="0" smtClean="0"/>
              <a:t>artificiales. 2-4 A mas multa hasta el triple del beneficio obtenido.</a:t>
            </a:r>
            <a:endParaRPr lang="es-HN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548681"/>
            <a:ext cx="4041775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ES" dirty="0" smtClean="0"/>
              <a:t>          INFORMACIÓN RELEVANTE</a:t>
            </a:r>
            <a:endParaRPr lang="es-HN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1196752"/>
            <a:ext cx="4041775" cy="488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dirty="0"/>
              <a:t>Quien por sí mismo o por persona interpuesta y utilizando alguna información relevante para la cotización de cualquier clase de valores o instrumentos negociados en algún mercado organizado a la que haya accedido como consecuencia del ejercicio de su actividad profesional, obtiene para sí mismo o para tercero un beneficio superior a </a:t>
            </a:r>
            <a:r>
              <a:rPr lang="es-ES" sz="1800" dirty="0" smtClean="0"/>
              <a:t>1,000,000, </a:t>
            </a:r>
            <a:r>
              <a:rPr lang="es-ES" sz="1800" dirty="0"/>
              <a:t>o un perjuicio por idéntico monto, debe ser castigado con las penas de prisión de dos </a:t>
            </a:r>
            <a:r>
              <a:rPr lang="es-ES" sz="1800" dirty="0" smtClean="0"/>
              <a:t>2-4 años </a:t>
            </a:r>
            <a:r>
              <a:rPr lang="es-ES" sz="1800" dirty="0"/>
              <a:t>y multa por una cantidad igual o hasta el triple del valor del beneficio obtenido o del perjuicio causado e inhabilitación especial de profesión u oficio, industria o comercio de </a:t>
            </a:r>
            <a:r>
              <a:rPr lang="es-ES" sz="1800" dirty="0" smtClean="0"/>
              <a:t>2-5 A</a:t>
            </a:r>
            <a:endParaRPr lang="es-HN" sz="1800" dirty="0"/>
          </a:p>
        </p:txBody>
      </p:sp>
    </p:spTree>
    <p:extLst>
      <p:ext uri="{BB962C8B-B14F-4D97-AF65-F5344CB8AC3E}">
        <p14:creationId xmlns:p14="http://schemas.microsoft.com/office/powerpoint/2010/main" val="2452595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/>
              <a:t>AGIOTAJE</a:t>
            </a:r>
            <a:endParaRPr lang="es-HN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Quien</a:t>
            </a:r>
            <a:r>
              <a:rPr lang="es-ES" dirty="0"/>
              <a:t>, con el propósito de obtener un lucro para sí o para un tercero, aumenta los precios de las mercaderías o de los servicios públicos por encima de los fijados por las autoridades competentes, debe ser castigado con las penas de prisión de dos (2) a cuatro (4) años y multa por una cantidad igual o hasta el doble del valor de lo defraudado. </a:t>
            </a:r>
            <a:endParaRPr lang="es-HN" dirty="0"/>
          </a:p>
          <a:p>
            <a:endParaRPr lang="es-HN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ES" dirty="0"/>
              <a:t>La pena se debe incrementar en un tercio (1/3) si se trata de materias primas, productos o servicios de primera necesidad o productos financieros. Si el delito se comete por funcionario público, agentes de cambio o de bolsa o por </a:t>
            </a:r>
            <a:r>
              <a:rPr lang="es-ES" dirty="0" smtClean="0"/>
              <a:t>corredores.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8170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OTROS HURTOS</a:t>
            </a:r>
            <a:endParaRPr lang="es-HN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530094"/>
              </p:ext>
            </p:extLst>
          </p:nvPr>
        </p:nvGraphicFramePr>
        <p:xfrm>
          <a:off x="251520" y="1753392"/>
          <a:ext cx="7128792" cy="469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627784" y="5301208"/>
            <a:ext cx="2376264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400" dirty="0" smtClean="0"/>
              <a:t>5, 000.00 A 10,000.00</a:t>
            </a:r>
          </a:p>
          <a:p>
            <a:pPr lvl="0" algn="ctr"/>
            <a:r>
              <a:rPr lang="es-ES" sz="1400" dirty="0" smtClean="0"/>
              <a:t>HURTO SIMPLE</a:t>
            </a:r>
            <a:endParaRPr lang="es-HN" sz="1400" dirty="0"/>
          </a:p>
        </p:txBody>
      </p:sp>
      <p:sp>
        <p:nvSpPr>
          <p:cNvPr id="6" name="5 Flecha derecha"/>
          <p:cNvSpPr/>
          <p:nvPr/>
        </p:nvSpPr>
        <p:spPr>
          <a:xfrm>
            <a:off x="467544" y="764704"/>
            <a:ext cx="4536504" cy="98868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 smtClean="0"/>
              <a:t>Mas de 3 cabezas de Ganado mayor o menor AGRAVADO</a:t>
            </a:r>
            <a:endParaRPr lang="es-HN" dirty="0"/>
          </a:p>
        </p:txBody>
      </p:sp>
      <p:sp>
        <p:nvSpPr>
          <p:cNvPr id="7" name="6 Rectángulo redondeado"/>
          <p:cNvSpPr/>
          <p:nvPr/>
        </p:nvSpPr>
        <p:spPr>
          <a:xfrm>
            <a:off x="5004048" y="908720"/>
            <a:ext cx="230425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Con un valor de mas de veinte mil AGRAVADO</a:t>
            </a:r>
            <a:endParaRPr lang="es-HN" dirty="0"/>
          </a:p>
        </p:txBody>
      </p:sp>
      <p:sp>
        <p:nvSpPr>
          <p:cNvPr id="10" name="9 Rectángulo"/>
          <p:cNvSpPr/>
          <p:nvPr/>
        </p:nvSpPr>
        <p:spPr>
          <a:xfrm>
            <a:off x="7380312" y="1753392"/>
            <a:ext cx="1656184" cy="46999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sz="1400" dirty="0" smtClean="0"/>
          </a:p>
          <a:p>
            <a:pPr algn="just"/>
            <a:endParaRPr lang="es-ES" sz="1400" dirty="0"/>
          </a:p>
          <a:p>
            <a:pPr algn="just"/>
            <a:endParaRPr lang="es-ES" sz="1400" dirty="0" smtClean="0"/>
          </a:p>
          <a:p>
            <a:pPr algn="just"/>
            <a:endParaRPr lang="es-ES" sz="1400" dirty="0"/>
          </a:p>
          <a:p>
            <a:pPr algn="just"/>
            <a:endParaRPr lang="es-ES" sz="1400" dirty="0" smtClean="0"/>
          </a:p>
          <a:p>
            <a:pPr algn="just"/>
            <a:endParaRPr lang="es-ES" sz="1400" dirty="0"/>
          </a:p>
          <a:p>
            <a:pPr algn="just"/>
            <a:r>
              <a:rPr lang="es-ES" sz="1400" dirty="0" smtClean="0"/>
              <a:t>El dueño de una cosa mueble (no excede 5,000) u otra persona con su consentimiento que priva de ella a quien la tenga Legítimamente en su poder, con perjuicio del poseedor o de un tercero 6M -1A</a:t>
            </a:r>
            <a:endParaRPr lang="es-HN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29863"/>
            <a:ext cx="1640672" cy="16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7524328" y="908720"/>
            <a:ext cx="136815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 excede 5,000 AGRAVADO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035241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ACUERDOS Y PRÁCTICAS RESTRICTIVAS DE LA COMPETENCIA</a:t>
            </a:r>
            <a:endParaRPr lang="es-HN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291340"/>
              </p:ext>
            </p:extLst>
          </p:nvPr>
        </p:nvGraphicFramePr>
        <p:xfrm>
          <a:off x="457200" y="1600200"/>
          <a:ext cx="67790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Flecha abajo"/>
          <p:cNvSpPr/>
          <p:nvPr/>
        </p:nvSpPr>
        <p:spPr>
          <a:xfrm>
            <a:off x="7308304" y="1844824"/>
            <a:ext cx="1584176" cy="3960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/>
          </a:p>
          <a:p>
            <a:pPr algn="ctr"/>
            <a:r>
              <a:rPr lang="es-ES" sz="1200" dirty="0" smtClean="0"/>
              <a:t>PENA</a:t>
            </a:r>
          </a:p>
          <a:p>
            <a:pPr algn="ctr"/>
            <a:r>
              <a:rPr lang="es-ES" sz="1200" dirty="0" smtClean="0"/>
              <a:t>4-8 A  </a:t>
            </a:r>
            <a:r>
              <a:rPr lang="es-ES" sz="1200" dirty="0"/>
              <a:t>y multa por una cantidad igual o hasta </a:t>
            </a:r>
            <a:r>
              <a:rPr lang="es-ES" sz="1200" dirty="0" smtClean="0"/>
              <a:t>4 </a:t>
            </a:r>
            <a:r>
              <a:rPr lang="es-ES" sz="1200" dirty="0"/>
              <a:t>veces el beneficio obtenido o el daño o perjuicio causado.</a:t>
            </a:r>
            <a:endParaRPr lang="es-HN" sz="1200" dirty="0"/>
          </a:p>
        </p:txBody>
      </p:sp>
    </p:spTree>
    <p:extLst>
      <p:ext uri="{BB962C8B-B14F-4D97-AF65-F5344CB8AC3E}">
        <p14:creationId xmlns:p14="http://schemas.microsoft.com/office/powerpoint/2010/main" val="578770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OBSTACULIZACIÓN DE PROCESOS DE LICITACIÓN O SUBASTAS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Quien</a:t>
            </a:r>
            <a:r>
              <a:rPr lang="es-ES" dirty="0"/>
              <a:t>, mediante violencia, intimidación o engaño obstaculiza los procedimientos de licitaciones públicas o privadas o subastas judiciales, debe ser castigado con las penas de prisión de </a:t>
            </a:r>
            <a:r>
              <a:rPr lang="es-ES" dirty="0" smtClean="0"/>
              <a:t>3-5 años </a:t>
            </a:r>
            <a:r>
              <a:rPr lang="es-ES" dirty="0"/>
              <a:t>y multa de </a:t>
            </a:r>
            <a:r>
              <a:rPr lang="es-ES" dirty="0" smtClean="0"/>
              <a:t>100-500 días</a:t>
            </a:r>
            <a:endParaRPr lang="es-H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700808"/>
            <a:ext cx="2520280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50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/>
              <a:t>CORRUPCIÓN EN LOS NEGOCIOS ENTRE PARTICULARES</a:t>
            </a:r>
            <a:endParaRPr lang="es-HN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sz="2600" dirty="0"/>
              <a:t>Quien por sí o por interpósita persona, consigue para una empresa mercantil, sociedad, asociación, fundación u organización o a sus titulares, socios, directivos o empleados, un beneficio o ventaja indebidos, a cambio de favorecerle a él o a un tercero frente a otros y con ello afecta gravemente a la competencia, debe ser castigado con la pena de prisión de </a:t>
            </a:r>
            <a:r>
              <a:rPr lang="es-ES" sz="2600" dirty="0" smtClean="0"/>
              <a:t>2-6 A, </a:t>
            </a:r>
            <a:r>
              <a:rPr lang="es-ES" sz="2600" dirty="0"/>
              <a:t>inhabilitación especial para el ejercicio de industria o comercio por el doble de tiempo que dure la pena de prisión y multa por cantidad igual o hasta el triple del valor del beneficio o ventaja.</a:t>
            </a:r>
            <a:endParaRPr lang="es-HN" sz="2600" dirty="0"/>
          </a:p>
          <a:p>
            <a:pPr marL="0" indent="0" algn="just">
              <a:buNone/>
            </a:pPr>
            <a:r>
              <a:rPr lang="es-ES" dirty="0"/>
              <a:t> </a:t>
            </a:r>
            <a:endParaRPr lang="es-HN" dirty="0"/>
          </a:p>
          <a:p>
            <a:endParaRPr lang="es-HN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499993" y="1412776"/>
            <a:ext cx="4186808" cy="47133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/>
              <a:t>Con las mismas penas debe ser castigado el titular, socio, directivo, empleado o colaborador de una empresa mercantil, o de una sociedad, asociación, fundación u organización que en relación con actos de comercio y afectando gravemente a la competencia, por sí o por persona interpuesta, recibe un beneficio o ventaja de cualquier naturaleza no justificados, a cambio de favorecer frente a terceros a quien le otorga el beneficio o ventaja.</a:t>
            </a:r>
            <a:endParaRPr lang="es-HN" dirty="0"/>
          </a:p>
          <a:p>
            <a:pPr marL="0" indent="0">
              <a:buNone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860129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4752528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600" b="1" dirty="0"/>
              <a:t>CORRUPCIÓN EN EL DEPORTE</a:t>
            </a:r>
            <a:endParaRPr lang="es-HN" sz="36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4906888" cy="403244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sz="3600" dirty="0" smtClean="0"/>
              <a:t>Lo </a:t>
            </a:r>
            <a:r>
              <a:rPr lang="es-ES" sz="3600" dirty="0"/>
              <a:t>dispuesto en el artículo anterior </a:t>
            </a:r>
            <a:r>
              <a:rPr lang="es-ES" sz="3600" dirty="0" smtClean="0"/>
              <a:t>(</a:t>
            </a:r>
            <a:r>
              <a:rPr lang="es-ES" sz="3600" b="1" dirty="0" smtClean="0"/>
              <a:t>CORRUPCIÓN </a:t>
            </a:r>
            <a:r>
              <a:rPr lang="es-ES" sz="3600" b="1" dirty="0"/>
              <a:t>EN LOS NEGOCIOS ENTRE </a:t>
            </a:r>
            <a:r>
              <a:rPr lang="es-ES" sz="3600" b="1" dirty="0" smtClean="0"/>
              <a:t>PARTICULARES) </a:t>
            </a:r>
            <a:r>
              <a:rPr lang="es-ES" sz="3600" dirty="0" smtClean="0"/>
              <a:t>es </a:t>
            </a:r>
            <a:r>
              <a:rPr lang="es-ES" sz="3600" dirty="0"/>
              <a:t>aplicable, en sus respectivos casos, a los directivos, administradores, empleados o colaboradores de una entidad deportiva, cualquiera que sea la forma jurídica de ésta, así como a los deportistas, árbitros o jueces, respecto de aquellas conductas que tengan por finalidad predeterminar o alterar de manera deliberada y fraudulenta el resultado de una competición, prueba o encuentros deportivos </a:t>
            </a:r>
            <a:r>
              <a:rPr lang="es-ES" sz="3600" dirty="0" smtClean="0"/>
              <a:t>profesionales</a:t>
            </a:r>
            <a:r>
              <a:rPr lang="es-ES" dirty="0" smtClean="0"/>
              <a:t>.</a:t>
            </a:r>
            <a:endParaRPr lang="es-H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80831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39552" y="5445224"/>
            <a:ext cx="4752528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La Conspiración</a:t>
            </a:r>
            <a:r>
              <a:rPr lang="es-ES" dirty="0"/>
              <a:t>, proposición o provocación para cometer </a:t>
            </a:r>
            <a:r>
              <a:rPr lang="es-ES" dirty="0" smtClean="0"/>
              <a:t>CNEP y CD debe </a:t>
            </a:r>
            <a:r>
              <a:rPr lang="es-ES" dirty="0"/>
              <a:t>ser castigada con las penas reducidas </a:t>
            </a:r>
            <a:r>
              <a:rPr lang="es-ES" dirty="0" smtClean="0"/>
              <a:t>en 2/3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75656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FALSEDAD </a:t>
            </a:r>
            <a:r>
              <a:rPr lang="es-ES" b="1" dirty="0"/>
              <a:t>DE CUENTAS, INFORMACIÓN </a:t>
            </a:r>
            <a:r>
              <a:rPr lang="es-ES" b="1" dirty="0" smtClean="0"/>
              <a:t>FINANCIERA </a:t>
            </a:r>
            <a:r>
              <a:rPr lang="es-ES" b="1" dirty="0"/>
              <a:t>U OTROS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 </a:t>
            </a:r>
            <a:r>
              <a:rPr lang="es-ES" dirty="0"/>
              <a:t>Los administradores de hecho o de derecho de una sociedad constituida o en formación, que falsean las cuentas anuales o información financiera u otros documentos que deben reflejar la situación económica o jurídica de una entidad, de forma idónea para causar un perjuicio económico a la misma, a alguno de sus socios o a un tercero, deben ser castigados con la pena de prisión de uno (1) a cuatro (4) años y multa de doscientos (200) a seiscientos (600) días, así como inhabilitación especial por el doble de tiempo que dure la prisión.</a:t>
            </a:r>
            <a:endParaRPr lang="es-HN" dirty="0"/>
          </a:p>
          <a:p>
            <a:pPr marL="0" indent="0" algn="just">
              <a:buNone/>
            </a:pPr>
            <a:r>
              <a:rPr lang="es-ES" dirty="0"/>
              <a:t> </a:t>
            </a:r>
            <a:endParaRPr lang="es-HN" dirty="0"/>
          </a:p>
          <a:p>
            <a:pPr marL="0" indent="0" algn="just">
              <a:buNone/>
            </a:pPr>
            <a:r>
              <a:rPr lang="es-ES" dirty="0"/>
              <a:t>En caso de que se llegase a producir un perjuicio económico, la pena se debe aumentar en un tercio (1/3) a no ser que de la aplicación de otros preceptos del presente Código, resultaré pena más grave, en cuyo caso se debe aplicar éstos.</a:t>
            </a:r>
            <a:endParaRPr lang="es-HN" dirty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81095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/>
              <a:t>GESTIÓN ABUSIVA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Quienes </a:t>
            </a:r>
            <a:r>
              <a:rPr lang="es-ES" dirty="0"/>
              <a:t>prevaliéndose de su situación mayoritaria en las asambleas generales de socios o accionistas o en el órgano de administración de cualquier sociedad constituida o en formación, imponen acuerdos abusivos, con ánimo de lucro propio o ajeno, en perjuicio de los demás socios o accionistas y sin que reporten beneficios a la sociedad, deben ser castigados con las penas de prisión de uno (1) a cuatro (4) años o multa por una cantidad igual o hasta el triple del beneficio obtenido, e inhabilitación especial para profesión, oficio, comercio e industria por el doble de tiempo que dure la prisión.</a:t>
            </a:r>
            <a:endParaRPr lang="es-HN" dirty="0"/>
          </a:p>
          <a:p>
            <a:pPr algn="just"/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594701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/>
              <a:t>OBTENCIÓN DE ACUERDO MEDIANTE MAYORÍA FICTICIA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La Pena de 1-4 de GA se </a:t>
            </a:r>
            <a:r>
              <a:rPr lang="es-ES" dirty="0"/>
              <a:t>debe agravar en un tercio (1/3) en aquellos casos en que el acuerdo abusivo sea adoptado, en perjuicio de la sociedad o de alguno de sus socios, por una mayoría ficticia, obtenida, ejecutando alguna de las conductas siguientes:</a:t>
            </a:r>
            <a:endParaRPr lang="es-HN" dirty="0"/>
          </a:p>
          <a:p>
            <a:pPr marL="0" indent="0" algn="just">
              <a:buNone/>
            </a:pPr>
            <a:endParaRPr lang="es-HN" dirty="0"/>
          </a:p>
          <a:p>
            <a:pPr lvl="0" algn="just"/>
            <a:r>
              <a:rPr lang="es-ES" dirty="0"/>
              <a:t>Negándole el derecho al voto a personas que legalmente lo tienen reconocido;</a:t>
            </a:r>
            <a:endParaRPr lang="es-HN" dirty="0"/>
          </a:p>
          <a:p>
            <a:pPr marL="0" indent="0" algn="just">
              <a:buNone/>
            </a:pPr>
            <a:endParaRPr lang="es-HN" dirty="0"/>
          </a:p>
          <a:p>
            <a:pPr lvl="0" algn="just"/>
            <a:r>
              <a:rPr lang="es-ES" dirty="0"/>
              <a:t>Concediéndole derecho al voto a personas que legalmente carezcan de este derecho;</a:t>
            </a:r>
            <a:endParaRPr lang="es-HN" dirty="0"/>
          </a:p>
          <a:p>
            <a:pPr marL="0" indent="0" algn="just">
              <a:buNone/>
            </a:pPr>
            <a:r>
              <a:rPr lang="es-ES" dirty="0"/>
              <a:t> </a:t>
            </a:r>
            <a:endParaRPr lang="es-HN" dirty="0" smtClean="0"/>
          </a:p>
          <a:p>
            <a:pPr lvl="0" algn="just"/>
            <a:r>
              <a:rPr lang="es-ES" dirty="0" smtClean="0"/>
              <a:t>Abusando de firma en blanco</a:t>
            </a:r>
            <a:endParaRPr lang="es-HN" dirty="0" smtClean="0"/>
          </a:p>
          <a:p>
            <a:pPr marL="0" indent="0" algn="just">
              <a:buNone/>
            </a:pPr>
            <a:r>
              <a:rPr lang="es-ES" dirty="0"/>
              <a:t> </a:t>
            </a:r>
            <a:endParaRPr lang="es-HN" dirty="0"/>
          </a:p>
          <a:p>
            <a:pPr lvl="0" algn="just"/>
            <a:r>
              <a:rPr lang="es-ES" dirty="0"/>
              <a:t>Por cualquier otro medio semejante a los anteriores.</a:t>
            </a:r>
            <a:endParaRPr lang="es-HN" dirty="0"/>
          </a:p>
          <a:p>
            <a:pPr marL="0" indent="0" algn="just">
              <a:buNone/>
            </a:pPr>
            <a:endParaRPr lang="es-HN" dirty="0"/>
          </a:p>
          <a:p>
            <a:pPr marL="0" indent="0" algn="just">
              <a:buNone/>
            </a:pPr>
            <a:r>
              <a:rPr lang="es-ES" dirty="0" smtClean="0"/>
              <a:t>Lo </a:t>
            </a:r>
            <a:r>
              <a:rPr lang="es-ES" dirty="0"/>
              <a:t>anterior se debe aplicar sin perjuicio de las penas que correspondan, en su caso, por la comisión de otros delitos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611286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3600" b="1" dirty="0"/>
              <a:t>NEGATIVA O IMPEDIMENTO DEL CONTROL DE ENTIDADES SUPERVISORAS</a:t>
            </a:r>
            <a:endParaRPr lang="es-HN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Los </a:t>
            </a:r>
            <a:r>
              <a:rPr lang="es-ES" dirty="0"/>
              <a:t>administradores de hecho o de derecho de cualquier sociedad constituida o en formación, sometida o que actúe en mercados sujetos a regulación administrativa, que nieguen, impidan u obstaculicen la actuación de entidades, órganos o instituciones reguladoras o de control, o de las personas encargadas de estas funciones, deben ser castigados con la pena de prisión de uno </a:t>
            </a:r>
            <a:r>
              <a:rPr lang="es-ES" dirty="0" smtClean="0"/>
              <a:t>1-4 años</a:t>
            </a:r>
            <a:r>
              <a:rPr lang="es-ES" dirty="0"/>
              <a:t>, multa de </a:t>
            </a:r>
            <a:r>
              <a:rPr lang="es-ES" dirty="0" smtClean="0"/>
              <a:t>200-400 días </a:t>
            </a:r>
            <a:r>
              <a:rPr lang="es-ES" dirty="0"/>
              <a:t>e inhabilitación especial para profesión, oficio, comercio e industria por el doble de tiempo que dure la prisión.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85772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ROBO CON FUERZA</a:t>
            </a:r>
            <a:endParaRPr lang="es-HN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08317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76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ROBO CON VIOLENCIA O INTIMIDACIÓN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dirty="0" smtClean="0"/>
              <a:t>Quien</a:t>
            </a:r>
            <a:r>
              <a:rPr lang="es-ES" dirty="0"/>
              <a:t>, con ánimo de lucro, se apodera de cosa mueble ajena empleando </a:t>
            </a:r>
            <a:r>
              <a:rPr lang="es-ES" b="1" dirty="0"/>
              <a:t>violencia</a:t>
            </a:r>
            <a:r>
              <a:rPr lang="es-ES" dirty="0"/>
              <a:t> o </a:t>
            </a:r>
            <a:r>
              <a:rPr lang="es-ES" b="1" dirty="0"/>
              <a:t>intimidación</a:t>
            </a:r>
            <a:r>
              <a:rPr lang="es-ES" dirty="0"/>
              <a:t> en las personas, debe ser castigado con la pena de prisión de </a:t>
            </a:r>
            <a:r>
              <a:rPr lang="es-ES" dirty="0" smtClean="0"/>
              <a:t>4-8 años</a:t>
            </a:r>
            <a:r>
              <a:rPr lang="es-ES" dirty="0"/>
              <a:t>, sin perjuicio de la que corresponda a los actos de violencia que </a:t>
            </a:r>
            <a:r>
              <a:rPr lang="es-ES" dirty="0" smtClean="0"/>
              <a:t>realice.</a:t>
            </a:r>
            <a:endParaRPr lang="es-HN" dirty="0"/>
          </a:p>
        </p:txBody>
      </p:sp>
      <p:pic>
        <p:nvPicPr>
          <p:cNvPr id="2050" name="Picture 2" descr="El robo foto de stock libre de derech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3042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4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HN" dirty="0" smtClean="0"/>
              <a:t>OTROS ROBOS</a:t>
            </a:r>
            <a:endParaRPr lang="es-HN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796520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4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AGRAVANTES</a:t>
            </a:r>
            <a:endParaRPr lang="es-HN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297201"/>
              </p:ext>
            </p:extLst>
          </p:nvPr>
        </p:nvGraphicFramePr>
        <p:xfrm>
          <a:off x="1907704" y="980728"/>
          <a:ext cx="6840760" cy="55166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</a:tblGrid>
              <a:tr h="2541642"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sustraen cosas de valor científico, artístico, histórico, cultural o monumental</a:t>
                      </a:r>
                      <a:endParaRPr lang="es-H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trata de cosas de primera necesidad y se origina una situación de desabastecimiento</a:t>
                      </a:r>
                      <a:endParaRPr lang="es-H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trata de una cosa destinada a un servicio público, de titularidad pública o privada y se ocasiona una grave pérdida a éste</a:t>
                      </a:r>
                      <a:endParaRPr lang="es-H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hecho reviste especial gravedad atendiendo al valor de los efectos sustraídos</a:t>
                      </a:r>
                      <a:endParaRPr lang="es-H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producen perjuicios de especial consideración</a:t>
                      </a:r>
                      <a:endParaRPr lang="es-HN" sz="1400" dirty="0"/>
                    </a:p>
                  </a:txBody>
                  <a:tcPr/>
                </a:tc>
              </a:tr>
              <a:tr h="2974959"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pone a la víctima o a su familia en grave situación económica</a:t>
                      </a:r>
                      <a:endParaRPr lang="es-H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conducta se lleva a cabo abusando de las circunstancias personales de la víctima</a:t>
                      </a:r>
                      <a:endParaRPr lang="es-H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utiliza a menores para la comisión del delito</a:t>
                      </a:r>
                      <a:endParaRPr lang="es-H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cometen los hechos empleando armas u otros medios o instrumentos igualmente peligrosos que llevare el sujeto</a:t>
                      </a:r>
                      <a:endParaRPr lang="es-H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caso de concurrir dos o más de las anteriores circunstancias, la pena del hurto o del robo se debe aumentar en dos tercios (2/3). </a:t>
                      </a:r>
                      <a:endParaRPr lang="es-HN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HN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467544" y="1052736"/>
            <a:ext cx="1152128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penas de hurto o robo se deben aumentar en un tercio (1/3) cuando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11462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/>
              <a:t>HURTO Y ROBO DE USO DE VEHÍCULO AUTOMOTOR</a:t>
            </a:r>
            <a:endParaRPr lang="es-HN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Quien</a:t>
            </a:r>
            <a:r>
              <a:rPr lang="es-ES" dirty="0"/>
              <a:t>, sin ánimo de apropiación, sustrae o utiliza sin la debida autorización un vehículo automotor debe ser castigado con la pena de </a:t>
            </a:r>
            <a:r>
              <a:rPr lang="es-ES" dirty="0" smtClean="0"/>
              <a:t>1-3 años </a:t>
            </a:r>
            <a:r>
              <a:rPr lang="es-ES" dirty="0"/>
              <a:t>de prisión, si lo devuelve al lugar donde lo sustrajo o a su propietario, en un plazo no superior a doce (12) horas. </a:t>
            </a:r>
            <a:endParaRPr lang="es-HN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Si </a:t>
            </a:r>
            <a:r>
              <a:rPr lang="es-ES" dirty="0"/>
              <a:t>para la sustracción se empleara fuerza en las cosas la pena de prisión debe ser de </a:t>
            </a:r>
            <a:r>
              <a:rPr lang="es-ES" dirty="0" smtClean="0"/>
              <a:t>2-4 años.</a:t>
            </a:r>
            <a:endParaRPr lang="es-HN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Si no se restituye en el plazo indicado en el párrafo primero del presente artículo, el hecho debe castigarse como hurto o robo. 6M a 2 A – 2 a 4 A</a:t>
            </a:r>
            <a:r>
              <a:rPr lang="es-ES" dirty="0" smtClean="0"/>
              <a:t>.</a:t>
            </a:r>
            <a:endParaRPr lang="es-HN" dirty="0" smtClean="0"/>
          </a:p>
          <a:p>
            <a:pPr marL="0" indent="0" algn="just">
              <a:buNone/>
            </a:pPr>
            <a:endParaRPr lang="es-HN" dirty="0" smtClean="0"/>
          </a:p>
          <a:p>
            <a:pPr marL="0" indent="0" algn="just">
              <a:buNone/>
            </a:pPr>
            <a:r>
              <a:rPr lang="es-ES" dirty="0" smtClean="0"/>
              <a:t>Si para la sustracción se emplea violencia o intimidación en las personas, debe castigarse con las penas del robo con violencia e intimidación. 4-8 años</a:t>
            </a:r>
            <a:endParaRPr lang="es-HN" dirty="0" smtClean="0"/>
          </a:p>
          <a:p>
            <a:endParaRPr lang="es-HN" dirty="0" smtClean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468105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4892</Words>
  <Application>Microsoft Office PowerPoint</Application>
  <PresentationFormat>Presentación en pantalla (4:3)</PresentationFormat>
  <Paragraphs>322</Paragraphs>
  <Slides>47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MODULO 5</vt:lpstr>
      <vt:lpstr>Presentación de PowerPoint</vt:lpstr>
      <vt:lpstr>HURTO SIMPLE</vt:lpstr>
      <vt:lpstr>OTROS HURTOS</vt:lpstr>
      <vt:lpstr>ROBO CON FUERZA</vt:lpstr>
      <vt:lpstr>ROBO CON VIOLENCIA O INTIMIDACIÓN</vt:lpstr>
      <vt:lpstr>OTROS ROBOS</vt:lpstr>
      <vt:lpstr>AGRAVANTES</vt:lpstr>
      <vt:lpstr>HURTO Y ROBO DE USO DE VEHÍCULO AUTOMOTOR</vt:lpstr>
      <vt:lpstr>ESTAFA</vt:lpstr>
      <vt:lpstr>AGRAVANTES ESPECIFICAS</vt:lpstr>
      <vt:lpstr>ESTAFAS IMPROPIAS</vt:lpstr>
      <vt:lpstr>DEFRAUDACIONES DE ENERGÍA, FLUIDOS Y TELECOMUNICACIONES</vt:lpstr>
      <vt:lpstr>ADMINISTRACIÓN FRAUDULENTA Y APROPIACIONES INDEBIDAS</vt:lpstr>
      <vt:lpstr>EXTORSIÓN</vt:lpstr>
      <vt:lpstr>EXTORSION</vt:lpstr>
      <vt:lpstr>USURPACIONES</vt:lpstr>
      <vt:lpstr>DAÑOS</vt:lpstr>
      <vt:lpstr>usura</vt:lpstr>
      <vt:lpstr>JUEGOS PROHIBIDOS</vt:lpstr>
      <vt:lpstr>EXENCIÓN DE RESPONSABILIDAD PENAL</vt:lpstr>
      <vt:lpstr>Presentación de PowerPoint</vt:lpstr>
      <vt:lpstr>Propiedad Intelectual</vt:lpstr>
      <vt:lpstr>PROPIEDAD INTELECTUAL COMPRENDE</vt:lpstr>
      <vt:lpstr>DELITOS CONTRA EL DERECHO DE AUTOR Y DERECHOS CONEXOS</vt:lpstr>
      <vt:lpstr>DISFRUTE ILÍCITO DE SERVICIOS DE ACCESO CONDICIONAL</vt:lpstr>
      <vt:lpstr>USO ILEGITIMO DE PATENTES</vt:lpstr>
      <vt:lpstr>USO ILEGÍTIMO DE DISTINTIVOS O MARCAS REGISTRADAS</vt:lpstr>
      <vt:lpstr>Presentación de PowerPoint</vt:lpstr>
      <vt:lpstr>Presentación de PowerPoint</vt:lpstr>
      <vt:lpstr>QUIEBRA FRAUDULENTA</vt:lpstr>
      <vt:lpstr>AGRAVANTES ESPECÍFICAS</vt:lpstr>
      <vt:lpstr>ALZAMIENTO DE BIENES</vt:lpstr>
      <vt:lpstr>INSOLVENCIA FRAUDULENTA</vt:lpstr>
      <vt:lpstr>DETRACCIÓN DE MATERIAS PRIMAS U OTROS PRODUCTOS</vt:lpstr>
      <vt:lpstr>DIFUSIÓN DE NOTICIAS O RUMORES FALSOS Y ABUSO DE INFORMACIÓN PRIVILEGIADA</vt:lpstr>
      <vt:lpstr>Presentación de PowerPoint</vt:lpstr>
      <vt:lpstr>Presentación de PowerPoint</vt:lpstr>
      <vt:lpstr>AGIOTAJE</vt:lpstr>
      <vt:lpstr>ACUERDOS Y PRÁCTICAS RESTRICTIVAS DE LA COMPETENCIA</vt:lpstr>
      <vt:lpstr>OBSTACULIZACIÓN DE PROCESOS DE LICITACIÓN O SUBASTAS</vt:lpstr>
      <vt:lpstr>CORRUPCIÓN EN LOS NEGOCIOS ENTRE PARTICULARES</vt:lpstr>
      <vt:lpstr>CORRUPCIÓN EN EL DEPORTE</vt:lpstr>
      <vt:lpstr>FALSEDAD DE CUENTAS, INFORMACIÓN FINANCIERA U OTROS</vt:lpstr>
      <vt:lpstr>GESTIÓN ABUSIVA</vt:lpstr>
      <vt:lpstr>OBTENCIÓN DE ACUERDO MEDIANTE MAYORÍA FICTICIA</vt:lpstr>
      <vt:lpstr>NEGATIVA O IMPEDIMENTO DEL CONTROL DE ENTIDADES SUPERVISORAS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HURTO SIMPLE</dc:title>
  <dc:creator>Juan Rafael Cerritos</dc:creator>
  <cp:lastModifiedBy>Juan Rafael Cerritos</cp:lastModifiedBy>
  <cp:revision>85</cp:revision>
  <cp:lastPrinted>2019-07-09T16:57:39Z</cp:lastPrinted>
  <dcterms:created xsi:type="dcterms:W3CDTF">2019-07-08T16:52:21Z</dcterms:created>
  <dcterms:modified xsi:type="dcterms:W3CDTF">2019-07-09T18:50:21Z</dcterms:modified>
</cp:coreProperties>
</file>