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autoCompressPictures="0">
  <p:sldMasterIdLst>
    <p:sldMasterId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-96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  <p:sldLayoutId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1627266"/>
            <a:ext cx="7766936" cy="2423570"/>
          </a:xfrm>
        </p:spPr>
        <p:txBody>
          <a:bodyPr/>
          <a:lstStyle/>
          <a:p>
            <a:r>
              <a:rPr lang="es-ES" sz="2800" b="1" dirty="0">
                <a:solidFill>
                  <a:schemeClr val="tx1"/>
                </a:solidFill>
              </a:rPr>
              <a:t>Investigación sobre los costos para la sociedad, el sistema y las personas acreedoras de las pensiones alimentarias y la disolución de la sociedad conyugal en Centroamérica</a:t>
            </a:r>
            <a:r>
              <a:rPr lang="es-MX" sz="2000" dirty="0"/>
              <a:t/>
            </a:r>
            <a:br>
              <a:rPr lang="es-MX" sz="2000" dirty="0"/>
            </a:br>
            <a:endParaRPr lang="es-MX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1983" y="4194520"/>
            <a:ext cx="1104762" cy="80952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2902" y="4365948"/>
            <a:ext cx="1104762" cy="46666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4405" y="4308806"/>
            <a:ext cx="1180952" cy="69523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1109" y="4418330"/>
            <a:ext cx="1161905" cy="476190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1999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4552" y="609600"/>
            <a:ext cx="8269450" cy="858592"/>
          </a:xfrm>
        </p:spPr>
        <p:txBody>
          <a:bodyPr/>
          <a:lstStyle/>
          <a:p>
            <a:r>
              <a:rPr lang="es-MX" dirty="0" smtClean="0"/>
              <a:t>CONCLUSIONES Y RECOMENDACIONES.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4096" y="1764405"/>
            <a:ext cx="8539905" cy="42769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 smtClean="0"/>
              <a:t>14. </a:t>
            </a:r>
            <a:r>
              <a:rPr lang="es-MX" sz="2400" dirty="0"/>
              <a:t>En relación a los incumplimientos de la obligación alimentaría es un tema necesario de reflexionar en los diferentes </a:t>
            </a:r>
            <a:r>
              <a:rPr lang="es-MX" sz="2400" dirty="0" smtClean="0"/>
              <a:t>países.</a:t>
            </a:r>
          </a:p>
          <a:p>
            <a:pPr marL="0" indent="0" algn="just">
              <a:buNone/>
            </a:pPr>
            <a:r>
              <a:rPr lang="es-MX" sz="2400" dirty="0"/>
              <a:t>P</a:t>
            </a:r>
            <a:r>
              <a:rPr lang="es-MX" sz="2400" dirty="0" smtClean="0"/>
              <a:t>or </a:t>
            </a:r>
            <a:r>
              <a:rPr lang="es-MX" sz="2400" dirty="0"/>
              <a:t>ejemplo, en Guatemala existe un proceso penal por la falta de cumplimiento de la obligación de prestación de alimentos, pero perjudica el derecho de las acreedoras a razón que no reciben absolutamente, nada porque los obligados van a prisión, Se debería generar un mecanismo que genere ingresos para el obligado y no prisión allí el obligado no genera ingresos.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43940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4552" y="609600"/>
            <a:ext cx="8269450" cy="858592"/>
          </a:xfrm>
        </p:spPr>
        <p:txBody>
          <a:bodyPr/>
          <a:lstStyle/>
          <a:p>
            <a:r>
              <a:rPr lang="es-MX" dirty="0" smtClean="0"/>
              <a:t>CONCLUSIONES Y RECOMENDACIONES.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4096" y="1764405"/>
            <a:ext cx="8539905" cy="42769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 smtClean="0"/>
              <a:t>15. </a:t>
            </a:r>
            <a:r>
              <a:rPr lang="es-MX" sz="4000" dirty="0"/>
              <a:t>La asesoría para las usuarias es importante , las asesorías que dependen de otras instancias son necesarias, pero no descargan la necesidad de una asesoría sostenida por el estado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94431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4552" y="609600"/>
            <a:ext cx="8269450" cy="858592"/>
          </a:xfrm>
        </p:spPr>
        <p:txBody>
          <a:bodyPr/>
          <a:lstStyle/>
          <a:p>
            <a:r>
              <a:rPr lang="es-MX" dirty="0" smtClean="0"/>
              <a:t>CONCLUSIONES Y RECOMENDACIONES.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4096" y="1764405"/>
            <a:ext cx="8539905" cy="42769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2700" dirty="0" smtClean="0"/>
              <a:t>16.  Se </a:t>
            </a:r>
            <a:r>
              <a:rPr lang="es-MX" sz="2700" dirty="0"/>
              <a:t>requiere seguir fortaleciendo y desarrollando las capacidades en los y las operadoras (es) de justicia en el área familia para juzgar con perspectiva de género, que les permita transformar prácticas de aplicación e interpretación del derecho y actuar de una manera global sobre el conflicto jurídico, aplicando una visión crítica de la realidad, emitiendo resoluciones que desvinculen estereotipos y roles discriminatorios universales, para evitar contribuir a su perpetuación y desigualdad.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4359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4552" y="609600"/>
            <a:ext cx="8269450" cy="858592"/>
          </a:xfrm>
        </p:spPr>
        <p:txBody>
          <a:bodyPr/>
          <a:lstStyle/>
          <a:p>
            <a:r>
              <a:rPr lang="es-MX" dirty="0" smtClean="0"/>
              <a:t>CONCLUSIONES Y RECOMENDACIONES.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4096" y="1764405"/>
            <a:ext cx="8539905" cy="4784348"/>
          </a:xfrm>
        </p:spPr>
        <p:txBody>
          <a:bodyPr>
            <a:normAutofit/>
          </a:bodyPr>
          <a:lstStyle/>
          <a:p>
            <a:pPr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 smtClean="0"/>
              <a:t>1. Es </a:t>
            </a:r>
            <a:r>
              <a:rPr lang="es-MX" sz="2400" dirty="0"/>
              <a:t>necesaria la incorporación de la perspectiva de género en el Derecho de Familia en el tratamiento de estas dos instituciones jurídicas las pensiones alimenticias/arias</a:t>
            </a:r>
            <a:r>
              <a:rPr lang="es-MX" sz="2400" dirty="0" smtClean="0"/>
              <a:t> </a:t>
            </a:r>
          </a:p>
          <a:p>
            <a:pPr marL="0" indent="0" algn="just">
              <a:buNone/>
            </a:pPr>
            <a:r>
              <a:rPr lang="es-MX" sz="2400" dirty="0" smtClean="0"/>
              <a:t>2. En </a:t>
            </a:r>
            <a:r>
              <a:rPr lang="es-MX" sz="2400" dirty="0"/>
              <a:t>el análisis de los contextos que viven las usuarias la categoría de la </a:t>
            </a:r>
            <a:r>
              <a:rPr lang="es-MX" sz="2400" dirty="0" err="1"/>
              <a:t>interseccionalidad</a:t>
            </a:r>
            <a:r>
              <a:rPr lang="es-MX" sz="2400" dirty="0"/>
              <a:t> de discriminaciones es un factor muy importante, el tema clase/genero está muy presente en estos procesos las mujeres de menores recursos económicos, de escolaridad, estás tienen mayores dificultades para poder llevar adelante los procesos, esto conlleva a otros costos sociales mayores 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34000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4552" y="609600"/>
            <a:ext cx="8269450" cy="858592"/>
          </a:xfrm>
        </p:spPr>
        <p:txBody>
          <a:bodyPr/>
          <a:lstStyle/>
          <a:p>
            <a:r>
              <a:rPr lang="es-MX" dirty="0" smtClean="0"/>
              <a:t>CONCLUSIONES Y RECOMENDACIONES.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4096" y="1764405"/>
            <a:ext cx="8539905" cy="42769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500" dirty="0" smtClean="0"/>
              <a:t>3. En </a:t>
            </a:r>
            <a:r>
              <a:rPr lang="es-MX" sz="3500" dirty="0"/>
              <a:t>todos los países se coincide que las usuarias de estos servicios no conocen sus derechos o los conocen parcialmente y llegan con mucha desorientación y en muchos casos con miedo, lo que incide en no tener una clara estrategia sobre sus posibles </a:t>
            </a:r>
            <a:r>
              <a:rPr lang="es-MX" sz="3500" dirty="0" smtClean="0"/>
              <a:t>expectativas</a:t>
            </a:r>
            <a:r>
              <a:rPr lang="es-MX" sz="3500" dirty="0"/>
              <a:t>.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20337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4552" y="609600"/>
            <a:ext cx="8269450" cy="858592"/>
          </a:xfrm>
        </p:spPr>
        <p:txBody>
          <a:bodyPr/>
          <a:lstStyle/>
          <a:p>
            <a:r>
              <a:rPr lang="es-MX" dirty="0" smtClean="0"/>
              <a:t>CONCLUSIONES Y RECOMENDACIONES.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4096" y="1764405"/>
            <a:ext cx="8539905" cy="42769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400" dirty="0" smtClean="0"/>
              <a:t>4.  </a:t>
            </a:r>
            <a:r>
              <a:rPr lang="es-MX" sz="3400" dirty="0"/>
              <a:t>Es importante que las operadoras /operadores de justicia tengan presente las relaciones de poder entre los sexos; esas relaciones desigualmente construidas desde sus diferentes posiciones, funciones, actividades, experiencias y necesidades. Pues es claro que esto es un factor determinante. 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42384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4552" y="609600"/>
            <a:ext cx="8269450" cy="858592"/>
          </a:xfrm>
        </p:spPr>
        <p:txBody>
          <a:bodyPr/>
          <a:lstStyle/>
          <a:p>
            <a:r>
              <a:rPr lang="es-MX" dirty="0" smtClean="0"/>
              <a:t>CONCLUSIONES Y RECOMENDACIONES.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4096" y="1764405"/>
            <a:ext cx="8539905" cy="42769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100" dirty="0" smtClean="0"/>
              <a:t>5.  </a:t>
            </a:r>
            <a:r>
              <a:rPr lang="es-MX" sz="3100" dirty="0"/>
              <a:t>Los procesos no son sencillos ni agiles, pueden tardar de uno a cinco meses, vía administrativa y otros cuantos en vía judicial; a esto se le suma los obstáculos para la notificación, o para ordenes de descuento.</a:t>
            </a:r>
            <a:r>
              <a:rPr lang="es-MX" sz="3100" dirty="0" smtClean="0"/>
              <a:t> </a:t>
            </a:r>
            <a:endParaRPr lang="es-MX" sz="2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72131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4552" y="609600"/>
            <a:ext cx="8269450" cy="858592"/>
          </a:xfrm>
        </p:spPr>
        <p:txBody>
          <a:bodyPr/>
          <a:lstStyle/>
          <a:p>
            <a:r>
              <a:rPr lang="es-MX" dirty="0" smtClean="0"/>
              <a:t>CONCLUSIONES Y RECOMENDACIONES.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4096" y="1764405"/>
            <a:ext cx="8539905" cy="427695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MX" sz="2900" dirty="0" smtClean="0"/>
              <a:t>6.  </a:t>
            </a:r>
            <a:r>
              <a:rPr lang="es-MX" sz="2900" dirty="0"/>
              <a:t>Es fundamental evitar en los procesos resultados revictimizantes, que se dan por ejemplo porque las usuarias suelen pasar por diferentes personas recepcionista, abogado, la persona trabajadora social, los/as psicólogas/os, peritajes , la aportación de documentación puede llevar meses, inclusive en la misma audiencia vuelva a contar a la jueza/es, esto tiene un costo emocional y económico muy alto, si se toma en cuenta los permisos en su trabajo que en muchos casos implica un descuento de su salario </a:t>
            </a:r>
            <a:r>
              <a:rPr lang="es-MX" sz="2400" dirty="0"/>
              <a:t>.</a:t>
            </a:r>
            <a:r>
              <a:rPr lang="es-MX" sz="2400" dirty="0" smtClean="0"/>
              <a:t> </a:t>
            </a:r>
            <a:endParaRPr lang="es-MX" sz="2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3215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4552" y="609600"/>
            <a:ext cx="8269450" cy="858592"/>
          </a:xfrm>
        </p:spPr>
        <p:txBody>
          <a:bodyPr/>
          <a:lstStyle/>
          <a:p>
            <a:r>
              <a:rPr lang="es-MX" dirty="0" smtClean="0"/>
              <a:t>CONCLUSIONES Y RECOMENDACIONES.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4096" y="1764405"/>
            <a:ext cx="8539905" cy="427695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MX" sz="2400" dirty="0" smtClean="0"/>
              <a:t>7.  </a:t>
            </a:r>
            <a:r>
              <a:rPr lang="es-MX" sz="2400" dirty="0"/>
              <a:t>Es imperioso evitar que los deudores traspasen sus bienes a nombre de otra </a:t>
            </a:r>
            <a:r>
              <a:rPr lang="es-MX" sz="2400" dirty="0" smtClean="0"/>
              <a:t>persona.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 smtClean="0"/>
              <a:t>8.  </a:t>
            </a:r>
            <a:r>
              <a:rPr lang="es-MX" sz="2400" dirty="0"/>
              <a:t>En el caso de Panamá se considera que el procedimiento debería ser ágil, pero hay una serie de factores que perjudican la efectiva labor de las y los Jueces/ juezas de Despacho; sobrecargo de labores y la tramitación de desacatos y morosidades, para evitar esto último, se deben implementen los Juzgados de Ejecución –para trámite de Desacatos y Morosidades- los cuales ya están creados por Ley. (Fuente Juzgado Tercera Municipal de Familia del Distrito de Panamá). 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386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4552" y="609600"/>
            <a:ext cx="8269450" cy="858592"/>
          </a:xfrm>
        </p:spPr>
        <p:txBody>
          <a:bodyPr/>
          <a:lstStyle/>
          <a:p>
            <a:r>
              <a:rPr lang="es-MX" dirty="0" smtClean="0"/>
              <a:t>CONCLUSIONES Y RECOMENDACIONES.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4096" y="1764405"/>
            <a:ext cx="8539905" cy="42769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9</a:t>
            </a:r>
            <a:r>
              <a:rPr lang="es-MX" sz="2400" dirty="0" smtClean="0"/>
              <a:t>. </a:t>
            </a:r>
            <a:r>
              <a:rPr lang="es-MX" sz="2400" dirty="0"/>
              <a:t>Es necesario la </a:t>
            </a:r>
            <a:r>
              <a:rPr lang="es-MX" sz="2400" dirty="0" smtClean="0"/>
              <a:t>especialización.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 smtClean="0"/>
              <a:t>10. </a:t>
            </a:r>
            <a:r>
              <a:rPr lang="es-MX" sz="2400" dirty="0"/>
              <a:t>Contar con mecanismos y herramientas informáticas que permitan la </a:t>
            </a:r>
            <a:r>
              <a:rPr lang="es-MX" sz="2400" dirty="0" smtClean="0"/>
              <a:t>interconexión.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 smtClean="0"/>
              <a:t>11. </a:t>
            </a:r>
            <a:r>
              <a:rPr lang="es-MX" sz="2400" dirty="0"/>
              <a:t>La necesidad de infraestructura adecuada tanto para los juzgados, como para las personas usuarias en muchos de los países. </a:t>
            </a:r>
          </a:p>
          <a:p>
            <a:pPr marL="0" indent="0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5786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4552" y="609600"/>
            <a:ext cx="8269450" cy="858592"/>
          </a:xfrm>
        </p:spPr>
        <p:txBody>
          <a:bodyPr/>
          <a:lstStyle/>
          <a:p>
            <a:r>
              <a:rPr lang="es-MX" dirty="0" smtClean="0"/>
              <a:t>CONCLUSIONES Y RECOMENDACIONES.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4096" y="1764405"/>
            <a:ext cx="8539905" cy="42769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3300" dirty="0" smtClean="0"/>
              <a:t>12. La </a:t>
            </a:r>
            <a:r>
              <a:rPr lang="es-MX" sz="3300" dirty="0"/>
              <a:t>necesidad de asesoría especializada y que responda a </a:t>
            </a:r>
            <a:r>
              <a:rPr lang="es-MX" sz="3300" dirty="0" smtClean="0"/>
              <a:t>una </a:t>
            </a:r>
            <a:r>
              <a:rPr lang="es-MX" sz="3300" dirty="0"/>
              <a:t>sostenibilidad en los </a:t>
            </a:r>
            <a:r>
              <a:rPr lang="es-MX" sz="3300" dirty="0" smtClean="0"/>
              <a:t>procesos</a:t>
            </a:r>
            <a:r>
              <a:rPr lang="es-MX" sz="3300" dirty="0" smtClean="0"/>
              <a:t>.</a:t>
            </a:r>
          </a:p>
          <a:p>
            <a:pPr marL="0" indent="0" algn="just">
              <a:buNone/>
            </a:pPr>
            <a:r>
              <a:rPr lang="es-MX" sz="3300" dirty="0" smtClean="0"/>
              <a:t>13. </a:t>
            </a:r>
            <a:r>
              <a:rPr lang="es-MX" sz="3300" dirty="0"/>
              <a:t>Se requiere de presupuesto para capacitación en esta materia y esto supera a lo asignado en el presupuesto general en todos los </a:t>
            </a:r>
            <a:r>
              <a:rPr lang="es-MX" sz="3300" dirty="0" smtClean="0"/>
              <a:t>países.</a:t>
            </a:r>
            <a:endParaRPr lang="es-MX" sz="33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75387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a="http://schemas.openxmlformats.org/drawingml/2006/main"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299</TotalTime>
  <Words>791</Words>
  <Application>Microsoft Office PowerPoint</Application>
  <PresentationFormat>Personalizado</PresentationFormat>
  <Paragraphs>35</Paragraphs>
  <Slides>12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Faceta</vt:lpstr>
      <vt:lpstr>Investigación sobre los costos para la sociedad, el sistema y las personas acreedoras de las pensiones alimentarias y la disolución de la sociedad conyugal en Centroamérica </vt:lpstr>
      <vt:lpstr>CONCLUSIONES Y RECOMENDACIONES.</vt:lpstr>
      <vt:lpstr>CONCLUSIONES Y RECOMENDACIONES.</vt:lpstr>
      <vt:lpstr>CONCLUSIONES Y RECOMENDACIONES.</vt:lpstr>
      <vt:lpstr>CONCLUSIONES Y RECOMENDACIONES.</vt:lpstr>
      <vt:lpstr>CONCLUSIONES Y RECOMENDACIONES.</vt:lpstr>
      <vt:lpstr>CONCLUSIONES Y RECOMENDACIONES.</vt:lpstr>
      <vt:lpstr>CONCLUSIONES Y RECOMENDACIONES.</vt:lpstr>
      <vt:lpstr>CONCLUSIONES Y RECOMENDACIONES.</vt:lpstr>
      <vt:lpstr>CONCLUSIONES Y RECOMENDACIONES.</vt:lpstr>
      <vt:lpstr>CONCLUSIONES Y RECOMENDACIONES.</vt:lpstr>
      <vt:lpstr>CONCLUSIONES Y RECOMENDACIONES.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Investigación sobre los costos para la sociedad, el sistema y las personas acreedoras de las pensiones alimentarias y la disolución de la sociedad conyugal en Centroamérica</dc:title>
  <dc:creator>roxana arroyo</dc:creator>
  <cp:lastModifiedBy>Rodrigo Jimenez</cp:lastModifiedBy>
  <cp:revision>26</cp:revision>
  <dcterms:created xsi:type="dcterms:W3CDTF">2019-08-07T01:39:54Z</dcterms:created>
  <dcterms:modified xsi:type="dcterms:W3CDTF">2019-08-07T04:35:12Z</dcterms:modified>
</cp:coreProperties>
</file>